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4" r:id="rId7"/>
    <p:sldId id="265" r:id="rId8"/>
    <p:sldId id="277" r:id="rId9"/>
    <p:sldId id="279" r:id="rId10"/>
    <p:sldId id="263" r:id="rId11"/>
    <p:sldId id="260" r:id="rId12"/>
    <p:sldId id="261" r:id="rId13"/>
    <p:sldId id="262" r:id="rId14"/>
    <p:sldId id="267" r:id="rId15"/>
    <p:sldId id="268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B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30AAE7-7F8A-DB94-033D-AAC712CBB1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3207" y="499765"/>
            <a:ext cx="7431349" cy="1498007"/>
          </a:xfrm>
        </p:spPr>
        <p:txBody>
          <a:bodyPr anchor="t"/>
          <a:lstStyle/>
          <a:p>
            <a:pPr algn="ctr"/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CLASIFICACIÓN DE LAS ORGANIZACIONES</a:t>
            </a:r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9FB0B7DA-674E-8BBA-8A07-DA3515C2B390}"/>
              </a:ext>
            </a:extLst>
          </p:cNvPr>
          <p:cNvCxnSpPr>
            <a:cxnSpLocks/>
          </p:cNvCxnSpPr>
          <p:nvPr/>
        </p:nvCxnSpPr>
        <p:spPr>
          <a:xfrm>
            <a:off x="6533794" y="1997772"/>
            <a:ext cx="0" cy="10628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DC18764C-D153-8572-C5AF-579BD9B51DF4}"/>
              </a:ext>
            </a:extLst>
          </p:cNvPr>
          <p:cNvCxnSpPr>
            <a:cxnSpLocks/>
          </p:cNvCxnSpPr>
          <p:nvPr/>
        </p:nvCxnSpPr>
        <p:spPr>
          <a:xfrm flipV="1">
            <a:off x="3166281" y="3069648"/>
            <a:ext cx="7055892" cy="136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Flecha: hacia abajo 12">
            <a:extLst>
              <a:ext uri="{FF2B5EF4-FFF2-40B4-BE49-F238E27FC236}">
                <a16:creationId xmlns:a16="http://schemas.microsoft.com/office/drawing/2014/main" id="{7068BDCF-5A30-2E7A-7193-4A3738BEB818}"/>
              </a:ext>
            </a:extLst>
          </p:cNvPr>
          <p:cNvSpPr/>
          <p:nvPr/>
        </p:nvSpPr>
        <p:spPr>
          <a:xfrm>
            <a:off x="2753141" y="3083296"/>
            <a:ext cx="696036" cy="107817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4" name="Flecha: hacia abajo 13">
            <a:extLst>
              <a:ext uri="{FF2B5EF4-FFF2-40B4-BE49-F238E27FC236}">
                <a16:creationId xmlns:a16="http://schemas.microsoft.com/office/drawing/2014/main" id="{91F5F965-E810-EF05-B6CC-709C190ACD1F}"/>
              </a:ext>
            </a:extLst>
          </p:cNvPr>
          <p:cNvSpPr/>
          <p:nvPr/>
        </p:nvSpPr>
        <p:spPr>
          <a:xfrm>
            <a:off x="9715908" y="3059753"/>
            <a:ext cx="805361" cy="1078173"/>
          </a:xfrm>
          <a:prstGeom prst="downArrow">
            <a:avLst>
              <a:gd name="adj1" fmla="val 3823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2218857-8E42-369B-D659-7BC77DF77058}"/>
              </a:ext>
            </a:extLst>
          </p:cNvPr>
          <p:cNvSpPr txBox="1"/>
          <p:nvPr/>
        </p:nvSpPr>
        <p:spPr>
          <a:xfrm>
            <a:off x="2120702" y="4093953"/>
            <a:ext cx="1960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SIN FINES DE</a:t>
            </a:r>
          </a:p>
          <a:p>
            <a:pPr algn="ctr"/>
            <a:r>
              <a:rPr lang="es-ES" dirty="0"/>
              <a:t> LUCRO</a:t>
            </a:r>
            <a:endParaRPr lang="es-AR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6A0198D-0AE0-32A8-1D87-592751A6F5FB}"/>
              </a:ext>
            </a:extLst>
          </p:cNvPr>
          <p:cNvSpPr txBox="1"/>
          <p:nvPr/>
        </p:nvSpPr>
        <p:spPr>
          <a:xfrm>
            <a:off x="9156825" y="4146983"/>
            <a:ext cx="18289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CON FINES DE LUCRO</a:t>
            </a:r>
            <a:endParaRPr lang="es-AR" dirty="0"/>
          </a:p>
        </p:txBody>
      </p:sp>
      <p:sp>
        <p:nvSpPr>
          <p:cNvPr id="21" name="Rectángulo: esquinas redondeadas 20">
            <a:extLst>
              <a:ext uri="{FF2B5EF4-FFF2-40B4-BE49-F238E27FC236}">
                <a16:creationId xmlns:a16="http://schemas.microsoft.com/office/drawing/2014/main" id="{6850BEAC-B418-D35C-B687-678617E44EC9}"/>
              </a:ext>
            </a:extLst>
          </p:cNvPr>
          <p:cNvSpPr/>
          <p:nvPr/>
        </p:nvSpPr>
        <p:spPr>
          <a:xfrm>
            <a:off x="2253058" y="5268679"/>
            <a:ext cx="1828557" cy="96452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ES" dirty="0"/>
              <a:t>ONG- Organizaciones sociales</a:t>
            </a:r>
            <a:endParaRPr lang="es-AR" dirty="0"/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A29B7CC1-9F22-D958-4078-2184B907C349}"/>
              </a:ext>
            </a:extLst>
          </p:cNvPr>
          <p:cNvSpPr/>
          <p:nvPr/>
        </p:nvSpPr>
        <p:spPr>
          <a:xfrm>
            <a:off x="9307894" y="5284872"/>
            <a:ext cx="1828557" cy="95087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s-ES" dirty="0"/>
              <a:t>Empresas de productos o servicios.</a:t>
            </a:r>
            <a:endParaRPr lang="es-AR" dirty="0"/>
          </a:p>
        </p:txBody>
      </p:sp>
      <p:sp>
        <p:nvSpPr>
          <p:cNvPr id="24" name="Flecha: a la derecha 23">
            <a:extLst>
              <a:ext uri="{FF2B5EF4-FFF2-40B4-BE49-F238E27FC236}">
                <a16:creationId xmlns:a16="http://schemas.microsoft.com/office/drawing/2014/main" id="{40178DCF-F136-2D20-1D1B-002982535316}"/>
              </a:ext>
            </a:extLst>
          </p:cNvPr>
          <p:cNvSpPr/>
          <p:nvPr/>
        </p:nvSpPr>
        <p:spPr>
          <a:xfrm rot="5400000">
            <a:off x="9889001" y="4737265"/>
            <a:ext cx="459173" cy="603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25" name="Flecha: a la derecha 24">
            <a:extLst>
              <a:ext uri="{FF2B5EF4-FFF2-40B4-BE49-F238E27FC236}">
                <a16:creationId xmlns:a16="http://schemas.microsoft.com/office/drawing/2014/main" id="{0A2C2A3E-CDE1-FF2B-BE03-8679B1447BB9}"/>
              </a:ext>
            </a:extLst>
          </p:cNvPr>
          <p:cNvSpPr/>
          <p:nvPr/>
        </p:nvSpPr>
        <p:spPr>
          <a:xfrm rot="5400000">
            <a:off x="2825382" y="4682374"/>
            <a:ext cx="459173" cy="6036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71930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207B9D-EBD5-7344-D3A5-0CD410056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71671"/>
            <a:ext cx="9905998" cy="1478570"/>
          </a:xfrm>
        </p:spPr>
        <p:txBody>
          <a:bodyPr/>
          <a:lstStyle/>
          <a:p>
            <a:r>
              <a:rPr lang="es-AR" sz="3600" b="1" i="0" dirty="0">
                <a:solidFill>
                  <a:srgbClr val="2F33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-Bold"/>
              </a:rPr>
              <a:t>NIVELES JERÁRQUICOS</a:t>
            </a:r>
            <a:endParaRPr lang="es-AR" dirty="0"/>
          </a:p>
        </p:txBody>
      </p:sp>
      <p:sp>
        <p:nvSpPr>
          <p:cNvPr id="6" name="Triángulo isósceles 5">
            <a:extLst>
              <a:ext uri="{FF2B5EF4-FFF2-40B4-BE49-F238E27FC236}">
                <a16:creationId xmlns:a16="http://schemas.microsoft.com/office/drawing/2014/main" id="{BF135E45-3BA2-F905-E4CA-E700A5B50E6C}"/>
              </a:ext>
            </a:extLst>
          </p:cNvPr>
          <p:cNvSpPr/>
          <p:nvPr/>
        </p:nvSpPr>
        <p:spPr>
          <a:xfrm>
            <a:off x="2707341" y="1165412"/>
            <a:ext cx="6033247" cy="4715435"/>
          </a:xfrm>
          <a:prstGeom prst="triangl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8C89C0F4-DA7B-8BDB-4055-E277F0401DAF}"/>
              </a:ext>
            </a:extLst>
          </p:cNvPr>
          <p:cNvSpPr/>
          <p:nvPr/>
        </p:nvSpPr>
        <p:spPr>
          <a:xfrm>
            <a:off x="5738858" y="1339267"/>
            <a:ext cx="3585882" cy="100404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NIVEL ESTRATEGICO</a:t>
            </a:r>
            <a:endParaRPr lang="es-AR" dirty="0"/>
          </a:p>
        </p:txBody>
      </p:sp>
      <p:sp>
        <p:nvSpPr>
          <p:cNvPr id="9" name="Rectángulo: esquinas redondeadas 8">
            <a:extLst>
              <a:ext uri="{FF2B5EF4-FFF2-40B4-BE49-F238E27FC236}">
                <a16:creationId xmlns:a16="http://schemas.microsoft.com/office/drawing/2014/main" id="{E53D9371-C562-B671-BF30-1EA2122A5CD0}"/>
              </a:ext>
            </a:extLst>
          </p:cNvPr>
          <p:cNvSpPr/>
          <p:nvPr/>
        </p:nvSpPr>
        <p:spPr>
          <a:xfrm>
            <a:off x="5898777" y="3013904"/>
            <a:ext cx="3585882" cy="100404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NIVEL TACTICO</a:t>
            </a:r>
            <a:endParaRPr lang="es-AR" dirty="0"/>
          </a:p>
        </p:txBody>
      </p: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F09A5ED-B9DC-41AA-0FED-9F019B5E9B66}"/>
              </a:ext>
            </a:extLst>
          </p:cNvPr>
          <p:cNvSpPr/>
          <p:nvPr/>
        </p:nvSpPr>
        <p:spPr>
          <a:xfrm>
            <a:off x="5898777" y="4876800"/>
            <a:ext cx="3585882" cy="100404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NIVEL OPERATIVO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9067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794D71-4C21-8303-71F5-08BB49EAF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2" y="217850"/>
            <a:ext cx="9905998" cy="1478570"/>
          </a:xfrm>
        </p:spPr>
        <p:txBody>
          <a:bodyPr/>
          <a:lstStyle/>
          <a:p>
            <a:pPr algn="ctr"/>
            <a:r>
              <a:rPr lang="es-AR" sz="2800" b="1" i="0" dirty="0">
                <a:solidFill>
                  <a:srgbClr val="2F33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-Bold"/>
              </a:rPr>
              <a:t>NIVELES JERÁRQUICOS: NIVEL ESTRATEGICO</a:t>
            </a:r>
            <a:br>
              <a:rPr lang="es-AR" dirty="0"/>
            </a:br>
            <a:endParaRPr lang="es-AR" dirty="0"/>
          </a:p>
        </p:txBody>
      </p:sp>
      <p:grpSp>
        <p:nvGrpSpPr>
          <p:cNvPr id="26" name="object 3">
            <a:extLst>
              <a:ext uri="{FF2B5EF4-FFF2-40B4-BE49-F238E27FC236}">
                <a16:creationId xmlns:a16="http://schemas.microsoft.com/office/drawing/2014/main" id="{4C5658B6-D495-052F-75AD-EB17B5FF15F7}"/>
              </a:ext>
            </a:extLst>
          </p:cNvPr>
          <p:cNvGrpSpPr/>
          <p:nvPr/>
        </p:nvGrpSpPr>
        <p:grpSpPr>
          <a:xfrm>
            <a:off x="811364" y="1244890"/>
            <a:ext cx="4914646" cy="5395595"/>
            <a:chOff x="672236" y="1153208"/>
            <a:chExt cx="4467860" cy="5395595"/>
          </a:xfrm>
        </p:grpSpPr>
        <p:pic>
          <p:nvPicPr>
            <p:cNvPr id="27" name="object 4">
              <a:extLst>
                <a:ext uri="{FF2B5EF4-FFF2-40B4-BE49-F238E27FC236}">
                  <a16:creationId xmlns:a16="http://schemas.microsoft.com/office/drawing/2014/main" id="{92C6D6EF-2D99-F1CB-6E76-4A0019C2F9F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4386" y="1885835"/>
              <a:ext cx="3631366" cy="4662633"/>
            </a:xfrm>
            <a:prstGeom prst="rect">
              <a:avLst/>
            </a:prstGeom>
          </p:spPr>
        </p:pic>
        <p:sp>
          <p:nvSpPr>
            <p:cNvPr id="28" name="object 5">
              <a:extLst>
                <a:ext uri="{FF2B5EF4-FFF2-40B4-BE49-F238E27FC236}">
                  <a16:creationId xmlns:a16="http://schemas.microsoft.com/office/drawing/2014/main" id="{D149BDAB-CD8F-BFC8-827F-07E869B82FC1}"/>
                </a:ext>
              </a:extLst>
            </p:cNvPr>
            <p:cNvSpPr/>
            <p:nvPr/>
          </p:nvSpPr>
          <p:spPr>
            <a:xfrm>
              <a:off x="884710" y="1207818"/>
              <a:ext cx="4200525" cy="5051425"/>
            </a:xfrm>
            <a:custGeom>
              <a:avLst/>
              <a:gdLst/>
              <a:ahLst/>
              <a:cxnLst/>
              <a:rect l="l" t="t" r="r" b="b"/>
              <a:pathLst>
                <a:path w="4200525" h="5051425">
                  <a:moveTo>
                    <a:pt x="0" y="5050913"/>
                  </a:moveTo>
                  <a:lnTo>
                    <a:pt x="4200364" y="5050913"/>
                  </a:lnTo>
                  <a:lnTo>
                    <a:pt x="4200364" y="0"/>
                  </a:lnTo>
                  <a:lnTo>
                    <a:pt x="0" y="0"/>
                  </a:lnTo>
                  <a:lnTo>
                    <a:pt x="0" y="5050913"/>
                  </a:lnTo>
                  <a:close/>
                </a:path>
              </a:pathLst>
            </a:custGeom>
            <a:ln w="109128">
              <a:solidFill>
                <a:srgbClr val="2F33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6">
              <a:extLst>
                <a:ext uri="{FF2B5EF4-FFF2-40B4-BE49-F238E27FC236}">
                  <a16:creationId xmlns:a16="http://schemas.microsoft.com/office/drawing/2014/main" id="{9E391F5B-C10D-1C4D-AABB-3E1AAFEDE6A9}"/>
                </a:ext>
              </a:extLst>
            </p:cNvPr>
            <p:cNvSpPr/>
            <p:nvPr/>
          </p:nvSpPr>
          <p:spPr>
            <a:xfrm>
              <a:off x="672236" y="1434042"/>
              <a:ext cx="3843654" cy="4899660"/>
            </a:xfrm>
            <a:custGeom>
              <a:avLst/>
              <a:gdLst/>
              <a:ahLst/>
              <a:cxnLst/>
              <a:rect l="l" t="t" r="r" b="b"/>
              <a:pathLst>
                <a:path w="3843654" h="4899660">
                  <a:moveTo>
                    <a:pt x="3843514" y="0"/>
                  </a:moveTo>
                  <a:lnTo>
                    <a:pt x="0" y="0"/>
                  </a:lnTo>
                  <a:lnTo>
                    <a:pt x="0" y="4899661"/>
                  </a:lnTo>
                  <a:lnTo>
                    <a:pt x="3843514" y="4899661"/>
                  </a:lnTo>
                  <a:lnTo>
                    <a:pt x="38435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2" name="CuadroTexto 31">
            <a:extLst>
              <a:ext uri="{FF2B5EF4-FFF2-40B4-BE49-F238E27FC236}">
                <a16:creationId xmlns:a16="http://schemas.microsoft.com/office/drawing/2014/main" id="{37D0C418-CBE1-3AE1-AE0E-B56C1F6B0C93}"/>
              </a:ext>
            </a:extLst>
          </p:cNvPr>
          <p:cNvSpPr txBox="1"/>
          <p:nvPr/>
        </p:nvSpPr>
        <p:spPr>
          <a:xfrm>
            <a:off x="1286729" y="1578560"/>
            <a:ext cx="36973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Asume una responsabilidad directa sobre las decisiones, resultados y objetivos de su área.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800" b="0" i="0" dirty="0">
              <a:solidFill>
                <a:srgbClr val="2F334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18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Define</a:t>
            </a:r>
            <a:r>
              <a:rPr lang="es-AR" dirty="0"/>
              <a:t> </a:t>
            </a:r>
            <a:r>
              <a:rPr lang="es-ES" sz="18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políticas y objetivos a nivel de compañía.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800" b="0" i="0" dirty="0">
              <a:solidFill>
                <a:srgbClr val="2F334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Gestiona y desarrolla personas y equipos de trabajo.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800" b="0" i="0" dirty="0">
              <a:solidFill>
                <a:srgbClr val="2F334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Tiene el máximo nivel de autonomía para la toma de decisiones.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800" b="0" i="0" dirty="0">
              <a:solidFill>
                <a:srgbClr val="2F334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Directores, Gerentes, </a:t>
            </a:r>
            <a:r>
              <a:rPr lang="es-ES" sz="1800" b="0" i="0" dirty="0" err="1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CEO’s</a:t>
            </a:r>
            <a:r>
              <a:rPr lang="es-ES" sz="18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.</a:t>
            </a:r>
            <a:br>
              <a:rPr lang="es-ES" sz="18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</a:br>
            <a:endParaRPr lang="es-AR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44819485-9E4F-B6A5-3CC0-434F140058C2}"/>
              </a:ext>
            </a:extLst>
          </p:cNvPr>
          <p:cNvSpPr txBox="1"/>
          <p:nvPr/>
        </p:nvSpPr>
        <p:spPr>
          <a:xfrm>
            <a:off x="6526339" y="1525724"/>
            <a:ext cx="398926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000" b="0" i="0" dirty="0">
                <a:solidFill>
                  <a:schemeClr val="bg2">
                    <a:lumMod val="75000"/>
                  </a:schemeClr>
                </a:solidFill>
                <a:effectLst/>
                <a:latin typeface="Arial Black" panose="020B0A04020102020204" pitchFamily="34" charset="0"/>
              </a:rPr>
              <a:t>En palabras de Rosemary Stewart: “decidir lo que hay que hacer y conseguir que otros lo</a:t>
            </a:r>
            <a:br>
              <a:rPr lang="es-ES" sz="2000" b="0" i="0" dirty="0">
                <a:solidFill>
                  <a:schemeClr val="bg2">
                    <a:lumMod val="75000"/>
                  </a:schemeClr>
                </a:solidFill>
                <a:effectLst/>
                <a:latin typeface="Arial Black" panose="020B0A04020102020204" pitchFamily="34" charset="0"/>
              </a:rPr>
            </a:br>
            <a:r>
              <a:rPr lang="es-ES" sz="2000" b="0" i="0" dirty="0">
                <a:solidFill>
                  <a:schemeClr val="bg2">
                    <a:lumMod val="75000"/>
                  </a:schemeClr>
                </a:solidFill>
                <a:effectLst/>
                <a:latin typeface="Arial Black" panose="020B0A04020102020204" pitchFamily="34" charset="0"/>
              </a:rPr>
              <a:t>hagan”</a:t>
            </a:r>
            <a:r>
              <a:rPr lang="es-ES" sz="2000" dirty="0">
                <a:latin typeface="Arial Black" panose="020B0A04020102020204" pitchFamily="34" charset="0"/>
              </a:rPr>
              <a:t> </a:t>
            </a:r>
            <a:br>
              <a:rPr lang="es-ES" sz="2000" dirty="0">
                <a:latin typeface="Arial Black" panose="020B0A04020102020204" pitchFamily="34" charset="0"/>
              </a:rPr>
            </a:br>
            <a:endParaRPr lang="es-AR" sz="2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315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B26E62-1519-418A-FA03-8B66458C4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600" b="1" i="0" dirty="0">
                <a:solidFill>
                  <a:srgbClr val="2F33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-Bold"/>
              </a:rPr>
              <a:t>NIVELES JERÁRQUICOS: NIVEL TACTICO</a:t>
            </a:r>
            <a:br>
              <a:rPr lang="es-AR" dirty="0"/>
            </a:br>
            <a:endParaRPr lang="es-AR" dirty="0"/>
          </a:p>
        </p:txBody>
      </p:sp>
      <p:grpSp>
        <p:nvGrpSpPr>
          <p:cNvPr id="4" name="object 3">
            <a:extLst>
              <a:ext uri="{FF2B5EF4-FFF2-40B4-BE49-F238E27FC236}">
                <a16:creationId xmlns:a16="http://schemas.microsoft.com/office/drawing/2014/main" id="{419A4900-66CB-20CD-11AD-3223D325FE87}"/>
              </a:ext>
            </a:extLst>
          </p:cNvPr>
          <p:cNvGrpSpPr/>
          <p:nvPr/>
        </p:nvGrpSpPr>
        <p:grpSpPr>
          <a:xfrm>
            <a:off x="1048871" y="1496632"/>
            <a:ext cx="8901953" cy="4617298"/>
            <a:chOff x="672236" y="1153208"/>
            <a:chExt cx="4467860" cy="5395595"/>
          </a:xfrm>
        </p:grpSpPr>
        <p:pic>
          <p:nvPicPr>
            <p:cNvPr id="5" name="object 4">
              <a:extLst>
                <a:ext uri="{FF2B5EF4-FFF2-40B4-BE49-F238E27FC236}">
                  <a16:creationId xmlns:a16="http://schemas.microsoft.com/office/drawing/2014/main" id="{0D4727CE-2565-6F32-13EA-4888CB8159F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4386" y="1885835"/>
              <a:ext cx="3631366" cy="4662633"/>
            </a:xfrm>
            <a:prstGeom prst="rect">
              <a:avLst/>
            </a:prstGeom>
          </p:spPr>
        </p:pic>
        <p:sp>
          <p:nvSpPr>
            <p:cNvPr id="6" name="object 5">
              <a:extLst>
                <a:ext uri="{FF2B5EF4-FFF2-40B4-BE49-F238E27FC236}">
                  <a16:creationId xmlns:a16="http://schemas.microsoft.com/office/drawing/2014/main" id="{89266BF9-00B9-3534-3D0A-68DEA52B8BAA}"/>
                </a:ext>
              </a:extLst>
            </p:cNvPr>
            <p:cNvSpPr/>
            <p:nvPr/>
          </p:nvSpPr>
          <p:spPr>
            <a:xfrm>
              <a:off x="884710" y="1207818"/>
              <a:ext cx="4200525" cy="5051425"/>
            </a:xfrm>
            <a:custGeom>
              <a:avLst/>
              <a:gdLst/>
              <a:ahLst/>
              <a:cxnLst/>
              <a:rect l="l" t="t" r="r" b="b"/>
              <a:pathLst>
                <a:path w="4200525" h="5051425">
                  <a:moveTo>
                    <a:pt x="0" y="5050913"/>
                  </a:moveTo>
                  <a:lnTo>
                    <a:pt x="4200364" y="5050913"/>
                  </a:lnTo>
                  <a:lnTo>
                    <a:pt x="4200364" y="0"/>
                  </a:lnTo>
                  <a:lnTo>
                    <a:pt x="0" y="0"/>
                  </a:lnTo>
                  <a:lnTo>
                    <a:pt x="0" y="5050913"/>
                  </a:lnTo>
                  <a:close/>
                </a:path>
              </a:pathLst>
            </a:custGeom>
            <a:ln w="109128">
              <a:solidFill>
                <a:srgbClr val="2F334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6">
              <a:extLst>
                <a:ext uri="{FF2B5EF4-FFF2-40B4-BE49-F238E27FC236}">
                  <a16:creationId xmlns:a16="http://schemas.microsoft.com/office/drawing/2014/main" id="{B8C8F755-9AE7-0154-E356-56C1994D7E94}"/>
                </a:ext>
              </a:extLst>
            </p:cNvPr>
            <p:cNvSpPr/>
            <p:nvPr/>
          </p:nvSpPr>
          <p:spPr>
            <a:xfrm>
              <a:off x="672236" y="1434042"/>
              <a:ext cx="3843654" cy="4899660"/>
            </a:xfrm>
            <a:custGeom>
              <a:avLst/>
              <a:gdLst/>
              <a:ahLst/>
              <a:cxnLst/>
              <a:rect l="l" t="t" r="r" b="b"/>
              <a:pathLst>
                <a:path w="3843654" h="4899660">
                  <a:moveTo>
                    <a:pt x="3843514" y="0"/>
                  </a:moveTo>
                  <a:lnTo>
                    <a:pt x="0" y="0"/>
                  </a:lnTo>
                  <a:lnTo>
                    <a:pt x="0" y="4899661"/>
                  </a:lnTo>
                  <a:lnTo>
                    <a:pt x="3843514" y="4899661"/>
                  </a:lnTo>
                  <a:lnTo>
                    <a:pt x="38435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F5F4F59F-AD13-F307-9C21-9BAB146DC2E8}"/>
              </a:ext>
            </a:extLst>
          </p:cNvPr>
          <p:cNvSpPr txBox="1"/>
          <p:nvPr/>
        </p:nvSpPr>
        <p:spPr>
          <a:xfrm>
            <a:off x="1472213" y="1909483"/>
            <a:ext cx="6954611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ES" sz="1800" b="0" i="0" dirty="0">
              <a:solidFill>
                <a:srgbClr val="2F334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Desarrolla y coordina la gestión con otras Personas.</a:t>
            </a:r>
          </a:p>
          <a:p>
            <a:endParaRPr lang="es-ES" sz="2000" b="0" i="0" dirty="0">
              <a:solidFill>
                <a:srgbClr val="2F334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Aplica y hace seguimiento de los procesos y sistemas de su área.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b="0" i="0" dirty="0">
              <a:solidFill>
                <a:srgbClr val="2F334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Tiene autonomía en la toma de decisiones operativas respecto de su área para la consecución de los objetivos de su equipo.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b="0" i="0" dirty="0">
              <a:solidFill>
                <a:srgbClr val="2F334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Gerentes de Producción, Jefes, Coordinadores, etc.</a:t>
            </a:r>
            <a:br>
              <a:rPr lang="es-ES" sz="20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</a:br>
            <a:r>
              <a:rPr lang="es-ES" sz="2000" b="0" i="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19</a:t>
            </a:r>
            <a:br>
              <a:rPr lang="es-ES" sz="2000" b="0" i="0" dirty="0">
                <a:solidFill>
                  <a:srgbClr val="FFFFFF"/>
                </a:solidFill>
                <a:effectLst/>
                <a:latin typeface="Calibri" panose="020F0502020204030204" pitchFamily="34" charset="0"/>
              </a:rPr>
            </a:br>
            <a:br>
              <a:rPr lang="es-ES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5338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0E402F-F82A-831E-5B98-14DA0CE9A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2285" y="0"/>
            <a:ext cx="9905998" cy="1478570"/>
          </a:xfrm>
        </p:spPr>
        <p:txBody>
          <a:bodyPr/>
          <a:lstStyle/>
          <a:p>
            <a:r>
              <a:rPr lang="es-AR" sz="3600" b="1" i="0" dirty="0">
                <a:solidFill>
                  <a:srgbClr val="2F334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-Bold"/>
              </a:rPr>
              <a:t>NIVELES JERÁRQUICOS: NIVEL OPERATIVO</a:t>
            </a:r>
            <a:endParaRPr lang="es-AR" dirty="0"/>
          </a:p>
        </p:txBody>
      </p:sp>
      <p:grpSp>
        <p:nvGrpSpPr>
          <p:cNvPr id="4" name="object 3">
            <a:extLst>
              <a:ext uri="{FF2B5EF4-FFF2-40B4-BE49-F238E27FC236}">
                <a16:creationId xmlns:a16="http://schemas.microsoft.com/office/drawing/2014/main" id="{8752C336-AD47-E667-7FED-3090A2451158}"/>
              </a:ext>
            </a:extLst>
          </p:cNvPr>
          <p:cNvGrpSpPr/>
          <p:nvPr/>
        </p:nvGrpSpPr>
        <p:grpSpPr>
          <a:xfrm>
            <a:off x="1540478" y="1478570"/>
            <a:ext cx="8973671" cy="4395945"/>
            <a:chOff x="672236" y="1153208"/>
            <a:chExt cx="4467860" cy="5395595"/>
          </a:xfrm>
        </p:grpSpPr>
        <p:pic>
          <p:nvPicPr>
            <p:cNvPr id="5" name="object 4">
              <a:extLst>
                <a:ext uri="{FF2B5EF4-FFF2-40B4-BE49-F238E27FC236}">
                  <a16:creationId xmlns:a16="http://schemas.microsoft.com/office/drawing/2014/main" id="{E56E0059-7923-5046-4587-8E3951A4589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04386" y="1885835"/>
              <a:ext cx="3631366" cy="4662633"/>
            </a:xfrm>
            <a:prstGeom prst="rect">
              <a:avLst/>
            </a:prstGeom>
          </p:spPr>
        </p:pic>
        <p:sp>
          <p:nvSpPr>
            <p:cNvPr id="6" name="object 5">
              <a:extLst>
                <a:ext uri="{FF2B5EF4-FFF2-40B4-BE49-F238E27FC236}">
                  <a16:creationId xmlns:a16="http://schemas.microsoft.com/office/drawing/2014/main" id="{5FAAA933-4867-F71F-56C3-B1722C5596B4}"/>
                </a:ext>
              </a:extLst>
            </p:cNvPr>
            <p:cNvSpPr/>
            <p:nvPr/>
          </p:nvSpPr>
          <p:spPr>
            <a:xfrm>
              <a:off x="884710" y="1207818"/>
              <a:ext cx="4200525" cy="5051425"/>
            </a:xfrm>
            <a:custGeom>
              <a:avLst/>
              <a:gdLst/>
              <a:ahLst/>
              <a:cxnLst/>
              <a:rect l="l" t="t" r="r" b="b"/>
              <a:pathLst>
                <a:path w="4200525" h="5051425">
                  <a:moveTo>
                    <a:pt x="0" y="5050913"/>
                  </a:moveTo>
                  <a:lnTo>
                    <a:pt x="4200364" y="5050913"/>
                  </a:lnTo>
                  <a:lnTo>
                    <a:pt x="4200364" y="0"/>
                  </a:lnTo>
                  <a:lnTo>
                    <a:pt x="0" y="0"/>
                  </a:lnTo>
                  <a:lnTo>
                    <a:pt x="0" y="5050913"/>
                  </a:lnTo>
                  <a:close/>
                </a:path>
              </a:pathLst>
            </a:custGeom>
            <a:ln w="109128">
              <a:solidFill>
                <a:srgbClr val="2F3342"/>
              </a:solidFill>
            </a:ln>
          </p:spPr>
          <p:txBody>
            <a:bodyPr wrap="square" lIns="0" tIns="0" rIns="0" bIns="0" rtlCol="0"/>
            <a:lstStyle/>
            <a:p>
              <a:pPr defTabSz="914400"/>
              <a:endParaRPr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7" name="object 6">
              <a:extLst>
                <a:ext uri="{FF2B5EF4-FFF2-40B4-BE49-F238E27FC236}">
                  <a16:creationId xmlns:a16="http://schemas.microsoft.com/office/drawing/2014/main" id="{802450A7-4BEB-7362-6ED8-A74A0D6B3123}"/>
                </a:ext>
              </a:extLst>
            </p:cNvPr>
            <p:cNvSpPr/>
            <p:nvPr/>
          </p:nvSpPr>
          <p:spPr>
            <a:xfrm>
              <a:off x="672236" y="1434042"/>
              <a:ext cx="3843654" cy="4899660"/>
            </a:xfrm>
            <a:custGeom>
              <a:avLst/>
              <a:gdLst/>
              <a:ahLst/>
              <a:cxnLst/>
              <a:rect l="l" t="t" r="r" b="b"/>
              <a:pathLst>
                <a:path w="3843654" h="4899660">
                  <a:moveTo>
                    <a:pt x="3843514" y="0"/>
                  </a:moveTo>
                  <a:lnTo>
                    <a:pt x="0" y="0"/>
                  </a:lnTo>
                  <a:lnTo>
                    <a:pt x="0" y="4899661"/>
                  </a:lnTo>
                  <a:lnTo>
                    <a:pt x="3843514" y="4899661"/>
                  </a:lnTo>
                  <a:lnTo>
                    <a:pt x="384351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 defTabSz="914400"/>
              <a:endParaRPr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8" name="CuadroTexto 7">
            <a:extLst>
              <a:ext uri="{FF2B5EF4-FFF2-40B4-BE49-F238E27FC236}">
                <a16:creationId xmlns:a16="http://schemas.microsoft.com/office/drawing/2014/main" id="{FBD2E9BE-02E8-B955-D6F5-EFB9403DA326}"/>
              </a:ext>
            </a:extLst>
          </p:cNvPr>
          <p:cNvSpPr txBox="1"/>
          <p:nvPr/>
        </p:nvSpPr>
        <p:spPr>
          <a:xfrm>
            <a:off x="2170910" y="2447365"/>
            <a:ext cx="69117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Depende de un cargo estratégico, táctico o también funcional.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800" b="0" i="0" dirty="0">
              <a:solidFill>
                <a:srgbClr val="2F334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Atiende y sigue órdenes e instrucciones específicas.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800" b="0" i="0" dirty="0">
              <a:solidFill>
                <a:srgbClr val="2F3342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800" b="0" i="0" dirty="0">
                <a:solidFill>
                  <a:srgbClr val="2F3342"/>
                </a:solidFill>
                <a:effectLst/>
                <a:latin typeface="Calibri" panose="020F0502020204030204" pitchFamily="34" charset="0"/>
              </a:rPr>
              <a:t>En este nivel se encuentran los operarios, auxiliares, ayudantes, etc.</a:t>
            </a:r>
            <a:r>
              <a:rPr lang="es-ES" dirty="0"/>
              <a:t> </a:t>
            </a:r>
            <a:br>
              <a:rPr lang="es-ES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5775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15E55C-0944-D5E0-6472-2620D5257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000" b="1" dirty="0"/>
              <a:t>organigramas</a:t>
            </a:r>
            <a:endParaRPr lang="es-AR" sz="4000" b="1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89B710-324A-EDA5-1F2C-3E1A5F361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712259"/>
            <a:ext cx="9580376" cy="4078942"/>
          </a:xfrm>
        </p:spPr>
        <p:txBody>
          <a:bodyPr/>
          <a:lstStyle/>
          <a:p>
            <a:pPr marL="0" indent="0" algn="just">
              <a:buNone/>
            </a:pPr>
            <a:endParaRPr lang="es-ES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marL="0" indent="0" algn="just">
              <a:buNone/>
            </a:pPr>
            <a:endParaRPr lang="es-ES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  <a:p>
            <a:pPr marL="0" indent="0" algn="just">
              <a:buNone/>
            </a:pPr>
            <a:r>
              <a:rPr lang="es-ES" sz="3200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Son representaciones gráficas, se les llama </a:t>
            </a:r>
            <a:r>
              <a:rPr lang="es-ES" sz="3200" b="1" dirty="0" err="1">
                <a:solidFill>
                  <a:schemeClr val="bg1">
                    <a:lumMod val="85000"/>
                    <a:lumOff val="15000"/>
                  </a:schemeClr>
                </a:solidFill>
              </a:rPr>
              <a:t>lineofuncionales</a:t>
            </a:r>
            <a:r>
              <a:rPr lang="es-ES" sz="3200" b="1" dirty="0">
                <a:solidFill>
                  <a:schemeClr val="bg1">
                    <a:lumMod val="85000"/>
                    <a:lumOff val="15000"/>
                  </a:schemeClr>
                </a:solidFill>
              </a:rPr>
              <a:t> debido a que la división de trabajo, las líneas de autoridad y comunicación se representan de forma gráfica. </a:t>
            </a:r>
            <a:endParaRPr lang="es-AR" sz="3200" b="1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9980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F1352C-AB6C-5A47-E5C1-C14309CE2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organigramas</a:t>
            </a:r>
            <a:b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clasificación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EFC9DD-AD7D-9610-4865-E3119AE59E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1900518"/>
            <a:ext cx="10387199" cy="3738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u="sng" dirty="0"/>
              <a:t>Por el tipo de naturaleza: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Micro administrativos: puede ser un organigrama de forma general del toda la empresa o solo de una área.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Macro administrativas: En este organigrama se involucran más de una empresa.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Meso administrativo: representa todas las compañías o sociedades que forman parte de la actividad de negocio, definiendo así las características estructurales de un determinado sector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102244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B7FD6D-7D4C-5F29-B3A3-765C53CD5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organigramas</a:t>
            </a:r>
            <a:b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clasificación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7D38AD-E616-B769-F087-58E41D62F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09482"/>
            <a:ext cx="10261694" cy="388171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s-ES" sz="3500" u="sng" dirty="0"/>
              <a:t>Por su finalidad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Informativo: pensado para ser difundido de manera pública, para que cualquier persona los pueda visualizar.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Analítico: analiza el comportamiento organizacional.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Formal: Es desde el punto de vista legal cuando el representante o socios determinan la estructura de la organización y este cuenta con un instrumento.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Informal: Este organigrama contrario al anterior no cuenta con tal instrumento escrito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8673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9C5FF2-635B-BA38-9C2A-23A56FD58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organigramas</a:t>
            </a:r>
            <a:b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clasificación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32DCF1-902E-FCD4-449E-DB07C6FCF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sz="3200" u="sng" dirty="0"/>
              <a:t>Por su ámbito: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Generales: Resalta la información importante de una organización hasta cierto nivel jerárquico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Específicos: Este organigrama detalla un área en particular.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1541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29BC1C-F293-DFE0-1FDF-544E8AA81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organigramas</a:t>
            </a:r>
            <a:b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clasificación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9ABFFA-CB09-90DA-C684-00F85FAF9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sz="3200" u="sng" dirty="0"/>
              <a:t>Por su contenido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Integrales: representa toda la estructura de la organización y la dependencia que existen entre jerarquías.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Funcionales: resalta las principales funciones que tienen a cargo los diferentes departamentos.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De puestos: aparecen los nombres de las personas que integran cada área y el número de personas que hay, da una visión más general de los niveles y dependencias entre el personal. 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9776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CA64085-D56E-0A46-1570-6B74C96FD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277859"/>
            <a:ext cx="9905998" cy="1478570"/>
          </a:xfrm>
        </p:spPr>
        <p:txBody>
          <a:bodyPr/>
          <a:lstStyle/>
          <a:p>
            <a:pPr algn="ctr"/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Tipos de organigramas</a:t>
            </a:r>
            <a:b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s-A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clasificación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86CA403-42EF-D4C6-D224-D4E8EDD8B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1" y="1756429"/>
            <a:ext cx="10449953" cy="399891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s-ES" sz="3600" u="sng" dirty="0"/>
              <a:t>Por su distribución gráfica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Verticales: los más usados y comunes dentro de las organizaciones se estructuran de arriba hacia abajo, encabezando la persona de mayor jerarquía en la empresa.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Horizontales: Se forman de izquierda a derecha, la persona de mayor jerarquía se encuentra en la parte de izquierda y los demás niveles hacia la derecha.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Mixtos: mezcla tanto organigrama horizontal y vertical. Es mayormente utilizado para empresas que tiene un gran número de divisiones en la base organizacional.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De bloque: son derivados de los verticales perite que los últimos noveles jerárquicos aparezcan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dirty="0"/>
              <a:t>Circulares: La persona o unidad de mayor jerarquía se encuentra en el centro y también está formado por círculos representa do el nivel jerárquico desde el centro hacia afuera.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6133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D055EB-2278-34BA-CDA5-56CC6F903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25689"/>
            <a:ext cx="9905998" cy="1478570"/>
          </a:xfrm>
        </p:spPr>
        <p:txBody>
          <a:bodyPr anchor="t"/>
          <a:lstStyle/>
          <a:p>
            <a:pPr algn="ctr"/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ORGANIZACIONES CON FINES DE LUCRO</a:t>
            </a:r>
            <a:endParaRPr lang="es-AR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5FFE23AF-4B26-EFB1-C25A-D6A8F44F30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</a:extLst>
          </a:blip>
          <a:srcRect t="13173"/>
          <a:stretch/>
        </p:blipFill>
        <p:spPr>
          <a:xfrm>
            <a:off x="863321" y="864974"/>
            <a:ext cx="10622149" cy="547948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7766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AB5A8C-AA72-BB77-9724-52C72391C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Tipos o formas de organización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5A83066-3874-5031-B1AF-959739D03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/>
              <a:t>Organización Lineal o Militar: </a:t>
            </a:r>
            <a:r>
              <a:rPr lang="es-ES" dirty="0"/>
              <a:t>la actividad decisional se concentra en una sola persona</a:t>
            </a:r>
          </a:p>
          <a:p>
            <a:r>
              <a:rPr lang="es-ES" dirty="0"/>
              <a:t>Organización Funcional o de Taylor: Consiste en dividir el trabajo</a:t>
            </a:r>
          </a:p>
          <a:p>
            <a:r>
              <a:rPr lang="es-AR" dirty="0"/>
              <a:t>Organización Lineo- funcional: </a:t>
            </a:r>
            <a:r>
              <a:rPr lang="es-ES" dirty="0"/>
              <a:t>se combinan los tipos de organización lineal y funcional.</a:t>
            </a:r>
          </a:p>
          <a:p>
            <a:r>
              <a:rPr lang="es-AR" dirty="0"/>
              <a:t>Organización matricial: </a:t>
            </a:r>
            <a:r>
              <a:rPr lang="es-ES" dirty="0"/>
              <a:t>sistema de mandos múltiples.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808737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F058ED-1D9C-D8A3-8FDE-DF48E25F1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Tipos o formas de organización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68F848F-6BA7-16FB-80A9-6C0D9017F1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/>
              <a:t>Organización divisional: </a:t>
            </a:r>
            <a:r>
              <a:rPr lang="es-ES" dirty="0"/>
              <a:t>Utiliza la departamentalización, y cada departamento, tiene capacidad para tomar decisiones referentes a su producto, a su mercado o a su área geográfica.</a:t>
            </a:r>
          </a:p>
          <a:p>
            <a:r>
              <a:rPr lang="es-AR" dirty="0"/>
              <a:t>Organización por comités</a:t>
            </a:r>
            <a:endParaRPr lang="es-ES" dirty="0"/>
          </a:p>
          <a:p>
            <a:r>
              <a:rPr lang="es-ES" dirty="0"/>
              <a:t>Organización por equipos de trabajo</a:t>
            </a:r>
          </a:p>
          <a:p>
            <a:r>
              <a:rPr lang="es-AR" dirty="0"/>
              <a:t>Organización virtual </a:t>
            </a:r>
          </a:p>
          <a:p>
            <a:r>
              <a:rPr lang="es-AR" dirty="0"/>
              <a:t>Organización por redes</a:t>
            </a:r>
          </a:p>
        </p:txBody>
      </p:sp>
    </p:spTree>
    <p:extLst>
      <p:ext uri="{BB962C8B-B14F-4D97-AF65-F5344CB8AC3E}">
        <p14:creationId xmlns:p14="http://schemas.microsoft.com/office/powerpoint/2010/main" val="817862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A08C90-DFCC-87A7-40A6-90298B4BE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182" y="652767"/>
            <a:ext cx="9905998" cy="1478570"/>
          </a:xfrm>
        </p:spPr>
        <p:txBody>
          <a:bodyPr anchor="t"/>
          <a:lstStyle/>
          <a:p>
            <a:pPr algn="ctr"/>
            <a:br>
              <a:rPr lang="es-ES" dirty="0">
                <a:solidFill>
                  <a:schemeClr val="bg1"/>
                </a:solidFill>
              </a:rPr>
            </a:br>
            <a:r>
              <a:rPr lang="es-ES" dirty="0">
                <a:solidFill>
                  <a:schemeClr val="bg1"/>
                </a:solidFill>
              </a:rPr>
              <a:t>Gestión empresarial</a:t>
            </a:r>
            <a:endParaRPr lang="es-AR" dirty="0">
              <a:solidFill>
                <a:schemeClr val="bg1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8CF7D83-0448-2E0D-78C1-93356803E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1829" y="2672484"/>
            <a:ext cx="9905999" cy="2822881"/>
          </a:xfrm>
        </p:spPr>
        <p:txBody>
          <a:bodyPr/>
          <a:lstStyle/>
          <a:p>
            <a:pPr algn="just"/>
            <a:r>
              <a:rPr lang="es-ES" sz="2800" dirty="0">
                <a:solidFill>
                  <a:schemeClr val="bg1"/>
                </a:solidFill>
              </a:rPr>
              <a:t>Proceso para llevar adelante el proceso de actividades para conseguir el objetivo. Comprenden actividades de planificación, organización, dirección, integración de personal y control.</a:t>
            </a:r>
          </a:p>
          <a:p>
            <a:endParaRPr lang="es-ES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7450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349FB5-4119-001D-4AF2-837C63A7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>
                <a:solidFill>
                  <a:schemeClr val="bg1"/>
                </a:solidFill>
                <a:latin typeface="Amasis MT Pro Black" panose="02040A04050005020304" pitchFamily="18" charset="0"/>
              </a:rPr>
              <a:t>planificación</a:t>
            </a:r>
            <a:endParaRPr lang="es-AR" dirty="0">
              <a:solidFill>
                <a:schemeClr val="bg1"/>
              </a:solidFill>
              <a:latin typeface="Amasis MT Pro Black" panose="02040A04050005020304" pitchFamily="18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B248B0-8376-4B70-B7FA-3CFFFF33A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8726" y="2149285"/>
            <a:ext cx="9905999" cy="354171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Función previa al resto de las funciones:</a:t>
            </a:r>
          </a:p>
          <a:p>
            <a:endParaRPr lang="es-AR" sz="2800" dirty="0"/>
          </a:p>
        </p:txBody>
      </p: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1E2F831E-0B40-2FCF-E0E0-46DFF6D3374B}"/>
              </a:ext>
            </a:extLst>
          </p:cNvPr>
          <p:cNvCxnSpPr/>
          <p:nvPr/>
        </p:nvCxnSpPr>
        <p:spPr>
          <a:xfrm>
            <a:off x="2456597" y="2688609"/>
            <a:ext cx="0" cy="2784143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E086D7B6-006B-2BC5-B8A6-74AE9FA79C09}"/>
              </a:ext>
            </a:extLst>
          </p:cNvPr>
          <p:cNvCxnSpPr>
            <a:cxnSpLocks/>
          </p:cNvCxnSpPr>
          <p:nvPr/>
        </p:nvCxnSpPr>
        <p:spPr>
          <a:xfrm>
            <a:off x="2456597" y="3113573"/>
            <a:ext cx="1819568" cy="0"/>
          </a:xfrm>
          <a:prstGeom prst="straightConnector1">
            <a:avLst/>
          </a:prstGeom>
          <a:ln w="38100">
            <a:prstDash val="solid"/>
            <a:headEnd type="diamond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id="{D785E689-62EC-A39D-D003-24AB1585401A}"/>
              </a:ext>
            </a:extLst>
          </p:cNvPr>
          <p:cNvSpPr txBox="1"/>
          <p:nvPr/>
        </p:nvSpPr>
        <p:spPr>
          <a:xfrm>
            <a:off x="4174413" y="2832174"/>
            <a:ext cx="27683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Procedimientos</a:t>
            </a:r>
            <a:endParaRPr lang="es-AR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A0A21675-C373-BA35-1622-83CB2D981F49}"/>
              </a:ext>
            </a:extLst>
          </p:cNvPr>
          <p:cNvCxnSpPr/>
          <p:nvPr/>
        </p:nvCxnSpPr>
        <p:spPr>
          <a:xfrm>
            <a:off x="2456597" y="3957851"/>
            <a:ext cx="168687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12C2347-2644-0C60-71DF-35C68BFEA2BA}"/>
              </a:ext>
            </a:extLst>
          </p:cNvPr>
          <p:cNvSpPr txBox="1"/>
          <p:nvPr/>
        </p:nvSpPr>
        <p:spPr>
          <a:xfrm>
            <a:off x="4135959" y="3735476"/>
            <a:ext cx="2217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Presupuestos</a:t>
            </a:r>
            <a:endParaRPr lang="es-AR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FE6F3E4D-704F-45DD-FE58-7CA556697A74}"/>
              </a:ext>
            </a:extLst>
          </p:cNvPr>
          <p:cNvCxnSpPr/>
          <p:nvPr/>
        </p:nvCxnSpPr>
        <p:spPr>
          <a:xfrm>
            <a:off x="2487540" y="4710753"/>
            <a:ext cx="168687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B205426C-C68C-FC3B-9544-79EB1DFBDFF8}"/>
              </a:ext>
            </a:extLst>
          </p:cNvPr>
          <p:cNvCxnSpPr/>
          <p:nvPr/>
        </p:nvCxnSpPr>
        <p:spPr>
          <a:xfrm>
            <a:off x="2474343" y="5463654"/>
            <a:ext cx="1686873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54063139-8712-CE14-9DE1-80E8EBEB60C8}"/>
              </a:ext>
            </a:extLst>
          </p:cNvPr>
          <p:cNvSpPr txBox="1"/>
          <p:nvPr/>
        </p:nvSpPr>
        <p:spPr>
          <a:xfrm>
            <a:off x="4205355" y="4526087"/>
            <a:ext cx="2217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Programas</a:t>
            </a:r>
            <a:endParaRPr lang="es-AR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BC301A0-A962-C6A5-06AF-274636063CA2}"/>
              </a:ext>
            </a:extLst>
          </p:cNvPr>
          <p:cNvSpPr txBox="1"/>
          <p:nvPr/>
        </p:nvSpPr>
        <p:spPr>
          <a:xfrm>
            <a:off x="4208101" y="5181720"/>
            <a:ext cx="53124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Normas y reglamentaciones</a:t>
            </a:r>
            <a:endParaRPr lang="es-AR" sz="2000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62744102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C90105A-4C5F-B77E-4E96-216CC8C6C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3131" y="152961"/>
            <a:ext cx="9906000" cy="14779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PLANEAMIENTO ESTRATEGICO</a:t>
            </a:r>
            <a:endParaRPr lang="es-A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C40DC92-1ADB-D05C-E683-545460499E77}"/>
              </a:ext>
            </a:extLst>
          </p:cNvPr>
          <p:cNvSpPr txBox="1"/>
          <p:nvPr/>
        </p:nvSpPr>
        <p:spPr>
          <a:xfrm>
            <a:off x="890401" y="1470418"/>
            <a:ext cx="9906000" cy="391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655955" lvl="2">
              <a:lnSpc>
                <a:spcPct val="130000"/>
              </a:lnSpc>
              <a:spcBef>
                <a:spcPts val="755"/>
              </a:spcBef>
              <a:spcAft>
                <a:spcPts val="0"/>
              </a:spcAft>
              <a:buClr>
                <a:srgbClr val="2F3342"/>
              </a:buClr>
              <a:buSzPts val="1350"/>
              <a:tabLst>
                <a:tab pos="3807460" algn="l"/>
              </a:tabLst>
            </a:pPr>
            <a:endParaRPr lang="es-ES" sz="2000" dirty="0">
              <a:solidFill>
                <a:srgbClr val="2F3342"/>
              </a:solidFill>
              <a:effectLst/>
              <a:latin typeface="Calibri" panose="020F050202020403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marR="655955" lvl="2" algn="just">
              <a:lnSpc>
                <a:spcPct val="130000"/>
              </a:lnSpc>
              <a:spcBef>
                <a:spcPts val="755"/>
              </a:spcBef>
              <a:spcAft>
                <a:spcPts val="0"/>
              </a:spcAft>
              <a:buClr>
                <a:srgbClr val="2F3342"/>
              </a:buClr>
              <a:buSzPts val="1350"/>
              <a:tabLst>
                <a:tab pos="3807460" algn="l"/>
              </a:tabLst>
            </a:pP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Una estrategia es un plan que integra las principales metas, políticas y</a:t>
            </a:r>
            <a:r>
              <a:rPr lang="es-ES" sz="2400" b="1" spc="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secuencias de acción de una organización en un todo consistente. Una estrategia</a:t>
            </a:r>
            <a:r>
              <a:rPr lang="es-ES" sz="2400" b="1" spc="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bien</a:t>
            </a:r>
            <a:r>
              <a:rPr lang="es-ES" sz="2400" b="1" spc="-4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formulada</a:t>
            </a:r>
            <a:r>
              <a:rPr lang="es-ES" sz="2400" b="1" spc="-4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ayuda</a:t>
            </a:r>
            <a:r>
              <a:rPr lang="es-ES" sz="2400" b="1" spc="-7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a</a:t>
            </a:r>
            <a:r>
              <a:rPr lang="es-ES" sz="2400" b="1" spc="-5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vigilar</a:t>
            </a:r>
            <a:r>
              <a:rPr lang="es-ES" sz="2400" b="1" spc="-4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y</a:t>
            </a:r>
            <a:r>
              <a:rPr lang="es-ES" sz="2400" b="1" spc="-5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asignar</a:t>
            </a:r>
            <a:r>
              <a:rPr lang="es-ES" sz="2400" b="1" spc="-6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los</a:t>
            </a:r>
            <a:r>
              <a:rPr lang="es-ES" sz="2400" b="1" spc="-5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recursos</a:t>
            </a:r>
            <a:r>
              <a:rPr lang="es-ES" sz="2400" b="1" spc="-4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</a:t>
            </a:r>
            <a:r>
              <a:rPr lang="es-ES" sz="2400" b="1" spc="-5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una</a:t>
            </a:r>
            <a:r>
              <a:rPr lang="es-ES" sz="2400" b="1" spc="-5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empresa</a:t>
            </a:r>
            <a:r>
              <a:rPr lang="es-ES" sz="2400" b="1" spc="-4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en</a:t>
            </a:r>
            <a:r>
              <a:rPr lang="es-ES" sz="2400" b="1" spc="-5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una</a:t>
            </a:r>
            <a:r>
              <a:rPr lang="es-ES" sz="2400" b="1" spc="-6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postura</a:t>
            </a:r>
            <a:r>
              <a:rPr lang="es-ES" sz="2400" b="1" spc="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única</a:t>
            </a:r>
            <a:r>
              <a:rPr lang="es-ES" sz="2400" b="1" spc="-5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y</a:t>
            </a:r>
            <a:r>
              <a:rPr lang="es-ES" sz="2400" b="1" spc="-5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viable</a:t>
            </a:r>
            <a:r>
              <a:rPr lang="es-ES" sz="2400" b="1" spc="-5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basada</a:t>
            </a:r>
            <a:r>
              <a:rPr lang="es-ES" sz="2400" b="1" spc="-7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en</a:t>
            </a:r>
            <a:r>
              <a:rPr lang="es-ES" sz="2400" b="1" spc="-5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sus</a:t>
            </a:r>
            <a:r>
              <a:rPr lang="es-ES" sz="2400" b="1" spc="-5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habilidades</a:t>
            </a:r>
            <a:r>
              <a:rPr lang="es-ES" sz="2400" b="1" spc="-4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y</a:t>
            </a:r>
            <a:r>
              <a:rPr lang="es-ES" sz="2400" b="1" spc="-6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desventajas</a:t>
            </a:r>
            <a:r>
              <a:rPr lang="es-ES" sz="2400" b="1" spc="-5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internas</a:t>
            </a:r>
            <a:r>
              <a:rPr lang="es-ES" sz="2400" b="1" spc="-6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relativas,</a:t>
            </a:r>
            <a:r>
              <a:rPr lang="es-ES" sz="2400" b="1" spc="-4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spc="-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los</a:t>
            </a:r>
            <a:r>
              <a:rPr lang="es-ES" sz="2400" b="1" spc="-5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cambios</a:t>
            </a:r>
            <a:r>
              <a:rPr lang="es-ES" sz="2400" b="1" spc="-28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anticipados en el ambiente y los movimientos de contingencia por parte de los</a:t>
            </a:r>
            <a:r>
              <a:rPr lang="es-ES" sz="2400" b="1" spc="5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oponentes</a:t>
            </a:r>
            <a:r>
              <a:rPr lang="es-ES" sz="2400" b="1" spc="-30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4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inteligentes</a:t>
            </a:r>
            <a:r>
              <a:rPr lang="es-ES" sz="2000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.</a:t>
            </a:r>
            <a:endParaRPr lang="es-AR" sz="1600" b="1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04519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ECBC9-BC32-1113-0E80-E493F80BC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7435" y="618519"/>
            <a:ext cx="7682753" cy="116545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PLANEAMIENTO ESTRATEGICO</a:t>
            </a:r>
            <a:endParaRPr lang="es-A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Flecha: doblada hacia arriba 5">
            <a:extLst>
              <a:ext uri="{FF2B5EF4-FFF2-40B4-BE49-F238E27FC236}">
                <a16:creationId xmlns:a16="http://schemas.microsoft.com/office/drawing/2014/main" id="{6EB6F8B6-9B69-BC70-5145-316358D1E1D1}"/>
              </a:ext>
            </a:extLst>
          </p:cNvPr>
          <p:cNvSpPr/>
          <p:nvPr/>
        </p:nvSpPr>
        <p:spPr>
          <a:xfrm rot="5400000">
            <a:off x="1081592" y="3645500"/>
            <a:ext cx="2014356" cy="842695"/>
          </a:xfrm>
          <a:prstGeom prst="bentUpArrow">
            <a:avLst>
              <a:gd name="adj1" fmla="val 25000"/>
              <a:gd name="adj2" fmla="val 20454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49FD386-2C8E-51AA-A7A2-8C1FE0AED009}"/>
              </a:ext>
            </a:extLst>
          </p:cNvPr>
          <p:cNvSpPr txBox="1"/>
          <p:nvPr/>
        </p:nvSpPr>
        <p:spPr>
          <a:xfrm>
            <a:off x="2438389" y="2012428"/>
            <a:ext cx="82206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VISION</a:t>
            </a:r>
            <a:r>
              <a:rPr lang="es-ES" dirty="0"/>
              <a:t> </a:t>
            </a:r>
            <a:r>
              <a:rPr lang="es-ES" sz="1800" b="1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:</a:t>
            </a:r>
            <a:r>
              <a:rPr lang="es-ES" sz="1800" b="1" spc="4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Describe</a:t>
            </a:r>
            <a:r>
              <a:rPr lang="es-ES" sz="1800" spc="4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hacia</a:t>
            </a:r>
            <a:r>
              <a:rPr lang="es-ES" sz="1800" spc="4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donde</a:t>
            </a:r>
            <a:r>
              <a:rPr lang="es-ES" sz="1800" spc="3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se</a:t>
            </a:r>
            <a:r>
              <a:rPr lang="es-ES" sz="1800" spc="4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dirige</a:t>
            </a:r>
            <a:r>
              <a:rPr lang="es-ES" sz="1800" spc="4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la</a:t>
            </a:r>
            <a:r>
              <a:rPr lang="es-ES" sz="1800" spc="3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organización</a:t>
            </a:r>
            <a:r>
              <a:rPr lang="es-ES" sz="1800" spc="3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y</a:t>
            </a:r>
            <a:r>
              <a:rPr lang="es-ES" sz="1800" spc="4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que</a:t>
            </a:r>
            <a:r>
              <a:rPr lang="es-ES" sz="1800" spc="4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intenta</a:t>
            </a:r>
            <a:r>
              <a:rPr lang="es-ES" sz="1800" spc="4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ser;</a:t>
            </a:r>
            <a:r>
              <a:rPr lang="es-ES" sz="1800" spc="4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es</a:t>
            </a:r>
            <a:r>
              <a:rPr lang="es-ES" sz="1800" spc="5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una</a:t>
            </a:r>
            <a:r>
              <a:rPr lang="es-ES" sz="1800" spc="-29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declaración</a:t>
            </a:r>
            <a:r>
              <a:rPr lang="es-ES" sz="1800" spc="1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del</a:t>
            </a:r>
            <a:r>
              <a:rPr lang="es-ES" sz="1800" spc="4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futuro</a:t>
            </a:r>
            <a:r>
              <a:rPr lang="es-ES" sz="1800" spc="4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que</a:t>
            </a:r>
            <a:r>
              <a:rPr lang="es-ES" sz="1800" spc="3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podría</a:t>
            </a:r>
            <a:r>
              <a:rPr lang="es-ES" sz="1800" spc="3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no</a:t>
            </a:r>
            <a:r>
              <a:rPr lang="es-ES" sz="1800" spc="3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suceder</a:t>
            </a:r>
            <a:r>
              <a:rPr lang="es-ES" sz="1800" spc="4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por</a:t>
            </a:r>
            <a:r>
              <a:rPr lang="es-ES" sz="1800" spc="5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si</a:t>
            </a:r>
            <a:r>
              <a:rPr lang="es-ES" sz="1800" spc="3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mismo.</a:t>
            </a:r>
            <a:r>
              <a:rPr lang="es-ES" sz="1800" spc="2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Debe</a:t>
            </a:r>
            <a:r>
              <a:rPr lang="es-ES" sz="1800" spc="4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estar</a:t>
            </a:r>
            <a:r>
              <a:rPr lang="es-ES" sz="1800" spc="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vinculada</a:t>
            </a:r>
            <a:r>
              <a:rPr lang="es-ES" sz="1800" spc="6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con</a:t>
            </a:r>
            <a:r>
              <a:rPr lang="es-ES" sz="1800" spc="5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las</a:t>
            </a:r>
            <a:r>
              <a:rPr lang="es-ES" sz="1800" spc="5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necesidades</a:t>
            </a:r>
            <a:r>
              <a:rPr lang="es-ES" sz="1800" spc="5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</a:t>
            </a:r>
            <a:r>
              <a:rPr lang="es-ES" sz="1800" spc="6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los</a:t>
            </a:r>
            <a:r>
              <a:rPr lang="es-ES" sz="1800" spc="7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clientes</a:t>
            </a:r>
            <a:r>
              <a:rPr lang="es-ES" sz="1800" spc="7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y</a:t>
            </a:r>
            <a:r>
              <a:rPr lang="es-ES" sz="1800" spc="7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comunicar</a:t>
            </a:r>
            <a:r>
              <a:rPr lang="es-ES" sz="1800" spc="5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una</a:t>
            </a:r>
            <a:r>
              <a:rPr lang="es-ES" sz="1800" spc="6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estrategia</a:t>
            </a:r>
            <a:r>
              <a:rPr lang="es-ES" sz="1800" spc="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general</a:t>
            </a:r>
            <a:r>
              <a:rPr lang="es-ES" sz="1800" spc="-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para</a:t>
            </a:r>
            <a:r>
              <a:rPr lang="es-ES" sz="1800" spc="-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lograr</a:t>
            </a:r>
            <a:r>
              <a:rPr lang="es-ES" sz="1800" spc="1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la</a:t>
            </a:r>
            <a:r>
              <a:rPr lang="es-ES" sz="1800" spc="-5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rgbClr val="2F3342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misión.</a:t>
            </a:r>
            <a:endParaRPr lang="es-AR" sz="1800" dirty="0">
              <a:effectLst/>
              <a:latin typeface="Calibri" panose="020F050202020403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endParaRPr lang="es-AR" dirty="0"/>
          </a:p>
        </p:txBody>
      </p:sp>
      <p:sp>
        <p:nvSpPr>
          <p:cNvPr id="8" name="Flecha: doblada hacia arriba 7">
            <a:extLst>
              <a:ext uri="{FF2B5EF4-FFF2-40B4-BE49-F238E27FC236}">
                <a16:creationId xmlns:a16="http://schemas.microsoft.com/office/drawing/2014/main" id="{5B0C48AA-65FB-3BD7-C19D-E2CB728F18B2}"/>
              </a:ext>
            </a:extLst>
          </p:cNvPr>
          <p:cNvSpPr/>
          <p:nvPr/>
        </p:nvSpPr>
        <p:spPr>
          <a:xfrm rot="5400000">
            <a:off x="1415066" y="2036346"/>
            <a:ext cx="1275691" cy="770955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CBE1903-4942-4090-DA41-26108DFA7D14}"/>
              </a:ext>
            </a:extLst>
          </p:cNvPr>
          <p:cNvSpPr txBox="1"/>
          <p:nvPr/>
        </p:nvSpPr>
        <p:spPr>
          <a:xfrm>
            <a:off x="1667422" y="3888284"/>
            <a:ext cx="95205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spcBef>
                <a:spcPts val="865"/>
              </a:spcBef>
              <a:buClr>
                <a:srgbClr val="2F3342"/>
              </a:buClr>
              <a:buSzPts val="1350"/>
              <a:tabLst>
                <a:tab pos="3807460" algn="l"/>
              </a:tabLst>
            </a:pPr>
            <a:r>
              <a:rPr lang="es-ES" b="1" dirty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MISION: </a:t>
            </a:r>
            <a:r>
              <a:rPr lang="es-ES" spc="-5" dirty="0">
                <a:solidFill>
                  <a:schemeClr val="bg1"/>
                </a:solidFill>
                <a:latin typeface="Calibri" panose="020F0502020204030204" pitchFamily="34" charset="0"/>
              </a:rPr>
              <a:t>D</a:t>
            </a:r>
            <a:r>
              <a:rPr lang="es-ES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efine</a:t>
            </a:r>
            <a:r>
              <a:rPr lang="es-ES" spc="-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su</a:t>
            </a:r>
            <a:r>
              <a:rPr lang="es-ES" spc="-5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razón</a:t>
            </a:r>
            <a:r>
              <a:rPr lang="es-ES" spc="-6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</a:t>
            </a:r>
            <a:r>
              <a:rPr lang="es-ES" spc="-5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existir;</a:t>
            </a:r>
            <a:r>
              <a:rPr lang="es-ES" spc="-3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esto</a:t>
            </a:r>
            <a:r>
              <a:rPr lang="es-ES" spc="-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responde</a:t>
            </a:r>
            <a:r>
              <a:rPr lang="es-ES" spc="-4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la</a:t>
            </a:r>
            <a:r>
              <a:rPr lang="es-AR" dirty="0">
                <a:solidFill>
                  <a:schemeClr val="bg1"/>
                </a:solidFill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pregunta: "Por</a:t>
            </a:r>
            <a:r>
              <a:rPr lang="es-ES" spc="-7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qué</a:t>
            </a:r>
            <a:r>
              <a:rPr lang="es-ES" spc="-6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estamos</a:t>
            </a:r>
            <a:r>
              <a:rPr lang="es-ES" spc="-7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es-ES" spc="-6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el</a:t>
            </a:r>
            <a:r>
              <a:rPr lang="es-ES" spc="-5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negocio?" La</a:t>
            </a:r>
            <a:r>
              <a:rPr lang="es-ES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declaración de misión podría incluir una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definición de productos/servicios</a:t>
            </a:r>
            <a:r>
              <a:rPr lang="es-ES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que ofrece la organización, las tecnologías que emplea, tipos de mercados,</a:t>
            </a:r>
            <a:r>
              <a:rPr lang="es-ES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necesidades</a:t>
            </a:r>
            <a:r>
              <a:rPr lang="es-ES" spc="1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importantes</a:t>
            </a:r>
            <a:r>
              <a:rPr lang="es-ES" spc="1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pc="1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los</a:t>
            </a:r>
            <a:r>
              <a:rPr lang="es-ES" spc="1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clientes</a:t>
            </a:r>
            <a:r>
              <a:rPr lang="es-ES" spc="14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y/o</a:t>
            </a:r>
            <a:r>
              <a:rPr lang="es-ES" spc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también</a:t>
            </a:r>
            <a:r>
              <a:rPr lang="es-ES" spc="1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las</a:t>
            </a:r>
            <a:r>
              <a:rPr lang="es-ES" spc="1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habilidades</a:t>
            </a:r>
            <a:r>
              <a:rPr lang="es-ES" spc="14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distintivas</a:t>
            </a:r>
            <a:r>
              <a:rPr lang="es-ES" spc="-27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es-ES" spc="-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es-ES" spc="-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experiencia que</a:t>
            </a:r>
            <a:r>
              <a:rPr lang="es-ES" spc="-2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distingue</a:t>
            </a:r>
            <a:r>
              <a:rPr lang="es-ES" spc="-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</a:t>
            </a:r>
            <a:r>
              <a:rPr lang="es-ES" spc="-2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</a:t>
            </a:r>
            <a:r>
              <a:rPr lang="es-ES" spc="-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empresa</a:t>
            </a:r>
            <a:r>
              <a:rPr lang="es-ES" spc="-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</a:t>
            </a:r>
            <a:r>
              <a:rPr lang="es-ES" spc="-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las</a:t>
            </a:r>
            <a:r>
              <a:rPr lang="es-ES" spc="-1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s-ES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demás.</a:t>
            </a:r>
            <a:endParaRPr lang="es-AR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9748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2BE71E05-09D7-A47C-BDA4-033BAC81A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9125"/>
            <a:ext cx="9906000" cy="147796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s-E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PLANEAMIENTO ESTRATEGICO</a:t>
            </a:r>
            <a:endParaRPr lang="es-AR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Flecha: doblada hacia arriba 4">
            <a:extLst>
              <a:ext uri="{FF2B5EF4-FFF2-40B4-BE49-F238E27FC236}">
                <a16:creationId xmlns:a16="http://schemas.microsoft.com/office/drawing/2014/main" id="{4B36D104-1693-26F0-5BE7-CBBD62C35935}"/>
              </a:ext>
            </a:extLst>
          </p:cNvPr>
          <p:cNvSpPr/>
          <p:nvPr/>
        </p:nvSpPr>
        <p:spPr>
          <a:xfrm rot="5400000">
            <a:off x="872937" y="2365564"/>
            <a:ext cx="1331914" cy="79496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6" name="Flecha: doblada hacia arriba 5">
            <a:extLst>
              <a:ext uri="{FF2B5EF4-FFF2-40B4-BE49-F238E27FC236}">
                <a16:creationId xmlns:a16="http://schemas.microsoft.com/office/drawing/2014/main" id="{C4F47636-ABE8-B335-AE11-5AABA2756CA4}"/>
              </a:ext>
            </a:extLst>
          </p:cNvPr>
          <p:cNvSpPr/>
          <p:nvPr/>
        </p:nvSpPr>
        <p:spPr>
          <a:xfrm rot="5400000">
            <a:off x="874661" y="3636448"/>
            <a:ext cx="1386945" cy="86199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6C702E0-187C-988C-6EFB-956079A922AD}"/>
              </a:ext>
            </a:extLst>
          </p:cNvPr>
          <p:cNvSpPr txBox="1"/>
          <p:nvPr/>
        </p:nvSpPr>
        <p:spPr>
          <a:xfrm>
            <a:off x="2106565" y="2433284"/>
            <a:ext cx="846268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VALORES</a:t>
            </a:r>
            <a:r>
              <a:rPr lang="es-ES" dirty="0">
                <a:solidFill>
                  <a:schemeClr val="bg1"/>
                </a:solidFill>
              </a:rPr>
              <a:t>: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marcan</a:t>
            </a:r>
            <a:r>
              <a:rPr lang="es-ES" sz="1800" spc="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el</a:t>
            </a:r>
            <a:r>
              <a:rPr lang="es-ES" sz="1800" spc="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trayecto</a:t>
            </a:r>
            <a:r>
              <a:rPr lang="es-ES" sz="1800" spc="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hacia</a:t>
            </a:r>
            <a:r>
              <a:rPr lang="es-ES" sz="1800" spc="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una</a:t>
            </a:r>
            <a:r>
              <a:rPr lang="es-ES" sz="1800" spc="4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visión</a:t>
            </a:r>
            <a:r>
              <a:rPr lang="es-ES" sz="1800" spc="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al</a:t>
            </a:r>
            <a:r>
              <a:rPr lang="es-ES" sz="1800" spc="4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definir</a:t>
            </a:r>
            <a:r>
              <a:rPr lang="es-ES" sz="1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actitudes</a:t>
            </a:r>
            <a:r>
              <a:rPr lang="es-ES" sz="1800" spc="3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y</a:t>
            </a:r>
            <a:r>
              <a:rPr lang="es-ES" sz="1800" spc="5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políticas</a:t>
            </a:r>
            <a:r>
              <a:rPr lang="es-ES" sz="1800" spc="4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para</a:t>
            </a:r>
            <a:r>
              <a:rPr lang="es-ES" sz="1800" spc="4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todos</a:t>
            </a:r>
            <a:r>
              <a:rPr lang="es-ES" sz="1800" spc="6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los</a:t>
            </a:r>
            <a:r>
              <a:rPr lang="es-ES" sz="1800" spc="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empleados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,</a:t>
            </a:r>
            <a:r>
              <a:rPr lang="es-ES" sz="1800" spc="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que</a:t>
            </a:r>
            <a:r>
              <a:rPr lang="es-ES" sz="1800" spc="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se</a:t>
            </a:r>
            <a:r>
              <a:rPr lang="es-ES" sz="1800" spc="5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refuerzan</a:t>
            </a:r>
            <a:r>
              <a:rPr lang="es-ES" sz="1800" spc="5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a</a:t>
            </a:r>
            <a:r>
              <a:rPr lang="es-ES" sz="1800" spc="5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través</a:t>
            </a:r>
            <a:r>
              <a:rPr lang="es-ES" sz="1800" spc="5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</a:t>
            </a:r>
            <a:r>
              <a:rPr lang="es-ES" sz="1800" spc="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un</a:t>
            </a:r>
            <a:r>
              <a:rPr lang="es-ES" sz="1800" spc="-29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comportamiento</a:t>
            </a:r>
            <a:r>
              <a:rPr lang="es-ES" sz="1800" spc="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consciente</a:t>
            </a:r>
            <a:r>
              <a:rPr lang="es-ES" sz="1800" spc="2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y</a:t>
            </a:r>
            <a:r>
              <a:rPr lang="es-ES" sz="1800" spc="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subconsciente</a:t>
            </a:r>
            <a:r>
              <a:rPr lang="es-ES" sz="1800" spc="3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en</a:t>
            </a:r>
            <a:r>
              <a:rPr lang="es-ES" sz="1800" spc="2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todos</a:t>
            </a:r>
            <a:r>
              <a:rPr lang="es-ES" sz="1800" spc="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los</a:t>
            </a:r>
            <a:r>
              <a:rPr lang="es-ES" sz="1800" spc="3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niveles</a:t>
            </a:r>
            <a:r>
              <a:rPr lang="es-ES" sz="1800" spc="2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</a:t>
            </a:r>
            <a:r>
              <a:rPr lang="es-ES" sz="1800" spc="2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la</a:t>
            </a:r>
            <a:r>
              <a:rPr lang="es-ES" sz="1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organización.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endParaRPr lang="es-AR" dirty="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93B6B0A-97D5-3B0D-8E10-AD18B5D3CAA4}"/>
              </a:ext>
            </a:extLst>
          </p:cNvPr>
          <p:cNvSpPr txBox="1"/>
          <p:nvPr/>
        </p:nvSpPr>
        <p:spPr>
          <a:xfrm>
            <a:off x="2106566" y="4067443"/>
            <a:ext cx="84626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ESTRATEGIAS:</a:t>
            </a:r>
            <a:r>
              <a:rPr lang="es-ES" dirty="0"/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son</a:t>
            </a:r>
            <a:r>
              <a:rPr lang="es-ES" sz="1800" spc="3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las</a:t>
            </a:r>
            <a:r>
              <a:rPr lang="es-ES" sz="1800" spc="5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declaraciones</a:t>
            </a:r>
            <a:r>
              <a:rPr lang="es-ES" sz="1800" spc="6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generales</a:t>
            </a:r>
            <a:r>
              <a:rPr lang="es-ES" sz="1800" spc="6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que</a:t>
            </a:r>
            <a:r>
              <a:rPr lang="es-ES" sz="1800" spc="4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establecen</a:t>
            </a:r>
            <a:r>
              <a:rPr lang="es-ES" sz="1800" spc="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la</a:t>
            </a:r>
            <a:r>
              <a:rPr lang="es-ES" sz="1800" spc="4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dirección</a:t>
            </a:r>
            <a:r>
              <a:rPr lang="es-ES" sz="1800" spc="4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que</a:t>
            </a:r>
            <a:r>
              <a:rPr lang="es-ES" sz="1800" spc="3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la</a:t>
            </a:r>
            <a:r>
              <a:rPr lang="es-ES" sz="1800" spc="4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organización</a:t>
            </a:r>
            <a:r>
              <a:rPr lang="es-ES" sz="1800" spc="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debe</a:t>
            </a:r>
            <a:r>
              <a:rPr lang="es-ES" sz="1800" spc="4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tomar</a:t>
            </a:r>
            <a:r>
              <a:rPr lang="es-ES" sz="1800" spc="3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para</a:t>
            </a:r>
            <a:r>
              <a:rPr lang="es-ES" sz="1800" spc="3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hacer</a:t>
            </a:r>
            <a:r>
              <a:rPr lang="es-ES" sz="1800" spc="5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realidad</a:t>
            </a:r>
            <a:r>
              <a:rPr lang="es-ES" sz="1800" spc="-37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   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su misión</a:t>
            </a:r>
            <a:r>
              <a:rPr lang="es-ES" sz="1800" spc="1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y</a:t>
            </a:r>
            <a:r>
              <a:rPr lang="es-ES" sz="1800" spc="-5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Wingdings" panose="05000000000000000000" pitchFamily="2" charset="2"/>
                <a:cs typeface="Wingdings" panose="05000000000000000000" pitchFamily="2" charset="2"/>
              </a:rPr>
              <a:t>visión.</a:t>
            </a:r>
            <a:endParaRPr lang="es-AR" sz="1800" dirty="0">
              <a:solidFill>
                <a:schemeClr val="bg1"/>
              </a:solidFill>
              <a:effectLst/>
              <a:latin typeface="Calibri" panose="020F0502020204030204" pitchFamily="34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1652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D3C670C-7A89-61B2-91D2-89B33D7EE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Factores de Incidencia en el Planeamiento</a:t>
            </a:r>
            <a:endParaRPr lang="es-AR" sz="4400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0C2064B7-9816-6617-DE3F-EB50B5767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2631" y="2097087"/>
            <a:ext cx="4649783" cy="823912"/>
          </a:xfrm>
        </p:spPr>
        <p:txBody>
          <a:bodyPr>
            <a:normAutofit/>
          </a:bodyPr>
          <a:lstStyle/>
          <a:p>
            <a:pPr algn="ctr"/>
            <a:r>
              <a:rPr lang="es-ES" sz="3200" dirty="0"/>
              <a:t>Factores internos</a:t>
            </a:r>
            <a:endParaRPr lang="es-AR" sz="3200" dirty="0"/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7FEFB434-52B5-6E0F-C4B0-143511DA62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1410" y="3073398"/>
            <a:ext cx="9906000" cy="2421968"/>
          </a:xfrm>
        </p:spPr>
        <p:txBody>
          <a:bodyPr>
            <a:normAutofit/>
          </a:bodyPr>
          <a:lstStyle/>
          <a:p>
            <a:pPr algn="just"/>
            <a:r>
              <a:rPr lang="es-ES" sz="32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Son intrínsecos a la organización, generalmente pueden ser controlados por la organización. Ejemplo: Factor humano.</a:t>
            </a:r>
            <a:br>
              <a:rPr lang="es-ES" sz="3200" dirty="0"/>
            </a:b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3874806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87D1D4-3628-CEC3-9F82-59CA796D8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484655"/>
            <a:ext cx="9906000" cy="1477961"/>
          </a:xfrm>
        </p:spPr>
        <p:txBody>
          <a:bodyPr>
            <a:normAutofit/>
          </a:bodyPr>
          <a:lstStyle/>
          <a:p>
            <a:pPr algn="ctr"/>
            <a:r>
              <a:rPr lang="es-ES" sz="44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Factores de Incidencia en el Planeamiento</a:t>
            </a:r>
            <a:endParaRPr lang="es-AR" sz="44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FE02384-91CC-E971-25F3-63A20E593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9525" y="2249485"/>
            <a:ext cx="4649783" cy="823912"/>
          </a:xfrm>
        </p:spPr>
        <p:txBody>
          <a:bodyPr/>
          <a:lstStyle/>
          <a:p>
            <a:r>
              <a:rPr lang="es-ES" sz="3200" dirty="0"/>
              <a:t>Factores externos</a:t>
            </a:r>
            <a:endParaRPr lang="es-AR" sz="3200" dirty="0"/>
          </a:p>
          <a:p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C8D26B-2B58-9E3A-349F-DDB75E94FA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41352" y="2938506"/>
            <a:ext cx="10109296" cy="1973732"/>
          </a:xfrm>
        </p:spPr>
        <p:txBody>
          <a:bodyPr/>
          <a:lstStyle/>
          <a:p>
            <a:pPr algn="just"/>
            <a:r>
              <a:rPr lang="es-ES" sz="3200" b="0" i="0" dirty="0">
                <a:solidFill>
                  <a:srgbClr val="333333"/>
                </a:solidFill>
                <a:effectLst/>
                <a:latin typeface="Georgia" panose="02040502050405020303" pitchFamily="18" charset="0"/>
              </a:rPr>
              <a:t>Provienen del medio ambiente que rodea la organización, no son controlables pero si pueden ser previsibles. Ejemplo: Competencia empresarial.</a:t>
            </a:r>
            <a:endParaRPr lang="es-AR" sz="32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541153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1197</TotalTime>
  <Words>1094</Words>
  <Application>Microsoft Office PowerPoint</Application>
  <PresentationFormat>Panorámica</PresentationFormat>
  <Paragraphs>102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30" baseType="lpstr">
      <vt:lpstr>Amasis MT Pro Black</vt:lpstr>
      <vt:lpstr>Arial</vt:lpstr>
      <vt:lpstr>Arial Black</vt:lpstr>
      <vt:lpstr>Calibri</vt:lpstr>
      <vt:lpstr>Calibri-Bold</vt:lpstr>
      <vt:lpstr>Georgia</vt:lpstr>
      <vt:lpstr>Tw Cen MT</vt:lpstr>
      <vt:lpstr>Wingdings</vt:lpstr>
      <vt:lpstr>Circuito</vt:lpstr>
      <vt:lpstr>CLASIFICACIÓN DE LAS ORGANIZACIONES</vt:lpstr>
      <vt:lpstr>ORGANIZACIONES CON FINES DE LUCRO</vt:lpstr>
      <vt:lpstr> Gestión empresarial</vt:lpstr>
      <vt:lpstr>planificación</vt:lpstr>
      <vt:lpstr>PLANEAMIENTO ESTRATEGICO</vt:lpstr>
      <vt:lpstr>PLANEAMIENTO ESTRATEGICO</vt:lpstr>
      <vt:lpstr>PLANEAMIENTO ESTRATEGICO</vt:lpstr>
      <vt:lpstr>Factores de Incidencia en el Planeamiento</vt:lpstr>
      <vt:lpstr>Factores de Incidencia en el Planeamiento</vt:lpstr>
      <vt:lpstr>NIVELES JERÁRQUICOS</vt:lpstr>
      <vt:lpstr>NIVELES JERÁRQUICOS: NIVEL ESTRATEGICO </vt:lpstr>
      <vt:lpstr>NIVELES JERÁRQUICOS: NIVEL TACTICO </vt:lpstr>
      <vt:lpstr>NIVELES JERÁRQUICOS: NIVEL OPERATIVO</vt:lpstr>
      <vt:lpstr>organigramas</vt:lpstr>
      <vt:lpstr>Tipos de organigramas clasificación</vt:lpstr>
      <vt:lpstr>Tipos de organigramas clasificación</vt:lpstr>
      <vt:lpstr>Tipos de organigramas clasificación</vt:lpstr>
      <vt:lpstr>Tipos de organigramas clasificación</vt:lpstr>
      <vt:lpstr>Tipos de organigramas clasificación</vt:lpstr>
      <vt:lpstr>Tipos o formas de organización</vt:lpstr>
      <vt:lpstr>Tipos o formas de organización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CALSIFICACIÓN DE LAS ORGANIZACIONES</dc:title>
  <dc:creator>Carina Michel (Admin.)</dc:creator>
  <cp:lastModifiedBy>Carina Michel (Admin.)</cp:lastModifiedBy>
  <cp:revision>9</cp:revision>
  <dcterms:created xsi:type="dcterms:W3CDTF">2023-03-31T12:47:04Z</dcterms:created>
  <dcterms:modified xsi:type="dcterms:W3CDTF">2024-03-26T11:57:32Z</dcterms:modified>
</cp:coreProperties>
</file>