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68" r:id="rId3"/>
    <p:sldId id="260" r:id="rId4"/>
    <p:sldId id="261" r:id="rId5"/>
    <p:sldId id="289" r:id="rId6"/>
    <p:sldId id="290" r:id="rId7"/>
    <p:sldId id="291" r:id="rId8"/>
    <p:sldId id="292" r:id="rId9"/>
    <p:sldId id="293" r:id="rId10"/>
    <p:sldId id="258" r:id="rId11"/>
    <p:sldId id="295" r:id="rId12"/>
    <p:sldId id="294" r:id="rId13"/>
    <p:sldId id="257" r:id="rId14"/>
    <p:sldId id="269" r:id="rId15"/>
    <p:sldId id="272" r:id="rId16"/>
  </p:sldIdLst>
  <p:sldSz cx="18288000" cy="10287000"/>
  <p:notesSz cx="6858000" cy="9144000"/>
  <p:embeddedFontLst>
    <p:embeddedFont>
      <p:font typeface="DM Sans Bold" panose="020B0604020202020204" charset="0"/>
      <p:regular r:id="rId18"/>
    </p:embeddedFont>
    <p:embeddedFont>
      <p:font typeface="Garet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94622" autoAdjust="0"/>
  </p:normalViewPr>
  <p:slideViewPr>
    <p:cSldViewPr>
      <p:cViewPr varScale="1">
        <p:scale>
          <a:sx n="38" d="100"/>
          <a:sy n="38" d="100"/>
        </p:scale>
        <p:origin x="1248"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B8708-9925-4615-906A-0E44DD6C269C}" type="datetimeFigureOut">
              <a:rPr lang="es-AR" smtClean="0"/>
              <a:t>14/3/2026</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A5AF6-E46F-44AA-8B13-A1E8F3D22E8F}" type="slidenum">
              <a:rPr lang="es-AR" smtClean="0"/>
              <a:t>‹Nº›</a:t>
            </a:fld>
            <a:endParaRPr lang="es-AR"/>
          </a:p>
        </p:txBody>
      </p:sp>
    </p:spTree>
    <p:extLst>
      <p:ext uri="{BB962C8B-B14F-4D97-AF65-F5344CB8AC3E}">
        <p14:creationId xmlns:p14="http://schemas.microsoft.com/office/powerpoint/2010/main" val="393497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65BA5AF6-E46F-44AA-8B13-A1E8F3D22E8F}" type="slidenum">
              <a:rPr lang="es-AR" smtClean="0"/>
              <a:t>2</a:t>
            </a:fld>
            <a:endParaRPr lang="es-AR"/>
          </a:p>
        </p:txBody>
      </p:sp>
    </p:spTree>
    <p:extLst>
      <p:ext uri="{BB962C8B-B14F-4D97-AF65-F5344CB8AC3E}">
        <p14:creationId xmlns:p14="http://schemas.microsoft.com/office/powerpoint/2010/main" val="236879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396D"/>
        </a:solidFill>
        <a:effectLst/>
      </p:bgPr>
    </p:bg>
    <p:spTree>
      <p:nvGrpSpPr>
        <p:cNvPr id="1" name=""/>
        <p:cNvGrpSpPr/>
        <p:nvPr/>
      </p:nvGrpSpPr>
      <p:grpSpPr>
        <a:xfrm>
          <a:off x="0" y="0"/>
          <a:ext cx="0" cy="0"/>
          <a:chOff x="0" y="0"/>
          <a:chExt cx="0" cy="0"/>
        </a:xfrm>
      </p:grpSpPr>
      <p:sp>
        <p:nvSpPr>
          <p:cNvPr id="3" name="AutoShape 3"/>
          <p:cNvSpPr/>
          <p:nvPr/>
        </p:nvSpPr>
        <p:spPr>
          <a:xfrm>
            <a:off x="4684645" y="7581900"/>
            <a:ext cx="8918710" cy="0"/>
          </a:xfrm>
          <a:prstGeom prst="line">
            <a:avLst/>
          </a:prstGeom>
          <a:ln w="47625" cap="flat">
            <a:solidFill>
              <a:srgbClr val="FFFFFF"/>
            </a:solidFill>
            <a:prstDash val="solid"/>
            <a:headEnd type="none" w="sm" len="sm"/>
            <a:tailEnd type="none" w="sm" len="sm"/>
          </a:ln>
        </p:spPr>
        <p:txBody>
          <a:bodyPr/>
          <a:lstStyle/>
          <a:p>
            <a:endParaRPr lang="es-AR" dirty="0"/>
          </a:p>
        </p:txBody>
      </p:sp>
      <p:sp>
        <p:nvSpPr>
          <p:cNvPr id="5" name="TextBox 5"/>
          <p:cNvSpPr txBox="1"/>
          <p:nvPr/>
        </p:nvSpPr>
        <p:spPr>
          <a:xfrm>
            <a:off x="838200" y="4991100"/>
            <a:ext cx="16611599" cy="1846659"/>
          </a:xfrm>
          <a:prstGeom prst="rect">
            <a:avLst/>
          </a:prstGeom>
        </p:spPr>
        <p:txBody>
          <a:bodyPr wrap="square" lIns="0" tIns="0" rIns="0" bIns="0" rtlCol="0" anchor="t">
            <a:spAutoFit/>
          </a:bodyPr>
          <a:lstStyle/>
          <a:p>
            <a:pPr marL="0" lvl="0" indent="0" algn="ctr">
              <a:spcBef>
                <a:spcPct val="0"/>
              </a:spcBef>
            </a:pPr>
            <a:r>
              <a:rPr lang="es-ES" sz="6000" b="1" spc="86" dirty="0">
                <a:solidFill>
                  <a:srgbClr val="FFFFFF"/>
                </a:solidFill>
                <a:latin typeface="Garet Bold"/>
                <a:ea typeface="Garet Bold"/>
                <a:cs typeface="Garet Bold"/>
                <a:sym typeface="Garet Bold"/>
              </a:rPr>
              <a:t>INTRODUCCIÓN AL SISTEMA TRIBUTARIO</a:t>
            </a:r>
          </a:p>
          <a:p>
            <a:pPr marL="0" lvl="0" indent="0" algn="ctr">
              <a:spcBef>
                <a:spcPct val="0"/>
              </a:spcBef>
            </a:pPr>
            <a:r>
              <a:rPr lang="es-ES" sz="6000" b="1" spc="86" dirty="0">
                <a:solidFill>
                  <a:srgbClr val="FFFFFF"/>
                </a:solidFill>
                <a:latin typeface="Garet Bold"/>
                <a:ea typeface="Garet Bold"/>
                <a:cs typeface="Garet Bold"/>
                <a:sym typeface="Garet Bold"/>
              </a:rPr>
              <a:t>ARGENTINO</a:t>
            </a:r>
            <a:endParaRPr lang="en-US" sz="6000" b="1" spc="86" dirty="0">
              <a:solidFill>
                <a:srgbClr val="FFFFFF"/>
              </a:solidFill>
              <a:latin typeface="Garet Bold"/>
              <a:ea typeface="Garet Bold"/>
              <a:cs typeface="Garet Bold"/>
              <a:sym typeface="Garet Bold"/>
            </a:endParaRPr>
          </a:p>
        </p:txBody>
      </p:sp>
      <p:sp>
        <p:nvSpPr>
          <p:cNvPr id="6" name="TextBox 6"/>
          <p:cNvSpPr txBox="1"/>
          <p:nvPr/>
        </p:nvSpPr>
        <p:spPr>
          <a:xfrm>
            <a:off x="4035701" y="2857500"/>
            <a:ext cx="10216595" cy="1254189"/>
          </a:xfrm>
          <a:prstGeom prst="rect">
            <a:avLst/>
          </a:prstGeom>
        </p:spPr>
        <p:txBody>
          <a:bodyPr lIns="0" tIns="0" rIns="0" bIns="0" rtlCol="0" anchor="t">
            <a:spAutoFit/>
          </a:bodyPr>
          <a:lstStyle/>
          <a:p>
            <a:pPr marL="0" lvl="0" indent="0" algn="ctr">
              <a:lnSpc>
                <a:spcPts val="9168"/>
              </a:lnSpc>
              <a:spcBef>
                <a:spcPct val="0"/>
              </a:spcBef>
            </a:pPr>
            <a:r>
              <a:rPr lang="en-US" sz="9600" b="1" spc="39" dirty="0">
                <a:solidFill>
                  <a:srgbClr val="FFFFFF"/>
                </a:solidFill>
                <a:latin typeface="Garet Bold"/>
                <a:ea typeface="Garet Bold"/>
                <a:cs typeface="Garet Bold"/>
                <a:sym typeface="Garet Bold"/>
              </a:rPr>
              <a:t>Unidad 1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48800" y="0"/>
            <a:ext cx="9004740" cy="10287000"/>
            <a:chOff x="0" y="0"/>
            <a:chExt cx="1805187" cy="2709333"/>
          </a:xfrm>
        </p:grpSpPr>
        <p:sp>
          <p:nvSpPr>
            <p:cNvPr id="3" name="Freeform 3"/>
            <p:cNvSpPr/>
            <p:nvPr/>
          </p:nvSpPr>
          <p:spPr>
            <a:xfrm>
              <a:off x="0" y="0"/>
              <a:ext cx="1805187" cy="2709333"/>
            </a:xfrm>
            <a:custGeom>
              <a:avLst/>
              <a:gdLst/>
              <a:ahLst/>
              <a:cxnLst/>
              <a:rect l="l" t="t" r="r" b="b"/>
              <a:pathLst>
                <a:path w="1805187" h="2709333">
                  <a:moveTo>
                    <a:pt x="0" y="0"/>
                  </a:moveTo>
                  <a:lnTo>
                    <a:pt x="1805187" y="0"/>
                  </a:lnTo>
                  <a:lnTo>
                    <a:pt x="1805187" y="2709333"/>
                  </a:lnTo>
                  <a:lnTo>
                    <a:pt x="0" y="2709333"/>
                  </a:lnTo>
                  <a:close/>
                </a:path>
              </a:pathLst>
            </a:custGeom>
            <a:solidFill>
              <a:srgbClr val="21396D"/>
            </a:solidFill>
            <a:ln cap="sq">
              <a:noFill/>
              <a:prstDash val="solid"/>
              <a:miter/>
            </a:ln>
          </p:spPr>
          <p:txBody>
            <a:bodyPr/>
            <a:lstStyle/>
            <a:p>
              <a:endParaRPr lang="es-AR"/>
            </a:p>
          </p:txBody>
        </p:sp>
        <p:sp>
          <p:nvSpPr>
            <p:cNvPr id="4" name="TextBox 4"/>
            <p:cNvSpPr txBox="1"/>
            <p:nvPr/>
          </p:nvSpPr>
          <p:spPr>
            <a:xfrm>
              <a:off x="0" y="-238125"/>
              <a:ext cx="1805187" cy="2947458"/>
            </a:xfrm>
            <a:prstGeom prst="rect">
              <a:avLst/>
            </a:prstGeom>
          </p:spPr>
          <p:txBody>
            <a:bodyPr lIns="50800" tIns="50800" rIns="50800" bIns="50800" rtlCol="0" anchor="ctr"/>
            <a:lstStyle/>
            <a:p>
              <a:pPr algn="ctr">
                <a:lnSpc>
                  <a:spcPts val="4832"/>
                </a:lnSpc>
              </a:pPr>
              <a:endParaRPr/>
            </a:p>
          </p:txBody>
        </p:sp>
      </p:grpSp>
      <p:sp>
        <p:nvSpPr>
          <p:cNvPr id="5" name="Freeform 5"/>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sp>
        <p:nvSpPr>
          <p:cNvPr id="6" name="Freeform 6"/>
          <p:cNvSpPr/>
          <p:nvPr/>
        </p:nvSpPr>
        <p:spPr>
          <a:xfrm flipH="1" flipV="1">
            <a:off x="0" y="0"/>
            <a:ext cx="2242747" cy="2214203"/>
          </a:xfrm>
          <a:custGeom>
            <a:avLst/>
            <a:gdLst/>
            <a:ahLst/>
            <a:cxnLst/>
            <a:rect l="l" t="t" r="r" b="b"/>
            <a:pathLst>
              <a:path w="2242747" h="2214203">
                <a:moveTo>
                  <a:pt x="2242747" y="2214203"/>
                </a:moveTo>
                <a:lnTo>
                  <a:pt x="0" y="2214203"/>
                </a:lnTo>
                <a:lnTo>
                  <a:pt x="0" y="0"/>
                </a:lnTo>
                <a:lnTo>
                  <a:pt x="2242747" y="0"/>
                </a:lnTo>
                <a:lnTo>
                  <a:pt x="2242747" y="2214203"/>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AR"/>
          </a:p>
        </p:txBody>
      </p:sp>
      <p:sp>
        <p:nvSpPr>
          <p:cNvPr id="8" name="TextBox 8"/>
          <p:cNvSpPr txBox="1"/>
          <p:nvPr/>
        </p:nvSpPr>
        <p:spPr>
          <a:xfrm>
            <a:off x="-444351" y="2624180"/>
            <a:ext cx="9845644" cy="915635"/>
          </a:xfrm>
          <a:prstGeom prst="rect">
            <a:avLst/>
          </a:prstGeom>
        </p:spPr>
        <p:txBody>
          <a:bodyPr wrap="square" lIns="0" tIns="0" rIns="0" bIns="0" rtlCol="0" anchor="t">
            <a:spAutoFit/>
          </a:bodyPr>
          <a:lstStyle/>
          <a:p>
            <a:pPr marL="0" lvl="0" indent="0" algn="ctr">
              <a:lnSpc>
                <a:spcPts val="7573"/>
              </a:lnSpc>
            </a:pPr>
            <a:r>
              <a:rPr lang="en-US" sz="4400" b="1" spc="39" dirty="0">
                <a:solidFill>
                  <a:srgbClr val="21396D"/>
                </a:solidFill>
                <a:latin typeface="Garet Bold"/>
                <a:ea typeface="Garet Bold"/>
                <a:cs typeface="Garet Bold"/>
                <a:sym typeface="Garet Bold"/>
              </a:rPr>
              <a:t>DISTRIBUCIÓN PRIMARIA</a:t>
            </a:r>
          </a:p>
        </p:txBody>
      </p:sp>
      <p:sp>
        <p:nvSpPr>
          <p:cNvPr id="12" name="Freeform 3">
            <a:extLst>
              <a:ext uri="{FF2B5EF4-FFF2-40B4-BE49-F238E27FC236}">
                <a16:creationId xmlns:a16="http://schemas.microsoft.com/office/drawing/2014/main" id="{3285B9E5-6267-002A-4BA6-FB62E6634C82}"/>
              </a:ext>
            </a:extLst>
          </p:cNvPr>
          <p:cNvSpPr/>
          <p:nvPr/>
        </p:nvSpPr>
        <p:spPr>
          <a:xfrm>
            <a:off x="254000" y="3817347"/>
            <a:ext cx="8382000" cy="2214204"/>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r>
              <a:rPr lang="es-AR" sz="2800" b="1" spc="39" dirty="0">
                <a:solidFill>
                  <a:schemeClr val="tx2"/>
                </a:solidFill>
                <a:latin typeface="Garet Bold"/>
              </a:rPr>
              <a:t>La distribución de recursos provenientes de los impuestos coparticipados, salvo mecanismos de distribución específicos de cada uno, se realiza de la siguiente manera:</a:t>
            </a:r>
          </a:p>
        </p:txBody>
      </p:sp>
      <p:sp>
        <p:nvSpPr>
          <p:cNvPr id="13" name="Freeform 3">
            <a:extLst>
              <a:ext uri="{FF2B5EF4-FFF2-40B4-BE49-F238E27FC236}">
                <a16:creationId xmlns:a16="http://schemas.microsoft.com/office/drawing/2014/main" id="{1600EF9E-C0E5-9E3B-F636-C4203E31A015}"/>
              </a:ext>
            </a:extLst>
          </p:cNvPr>
          <p:cNvSpPr/>
          <p:nvPr/>
        </p:nvSpPr>
        <p:spPr>
          <a:xfrm>
            <a:off x="228600" y="6402160"/>
            <a:ext cx="8324615" cy="3804866"/>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457200" indent="-457200">
              <a:buFont typeface="Wingdings" panose="05000000000000000000" pitchFamily="2" charset="2"/>
              <a:buChar char="Ø"/>
            </a:pPr>
            <a:r>
              <a:rPr lang="es-ES" sz="2800" b="1" spc="39" dirty="0">
                <a:solidFill>
                  <a:schemeClr val="tx2"/>
                </a:solidFill>
                <a:latin typeface="Garet Bold"/>
              </a:rPr>
              <a:t>42,34 % al Tesoro Nacional. De ese porcentaje se destina un 0,7 a la provincia de Tierra del Fuego y un 1,4 a la CABA. </a:t>
            </a:r>
          </a:p>
          <a:p>
            <a:pPr marL="457200" indent="-457200">
              <a:buFont typeface="Wingdings" panose="05000000000000000000" pitchFamily="2" charset="2"/>
              <a:buChar char="Ø"/>
            </a:pPr>
            <a:r>
              <a:rPr lang="es-ES" sz="2800" b="1" spc="39" dirty="0">
                <a:solidFill>
                  <a:schemeClr val="tx2"/>
                </a:solidFill>
                <a:latin typeface="Garet Bold"/>
              </a:rPr>
              <a:t>1 % Al ministerio del interior (ANT un fondo de asistencia discrecional).</a:t>
            </a:r>
          </a:p>
          <a:p>
            <a:pPr marL="457200" indent="-457200">
              <a:buFont typeface="Wingdings" panose="05000000000000000000" pitchFamily="2" charset="2"/>
              <a:buChar char="Ø"/>
            </a:pPr>
            <a:r>
              <a:rPr lang="es-ES" sz="2800" b="1" spc="39" dirty="0">
                <a:solidFill>
                  <a:schemeClr val="tx2"/>
                </a:solidFill>
                <a:latin typeface="Garet Bold"/>
              </a:rPr>
              <a:t>56,66 % a las provincias.</a:t>
            </a:r>
          </a:p>
          <a:p>
            <a:pPr marL="457200" indent="-457200">
              <a:buFont typeface="Wingdings" panose="05000000000000000000" pitchFamily="2" charset="2"/>
              <a:buChar char="Ø"/>
            </a:pPr>
            <a:endParaRPr lang="es-ES" sz="2800" b="1" spc="39" dirty="0">
              <a:solidFill>
                <a:schemeClr val="tx2"/>
              </a:solidFill>
              <a:latin typeface="Garet Bold"/>
            </a:endParaRPr>
          </a:p>
          <a:p>
            <a:endParaRPr lang="es-ES" dirty="0"/>
          </a:p>
        </p:txBody>
      </p:sp>
      <p:pic>
        <p:nvPicPr>
          <p:cNvPr id="20" name="Imagen 19">
            <a:extLst>
              <a:ext uri="{FF2B5EF4-FFF2-40B4-BE49-F238E27FC236}">
                <a16:creationId xmlns:a16="http://schemas.microsoft.com/office/drawing/2014/main" id="{0A24CAA7-A52F-5FFB-7060-AA5FD9AAF1D7}"/>
              </a:ext>
            </a:extLst>
          </p:cNvPr>
          <p:cNvPicPr>
            <a:picLocks noChangeAspect="1"/>
          </p:cNvPicPr>
          <p:nvPr/>
        </p:nvPicPr>
        <p:blipFill>
          <a:blip r:embed="rId6"/>
          <a:stretch>
            <a:fillRect/>
          </a:stretch>
        </p:blipFill>
        <p:spPr>
          <a:xfrm>
            <a:off x="9353786" y="2680575"/>
            <a:ext cx="9119419" cy="4487749"/>
          </a:xfrm>
          <a:prstGeom prst="rect">
            <a:avLst/>
          </a:prstGeom>
        </p:spPr>
      </p:pic>
      <p:sp>
        <p:nvSpPr>
          <p:cNvPr id="7" name="TextBox 8">
            <a:extLst>
              <a:ext uri="{FF2B5EF4-FFF2-40B4-BE49-F238E27FC236}">
                <a16:creationId xmlns:a16="http://schemas.microsoft.com/office/drawing/2014/main" id="{347A706C-5714-92A9-5E4E-4028CE98581F}"/>
              </a:ext>
            </a:extLst>
          </p:cNvPr>
          <p:cNvSpPr txBox="1"/>
          <p:nvPr/>
        </p:nvSpPr>
        <p:spPr>
          <a:xfrm>
            <a:off x="-371444" y="247877"/>
            <a:ext cx="9845644" cy="1890261"/>
          </a:xfrm>
          <a:prstGeom prst="rect">
            <a:avLst/>
          </a:prstGeom>
        </p:spPr>
        <p:txBody>
          <a:bodyPr wrap="square" lIns="0" tIns="0" rIns="0" bIns="0" rtlCol="0" anchor="t">
            <a:spAutoFit/>
          </a:bodyPr>
          <a:lstStyle/>
          <a:p>
            <a:pPr marL="0" lvl="0" indent="0" algn="ctr">
              <a:lnSpc>
                <a:spcPts val="7573"/>
              </a:lnSpc>
            </a:pPr>
            <a:r>
              <a:rPr lang="en-US" sz="4800" b="1" u="sng" spc="39" dirty="0">
                <a:solidFill>
                  <a:srgbClr val="21396D"/>
                </a:solidFill>
                <a:latin typeface="Garet Bold"/>
                <a:ea typeface="Garet Bold"/>
                <a:cs typeface="Garet Bold"/>
                <a:sym typeface="Garet Bold"/>
              </a:rPr>
              <a:t>SISTEMA DE COPARTICIPACIÓN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EF64F-019D-0499-78D1-29BFDDE4C33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11659B2-94DA-A4FD-A317-E6A994A3B224}"/>
              </a:ext>
            </a:extLst>
          </p:cNvPr>
          <p:cNvGrpSpPr/>
          <p:nvPr/>
        </p:nvGrpSpPr>
        <p:grpSpPr>
          <a:xfrm>
            <a:off x="7239000" y="0"/>
            <a:ext cx="11214540" cy="10287000"/>
            <a:chOff x="0" y="0"/>
            <a:chExt cx="1805187" cy="2709333"/>
          </a:xfrm>
        </p:grpSpPr>
        <p:sp>
          <p:nvSpPr>
            <p:cNvPr id="3" name="Freeform 3">
              <a:extLst>
                <a:ext uri="{FF2B5EF4-FFF2-40B4-BE49-F238E27FC236}">
                  <a16:creationId xmlns:a16="http://schemas.microsoft.com/office/drawing/2014/main" id="{13932808-B056-01B0-C649-CFC6298849B6}"/>
                </a:ext>
              </a:extLst>
            </p:cNvPr>
            <p:cNvSpPr/>
            <p:nvPr/>
          </p:nvSpPr>
          <p:spPr>
            <a:xfrm>
              <a:off x="0" y="0"/>
              <a:ext cx="1805187" cy="2709333"/>
            </a:xfrm>
            <a:custGeom>
              <a:avLst/>
              <a:gdLst/>
              <a:ahLst/>
              <a:cxnLst/>
              <a:rect l="l" t="t" r="r" b="b"/>
              <a:pathLst>
                <a:path w="1805187" h="2709333">
                  <a:moveTo>
                    <a:pt x="0" y="0"/>
                  </a:moveTo>
                  <a:lnTo>
                    <a:pt x="1805187" y="0"/>
                  </a:lnTo>
                  <a:lnTo>
                    <a:pt x="1805187" y="2709333"/>
                  </a:lnTo>
                  <a:lnTo>
                    <a:pt x="0" y="2709333"/>
                  </a:lnTo>
                  <a:close/>
                </a:path>
              </a:pathLst>
            </a:custGeom>
            <a:solidFill>
              <a:srgbClr val="21396D"/>
            </a:solidFill>
            <a:ln cap="sq">
              <a:noFill/>
              <a:prstDash val="solid"/>
              <a:miter/>
            </a:ln>
          </p:spPr>
          <p:txBody>
            <a:bodyPr/>
            <a:lstStyle/>
            <a:p>
              <a:endParaRPr lang="es-AR"/>
            </a:p>
          </p:txBody>
        </p:sp>
        <p:sp>
          <p:nvSpPr>
            <p:cNvPr id="4" name="TextBox 4">
              <a:extLst>
                <a:ext uri="{FF2B5EF4-FFF2-40B4-BE49-F238E27FC236}">
                  <a16:creationId xmlns:a16="http://schemas.microsoft.com/office/drawing/2014/main" id="{3B24B75E-7A66-BF4C-6120-18FA1F6C4B68}"/>
                </a:ext>
              </a:extLst>
            </p:cNvPr>
            <p:cNvSpPr txBox="1"/>
            <p:nvPr/>
          </p:nvSpPr>
          <p:spPr>
            <a:xfrm>
              <a:off x="0" y="-238125"/>
              <a:ext cx="1805187" cy="2947458"/>
            </a:xfrm>
            <a:prstGeom prst="rect">
              <a:avLst/>
            </a:prstGeom>
          </p:spPr>
          <p:txBody>
            <a:bodyPr lIns="50800" tIns="50800" rIns="50800" bIns="50800" rtlCol="0" anchor="ctr"/>
            <a:lstStyle/>
            <a:p>
              <a:pPr algn="ctr">
                <a:lnSpc>
                  <a:spcPts val="4832"/>
                </a:lnSpc>
              </a:pPr>
              <a:endParaRPr/>
            </a:p>
          </p:txBody>
        </p:sp>
      </p:grpSp>
      <p:sp>
        <p:nvSpPr>
          <p:cNvPr id="6" name="Freeform 6">
            <a:extLst>
              <a:ext uri="{FF2B5EF4-FFF2-40B4-BE49-F238E27FC236}">
                <a16:creationId xmlns:a16="http://schemas.microsoft.com/office/drawing/2014/main" id="{FD537FAE-DF70-8905-71C7-ECED50D70C74}"/>
              </a:ext>
            </a:extLst>
          </p:cNvPr>
          <p:cNvSpPr/>
          <p:nvPr/>
        </p:nvSpPr>
        <p:spPr>
          <a:xfrm flipH="1" flipV="1">
            <a:off x="0" y="0"/>
            <a:ext cx="2242747" cy="2214203"/>
          </a:xfrm>
          <a:custGeom>
            <a:avLst/>
            <a:gdLst/>
            <a:ahLst/>
            <a:cxnLst/>
            <a:rect l="l" t="t" r="r" b="b"/>
            <a:pathLst>
              <a:path w="2242747" h="2214203">
                <a:moveTo>
                  <a:pt x="2242747" y="2214203"/>
                </a:moveTo>
                <a:lnTo>
                  <a:pt x="0" y="2214203"/>
                </a:lnTo>
                <a:lnTo>
                  <a:pt x="0" y="0"/>
                </a:lnTo>
                <a:lnTo>
                  <a:pt x="2242747" y="0"/>
                </a:lnTo>
                <a:lnTo>
                  <a:pt x="2242747" y="2214203"/>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sp>
        <p:nvSpPr>
          <p:cNvPr id="8" name="TextBox 8">
            <a:extLst>
              <a:ext uri="{FF2B5EF4-FFF2-40B4-BE49-F238E27FC236}">
                <a16:creationId xmlns:a16="http://schemas.microsoft.com/office/drawing/2014/main" id="{B5E726D9-41F4-6F31-61B5-95CD9AE9B258}"/>
              </a:ext>
            </a:extLst>
          </p:cNvPr>
          <p:cNvSpPr txBox="1"/>
          <p:nvPr/>
        </p:nvSpPr>
        <p:spPr>
          <a:xfrm>
            <a:off x="467033" y="169665"/>
            <a:ext cx="7379109" cy="1874872"/>
          </a:xfrm>
          <a:prstGeom prst="rect">
            <a:avLst/>
          </a:prstGeom>
        </p:spPr>
        <p:txBody>
          <a:bodyPr wrap="square" lIns="0" tIns="0" rIns="0" bIns="0" rtlCol="0" anchor="t">
            <a:spAutoFit/>
          </a:bodyPr>
          <a:lstStyle/>
          <a:p>
            <a:pPr marL="0" lvl="0" indent="0" algn="ctr">
              <a:lnSpc>
                <a:spcPts val="7573"/>
              </a:lnSpc>
            </a:pPr>
            <a:r>
              <a:rPr lang="en-US" sz="4400" b="1" spc="39" dirty="0">
                <a:solidFill>
                  <a:srgbClr val="21396D"/>
                </a:solidFill>
                <a:latin typeface="Garet Bold"/>
                <a:ea typeface="Garet Bold"/>
                <a:cs typeface="Garet Bold"/>
                <a:sym typeface="Garet Bold"/>
              </a:rPr>
              <a:t>DISTRIBUCION SECUNDARIA</a:t>
            </a:r>
          </a:p>
        </p:txBody>
      </p:sp>
      <p:sp>
        <p:nvSpPr>
          <p:cNvPr id="12" name="Freeform 3">
            <a:extLst>
              <a:ext uri="{FF2B5EF4-FFF2-40B4-BE49-F238E27FC236}">
                <a16:creationId xmlns:a16="http://schemas.microsoft.com/office/drawing/2014/main" id="{FFA6E2B8-19C9-8268-E603-F61FAB8A5F40}"/>
              </a:ext>
            </a:extLst>
          </p:cNvPr>
          <p:cNvSpPr/>
          <p:nvPr/>
        </p:nvSpPr>
        <p:spPr>
          <a:xfrm>
            <a:off x="457201" y="2400300"/>
            <a:ext cx="6781799" cy="7467600"/>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r>
              <a:rPr lang="es-ES" sz="2800" b="1" spc="39" dirty="0">
                <a:solidFill>
                  <a:schemeClr val="tx2"/>
                </a:solidFill>
                <a:latin typeface="Garet Bold"/>
              </a:rPr>
              <a:t>Distribución secundaria: establece el reparto entre las provincias del 56,66 % que les corresponde en conjunto (un 2 % como compensación automática a cuatro provincias -Buenos Aires, Chubut, Neuquén y Santa Cruz- y el 54,66 % restante a ser distribuido entre todas las provincias adheridas). Este reparto se realiza según coeficientes fijos establecidos por la ley 23.548, sus modificatorias y complementarias.</a:t>
            </a:r>
            <a:endParaRPr lang="es-AR" sz="2800" b="1" spc="39" dirty="0">
              <a:solidFill>
                <a:schemeClr val="tx2"/>
              </a:solidFill>
              <a:latin typeface="Garet Bold"/>
            </a:endParaRPr>
          </a:p>
        </p:txBody>
      </p:sp>
      <p:pic>
        <p:nvPicPr>
          <p:cNvPr id="9" name="Imagen 8">
            <a:extLst>
              <a:ext uri="{FF2B5EF4-FFF2-40B4-BE49-F238E27FC236}">
                <a16:creationId xmlns:a16="http://schemas.microsoft.com/office/drawing/2014/main" id="{7333D176-053E-1B96-3230-4B1D29A1134D}"/>
              </a:ext>
            </a:extLst>
          </p:cNvPr>
          <p:cNvPicPr>
            <a:picLocks noChangeAspect="1"/>
          </p:cNvPicPr>
          <p:nvPr/>
        </p:nvPicPr>
        <p:blipFill>
          <a:blip r:embed="rId4"/>
          <a:stretch>
            <a:fillRect/>
          </a:stretch>
        </p:blipFill>
        <p:spPr>
          <a:xfrm>
            <a:off x="7391400" y="926472"/>
            <a:ext cx="10891685" cy="8554368"/>
          </a:xfrm>
          <a:prstGeom prst="rect">
            <a:avLst/>
          </a:prstGeom>
        </p:spPr>
      </p:pic>
    </p:spTree>
    <p:extLst>
      <p:ext uri="{BB962C8B-B14F-4D97-AF65-F5344CB8AC3E}">
        <p14:creationId xmlns:p14="http://schemas.microsoft.com/office/powerpoint/2010/main" val="357074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85DD1-4C27-210B-97CF-EF202D508D4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024B1B7-0629-FAF9-5C87-023BC6D15351}"/>
              </a:ext>
            </a:extLst>
          </p:cNvPr>
          <p:cNvGrpSpPr/>
          <p:nvPr/>
        </p:nvGrpSpPr>
        <p:grpSpPr>
          <a:xfrm>
            <a:off x="11599470" y="0"/>
            <a:ext cx="6854070" cy="10287000"/>
            <a:chOff x="0" y="0"/>
            <a:chExt cx="1805187" cy="2709333"/>
          </a:xfrm>
        </p:grpSpPr>
        <p:sp>
          <p:nvSpPr>
            <p:cNvPr id="3" name="Freeform 3">
              <a:extLst>
                <a:ext uri="{FF2B5EF4-FFF2-40B4-BE49-F238E27FC236}">
                  <a16:creationId xmlns:a16="http://schemas.microsoft.com/office/drawing/2014/main" id="{79B06D09-04DA-5335-9711-E41E3A54DB6E}"/>
                </a:ext>
              </a:extLst>
            </p:cNvPr>
            <p:cNvSpPr/>
            <p:nvPr/>
          </p:nvSpPr>
          <p:spPr>
            <a:xfrm>
              <a:off x="0" y="0"/>
              <a:ext cx="1805187" cy="2709333"/>
            </a:xfrm>
            <a:custGeom>
              <a:avLst/>
              <a:gdLst/>
              <a:ahLst/>
              <a:cxnLst/>
              <a:rect l="l" t="t" r="r" b="b"/>
              <a:pathLst>
                <a:path w="1805187" h="2709333">
                  <a:moveTo>
                    <a:pt x="0" y="0"/>
                  </a:moveTo>
                  <a:lnTo>
                    <a:pt x="1805187" y="0"/>
                  </a:lnTo>
                  <a:lnTo>
                    <a:pt x="1805187" y="2709333"/>
                  </a:lnTo>
                  <a:lnTo>
                    <a:pt x="0" y="2709333"/>
                  </a:lnTo>
                  <a:close/>
                </a:path>
              </a:pathLst>
            </a:custGeom>
            <a:solidFill>
              <a:srgbClr val="21396D"/>
            </a:solidFill>
            <a:ln cap="sq">
              <a:noFill/>
              <a:prstDash val="solid"/>
              <a:miter/>
            </a:ln>
          </p:spPr>
          <p:txBody>
            <a:bodyPr/>
            <a:lstStyle/>
            <a:p>
              <a:endParaRPr lang="es-AR"/>
            </a:p>
          </p:txBody>
        </p:sp>
        <p:sp>
          <p:nvSpPr>
            <p:cNvPr id="4" name="TextBox 4">
              <a:extLst>
                <a:ext uri="{FF2B5EF4-FFF2-40B4-BE49-F238E27FC236}">
                  <a16:creationId xmlns:a16="http://schemas.microsoft.com/office/drawing/2014/main" id="{DCF81EDB-5495-2AF6-473F-A620781D0650}"/>
                </a:ext>
              </a:extLst>
            </p:cNvPr>
            <p:cNvSpPr txBox="1"/>
            <p:nvPr/>
          </p:nvSpPr>
          <p:spPr>
            <a:xfrm>
              <a:off x="0" y="-238125"/>
              <a:ext cx="1805187" cy="2947458"/>
            </a:xfrm>
            <a:prstGeom prst="rect">
              <a:avLst/>
            </a:prstGeom>
          </p:spPr>
          <p:txBody>
            <a:bodyPr lIns="50800" tIns="50800" rIns="50800" bIns="50800" rtlCol="0" anchor="ctr"/>
            <a:lstStyle/>
            <a:p>
              <a:pPr algn="ctr">
                <a:lnSpc>
                  <a:spcPts val="4832"/>
                </a:lnSpc>
              </a:pPr>
              <a:endParaRPr/>
            </a:p>
          </p:txBody>
        </p:sp>
      </p:grpSp>
      <p:sp>
        <p:nvSpPr>
          <p:cNvPr id="5" name="Freeform 5">
            <a:extLst>
              <a:ext uri="{FF2B5EF4-FFF2-40B4-BE49-F238E27FC236}">
                <a16:creationId xmlns:a16="http://schemas.microsoft.com/office/drawing/2014/main" id="{0026A4ED-5BB1-C3CD-C97A-18274163983C}"/>
              </a:ext>
            </a:extLst>
          </p:cNvPr>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sp>
        <p:nvSpPr>
          <p:cNvPr id="6" name="Freeform 6">
            <a:extLst>
              <a:ext uri="{FF2B5EF4-FFF2-40B4-BE49-F238E27FC236}">
                <a16:creationId xmlns:a16="http://schemas.microsoft.com/office/drawing/2014/main" id="{26428D1A-0F6E-2DE7-4D02-40AD08340194}"/>
              </a:ext>
            </a:extLst>
          </p:cNvPr>
          <p:cNvSpPr/>
          <p:nvPr/>
        </p:nvSpPr>
        <p:spPr>
          <a:xfrm flipH="1" flipV="1">
            <a:off x="0" y="0"/>
            <a:ext cx="2242747" cy="2214203"/>
          </a:xfrm>
          <a:custGeom>
            <a:avLst/>
            <a:gdLst/>
            <a:ahLst/>
            <a:cxnLst/>
            <a:rect l="l" t="t" r="r" b="b"/>
            <a:pathLst>
              <a:path w="2242747" h="2214203">
                <a:moveTo>
                  <a:pt x="2242747" y="2214203"/>
                </a:moveTo>
                <a:lnTo>
                  <a:pt x="0" y="2214203"/>
                </a:lnTo>
                <a:lnTo>
                  <a:pt x="0" y="0"/>
                </a:lnTo>
                <a:lnTo>
                  <a:pt x="2242747" y="0"/>
                </a:lnTo>
                <a:lnTo>
                  <a:pt x="2242747" y="2214203"/>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AR"/>
          </a:p>
        </p:txBody>
      </p:sp>
      <p:pic>
        <p:nvPicPr>
          <p:cNvPr id="17" name="Imagen 16">
            <a:extLst>
              <a:ext uri="{FF2B5EF4-FFF2-40B4-BE49-F238E27FC236}">
                <a16:creationId xmlns:a16="http://schemas.microsoft.com/office/drawing/2014/main" id="{39827906-57B7-4149-405D-366BF938E4A2}"/>
              </a:ext>
            </a:extLst>
          </p:cNvPr>
          <p:cNvPicPr>
            <a:picLocks noChangeAspect="1"/>
          </p:cNvPicPr>
          <p:nvPr/>
        </p:nvPicPr>
        <p:blipFill>
          <a:blip r:embed="rId6"/>
          <a:stretch>
            <a:fillRect/>
          </a:stretch>
        </p:blipFill>
        <p:spPr>
          <a:xfrm>
            <a:off x="11880389" y="3124976"/>
            <a:ext cx="6230341" cy="3521497"/>
          </a:xfrm>
          <a:prstGeom prst="rect">
            <a:avLst/>
          </a:prstGeom>
        </p:spPr>
      </p:pic>
      <p:sp>
        <p:nvSpPr>
          <p:cNvPr id="18" name="Flecha: hacia abajo 17">
            <a:extLst>
              <a:ext uri="{FF2B5EF4-FFF2-40B4-BE49-F238E27FC236}">
                <a16:creationId xmlns:a16="http://schemas.microsoft.com/office/drawing/2014/main" id="{23069FC4-4EAE-493E-723E-8CC126771376}"/>
              </a:ext>
            </a:extLst>
          </p:cNvPr>
          <p:cNvSpPr/>
          <p:nvPr/>
        </p:nvSpPr>
        <p:spPr>
          <a:xfrm>
            <a:off x="4887140" y="2274295"/>
            <a:ext cx="1600200" cy="14930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Freeform 3">
            <a:extLst>
              <a:ext uri="{FF2B5EF4-FFF2-40B4-BE49-F238E27FC236}">
                <a16:creationId xmlns:a16="http://schemas.microsoft.com/office/drawing/2014/main" id="{C40B3F00-58C9-D06D-6AEB-32CF7CD3ACDD}"/>
              </a:ext>
            </a:extLst>
          </p:cNvPr>
          <p:cNvSpPr/>
          <p:nvPr/>
        </p:nvSpPr>
        <p:spPr>
          <a:xfrm>
            <a:off x="237552" y="1437650"/>
            <a:ext cx="11300027" cy="3521497"/>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r>
              <a:rPr lang="es-ES" sz="2800" b="1" spc="39" dirty="0">
                <a:solidFill>
                  <a:schemeClr val="tx2"/>
                </a:solidFill>
                <a:latin typeface="Garet Bold"/>
              </a:rPr>
              <a:t>IMPUESTOS COPARTICIPABLES: </a:t>
            </a:r>
          </a:p>
          <a:p>
            <a:pPr marL="457200" indent="-457200">
              <a:buFont typeface="Wingdings" panose="05000000000000000000" pitchFamily="2" charset="2"/>
              <a:buChar char="Ø"/>
            </a:pPr>
            <a:r>
              <a:rPr lang="es-ES" sz="2400" b="1" spc="39" dirty="0">
                <a:solidFill>
                  <a:schemeClr val="tx2"/>
                </a:solidFill>
                <a:latin typeface="Garet Bold"/>
              </a:rPr>
              <a:t>Impuesto a las ganancias</a:t>
            </a:r>
          </a:p>
          <a:p>
            <a:pPr marL="457200" indent="-457200">
              <a:buFont typeface="Wingdings" panose="05000000000000000000" pitchFamily="2" charset="2"/>
              <a:buChar char="Ø"/>
            </a:pPr>
            <a:r>
              <a:rPr lang="es-ES" sz="2400" b="1" spc="39" dirty="0">
                <a:solidFill>
                  <a:schemeClr val="tx2"/>
                </a:solidFill>
                <a:latin typeface="Garet Bold"/>
              </a:rPr>
              <a:t>Impuesto al valor agregado </a:t>
            </a:r>
          </a:p>
          <a:p>
            <a:pPr marL="457200" indent="-457200">
              <a:buFont typeface="Wingdings" panose="05000000000000000000" pitchFamily="2" charset="2"/>
              <a:buChar char="Ø"/>
            </a:pPr>
            <a:r>
              <a:rPr lang="es-ES" sz="2400" b="1" spc="39" dirty="0">
                <a:solidFill>
                  <a:schemeClr val="tx2"/>
                </a:solidFill>
                <a:latin typeface="Garet Bold"/>
              </a:rPr>
              <a:t>Impuestos internos</a:t>
            </a:r>
          </a:p>
          <a:p>
            <a:pPr marL="457200" indent="-457200">
              <a:buFont typeface="Wingdings" panose="05000000000000000000" pitchFamily="2" charset="2"/>
              <a:buChar char="Ø"/>
            </a:pPr>
            <a:r>
              <a:rPr lang="es-AR" sz="2400" b="1" spc="39" dirty="0">
                <a:solidFill>
                  <a:schemeClr val="tx2"/>
                </a:solidFill>
                <a:latin typeface="Garet Bold"/>
              </a:rPr>
              <a:t>Gravamen de emergencia a los premios de determinados juegos</a:t>
            </a:r>
          </a:p>
          <a:p>
            <a:pPr marL="457200" indent="-457200">
              <a:buFont typeface="Wingdings" panose="05000000000000000000" pitchFamily="2" charset="2"/>
              <a:buChar char="Ø"/>
            </a:pPr>
            <a:r>
              <a:rPr lang="es-ES" sz="2400" b="1" spc="39" dirty="0">
                <a:solidFill>
                  <a:schemeClr val="tx2"/>
                </a:solidFill>
                <a:latin typeface="Garet Bold"/>
              </a:rPr>
              <a:t>Impuesto sobre el Capital de las Cooperativas</a:t>
            </a:r>
          </a:p>
          <a:p>
            <a:pPr marL="457200" indent="-457200">
              <a:buFont typeface="Wingdings" panose="05000000000000000000" pitchFamily="2" charset="2"/>
              <a:buChar char="Ø"/>
            </a:pPr>
            <a:r>
              <a:rPr lang="es-ES" sz="2400" b="1" spc="39" dirty="0">
                <a:solidFill>
                  <a:schemeClr val="tx2"/>
                </a:solidFill>
                <a:latin typeface="Garet Bold"/>
              </a:rPr>
              <a:t>Impuesto Específico sobre la Realización de Apuestas</a:t>
            </a:r>
          </a:p>
          <a:p>
            <a:pPr marL="457200" indent="-457200">
              <a:buFont typeface="Wingdings" panose="05000000000000000000" pitchFamily="2" charset="2"/>
              <a:buChar char="Ø"/>
            </a:pPr>
            <a:r>
              <a:rPr lang="es-ES" sz="2400" b="1" spc="39" dirty="0">
                <a:solidFill>
                  <a:schemeClr val="tx2"/>
                </a:solidFill>
                <a:latin typeface="Garet Bold"/>
              </a:rPr>
              <a:t>Impuesto Indirecto sobre Apuestas On-line</a:t>
            </a:r>
          </a:p>
          <a:p>
            <a:pPr marL="457200" indent="-457200">
              <a:buFont typeface="Wingdings" panose="05000000000000000000" pitchFamily="2" charset="2"/>
              <a:buChar char="Ø"/>
            </a:pPr>
            <a:r>
              <a:rPr lang="es-ES" sz="2400" b="1" spc="39" dirty="0">
                <a:solidFill>
                  <a:schemeClr val="tx2"/>
                </a:solidFill>
                <a:latin typeface="Garet Bold"/>
              </a:rPr>
              <a:t>Impuestos al Dióxido de Carbono</a:t>
            </a:r>
          </a:p>
          <a:p>
            <a:endParaRPr lang="es-AR" sz="2800" b="1" spc="39" dirty="0">
              <a:solidFill>
                <a:schemeClr val="tx2"/>
              </a:solidFill>
              <a:latin typeface="Garet Bold"/>
            </a:endParaRPr>
          </a:p>
        </p:txBody>
      </p:sp>
      <p:sp>
        <p:nvSpPr>
          <p:cNvPr id="9" name="Freeform 3">
            <a:extLst>
              <a:ext uri="{FF2B5EF4-FFF2-40B4-BE49-F238E27FC236}">
                <a16:creationId xmlns:a16="http://schemas.microsoft.com/office/drawing/2014/main" id="{F22D4186-0ECF-C98E-6F43-32CA95F51878}"/>
              </a:ext>
            </a:extLst>
          </p:cNvPr>
          <p:cNvSpPr/>
          <p:nvPr/>
        </p:nvSpPr>
        <p:spPr>
          <a:xfrm>
            <a:off x="240541" y="4992331"/>
            <a:ext cx="11218470" cy="925025"/>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r>
              <a:rPr lang="es-ES" sz="2800" b="1" spc="39" dirty="0">
                <a:solidFill>
                  <a:schemeClr val="tx2"/>
                </a:solidFill>
                <a:latin typeface="Garet Bold"/>
              </a:rPr>
              <a:t>IMPUESTOS NO COPARTICIPABLES: </a:t>
            </a:r>
          </a:p>
          <a:p>
            <a:pPr marL="457200" indent="-457200">
              <a:buFont typeface="Wingdings" panose="05000000000000000000" pitchFamily="2" charset="2"/>
              <a:buChar char="Ø"/>
            </a:pPr>
            <a:r>
              <a:rPr lang="es-ES" sz="2400" b="1" spc="39" dirty="0">
                <a:solidFill>
                  <a:schemeClr val="tx2"/>
                </a:solidFill>
                <a:latin typeface="Garet Bold"/>
              </a:rPr>
              <a:t>Derechos de exportación </a:t>
            </a:r>
            <a:endParaRPr lang="es-AR" sz="2800" b="1" spc="39" dirty="0">
              <a:solidFill>
                <a:schemeClr val="tx2"/>
              </a:solidFill>
              <a:latin typeface="Garet Bold"/>
            </a:endParaRPr>
          </a:p>
        </p:txBody>
      </p:sp>
      <p:sp>
        <p:nvSpPr>
          <p:cNvPr id="10" name="Freeform 3">
            <a:extLst>
              <a:ext uri="{FF2B5EF4-FFF2-40B4-BE49-F238E27FC236}">
                <a16:creationId xmlns:a16="http://schemas.microsoft.com/office/drawing/2014/main" id="{F1DB9B32-0261-FF49-57B5-0F3CE5E07EF5}"/>
              </a:ext>
            </a:extLst>
          </p:cNvPr>
          <p:cNvSpPr/>
          <p:nvPr/>
        </p:nvSpPr>
        <p:spPr>
          <a:xfrm>
            <a:off x="240541" y="5950540"/>
            <a:ext cx="11218470" cy="3962400"/>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r>
              <a:rPr lang="es-ES" sz="2800" b="1" spc="39" dirty="0">
                <a:solidFill>
                  <a:schemeClr val="tx2"/>
                </a:solidFill>
                <a:latin typeface="Garet Bold"/>
              </a:rPr>
              <a:t>IMPUESTOS CON ASIGNACION ESPECÍFICA:</a:t>
            </a:r>
          </a:p>
          <a:p>
            <a:pPr marL="457200" indent="-457200">
              <a:buFont typeface="Wingdings" panose="05000000000000000000" pitchFamily="2" charset="2"/>
              <a:buChar char="Ø"/>
            </a:pPr>
            <a:r>
              <a:rPr lang="es-ES" sz="2400" b="1" spc="39" dirty="0">
                <a:solidFill>
                  <a:schemeClr val="tx2"/>
                </a:solidFill>
                <a:latin typeface="Garet Bold"/>
              </a:rPr>
              <a:t>Tasa de estadísticas </a:t>
            </a:r>
          </a:p>
          <a:p>
            <a:pPr marL="457200" indent="-457200">
              <a:buFont typeface="Wingdings" panose="05000000000000000000" pitchFamily="2" charset="2"/>
              <a:buChar char="Ø"/>
            </a:pPr>
            <a:r>
              <a:rPr lang="es-AR" sz="2400" b="1" spc="39" dirty="0">
                <a:solidFill>
                  <a:schemeClr val="tx2"/>
                </a:solidFill>
                <a:latin typeface="Garet Bold"/>
              </a:rPr>
              <a:t>Derechos de importación</a:t>
            </a:r>
          </a:p>
          <a:p>
            <a:pPr marL="457200" indent="-457200">
              <a:buFont typeface="Wingdings" panose="05000000000000000000" pitchFamily="2" charset="2"/>
              <a:buChar char="Ø"/>
            </a:pPr>
            <a:r>
              <a:rPr lang="es-ES" sz="2400" b="1" spc="39" dirty="0">
                <a:solidFill>
                  <a:schemeClr val="tx2"/>
                </a:solidFill>
                <a:latin typeface="Garet Bold"/>
              </a:rPr>
              <a:t>Impuesto sobre los créditos y débitos bancarios</a:t>
            </a:r>
          </a:p>
          <a:p>
            <a:pPr marL="457200" indent="-457200">
              <a:buFont typeface="Wingdings" panose="05000000000000000000" pitchFamily="2" charset="2"/>
              <a:buChar char="Ø"/>
            </a:pPr>
            <a:r>
              <a:rPr lang="es-ES" sz="2400" b="1" spc="39" dirty="0">
                <a:solidFill>
                  <a:schemeClr val="tx2"/>
                </a:solidFill>
                <a:latin typeface="Garet Bold"/>
              </a:rPr>
              <a:t>Impuestos sobre los combustibles líquidos y al dióxido de carbono</a:t>
            </a:r>
          </a:p>
          <a:p>
            <a:pPr marL="457200" indent="-457200">
              <a:buFont typeface="Wingdings" panose="05000000000000000000" pitchFamily="2" charset="2"/>
              <a:buChar char="Ø"/>
            </a:pPr>
            <a:r>
              <a:rPr lang="es-ES" sz="2400" b="1" spc="39" dirty="0">
                <a:solidFill>
                  <a:schemeClr val="tx2"/>
                </a:solidFill>
                <a:latin typeface="Garet Bold"/>
              </a:rPr>
              <a:t>Impuesto a la energía eléctrica</a:t>
            </a:r>
          </a:p>
          <a:p>
            <a:pPr marL="457200" indent="-457200">
              <a:buFont typeface="Wingdings" panose="05000000000000000000" pitchFamily="2" charset="2"/>
              <a:buChar char="Ø"/>
            </a:pPr>
            <a:r>
              <a:rPr lang="es-ES" sz="2400" b="1" spc="39" dirty="0">
                <a:solidFill>
                  <a:schemeClr val="tx2"/>
                </a:solidFill>
                <a:latin typeface="Garet Bold"/>
              </a:rPr>
              <a:t>Impuesto sobre los bienes personales</a:t>
            </a:r>
          </a:p>
          <a:p>
            <a:pPr marL="457200" indent="-457200">
              <a:buFont typeface="Wingdings" panose="05000000000000000000" pitchFamily="2" charset="2"/>
              <a:buChar char="Ø"/>
            </a:pPr>
            <a:r>
              <a:rPr lang="es-AR" sz="2400" b="1" spc="39" dirty="0">
                <a:solidFill>
                  <a:schemeClr val="tx2"/>
                </a:solidFill>
                <a:latin typeface="Garet Bold"/>
              </a:rPr>
              <a:t>Monotributo</a:t>
            </a:r>
          </a:p>
          <a:p>
            <a:pPr marL="457200" indent="-457200">
              <a:buFont typeface="Wingdings" panose="05000000000000000000" pitchFamily="2" charset="2"/>
              <a:buChar char="Ø"/>
            </a:pPr>
            <a:r>
              <a:rPr lang="es-AR" sz="2400" b="1" spc="39" dirty="0">
                <a:solidFill>
                  <a:schemeClr val="tx2"/>
                </a:solidFill>
                <a:latin typeface="Garet Bold"/>
              </a:rPr>
              <a:t>Otros</a:t>
            </a:r>
          </a:p>
        </p:txBody>
      </p:sp>
    </p:spTree>
    <p:extLst>
      <p:ext uri="{BB962C8B-B14F-4D97-AF65-F5344CB8AC3E}">
        <p14:creationId xmlns:p14="http://schemas.microsoft.com/office/powerpoint/2010/main" val="356387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576100"/>
          </a:xfrm>
          <a:custGeom>
            <a:avLst/>
            <a:gdLst/>
            <a:ahLst/>
            <a:cxnLst/>
            <a:rect l="l" t="t" r="r" b="b"/>
            <a:pathLst>
              <a:path w="18288000" h="5576100">
                <a:moveTo>
                  <a:pt x="0" y="0"/>
                </a:moveTo>
                <a:lnTo>
                  <a:pt x="18288000" y="0"/>
                </a:lnTo>
                <a:lnTo>
                  <a:pt x="18288000" y="5576100"/>
                </a:lnTo>
                <a:lnTo>
                  <a:pt x="0" y="5576100"/>
                </a:lnTo>
                <a:lnTo>
                  <a:pt x="0" y="0"/>
                </a:lnTo>
                <a:close/>
              </a:path>
            </a:pathLst>
          </a:custGeom>
          <a:blipFill>
            <a:blip r:embed="rId2"/>
            <a:stretch>
              <a:fillRect t="-154981" b="-154981"/>
            </a:stretch>
          </a:blipFill>
        </p:spPr>
        <p:txBody>
          <a:bodyPr/>
          <a:lstStyle/>
          <a:p>
            <a:endParaRPr lang="es-AR"/>
          </a:p>
        </p:txBody>
      </p:sp>
      <p:grpSp>
        <p:nvGrpSpPr>
          <p:cNvPr id="3" name="Group 3"/>
          <p:cNvGrpSpPr/>
          <p:nvPr/>
        </p:nvGrpSpPr>
        <p:grpSpPr>
          <a:xfrm>
            <a:off x="762000" y="-152400"/>
            <a:ext cx="7822599" cy="8693019"/>
            <a:chOff x="-6474" y="-238125"/>
            <a:chExt cx="1830918" cy="2249381"/>
          </a:xfrm>
        </p:grpSpPr>
        <p:sp>
          <p:nvSpPr>
            <p:cNvPr id="4" name="Freeform 4"/>
            <p:cNvSpPr/>
            <p:nvPr/>
          </p:nvSpPr>
          <p:spPr>
            <a:xfrm>
              <a:off x="-6474" y="70242"/>
              <a:ext cx="1824444" cy="1941014"/>
            </a:xfrm>
            <a:custGeom>
              <a:avLst/>
              <a:gdLst/>
              <a:ahLst/>
              <a:cxnLst/>
              <a:rect l="l" t="t" r="r" b="b"/>
              <a:pathLst>
                <a:path w="1824444" h="1941014">
                  <a:moveTo>
                    <a:pt x="0" y="0"/>
                  </a:moveTo>
                  <a:lnTo>
                    <a:pt x="1824444" y="0"/>
                  </a:lnTo>
                  <a:lnTo>
                    <a:pt x="1824444" y="1941014"/>
                  </a:lnTo>
                  <a:lnTo>
                    <a:pt x="0" y="1941014"/>
                  </a:lnTo>
                  <a:close/>
                </a:path>
              </a:pathLst>
            </a:custGeom>
            <a:solidFill>
              <a:srgbClr val="21396D"/>
            </a:solidFill>
          </p:spPr>
          <p:txBody>
            <a:bodyPr/>
            <a:lstStyle/>
            <a:p>
              <a:endParaRPr lang="es-AR" dirty="0"/>
            </a:p>
          </p:txBody>
        </p:sp>
        <p:sp>
          <p:nvSpPr>
            <p:cNvPr id="5" name="TextBox 5"/>
            <p:cNvSpPr txBox="1"/>
            <p:nvPr/>
          </p:nvSpPr>
          <p:spPr>
            <a:xfrm>
              <a:off x="0" y="-238125"/>
              <a:ext cx="1824444" cy="2179139"/>
            </a:xfrm>
            <a:prstGeom prst="rect">
              <a:avLst/>
            </a:prstGeom>
          </p:spPr>
          <p:txBody>
            <a:bodyPr lIns="50800" tIns="50800" rIns="50800" bIns="50800" rtlCol="0" anchor="ctr"/>
            <a:lstStyle/>
            <a:p>
              <a:pPr algn="ctr">
                <a:lnSpc>
                  <a:spcPts val="4832"/>
                </a:lnSpc>
              </a:pPr>
              <a:endParaRPr/>
            </a:p>
          </p:txBody>
        </p:sp>
      </p:grpSp>
      <p:sp>
        <p:nvSpPr>
          <p:cNvPr id="7" name="Freeform 7"/>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pic>
        <p:nvPicPr>
          <p:cNvPr id="9" name="Imagen 8">
            <a:extLst>
              <a:ext uri="{FF2B5EF4-FFF2-40B4-BE49-F238E27FC236}">
                <a16:creationId xmlns:a16="http://schemas.microsoft.com/office/drawing/2014/main" id="{3758D09F-95E7-9E74-333B-71B6EDF1AE75}"/>
              </a:ext>
            </a:extLst>
          </p:cNvPr>
          <p:cNvPicPr>
            <a:picLocks noChangeAspect="1"/>
          </p:cNvPicPr>
          <p:nvPr/>
        </p:nvPicPr>
        <p:blipFill>
          <a:blip r:embed="rId5"/>
          <a:stretch>
            <a:fillRect/>
          </a:stretch>
        </p:blipFill>
        <p:spPr>
          <a:xfrm>
            <a:off x="10102027" y="266700"/>
            <a:ext cx="6194226" cy="8933291"/>
          </a:xfrm>
          <a:prstGeom prst="rect">
            <a:avLst/>
          </a:prstGeom>
        </p:spPr>
      </p:pic>
      <p:sp>
        <p:nvSpPr>
          <p:cNvPr id="10" name="TextBox 14">
            <a:extLst>
              <a:ext uri="{FF2B5EF4-FFF2-40B4-BE49-F238E27FC236}">
                <a16:creationId xmlns:a16="http://schemas.microsoft.com/office/drawing/2014/main" id="{141D309A-4427-389C-CFF6-B9AF01A73DEB}"/>
              </a:ext>
            </a:extLst>
          </p:cNvPr>
          <p:cNvSpPr txBox="1"/>
          <p:nvPr/>
        </p:nvSpPr>
        <p:spPr>
          <a:xfrm>
            <a:off x="860552" y="1746381"/>
            <a:ext cx="7140448" cy="5618782"/>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200" b="1" dirty="0">
                <a:solidFill>
                  <a:srgbClr val="FFFFFF"/>
                </a:solidFill>
                <a:latin typeface="DM Sans Bold"/>
                <a:ea typeface="DM Sans Bold"/>
                <a:cs typeface="DM Sans Bold"/>
                <a:sym typeface="DM Sans Bold"/>
              </a:rPr>
              <a:t>La Ley de Único Precio establece que, si no existen barreras al comercio, un producto no puede tener dos o más precios distintos en un mismo mercado. Aplicado al comercio internacional, ello significa que cuando el precio en diferentes países se expresa en una misma moneda, el valor de un bien homogéneo debe ser igual.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396D"/>
        </a:solidFill>
        <a:effectLst/>
      </p:bgPr>
    </p:bg>
    <p:spTree>
      <p:nvGrpSpPr>
        <p:cNvPr id="1" name="">
          <a:extLst>
            <a:ext uri="{FF2B5EF4-FFF2-40B4-BE49-F238E27FC236}">
              <a16:creationId xmlns:a16="http://schemas.microsoft.com/office/drawing/2014/main" id="{67CAEE08-96AC-1B21-89BC-ECBBF553A39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FF718F7-D568-9765-6942-6A250D86C180}"/>
              </a:ext>
            </a:extLst>
          </p:cNvPr>
          <p:cNvSpPr txBox="1"/>
          <p:nvPr/>
        </p:nvSpPr>
        <p:spPr>
          <a:xfrm>
            <a:off x="152400" y="469503"/>
            <a:ext cx="16430340" cy="854080"/>
          </a:xfrm>
          <a:prstGeom prst="rect">
            <a:avLst/>
          </a:prstGeom>
        </p:spPr>
        <p:txBody>
          <a:bodyPr wrap="square" lIns="0" tIns="0" rIns="0" bIns="0" rtlCol="0" anchor="t">
            <a:spAutoFit/>
          </a:bodyPr>
          <a:lstStyle/>
          <a:p>
            <a:pPr marL="0" lvl="0" indent="0" algn="ctr">
              <a:lnSpc>
                <a:spcPts val="7573"/>
              </a:lnSpc>
            </a:pPr>
            <a:r>
              <a:rPr lang="es-AR" sz="3200" b="1" spc="39" dirty="0">
                <a:solidFill>
                  <a:srgbClr val="FFFFFF"/>
                </a:solidFill>
                <a:latin typeface="Garet Bold"/>
                <a:ea typeface="Garet Bold"/>
                <a:cs typeface="Garet Bold"/>
                <a:sym typeface="Garet Bold"/>
              </a:rPr>
              <a:t>DERECHOS DE EXPORTACION 2025-2026</a:t>
            </a:r>
          </a:p>
        </p:txBody>
      </p:sp>
      <p:sp>
        <p:nvSpPr>
          <p:cNvPr id="13" name="Freeform 13">
            <a:extLst>
              <a:ext uri="{FF2B5EF4-FFF2-40B4-BE49-F238E27FC236}">
                <a16:creationId xmlns:a16="http://schemas.microsoft.com/office/drawing/2014/main" id="{749D1AAD-4F13-EA13-7821-34DF83001770}"/>
              </a:ext>
            </a:extLst>
          </p:cNvPr>
          <p:cNvSpPr/>
          <p:nvPr/>
        </p:nvSpPr>
        <p:spPr>
          <a:xfrm>
            <a:off x="15765661" y="7796764"/>
            <a:ext cx="2609763" cy="2576548"/>
          </a:xfrm>
          <a:custGeom>
            <a:avLst/>
            <a:gdLst/>
            <a:ahLst/>
            <a:cxnLst/>
            <a:rect l="l" t="t" r="r" b="b"/>
            <a:pathLst>
              <a:path w="2609763" h="2576548">
                <a:moveTo>
                  <a:pt x="0" y="0"/>
                </a:moveTo>
                <a:lnTo>
                  <a:pt x="2609763" y="0"/>
                </a:lnTo>
                <a:lnTo>
                  <a:pt x="2609763" y="2576547"/>
                </a:lnTo>
                <a:lnTo>
                  <a:pt x="0" y="257654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sp>
        <p:nvSpPr>
          <p:cNvPr id="14" name="Freeform 14">
            <a:extLst>
              <a:ext uri="{FF2B5EF4-FFF2-40B4-BE49-F238E27FC236}">
                <a16:creationId xmlns:a16="http://schemas.microsoft.com/office/drawing/2014/main" id="{EAB8E637-C9F5-B0D4-A508-A6445BFF44C8}"/>
              </a:ext>
            </a:extLst>
          </p:cNvPr>
          <p:cNvSpPr/>
          <p:nvPr/>
        </p:nvSpPr>
        <p:spPr>
          <a:xfrm flipH="1" flipV="1">
            <a:off x="-60861" y="0"/>
            <a:ext cx="2277911" cy="2248920"/>
          </a:xfrm>
          <a:custGeom>
            <a:avLst/>
            <a:gdLst/>
            <a:ahLst/>
            <a:cxnLst/>
            <a:rect l="l" t="t" r="r" b="b"/>
            <a:pathLst>
              <a:path w="2277911" h="2248920">
                <a:moveTo>
                  <a:pt x="2277911" y="2248920"/>
                </a:moveTo>
                <a:lnTo>
                  <a:pt x="0" y="2248920"/>
                </a:lnTo>
                <a:lnTo>
                  <a:pt x="0" y="0"/>
                </a:lnTo>
                <a:lnTo>
                  <a:pt x="2277911" y="0"/>
                </a:lnTo>
                <a:lnTo>
                  <a:pt x="2277911" y="224892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sp>
        <p:nvSpPr>
          <p:cNvPr id="3" name="TextBox 14">
            <a:extLst>
              <a:ext uri="{FF2B5EF4-FFF2-40B4-BE49-F238E27FC236}">
                <a16:creationId xmlns:a16="http://schemas.microsoft.com/office/drawing/2014/main" id="{F1303675-9514-0E36-A3DC-5DA90D77A73C}"/>
              </a:ext>
            </a:extLst>
          </p:cNvPr>
          <p:cNvSpPr txBox="1"/>
          <p:nvPr/>
        </p:nvSpPr>
        <p:spPr>
          <a:xfrm>
            <a:off x="457200" y="1813980"/>
            <a:ext cx="16284448" cy="6183039"/>
          </a:xfrm>
          <a:prstGeom prst="rect">
            <a:avLst/>
          </a:prstGeom>
        </p:spPr>
        <p:txBody>
          <a:bodyPr wrap="square" lIns="0" tIns="0" rIns="0" bIns="0" rtlCol="0" anchor="t">
            <a:spAutoFit/>
          </a:bodyPr>
          <a:lstStyle/>
          <a:p>
            <a:pPr lvl="0" algn="l">
              <a:lnSpc>
                <a:spcPts val="4384"/>
              </a:lnSpc>
              <a:spcBef>
                <a:spcPct val="0"/>
              </a:spcBef>
            </a:pPr>
            <a:r>
              <a:rPr lang="es-ES" sz="3200" b="1" dirty="0">
                <a:solidFill>
                  <a:srgbClr val="FFFFFF"/>
                </a:solidFill>
                <a:latin typeface="DM Sans Bold"/>
                <a:ea typeface="DM Sans Bold"/>
                <a:cs typeface="DM Sans Bold"/>
                <a:sym typeface="DM Sans Bold"/>
              </a:rPr>
              <a:t>El gobierno argentino ha establecido una reducción permanente de los derechos de exportación (retenciones) para el sector agropecuario a partir de diciembre de 2025, buscando mejorar la competitividad de la agroindustria. Los nuevos porcentajes son: 24% para el poroto de soja, 22,5% para subproductos de soja, 8,5% para maíz/sorgo, 7,5% para trigo/cebada y 4,5% para girasol</a:t>
            </a:r>
          </a:p>
          <a:p>
            <a:pPr lvl="0" algn="l">
              <a:lnSpc>
                <a:spcPts val="4384"/>
              </a:lnSpc>
              <a:spcBef>
                <a:spcPct val="0"/>
              </a:spcBef>
            </a:pPr>
            <a:endParaRPr lang="es-ES" sz="3200" b="1" dirty="0">
              <a:solidFill>
                <a:srgbClr val="FFFFFF"/>
              </a:solidFill>
              <a:latin typeface="DM Sans Bold"/>
              <a:ea typeface="DM Sans Bold"/>
              <a:cs typeface="DM Sans Bold"/>
              <a:sym typeface="DM Sans Bold"/>
            </a:endParaRPr>
          </a:p>
          <a:p>
            <a:pPr marL="457200" lvl="0" indent="-457200" algn="l">
              <a:lnSpc>
                <a:spcPts val="4384"/>
              </a:lnSpc>
              <a:spcBef>
                <a:spcPct val="0"/>
              </a:spcBef>
              <a:buFont typeface="Arial" panose="020B0604020202020204" pitchFamily="34" charset="0"/>
              <a:buChar char="•"/>
            </a:pPr>
            <a:r>
              <a:rPr lang="es-ES" sz="3200" b="1" dirty="0">
                <a:solidFill>
                  <a:srgbClr val="FFFFFF"/>
                </a:solidFill>
                <a:latin typeface="DM Sans Bold"/>
                <a:ea typeface="DM Sans Bold"/>
                <a:cs typeface="DM Sans Bold"/>
                <a:sym typeface="DM Sans Bold"/>
              </a:rPr>
              <a:t>Soja: La alícuota bajó del 26% al 24%.</a:t>
            </a:r>
          </a:p>
          <a:p>
            <a:pPr marL="457200" lvl="0" indent="-457200" algn="l">
              <a:lnSpc>
                <a:spcPts val="4384"/>
              </a:lnSpc>
              <a:spcBef>
                <a:spcPct val="0"/>
              </a:spcBef>
              <a:buFont typeface="Arial" panose="020B0604020202020204" pitchFamily="34" charset="0"/>
              <a:buChar char="•"/>
            </a:pPr>
            <a:r>
              <a:rPr lang="es-ES" sz="3200" b="1" dirty="0">
                <a:solidFill>
                  <a:srgbClr val="FFFFFF"/>
                </a:solidFill>
                <a:latin typeface="DM Sans Bold"/>
                <a:ea typeface="DM Sans Bold"/>
                <a:cs typeface="DM Sans Bold"/>
                <a:sym typeface="DM Sans Bold"/>
              </a:rPr>
              <a:t>Subproductos de soja (harina/aceite): Se redujeron del 24,5% al 22,5%.</a:t>
            </a:r>
          </a:p>
          <a:p>
            <a:pPr marL="457200" lvl="0" indent="-457200" algn="l">
              <a:lnSpc>
                <a:spcPts val="4384"/>
              </a:lnSpc>
              <a:spcBef>
                <a:spcPct val="0"/>
              </a:spcBef>
              <a:buFont typeface="Arial" panose="020B0604020202020204" pitchFamily="34" charset="0"/>
              <a:buChar char="•"/>
            </a:pPr>
            <a:r>
              <a:rPr lang="es-ES" sz="3200" b="1" dirty="0">
                <a:solidFill>
                  <a:srgbClr val="FFFFFF"/>
                </a:solidFill>
                <a:latin typeface="DM Sans Bold"/>
                <a:ea typeface="DM Sans Bold"/>
                <a:cs typeface="DM Sans Bold"/>
                <a:sym typeface="DM Sans Bold"/>
              </a:rPr>
              <a:t>Trigo y Cebada: La tasa disminuyó del 9,5% al 7,5%.</a:t>
            </a:r>
          </a:p>
          <a:p>
            <a:pPr marL="457200" lvl="0" indent="-457200" algn="l">
              <a:lnSpc>
                <a:spcPts val="4384"/>
              </a:lnSpc>
              <a:spcBef>
                <a:spcPct val="0"/>
              </a:spcBef>
              <a:buFont typeface="Arial" panose="020B0604020202020204" pitchFamily="34" charset="0"/>
              <a:buChar char="•"/>
            </a:pPr>
            <a:r>
              <a:rPr lang="es-ES" sz="3200" b="1" dirty="0">
                <a:solidFill>
                  <a:srgbClr val="FFFFFF"/>
                </a:solidFill>
                <a:latin typeface="DM Sans Bold"/>
                <a:ea typeface="DM Sans Bold"/>
                <a:cs typeface="DM Sans Bold"/>
                <a:sym typeface="DM Sans Bold"/>
              </a:rPr>
              <a:t>Maíz y Sorgo: La retención pasó del 9,5% al 8,5%.</a:t>
            </a:r>
          </a:p>
          <a:p>
            <a:pPr marL="457200" lvl="0" indent="-457200" algn="l">
              <a:lnSpc>
                <a:spcPts val="4384"/>
              </a:lnSpc>
              <a:spcBef>
                <a:spcPct val="0"/>
              </a:spcBef>
              <a:buFont typeface="Arial" panose="020B0604020202020204" pitchFamily="34" charset="0"/>
              <a:buChar char="•"/>
            </a:pPr>
            <a:r>
              <a:rPr lang="es-ES" sz="3200" b="1" dirty="0">
                <a:solidFill>
                  <a:srgbClr val="FFFFFF"/>
                </a:solidFill>
                <a:latin typeface="DM Sans Bold"/>
                <a:ea typeface="DM Sans Bold"/>
                <a:cs typeface="DM Sans Bold"/>
                <a:sym typeface="DM Sans Bold"/>
              </a:rPr>
              <a:t>Girasol: La alícuota bajó del 5,5% al 4,5%.</a:t>
            </a:r>
          </a:p>
        </p:txBody>
      </p:sp>
    </p:spTree>
    <p:extLst>
      <p:ext uri="{BB962C8B-B14F-4D97-AF65-F5344CB8AC3E}">
        <p14:creationId xmlns:p14="http://schemas.microsoft.com/office/powerpoint/2010/main" val="3988753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396D"/>
        </a:solidFill>
        <a:effectLst/>
      </p:bgPr>
    </p:bg>
    <p:spTree>
      <p:nvGrpSpPr>
        <p:cNvPr id="1" name="">
          <a:extLst>
            <a:ext uri="{FF2B5EF4-FFF2-40B4-BE49-F238E27FC236}">
              <a16:creationId xmlns:a16="http://schemas.microsoft.com/office/drawing/2014/main" id="{0EFE1117-69C3-A4C7-8E15-5F502EDDCC1D}"/>
            </a:ext>
          </a:extLst>
        </p:cNvPr>
        <p:cNvGrpSpPr/>
        <p:nvPr/>
      </p:nvGrpSpPr>
      <p:grpSpPr>
        <a:xfrm>
          <a:off x="0" y="0"/>
          <a:ext cx="0" cy="0"/>
          <a:chOff x="0" y="0"/>
          <a:chExt cx="0" cy="0"/>
        </a:xfrm>
      </p:grpSpPr>
      <p:sp>
        <p:nvSpPr>
          <p:cNvPr id="13" name="Freeform 13">
            <a:extLst>
              <a:ext uri="{FF2B5EF4-FFF2-40B4-BE49-F238E27FC236}">
                <a16:creationId xmlns:a16="http://schemas.microsoft.com/office/drawing/2014/main" id="{0DAF0E05-FA27-4091-A443-EC582E984CFE}"/>
              </a:ext>
            </a:extLst>
          </p:cNvPr>
          <p:cNvSpPr/>
          <p:nvPr/>
        </p:nvSpPr>
        <p:spPr>
          <a:xfrm>
            <a:off x="15765661" y="7796764"/>
            <a:ext cx="2609763" cy="2576548"/>
          </a:xfrm>
          <a:custGeom>
            <a:avLst/>
            <a:gdLst/>
            <a:ahLst/>
            <a:cxnLst/>
            <a:rect l="l" t="t" r="r" b="b"/>
            <a:pathLst>
              <a:path w="2609763" h="2576548">
                <a:moveTo>
                  <a:pt x="0" y="0"/>
                </a:moveTo>
                <a:lnTo>
                  <a:pt x="2609763" y="0"/>
                </a:lnTo>
                <a:lnTo>
                  <a:pt x="2609763" y="2576547"/>
                </a:lnTo>
                <a:lnTo>
                  <a:pt x="0" y="257654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sp>
        <p:nvSpPr>
          <p:cNvPr id="14" name="Freeform 14">
            <a:extLst>
              <a:ext uri="{FF2B5EF4-FFF2-40B4-BE49-F238E27FC236}">
                <a16:creationId xmlns:a16="http://schemas.microsoft.com/office/drawing/2014/main" id="{4732BEE0-8B33-30D2-BF28-D1E905D37A8E}"/>
              </a:ext>
            </a:extLst>
          </p:cNvPr>
          <p:cNvSpPr/>
          <p:nvPr/>
        </p:nvSpPr>
        <p:spPr>
          <a:xfrm flipH="1" flipV="1">
            <a:off x="-60861" y="0"/>
            <a:ext cx="2277911" cy="2248920"/>
          </a:xfrm>
          <a:custGeom>
            <a:avLst/>
            <a:gdLst/>
            <a:ahLst/>
            <a:cxnLst/>
            <a:rect l="l" t="t" r="r" b="b"/>
            <a:pathLst>
              <a:path w="2277911" h="2248920">
                <a:moveTo>
                  <a:pt x="2277911" y="2248920"/>
                </a:moveTo>
                <a:lnTo>
                  <a:pt x="0" y="2248920"/>
                </a:lnTo>
                <a:lnTo>
                  <a:pt x="0" y="0"/>
                </a:lnTo>
                <a:lnTo>
                  <a:pt x="2277911" y="0"/>
                </a:lnTo>
                <a:lnTo>
                  <a:pt x="2277911" y="224892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a:p>
        </p:txBody>
      </p:sp>
      <p:pic>
        <p:nvPicPr>
          <p:cNvPr id="5" name="Imagen 4">
            <a:extLst>
              <a:ext uri="{FF2B5EF4-FFF2-40B4-BE49-F238E27FC236}">
                <a16:creationId xmlns:a16="http://schemas.microsoft.com/office/drawing/2014/main" id="{6C49F95E-57CD-73B5-901F-94A053A96E10}"/>
              </a:ext>
            </a:extLst>
          </p:cNvPr>
          <p:cNvPicPr>
            <a:picLocks noChangeAspect="1"/>
          </p:cNvPicPr>
          <p:nvPr/>
        </p:nvPicPr>
        <p:blipFill>
          <a:blip r:embed="rId4"/>
          <a:stretch>
            <a:fillRect/>
          </a:stretch>
        </p:blipFill>
        <p:spPr>
          <a:xfrm>
            <a:off x="2667000" y="723900"/>
            <a:ext cx="12707615" cy="8991600"/>
          </a:xfrm>
          <a:prstGeom prst="rect">
            <a:avLst/>
          </a:prstGeom>
        </p:spPr>
      </p:pic>
    </p:spTree>
    <p:extLst>
      <p:ext uri="{BB962C8B-B14F-4D97-AF65-F5344CB8AC3E}">
        <p14:creationId xmlns:p14="http://schemas.microsoft.com/office/powerpoint/2010/main" val="204829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396D"/>
        </a:solidFill>
        <a:effectLst/>
      </p:bgPr>
    </p:bg>
    <p:spTree>
      <p:nvGrpSpPr>
        <p:cNvPr id="1" name="">
          <a:extLst>
            <a:ext uri="{FF2B5EF4-FFF2-40B4-BE49-F238E27FC236}">
              <a16:creationId xmlns:a16="http://schemas.microsoft.com/office/drawing/2014/main" id="{FFD6208B-D3CD-6EE7-4B8A-E0A3D3A0809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83E1082-6D7A-8F00-8E91-677FD60AE451}"/>
              </a:ext>
            </a:extLst>
          </p:cNvPr>
          <p:cNvSpPr/>
          <p:nvPr/>
        </p:nvSpPr>
        <p:spPr>
          <a:xfrm>
            <a:off x="4684640" y="3381786"/>
            <a:ext cx="8918710" cy="0"/>
          </a:xfrm>
          <a:prstGeom prst="line">
            <a:avLst/>
          </a:prstGeom>
          <a:ln w="47625" cap="flat">
            <a:solidFill>
              <a:srgbClr val="FFFFFF"/>
            </a:solidFill>
            <a:prstDash val="solid"/>
            <a:headEnd type="none" w="sm" len="sm"/>
            <a:tailEnd type="none" w="sm" len="sm"/>
          </a:ln>
        </p:spPr>
        <p:txBody>
          <a:bodyPr/>
          <a:lstStyle/>
          <a:p>
            <a:endParaRPr lang="es-AR"/>
          </a:p>
        </p:txBody>
      </p:sp>
      <p:sp>
        <p:nvSpPr>
          <p:cNvPr id="6" name="TextBox 6">
            <a:extLst>
              <a:ext uri="{FF2B5EF4-FFF2-40B4-BE49-F238E27FC236}">
                <a16:creationId xmlns:a16="http://schemas.microsoft.com/office/drawing/2014/main" id="{ED671C3C-13DE-18D5-CD36-A207C4DF114A}"/>
              </a:ext>
            </a:extLst>
          </p:cNvPr>
          <p:cNvSpPr txBox="1"/>
          <p:nvPr/>
        </p:nvSpPr>
        <p:spPr>
          <a:xfrm>
            <a:off x="2703647" y="834480"/>
            <a:ext cx="12880694" cy="2320251"/>
          </a:xfrm>
          <a:prstGeom prst="rect">
            <a:avLst/>
          </a:prstGeom>
        </p:spPr>
        <p:txBody>
          <a:bodyPr wrap="square" lIns="0" tIns="0" rIns="0" bIns="0" rtlCol="0" anchor="t">
            <a:spAutoFit/>
          </a:bodyPr>
          <a:lstStyle/>
          <a:p>
            <a:pPr marL="0" lvl="0" indent="0" algn="ctr">
              <a:lnSpc>
                <a:spcPts val="9168"/>
              </a:lnSpc>
              <a:spcBef>
                <a:spcPct val="0"/>
              </a:spcBef>
            </a:pPr>
            <a:r>
              <a:rPr lang="en-US" sz="6643" b="1" spc="39" dirty="0">
                <a:solidFill>
                  <a:srgbClr val="FFFFFF"/>
                </a:solidFill>
                <a:latin typeface="Garet Bold"/>
                <a:ea typeface="Garet Bold"/>
                <a:cs typeface="Garet Bold"/>
                <a:sym typeface="Garet Bold"/>
              </a:rPr>
              <a:t>FINALIDADES DEL SISTEMA TRIBUTARIO ARGENTINO</a:t>
            </a:r>
          </a:p>
        </p:txBody>
      </p:sp>
      <p:sp>
        <p:nvSpPr>
          <p:cNvPr id="12" name="Freeform 3">
            <a:extLst>
              <a:ext uri="{FF2B5EF4-FFF2-40B4-BE49-F238E27FC236}">
                <a16:creationId xmlns:a16="http://schemas.microsoft.com/office/drawing/2014/main" id="{E318D871-8B1A-FAC1-6FD6-A1E01E7D20A9}"/>
              </a:ext>
            </a:extLst>
          </p:cNvPr>
          <p:cNvSpPr/>
          <p:nvPr/>
        </p:nvSpPr>
        <p:spPr>
          <a:xfrm>
            <a:off x="1524000" y="4216426"/>
            <a:ext cx="6846373" cy="446785"/>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285750" indent="-285750">
              <a:buFont typeface="Arial" panose="020B0604020202020204" pitchFamily="34" charset="0"/>
              <a:buChar char="•"/>
            </a:pPr>
            <a:r>
              <a:rPr lang="es-AR" sz="2800" b="1" spc="39" dirty="0">
                <a:solidFill>
                  <a:schemeClr val="tx2"/>
                </a:solidFill>
                <a:latin typeface="Garet Bold"/>
              </a:rPr>
              <a:t>Fines fiscales: RECAUDATORIO</a:t>
            </a:r>
          </a:p>
          <a:p>
            <a:endParaRPr lang="es-AR" sz="2800" b="1" spc="39" dirty="0">
              <a:solidFill>
                <a:schemeClr val="tx2"/>
              </a:solidFill>
              <a:latin typeface="Garet Bold"/>
            </a:endParaRPr>
          </a:p>
        </p:txBody>
      </p:sp>
      <p:sp>
        <p:nvSpPr>
          <p:cNvPr id="21" name="Freeform 3">
            <a:extLst>
              <a:ext uri="{FF2B5EF4-FFF2-40B4-BE49-F238E27FC236}">
                <a16:creationId xmlns:a16="http://schemas.microsoft.com/office/drawing/2014/main" id="{9758A37B-D837-D396-EC20-0784F98F4CD9}"/>
              </a:ext>
            </a:extLst>
          </p:cNvPr>
          <p:cNvSpPr/>
          <p:nvPr/>
        </p:nvSpPr>
        <p:spPr>
          <a:xfrm>
            <a:off x="9753600" y="4216426"/>
            <a:ext cx="7010400" cy="1431369"/>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457200" indent="-457200">
              <a:buFont typeface="Wingdings" panose="05000000000000000000" pitchFamily="2" charset="2"/>
              <a:buChar char="Ø"/>
            </a:pPr>
            <a:r>
              <a:rPr lang="es-ES" sz="2800" b="1" spc="39" dirty="0">
                <a:solidFill>
                  <a:schemeClr val="tx2"/>
                </a:solidFill>
                <a:latin typeface="Garet Bold"/>
              </a:rPr>
              <a:t>Gasto público: funcionarios, función social, educación, salud y seguridad</a:t>
            </a:r>
            <a:endParaRPr lang="es-AR" sz="2800" b="1" spc="39" dirty="0">
              <a:solidFill>
                <a:schemeClr val="tx2"/>
              </a:solidFill>
              <a:latin typeface="Garet Bold"/>
            </a:endParaRPr>
          </a:p>
        </p:txBody>
      </p:sp>
      <p:sp>
        <p:nvSpPr>
          <p:cNvPr id="4" name="Freeform 3">
            <a:extLst>
              <a:ext uri="{FF2B5EF4-FFF2-40B4-BE49-F238E27FC236}">
                <a16:creationId xmlns:a16="http://schemas.microsoft.com/office/drawing/2014/main" id="{B359C4C7-153F-3B9D-EE8C-1CD873869BA3}"/>
              </a:ext>
            </a:extLst>
          </p:cNvPr>
          <p:cNvSpPr/>
          <p:nvPr/>
        </p:nvSpPr>
        <p:spPr>
          <a:xfrm>
            <a:off x="1523999" y="6515100"/>
            <a:ext cx="6846373" cy="838200"/>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285750" indent="-285750">
              <a:buFont typeface="Arial" panose="020B0604020202020204" pitchFamily="34" charset="0"/>
              <a:buChar char="•"/>
            </a:pPr>
            <a:r>
              <a:rPr lang="es-AR" sz="2800" b="1" spc="39" dirty="0">
                <a:solidFill>
                  <a:schemeClr val="tx2"/>
                </a:solidFill>
                <a:latin typeface="Garet Bold"/>
              </a:rPr>
              <a:t>Política Económica: REGULAR PRECIOS INTERNOS</a:t>
            </a:r>
          </a:p>
          <a:p>
            <a:endParaRPr lang="es-AR" sz="2800" b="1" spc="39" dirty="0">
              <a:solidFill>
                <a:schemeClr val="tx2"/>
              </a:solidFill>
              <a:latin typeface="Garet Bold"/>
            </a:endParaRPr>
          </a:p>
        </p:txBody>
      </p:sp>
      <p:sp>
        <p:nvSpPr>
          <p:cNvPr id="7" name="Freeform 3">
            <a:extLst>
              <a:ext uri="{FF2B5EF4-FFF2-40B4-BE49-F238E27FC236}">
                <a16:creationId xmlns:a16="http://schemas.microsoft.com/office/drawing/2014/main" id="{4E84839F-6C8E-637C-B097-B09594AF11C0}"/>
              </a:ext>
            </a:extLst>
          </p:cNvPr>
          <p:cNvSpPr/>
          <p:nvPr/>
        </p:nvSpPr>
        <p:spPr>
          <a:xfrm>
            <a:off x="9753600" y="6482435"/>
            <a:ext cx="7010401" cy="413666"/>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457200" indent="-457200">
              <a:buFont typeface="Wingdings" panose="05000000000000000000" pitchFamily="2" charset="2"/>
              <a:buChar char="Ø"/>
            </a:pPr>
            <a:r>
              <a:rPr lang="es-ES" sz="2800" b="1" spc="39" dirty="0">
                <a:solidFill>
                  <a:schemeClr val="tx2"/>
                </a:solidFill>
                <a:latin typeface="Garet Bold"/>
              </a:rPr>
              <a:t>Derechos de exportación (D.E.X)</a:t>
            </a:r>
            <a:endParaRPr lang="es-AR" sz="2800" b="1" spc="39" dirty="0">
              <a:solidFill>
                <a:schemeClr val="tx2"/>
              </a:solidFill>
              <a:latin typeface="Garet Bold"/>
            </a:endParaRPr>
          </a:p>
        </p:txBody>
      </p:sp>
      <p:sp>
        <p:nvSpPr>
          <p:cNvPr id="9" name="Freeform 3">
            <a:extLst>
              <a:ext uri="{FF2B5EF4-FFF2-40B4-BE49-F238E27FC236}">
                <a16:creationId xmlns:a16="http://schemas.microsoft.com/office/drawing/2014/main" id="{39C956E5-D1D3-5214-8146-E65F9EC94B7D}"/>
              </a:ext>
            </a:extLst>
          </p:cNvPr>
          <p:cNvSpPr/>
          <p:nvPr/>
        </p:nvSpPr>
        <p:spPr>
          <a:xfrm>
            <a:off x="1523999" y="8191500"/>
            <a:ext cx="6846373" cy="838200"/>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285750" indent="-285750">
              <a:buFont typeface="Arial" panose="020B0604020202020204" pitchFamily="34" charset="0"/>
              <a:buChar char="•"/>
            </a:pPr>
            <a:r>
              <a:rPr lang="es-AR" sz="2800" b="1" spc="39" dirty="0">
                <a:solidFill>
                  <a:schemeClr val="tx2"/>
                </a:solidFill>
                <a:latin typeface="Garet Bold"/>
              </a:rPr>
              <a:t>Fines extra fiscales: INCENTIVAR, O NO, EL CONSUMO </a:t>
            </a:r>
          </a:p>
          <a:p>
            <a:endParaRPr lang="es-AR" sz="2800" b="1" spc="39" dirty="0">
              <a:solidFill>
                <a:schemeClr val="tx2"/>
              </a:solidFill>
              <a:latin typeface="Garet Bold"/>
            </a:endParaRPr>
          </a:p>
        </p:txBody>
      </p:sp>
      <p:sp>
        <p:nvSpPr>
          <p:cNvPr id="10" name="Freeform 3">
            <a:extLst>
              <a:ext uri="{FF2B5EF4-FFF2-40B4-BE49-F238E27FC236}">
                <a16:creationId xmlns:a16="http://schemas.microsoft.com/office/drawing/2014/main" id="{C9AE7BA4-329D-2AFB-2BBA-39D67B442774}"/>
              </a:ext>
            </a:extLst>
          </p:cNvPr>
          <p:cNvSpPr/>
          <p:nvPr/>
        </p:nvSpPr>
        <p:spPr>
          <a:xfrm>
            <a:off x="9753599" y="8160774"/>
            <a:ext cx="7010401" cy="868926"/>
          </a:xfrm>
          <a:custGeom>
            <a:avLst/>
            <a:gdLst/>
            <a:ahLst/>
            <a:cxnLst/>
            <a:rect l="l" t="t" r="r" b="b"/>
            <a:pathLst>
              <a:path w="1308672" h="1283006">
                <a:moveTo>
                  <a:pt x="0" y="0"/>
                </a:moveTo>
                <a:lnTo>
                  <a:pt x="1308672" y="0"/>
                </a:lnTo>
                <a:lnTo>
                  <a:pt x="1308672" y="1283006"/>
                </a:lnTo>
                <a:lnTo>
                  <a:pt x="0" y="1283006"/>
                </a:lnTo>
                <a:close/>
              </a:path>
            </a:pathLst>
          </a:custGeom>
          <a:solidFill>
            <a:schemeClr val="bg1"/>
          </a:solidFill>
          <a:ln w="38100" cap="sq">
            <a:solidFill>
              <a:srgbClr val="FFFFFF"/>
            </a:solidFill>
            <a:prstDash val="solid"/>
            <a:miter/>
          </a:ln>
        </p:spPr>
        <p:txBody>
          <a:bodyPr/>
          <a:lstStyle/>
          <a:p>
            <a:pPr marL="457200" indent="-457200">
              <a:buFont typeface="Wingdings" panose="05000000000000000000" pitchFamily="2" charset="2"/>
              <a:buChar char="Ø"/>
            </a:pPr>
            <a:r>
              <a:rPr lang="es-ES" sz="2800" b="1" spc="39" dirty="0">
                <a:solidFill>
                  <a:schemeClr val="tx2"/>
                </a:solidFill>
                <a:latin typeface="Garet Bold"/>
              </a:rPr>
              <a:t>Impuestos internos al cigarrillo, bebidas alcohólicas, etc.</a:t>
            </a:r>
          </a:p>
        </p:txBody>
      </p:sp>
    </p:spTree>
    <p:extLst>
      <p:ext uri="{BB962C8B-B14F-4D97-AF65-F5344CB8AC3E}">
        <p14:creationId xmlns:p14="http://schemas.microsoft.com/office/powerpoint/2010/main" val="1261910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396D"/>
        </a:solidFill>
        <a:effectLst/>
      </p:bgPr>
    </p:bg>
    <p:spTree>
      <p:nvGrpSpPr>
        <p:cNvPr id="1" name=""/>
        <p:cNvGrpSpPr/>
        <p:nvPr/>
      </p:nvGrpSpPr>
      <p:grpSpPr>
        <a:xfrm>
          <a:off x="0" y="0"/>
          <a:ext cx="0" cy="0"/>
          <a:chOff x="0" y="0"/>
          <a:chExt cx="0" cy="0"/>
        </a:xfrm>
      </p:grpSpPr>
      <p:sp>
        <p:nvSpPr>
          <p:cNvPr id="2" name="TextBox 2"/>
          <p:cNvSpPr txBox="1"/>
          <p:nvPr/>
        </p:nvSpPr>
        <p:spPr>
          <a:xfrm>
            <a:off x="3519326" y="1255947"/>
            <a:ext cx="11946417" cy="986489"/>
          </a:xfrm>
          <a:prstGeom prst="rect">
            <a:avLst/>
          </a:prstGeom>
        </p:spPr>
        <p:txBody>
          <a:bodyPr wrap="square" lIns="0" tIns="0" rIns="0" bIns="0" rtlCol="0" anchor="t">
            <a:spAutoFit/>
          </a:bodyPr>
          <a:lstStyle/>
          <a:p>
            <a:pPr marL="0" lvl="0" indent="0" algn="ctr">
              <a:lnSpc>
                <a:spcPts val="7573"/>
              </a:lnSpc>
            </a:pPr>
            <a:r>
              <a:rPr lang="en-US" sz="6643" b="1" u="sng" spc="39" dirty="0">
                <a:solidFill>
                  <a:srgbClr val="FFFFFF"/>
                </a:solidFill>
                <a:latin typeface="Garet Bold"/>
                <a:ea typeface="Garet Bold"/>
                <a:cs typeface="Garet Bold"/>
                <a:sym typeface="Garet Bold"/>
              </a:rPr>
              <a:t>TRIBUTOS EN ARGENTINA</a:t>
            </a:r>
            <a:r>
              <a:rPr lang="en-US" sz="6643" b="1" spc="39" dirty="0">
                <a:solidFill>
                  <a:srgbClr val="FFFFFF"/>
                </a:solidFill>
                <a:latin typeface="Garet Bold"/>
                <a:ea typeface="Garet Bold"/>
                <a:cs typeface="Garet Bold"/>
                <a:sym typeface="Garet Bold"/>
              </a:rPr>
              <a:t> </a:t>
            </a:r>
          </a:p>
        </p:txBody>
      </p:sp>
      <p:sp>
        <p:nvSpPr>
          <p:cNvPr id="3" name="Freeform 3"/>
          <p:cNvSpPr/>
          <p:nvPr/>
        </p:nvSpPr>
        <p:spPr>
          <a:xfrm>
            <a:off x="2218581" y="3743896"/>
            <a:ext cx="4258419" cy="3914203"/>
          </a:xfrm>
          <a:custGeom>
            <a:avLst/>
            <a:gdLst/>
            <a:ahLst/>
            <a:cxnLst/>
            <a:rect l="l" t="t" r="r" b="b"/>
            <a:pathLst>
              <a:path w="1850388" h="1850388">
                <a:moveTo>
                  <a:pt x="0" y="0"/>
                </a:moveTo>
                <a:lnTo>
                  <a:pt x="1850387" y="0"/>
                </a:lnTo>
                <a:lnTo>
                  <a:pt x="1850387" y="1850387"/>
                </a:lnTo>
                <a:lnTo>
                  <a:pt x="0" y="185038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dirty="0"/>
          </a:p>
        </p:txBody>
      </p:sp>
      <p:sp>
        <p:nvSpPr>
          <p:cNvPr id="10" name="TextBox 10"/>
          <p:cNvSpPr txBox="1"/>
          <p:nvPr/>
        </p:nvSpPr>
        <p:spPr>
          <a:xfrm>
            <a:off x="2370215" y="4490550"/>
            <a:ext cx="3955149" cy="2055499"/>
          </a:xfrm>
          <a:prstGeom prst="rect">
            <a:avLst/>
          </a:prstGeom>
        </p:spPr>
        <p:txBody>
          <a:bodyPr wrap="square" lIns="0" tIns="0" rIns="0" bIns="0" rtlCol="0" anchor="t">
            <a:spAutoFit/>
          </a:bodyPr>
          <a:lstStyle/>
          <a:p>
            <a:pPr marL="0" lvl="0" indent="0" algn="ctr">
              <a:lnSpc>
                <a:spcPts val="3957"/>
              </a:lnSpc>
              <a:spcBef>
                <a:spcPct val="0"/>
              </a:spcBef>
            </a:pPr>
            <a:r>
              <a:rPr lang="en-US" sz="3600" b="1" dirty="0" err="1">
                <a:solidFill>
                  <a:schemeClr val="tx2"/>
                </a:solidFill>
                <a:latin typeface="DM Sans Bold"/>
                <a:ea typeface="DM Sans Bold"/>
                <a:cs typeface="DM Sans Bold"/>
                <a:sym typeface="DM Sans Bold"/>
              </a:rPr>
              <a:t>Obligación</a:t>
            </a:r>
            <a:r>
              <a:rPr lang="en-US" sz="3600" b="1" dirty="0">
                <a:solidFill>
                  <a:schemeClr val="tx2"/>
                </a:solidFill>
                <a:latin typeface="DM Sans Bold"/>
                <a:ea typeface="DM Sans Bold"/>
                <a:cs typeface="DM Sans Bold"/>
                <a:sym typeface="DM Sans Bold"/>
              </a:rPr>
              <a:t> </a:t>
            </a:r>
            <a:r>
              <a:rPr lang="en-US" sz="3600" b="1" dirty="0" err="1">
                <a:solidFill>
                  <a:schemeClr val="tx2"/>
                </a:solidFill>
                <a:latin typeface="DM Sans Bold"/>
                <a:ea typeface="DM Sans Bold"/>
                <a:cs typeface="DM Sans Bold"/>
                <a:sym typeface="DM Sans Bold"/>
              </a:rPr>
              <a:t>económica</a:t>
            </a:r>
            <a:r>
              <a:rPr lang="en-US" sz="3600" b="1" dirty="0">
                <a:solidFill>
                  <a:schemeClr val="tx2"/>
                </a:solidFill>
                <a:latin typeface="DM Sans Bold"/>
                <a:ea typeface="DM Sans Bold"/>
                <a:cs typeface="DM Sans Bold"/>
                <a:sym typeface="DM Sans Bold"/>
              </a:rPr>
              <a:t> sin </a:t>
            </a:r>
            <a:r>
              <a:rPr lang="en-US" sz="3600" b="1" dirty="0" err="1">
                <a:solidFill>
                  <a:schemeClr val="tx2"/>
                </a:solidFill>
                <a:latin typeface="DM Sans Bold"/>
                <a:ea typeface="DM Sans Bold"/>
                <a:cs typeface="DM Sans Bold"/>
                <a:sym typeface="DM Sans Bold"/>
              </a:rPr>
              <a:t>contraprestación</a:t>
            </a:r>
            <a:r>
              <a:rPr lang="en-US" sz="3600" b="1" dirty="0">
                <a:solidFill>
                  <a:schemeClr val="tx2"/>
                </a:solidFill>
                <a:latin typeface="DM Sans Bold"/>
                <a:ea typeface="DM Sans Bold"/>
                <a:cs typeface="DM Sans Bold"/>
                <a:sym typeface="DM Sans Bold"/>
              </a:rPr>
              <a:t> </a:t>
            </a:r>
            <a:r>
              <a:rPr lang="en-US" sz="3600" b="1" dirty="0" err="1">
                <a:solidFill>
                  <a:schemeClr val="tx2"/>
                </a:solidFill>
                <a:latin typeface="DM Sans Bold"/>
                <a:ea typeface="DM Sans Bold"/>
                <a:cs typeface="DM Sans Bold"/>
                <a:sym typeface="DM Sans Bold"/>
              </a:rPr>
              <a:t>directa</a:t>
            </a:r>
            <a:endParaRPr lang="en-US" sz="3600" b="1" dirty="0">
              <a:solidFill>
                <a:schemeClr val="tx2"/>
              </a:solidFill>
              <a:latin typeface="DM Sans Bold"/>
              <a:ea typeface="DM Sans Bold"/>
              <a:cs typeface="DM Sans Bold"/>
              <a:sym typeface="DM Sans Bold"/>
            </a:endParaRPr>
          </a:p>
        </p:txBody>
      </p:sp>
      <p:sp>
        <p:nvSpPr>
          <p:cNvPr id="13" name="Freeform 13"/>
          <p:cNvSpPr/>
          <p:nvPr/>
        </p:nvSpPr>
        <p:spPr>
          <a:xfrm>
            <a:off x="15765661" y="7796764"/>
            <a:ext cx="2609763" cy="2576548"/>
          </a:xfrm>
          <a:custGeom>
            <a:avLst/>
            <a:gdLst/>
            <a:ahLst/>
            <a:cxnLst/>
            <a:rect l="l" t="t" r="r" b="b"/>
            <a:pathLst>
              <a:path w="2609763" h="2576548">
                <a:moveTo>
                  <a:pt x="0" y="0"/>
                </a:moveTo>
                <a:lnTo>
                  <a:pt x="2609763" y="0"/>
                </a:lnTo>
                <a:lnTo>
                  <a:pt x="2609763" y="2576547"/>
                </a:lnTo>
                <a:lnTo>
                  <a:pt x="0" y="257654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AR"/>
          </a:p>
        </p:txBody>
      </p:sp>
      <p:sp>
        <p:nvSpPr>
          <p:cNvPr id="14" name="Freeform 14"/>
          <p:cNvSpPr/>
          <p:nvPr/>
        </p:nvSpPr>
        <p:spPr>
          <a:xfrm flipH="1" flipV="1">
            <a:off x="-60861" y="0"/>
            <a:ext cx="2277911" cy="2248920"/>
          </a:xfrm>
          <a:custGeom>
            <a:avLst/>
            <a:gdLst/>
            <a:ahLst/>
            <a:cxnLst/>
            <a:rect l="l" t="t" r="r" b="b"/>
            <a:pathLst>
              <a:path w="2277911" h="2248920">
                <a:moveTo>
                  <a:pt x="2277911" y="2248920"/>
                </a:moveTo>
                <a:lnTo>
                  <a:pt x="0" y="2248920"/>
                </a:lnTo>
                <a:lnTo>
                  <a:pt x="0" y="0"/>
                </a:lnTo>
                <a:lnTo>
                  <a:pt x="2277911" y="0"/>
                </a:lnTo>
                <a:lnTo>
                  <a:pt x="2277911" y="224892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AR"/>
          </a:p>
        </p:txBody>
      </p:sp>
      <p:sp>
        <p:nvSpPr>
          <p:cNvPr id="32" name="TextBox 2">
            <a:extLst>
              <a:ext uri="{FF2B5EF4-FFF2-40B4-BE49-F238E27FC236}">
                <a16:creationId xmlns:a16="http://schemas.microsoft.com/office/drawing/2014/main" id="{85CD158A-277D-8DF1-E17F-805394196227}"/>
              </a:ext>
            </a:extLst>
          </p:cNvPr>
          <p:cNvSpPr txBox="1"/>
          <p:nvPr/>
        </p:nvSpPr>
        <p:spPr>
          <a:xfrm>
            <a:off x="8588396" y="2803672"/>
            <a:ext cx="1808275" cy="986489"/>
          </a:xfrm>
          <a:prstGeom prst="rect">
            <a:avLst/>
          </a:prstGeom>
        </p:spPr>
        <p:txBody>
          <a:bodyPr wrap="square" lIns="0" tIns="0" rIns="0" bIns="0" rtlCol="0" anchor="t">
            <a:spAutoFit/>
          </a:bodyPr>
          <a:lstStyle/>
          <a:p>
            <a:pPr marL="0" lvl="0" indent="0" algn="ctr">
              <a:lnSpc>
                <a:spcPts val="7573"/>
              </a:lnSpc>
            </a:pPr>
            <a:r>
              <a:rPr lang="en-US" sz="3600" b="1" u="sng" spc="39" dirty="0">
                <a:solidFill>
                  <a:srgbClr val="FFFFFF"/>
                </a:solidFill>
                <a:latin typeface="Garet Bold"/>
                <a:ea typeface="Garet Bold"/>
                <a:cs typeface="Garet Bold"/>
                <a:sym typeface="Garet Bold"/>
              </a:rPr>
              <a:t>TASAS</a:t>
            </a:r>
            <a:r>
              <a:rPr lang="en-US" sz="6643" b="1" spc="39" dirty="0">
                <a:solidFill>
                  <a:srgbClr val="FFFFFF"/>
                </a:solidFill>
                <a:latin typeface="Garet Bold"/>
                <a:ea typeface="Garet Bold"/>
                <a:cs typeface="Garet Bold"/>
                <a:sym typeface="Garet Bold"/>
              </a:rPr>
              <a:t> </a:t>
            </a:r>
          </a:p>
        </p:txBody>
      </p:sp>
      <p:sp>
        <p:nvSpPr>
          <p:cNvPr id="33" name="TextBox 2">
            <a:extLst>
              <a:ext uri="{FF2B5EF4-FFF2-40B4-BE49-F238E27FC236}">
                <a16:creationId xmlns:a16="http://schemas.microsoft.com/office/drawing/2014/main" id="{0A45ABE0-48BF-3F2C-08C0-482729868796}"/>
              </a:ext>
            </a:extLst>
          </p:cNvPr>
          <p:cNvSpPr txBox="1"/>
          <p:nvPr/>
        </p:nvSpPr>
        <p:spPr>
          <a:xfrm>
            <a:off x="12094220" y="2757407"/>
            <a:ext cx="5086107" cy="986489"/>
          </a:xfrm>
          <a:prstGeom prst="rect">
            <a:avLst/>
          </a:prstGeom>
        </p:spPr>
        <p:txBody>
          <a:bodyPr wrap="square" lIns="0" tIns="0" rIns="0" bIns="0" rtlCol="0" anchor="t">
            <a:spAutoFit/>
          </a:bodyPr>
          <a:lstStyle/>
          <a:p>
            <a:pPr marL="0" lvl="0" indent="0" algn="ctr">
              <a:lnSpc>
                <a:spcPts val="7573"/>
              </a:lnSpc>
            </a:pPr>
            <a:r>
              <a:rPr lang="en-US" sz="3600" b="1" u="sng" spc="39" dirty="0">
                <a:solidFill>
                  <a:srgbClr val="FFFFFF"/>
                </a:solidFill>
                <a:latin typeface="Garet Bold"/>
                <a:ea typeface="Garet Bold"/>
                <a:cs typeface="Garet Bold"/>
                <a:sym typeface="Garet Bold"/>
              </a:rPr>
              <a:t>CONTRIBUCIONES</a:t>
            </a:r>
            <a:r>
              <a:rPr lang="en-US" sz="6643" b="1" spc="39" dirty="0">
                <a:solidFill>
                  <a:srgbClr val="FFFFFF"/>
                </a:solidFill>
                <a:latin typeface="Garet Bold"/>
                <a:ea typeface="Garet Bold"/>
                <a:cs typeface="Garet Bold"/>
                <a:sym typeface="Garet Bold"/>
              </a:rPr>
              <a:t> </a:t>
            </a:r>
          </a:p>
        </p:txBody>
      </p:sp>
      <p:sp>
        <p:nvSpPr>
          <p:cNvPr id="34" name="TextBox 2">
            <a:extLst>
              <a:ext uri="{FF2B5EF4-FFF2-40B4-BE49-F238E27FC236}">
                <a16:creationId xmlns:a16="http://schemas.microsoft.com/office/drawing/2014/main" id="{9043407C-33B1-9979-2238-B613D4773B1A}"/>
              </a:ext>
            </a:extLst>
          </p:cNvPr>
          <p:cNvSpPr txBox="1"/>
          <p:nvPr/>
        </p:nvSpPr>
        <p:spPr>
          <a:xfrm>
            <a:off x="2794418" y="2750923"/>
            <a:ext cx="3106744" cy="986489"/>
          </a:xfrm>
          <a:prstGeom prst="rect">
            <a:avLst/>
          </a:prstGeom>
        </p:spPr>
        <p:txBody>
          <a:bodyPr wrap="square" lIns="0" tIns="0" rIns="0" bIns="0" rtlCol="0" anchor="t">
            <a:spAutoFit/>
          </a:bodyPr>
          <a:lstStyle/>
          <a:p>
            <a:pPr marL="0" lvl="0" indent="0" algn="ctr">
              <a:lnSpc>
                <a:spcPts val="7573"/>
              </a:lnSpc>
            </a:pPr>
            <a:r>
              <a:rPr lang="en-US" sz="3600" b="1" u="sng" spc="39" dirty="0">
                <a:solidFill>
                  <a:srgbClr val="FFFFFF"/>
                </a:solidFill>
                <a:latin typeface="Garet Bold"/>
                <a:ea typeface="Garet Bold"/>
                <a:cs typeface="Garet Bold"/>
                <a:sym typeface="Garet Bold"/>
              </a:rPr>
              <a:t>IMPUESTOS</a:t>
            </a:r>
            <a:r>
              <a:rPr lang="en-US" sz="6643" b="1" spc="39" dirty="0">
                <a:solidFill>
                  <a:srgbClr val="FFFFFF"/>
                </a:solidFill>
                <a:latin typeface="Garet Bold"/>
                <a:ea typeface="Garet Bold"/>
                <a:cs typeface="Garet Bold"/>
                <a:sym typeface="Garet Bold"/>
              </a:rPr>
              <a:t> </a:t>
            </a:r>
          </a:p>
        </p:txBody>
      </p:sp>
      <p:sp>
        <p:nvSpPr>
          <p:cNvPr id="4" name="Freeform 3">
            <a:extLst>
              <a:ext uri="{FF2B5EF4-FFF2-40B4-BE49-F238E27FC236}">
                <a16:creationId xmlns:a16="http://schemas.microsoft.com/office/drawing/2014/main" id="{EF580CC1-EC5A-62BD-2194-1B38DE1AFD1B}"/>
              </a:ext>
            </a:extLst>
          </p:cNvPr>
          <p:cNvSpPr/>
          <p:nvPr/>
        </p:nvSpPr>
        <p:spPr>
          <a:xfrm>
            <a:off x="7363323" y="3746266"/>
            <a:ext cx="4258419" cy="3914203"/>
          </a:xfrm>
          <a:custGeom>
            <a:avLst/>
            <a:gdLst/>
            <a:ahLst/>
            <a:cxnLst/>
            <a:rect l="l" t="t" r="r" b="b"/>
            <a:pathLst>
              <a:path w="1850388" h="1850388">
                <a:moveTo>
                  <a:pt x="0" y="0"/>
                </a:moveTo>
                <a:lnTo>
                  <a:pt x="1850387" y="0"/>
                </a:lnTo>
                <a:lnTo>
                  <a:pt x="1850387" y="1850387"/>
                </a:lnTo>
                <a:lnTo>
                  <a:pt x="0" y="185038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dirty="0"/>
          </a:p>
        </p:txBody>
      </p:sp>
      <p:sp>
        <p:nvSpPr>
          <p:cNvPr id="5" name="TextBox 10">
            <a:extLst>
              <a:ext uri="{FF2B5EF4-FFF2-40B4-BE49-F238E27FC236}">
                <a16:creationId xmlns:a16="http://schemas.microsoft.com/office/drawing/2014/main" id="{ADA04651-8BB1-1471-A051-572C3FFDC1B7}"/>
              </a:ext>
            </a:extLst>
          </p:cNvPr>
          <p:cNvSpPr txBox="1"/>
          <p:nvPr/>
        </p:nvSpPr>
        <p:spPr>
          <a:xfrm>
            <a:off x="7575423" y="4351397"/>
            <a:ext cx="3834217" cy="2553841"/>
          </a:xfrm>
          <a:prstGeom prst="rect">
            <a:avLst/>
          </a:prstGeom>
        </p:spPr>
        <p:txBody>
          <a:bodyPr wrap="square" lIns="0" tIns="0" rIns="0" bIns="0" rtlCol="0" anchor="t">
            <a:spAutoFit/>
          </a:bodyPr>
          <a:lstStyle/>
          <a:p>
            <a:pPr marL="0" lvl="0" indent="0" algn="ctr">
              <a:lnSpc>
                <a:spcPts val="3957"/>
              </a:lnSpc>
              <a:spcBef>
                <a:spcPct val="0"/>
              </a:spcBef>
            </a:pPr>
            <a:r>
              <a:rPr lang="en-US" sz="3200" b="1" dirty="0" err="1">
                <a:solidFill>
                  <a:schemeClr val="tx2"/>
                </a:solidFill>
                <a:latin typeface="DM Sans Bold"/>
                <a:ea typeface="DM Sans Bold"/>
                <a:cs typeface="DM Sans Bold"/>
                <a:sym typeface="DM Sans Bold"/>
              </a:rPr>
              <a:t>Obligación</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económica</a:t>
            </a:r>
            <a:r>
              <a:rPr lang="en-US" sz="3200" b="1" dirty="0">
                <a:solidFill>
                  <a:schemeClr val="tx2"/>
                </a:solidFill>
                <a:latin typeface="DM Sans Bold"/>
                <a:ea typeface="DM Sans Bold"/>
                <a:cs typeface="DM Sans Bold"/>
                <a:sym typeface="DM Sans Bold"/>
              </a:rPr>
              <a:t> a </a:t>
            </a:r>
            <a:r>
              <a:rPr lang="en-US" sz="3200" b="1" dirty="0" err="1">
                <a:solidFill>
                  <a:schemeClr val="tx2"/>
                </a:solidFill>
                <a:latin typeface="DM Sans Bold"/>
                <a:ea typeface="DM Sans Bold"/>
                <a:cs typeface="DM Sans Bold"/>
                <a:sym typeface="DM Sans Bold"/>
              </a:rPr>
              <a:t>nivel</a:t>
            </a:r>
            <a:r>
              <a:rPr lang="en-US" sz="3200" b="1" dirty="0">
                <a:solidFill>
                  <a:schemeClr val="tx2"/>
                </a:solidFill>
                <a:latin typeface="DM Sans Bold"/>
                <a:ea typeface="DM Sans Bold"/>
                <a:cs typeface="DM Sans Bold"/>
                <a:sym typeface="DM Sans Bold"/>
              </a:rPr>
              <a:t> municipal con </a:t>
            </a:r>
            <a:r>
              <a:rPr lang="en-US" sz="3200" b="1" dirty="0" err="1">
                <a:solidFill>
                  <a:schemeClr val="tx2"/>
                </a:solidFill>
                <a:latin typeface="DM Sans Bold"/>
                <a:ea typeface="DM Sans Bold"/>
                <a:cs typeface="DM Sans Bold"/>
                <a:sym typeface="DM Sans Bold"/>
              </a:rPr>
              <a:t>contraprestación</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directa</a:t>
            </a:r>
            <a:r>
              <a:rPr lang="en-US" sz="3200" b="1" dirty="0">
                <a:solidFill>
                  <a:schemeClr val="tx2"/>
                </a:solidFill>
                <a:latin typeface="DM Sans Bold"/>
                <a:ea typeface="DM Sans Bold"/>
                <a:cs typeface="DM Sans Bold"/>
                <a:sym typeface="DM Sans Bold"/>
              </a:rPr>
              <a:t> </a:t>
            </a:r>
          </a:p>
        </p:txBody>
      </p:sp>
      <p:sp>
        <p:nvSpPr>
          <p:cNvPr id="6" name="Freeform 3">
            <a:extLst>
              <a:ext uri="{FF2B5EF4-FFF2-40B4-BE49-F238E27FC236}">
                <a16:creationId xmlns:a16="http://schemas.microsoft.com/office/drawing/2014/main" id="{261A8EB9-B0EB-E805-8D6C-E6D88AB0A2AD}"/>
              </a:ext>
            </a:extLst>
          </p:cNvPr>
          <p:cNvSpPr/>
          <p:nvPr/>
        </p:nvSpPr>
        <p:spPr>
          <a:xfrm>
            <a:off x="12508065" y="3671215"/>
            <a:ext cx="4258419" cy="3914203"/>
          </a:xfrm>
          <a:custGeom>
            <a:avLst/>
            <a:gdLst/>
            <a:ahLst/>
            <a:cxnLst/>
            <a:rect l="l" t="t" r="r" b="b"/>
            <a:pathLst>
              <a:path w="1850388" h="1850388">
                <a:moveTo>
                  <a:pt x="0" y="0"/>
                </a:moveTo>
                <a:lnTo>
                  <a:pt x="1850387" y="0"/>
                </a:lnTo>
                <a:lnTo>
                  <a:pt x="1850387" y="1850387"/>
                </a:lnTo>
                <a:lnTo>
                  <a:pt x="0" y="185038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s-AR" dirty="0"/>
          </a:p>
        </p:txBody>
      </p:sp>
      <p:sp>
        <p:nvSpPr>
          <p:cNvPr id="7" name="TextBox 10">
            <a:extLst>
              <a:ext uri="{FF2B5EF4-FFF2-40B4-BE49-F238E27FC236}">
                <a16:creationId xmlns:a16="http://schemas.microsoft.com/office/drawing/2014/main" id="{8E68142A-F990-8C13-5B39-37816BC21272}"/>
              </a:ext>
            </a:extLst>
          </p:cNvPr>
          <p:cNvSpPr txBox="1"/>
          <p:nvPr/>
        </p:nvSpPr>
        <p:spPr>
          <a:xfrm>
            <a:off x="12720165" y="4241378"/>
            <a:ext cx="3739036" cy="2553841"/>
          </a:xfrm>
          <a:prstGeom prst="rect">
            <a:avLst/>
          </a:prstGeom>
        </p:spPr>
        <p:txBody>
          <a:bodyPr wrap="square" lIns="0" tIns="0" rIns="0" bIns="0" rtlCol="0" anchor="t">
            <a:spAutoFit/>
          </a:bodyPr>
          <a:lstStyle/>
          <a:p>
            <a:pPr marL="0" lvl="0" indent="0" algn="ctr">
              <a:lnSpc>
                <a:spcPts val="3957"/>
              </a:lnSpc>
              <a:spcBef>
                <a:spcPct val="0"/>
              </a:spcBef>
            </a:pPr>
            <a:r>
              <a:rPr lang="en-US" sz="3200" b="1" dirty="0" err="1">
                <a:solidFill>
                  <a:schemeClr val="tx2"/>
                </a:solidFill>
                <a:latin typeface="DM Sans Bold"/>
                <a:ea typeface="DM Sans Bold"/>
                <a:cs typeface="DM Sans Bold"/>
                <a:sym typeface="DM Sans Bold"/>
              </a:rPr>
              <a:t>Obligación</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económica</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por</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una</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mejora</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específica</a:t>
            </a:r>
            <a:r>
              <a:rPr lang="en-US" sz="3200" b="1" dirty="0">
                <a:solidFill>
                  <a:schemeClr val="tx2"/>
                </a:solidFill>
                <a:latin typeface="DM Sans Bold"/>
                <a:ea typeface="DM Sans Bold"/>
                <a:cs typeface="DM Sans Bold"/>
                <a:sym typeface="DM Sans Bold"/>
              </a:rPr>
              <a:t> para </a:t>
            </a:r>
            <a:r>
              <a:rPr lang="en-US" sz="3200" b="1" dirty="0" err="1">
                <a:solidFill>
                  <a:schemeClr val="tx2"/>
                </a:solidFill>
                <a:latin typeface="DM Sans Bold"/>
                <a:ea typeface="DM Sans Bold"/>
                <a:cs typeface="DM Sans Bold"/>
                <a:sym typeface="DM Sans Bold"/>
              </a:rPr>
              <a:t>el</a:t>
            </a:r>
            <a:r>
              <a:rPr lang="en-US" sz="3200" b="1" dirty="0">
                <a:solidFill>
                  <a:schemeClr val="tx2"/>
                </a:solidFill>
                <a:latin typeface="DM Sans Bold"/>
                <a:ea typeface="DM Sans Bold"/>
                <a:cs typeface="DM Sans Bold"/>
                <a:sym typeface="DM Sans Bold"/>
              </a:rPr>
              <a:t> </a:t>
            </a:r>
            <a:r>
              <a:rPr lang="en-US" sz="3200" b="1" dirty="0" err="1">
                <a:solidFill>
                  <a:schemeClr val="tx2"/>
                </a:solidFill>
                <a:latin typeface="DM Sans Bold"/>
                <a:ea typeface="DM Sans Bold"/>
                <a:cs typeface="DM Sans Bold"/>
                <a:sym typeface="DM Sans Bold"/>
              </a:rPr>
              <a:t>contribuyente</a:t>
            </a:r>
            <a:endParaRPr lang="en-US" sz="3200" b="1" dirty="0">
              <a:solidFill>
                <a:schemeClr val="tx2"/>
              </a:solidFill>
              <a:latin typeface="DM Sans Bold"/>
              <a:ea typeface="DM Sans Bold"/>
              <a:cs typeface="DM Sans Bold"/>
              <a:sym typeface="DM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28" y="0"/>
            <a:ext cx="8000772" cy="10287000"/>
          </a:xfrm>
          <a:custGeom>
            <a:avLst/>
            <a:gdLst/>
            <a:ahLst/>
            <a:cxnLst/>
            <a:rect l="l" t="t" r="r" b="b"/>
            <a:pathLst>
              <a:path w="8000772" h="10287000">
                <a:moveTo>
                  <a:pt x="0" y="0"/>
                </a:moveTo>
                <a:lnTo>
                  <a:pt x="8000772" y="0"/>
                </a:lnTo>
                <a:lnTo>
                  <a:pt x="8000772" y="10287000"/>
                </a:lnTo>
                <a:lnTo>
                  <a:pt x="0" y="10287000"/>
                </a:lnTo>
                <a:lnTo>
                  <a:pt x="0" y="0"/>
                </a:lnTo>
                <a:close/>
              </a:path>
            </a:pathLst>
          </a:custGeom>
          <a:blipFill>
            <a:blip r:embed="rId2"/>
            <a:stretch>
              <a:fillRect l="-20439" r="-50994"/>
            </a:stretch>
          </a:blipFill>
        </p:spPr>
        <p:txBody>
          <a:bodyPr/>
          <a:lstStyle/>
          <a:p>
            <a:endParaRPr lang="es-AR" dirty="0"/>
          </a:p>
        </p:txBody>
      </p:sp>
      <p:grpSp>
        <p:nvGrpSpPr>
          <p:cNvPr id="3" name="Group 3"/>
          <p:cNvGrpSpPr/>
          <p:nvPr/>
        </p:nvGrpSpPr>
        <p:grpSpPr>
          <a:xfrm>
            <a:off x="9962987" y="3093124"/>
            <a:ext cx="5854500" cy="4282281"/>
            <a:chOff x="0" y="-108947"/>
            <a:chExt cx="1556486" cy="1407326"/>
          </a:xfrm>
        </p:grpSpPr>
        <p:sp>
          <p:nvSpPr>
            <p:cNvPr id="4" name="Freeform 4"/>
            <p:cNvSpPr/>
            <p:nvPr/>
          </p:nvSpPr>
          <p:spPr>
            <a:xfrm>
              <a:off x="1066" y="-108947"/>
              <a:ext cx="1555420" cy="1021580"/>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5" name="TextBox 5"/>
            <p:cNvSpPr txBox="1"/>
            <p:nvPr/>
          </p:nvSpPr>
          <p:spPr>
            <a:xfrm>
              <a:off x="0" y="-38100"/>
              <a:ext cx="1555420" cy="1336479"/>
            </a:xfrm>
            <a:prstGeom prst="rect">
              <a:avLst/>
            </a:prstGeom>
          </p:spPr>
          <p:txBody>
            <a:bodyPr lIns="50800" tIns="50800" rIns="50800" bIns="50800" rtlCol="0" anchor="ctr"/>
            <a:lstStyle/>
            <a:p>
              <a:pPr algn="ctr">
                <a:lnSpc>
                  <a:spcPts val="3682"/>
                </a:lnSpc>
              </a:pPr>
              <a:endParaRPr/>
            </a:p>
          </p:txBody>
        </p:sp>
      </p:grpSp>
      <p:sp>
        <p:nvSpPr>
          <p:cNvPr id="8" name="Freeform 8"/>
          <p:cNvSpPr/>
          <p:nvPr/>
        </p:nvSpPr>
        <p:spPr>
          <a:xfrm>
            <a:off x="13408249" y="7939841"/>
            <a:ext cx="1641488" cy="1620596"/>
          </a:xfrm>
          <a:custGeom>
            <a:avLst/>
            <a:gdLst/>
            <a:ahLst/>
            <a:cxnLst/>
            <a:rect l="l" t="t" r="r" b="b"/>
            <a:pathLst>
              <a:path w="1641488" h="1620596">
                <a:moveTo>
                  <a:pt x="0" y="0"/>
                </a:moveTo>
                <a:lnTo>
                  <a:pt x="1641488" y="0"/>
                </a:lnTo>
                <a:lnTo>
                  <a:pt x="1641488" y="1620596"/>
                </a:lnTo>
                <a:lnTo>
                  <a:pt x="0" y="162059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9" name="Freeform 9"/>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10" name="Freeform 10"/>
          <p:cNvSpPr/>
          <p:nvPr/>
        </p:nvSpPr>
        <p:spPr>
          <a:xfrm flipH="1" flipV="1">
            <a:off x="0" y="0"/>
            <a:ext cx="1727561" cy="1705574"/>
          </a:xfrm>
          <a:custGeom>
            <a:avLst/>
            <a:gdLst/>
            <a:ahLst/>
            <a:cxnLst/>
            <a:rect l="l" t="t" r="r" b="b"/>
            <a:pathLst>
              <a:path w="1727561" h="1705574">
                <a:moveTo>
                  <a:pt x="1727561" y="1705574"/>
                </a:moveTo>
                <a:lnTo>
                  <a:pt x="0" y="1705574"/>
                </a:lnTo>
                <a:lnTo>
                  <a:pt x="0" y="0"/>
                </a:lnTo>
                <a:lnTo>
                  <a:pt x="1727561" y="0"/>
                </a:lnTo>
                <a:lnTo>
                  <a:pt x="1727561" y="1705574"/>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s-AR"/>
          </a:p>
        </p:txBody>
      </p:sp>
      <p:sp>
        <p:nvSpPr>
          <p:cNvPr id="14" name="TextBox 14"/>
          <p:cNvSpPr txBox="1"/>
          <p:nvPr/>
        </p:nvSpPr>
        <p:spPr>
          <a:xfrm>
            <a:off x="10148247" y="3623675"/>
            <a:ext cx="5693303" cy="2230675"/>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A MENOR CAPACIDAD CONTRIBUTIVA, MAYOR IMPACTO DE LA ALÍCUOTA ( EJ. IVA)</a:t>
            </a:r>
          </a:p>
        </p:txBody>
      </p:sp>
      <p:sp>
        <p:nvSpPr>
          <p:cNvPr id="15" name="TextBox 15"/>
          <p:cNvSpPr txBox="1"/>
          <p:nvPr/>
        </p:nvSpPr>
        <p:spPr>
          <a:xfrm>
            <a:off x="76200" y="1490451"/>
            <a:ext cx="10849510" cy="1015663"/>
          </a:xfrm>
          <a:prstGeom prst="rect">
            <a:avLst/>
          </a:prstGeom>
        </p:spPr>
        <p:txBody>
          <a:bodyPr wrap="square" lIns="0" tIns="0" rIns="0" bIns="0" rtlCol="0" anchor="t">
            <a:spAutoFit/>
          </a:bodyPr>
          <a:lstStyle/>
          <a:p>
            <a:pPr marL="0" lvl="0" indent="0" algn="l"/>
            <a:r>
              <a:rPr lang="es-AR" sz="6600" b="1" spc="39" dirty="0">
                <a:solidFill>
                  <a:srgbClr val="21396D"/>
                </a:solidFill>
                <a:latin typeface="Garet Bold"/>
                <a:ea typeface="Garet Bold"/>
                <a:cs typeface="Garet Bold"/>
                <a:sym typeface="Garet Bold"/>
              </a:rPr>
              <a:t>CLASES DE IMPUESTOS</a:t>
            </a:r>
          </a:p>
        </p:txBody>
      </p:sp>
      <p:sp>
        <p:nvSpPr>
          <p:cNvPr id="19" name="TextBox 19"/>
          <p:cNvSpPr txBox="1"/>
          <p:nvPr/>
        </p:nvSpPr>
        <p:spPr>
          <a:xfrm>
            <a:off x="3276600" y="4213186"/>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REGRESIVOS</a:t>
            </a:r>
          </a:p>
        </p:txBody>
      </p:sp>
      <p:grpSp>
        <p:nvGrpSpPr>
          <p:cNvPr id="20" name="Group 3">
            <a:extLst>
              <a:ext uri="{FF2B5EF4-FFF2-40B4-BE49-F238E27FC236}">
                <a16:creationId xmlns:a16="http://schemas.microsoft.com/office/drawing/2014/main" id="{29481275-F0B3-CC8B-C2E8-741745F37A47}"/>
              </a:ext>
            </a:extLst>
          </p:cNvPr>
          <p:cNvGrpSpPr/>
          <p:nvPr/>
        </p:nvGrpSpPr>
        <p:grpSpPr>
          <a:xfrm>
            <a:off x="9966997" y="6824504"/>
            <a:ext cx="5887717" cy="4147839"/>
            <a:chOff x="0" y="-64764"/>
            <a:chExt cx="1565317" cy="1363143"/>
          </a:xfrm>
        </p:grpSpPr>
        <p:sp>
          <p:nvSpPr>
            <p:cNvPr id="21" name="Freeform 4">
              <a:extLst>
                <a:ext uri="{FF2B5EF4-FFF2-40B4-BE49-F238E27FC236}">
                  <a16:creationId xmlns:a16="http://schemas.microsoft.com/office/drawing/2014/main" id="{1B192799-27A6-D357-FEF3-60603C015C5D}"/>
                </a:ext>
              </a:extLst>
            </p:cNvPr>
            <p:cNvSpPr/>
            <p:nvPr/>
          </p:nvSpPr>
          <p:spPr>
            <a:xfrm>
              <a:off x="9897" y="-64764"/>
              <a:ext cx="1555420" cy="733088"/>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22" name="TextBox 5">
              <a:extLst>
                <a:ext uri="{FF2B5EF4-FFF2-40B4-BE49-F238E27FC236}">
                  <a16:creationId xmlns:a16="http://schemas.microsoft.com/office/drawing/2014/main" id="{3844C2BE-66E9-0135-B435-6E7D17967080}"/>
                </a:ext>
              </a:extLst>
            </p:cNvPr>
            <p:cNvSpPr txBox="1"/>
            <p:nvPr/>
          </p:nvSpPr>
          <p:spPr>
            <a:xfrm>
              <a:off x="0" y="-38100"/>
              <a:ext cx="1555420" cy="1336479"/>
            </a:xfrm>
            <a:prstGeom prst="rect">
              <a:avLst/>
            </a:prstGeom>
          </p:spPr>
          <p:txBody>
            <a:bodyPr lIns="50800" tIns="50800" rIns="50800" bIns="50800" rtlCol="0" anchor="ctr"/>
            <a:lstStyle/>
            <a:p>
              <a:pPr algn="ctr">
                <a:lnSpc>
                  <a:spcPts val="3682"/>
                </a:lnSpc>
              </a:pPr>
              <a:endParaRPr/>
            </a:p>
          </p:txBody>
        </p:sp>
      </p:grpSp>
      <p:sp>
        <p:nvSpPr>
          <p:cNvPr id="23" name="TextBox 19">
            <a:extLst>
              <a:ext uri="{FF2B5EF4-FFF2-40B4-BE49-F238E27FC236}">
                <a16:creationId xmlns:a16="http://schemas.microsoft.com/office/drawing/2014/main" id="{F3DDED84-6AF8-C163-FE68-1696325FEE1A}"/>
              </a:ext>
            </a:extLst>
          </p:cNvPr>
          <p:cNvSpPr txBox="1"/>
          <p:nvPr/>
        </p:nvSpPr>
        <p:spPr>
          <a:xfrm>
            <a:off x="3276600" y="7652961"/>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PROGRESIVOS</a:t>
            </a:r>
          </a:p>
        </p:txBody>
      </p:sp>
      <p:sp>
        <p:nvSpPr>
          <p:cNvPr id="24" name="TextBox 19">
            <a:extLst>
              <a:ext uri="{FF2B5EF4-FFF2-40B4-BE49-F238E27FC236}">
                <a16:creationId xmlns:a16="http://schemas.microsoft.com/office/drawing/2014/main" id="{76486D81-1198-1805-B34B-1DDA0F9961E5}"/>
              </a:ext>
            </a:extLst>
          </p:cNvPr>
          <p:cNvSpPr txBox="1"/>
          <p:nvPr/>
        </p:nvSpPr>
        <p:spPr>
          <a:xfrm>
            <a:off x="8329024" y="4308978"/>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25" name="TextBox 19">
            <a:extLst>
              <a:ext uri="{FF2B5EF4-FFF2-40B4-BE49-F238E27FC236}">
                <a16:creationId xmlns:a16="http://schemas.microsoft.com/office/drawing/2014/main" id="{9B6C9379-2E83-BB53-F7DA-11588726D14F}"/>
              </a:ext>
            </a:extLst>
          </p:cNvPr>
          <p:cNvSpPr txBox="1"/>
          <p:nvPr/>
        </p:nvSpPr>
        <p:spPr>
          <a:xfrm>
            <a:off x="8329024" y="7766669"/>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26" name="TextBox 14">
            <a:extLst>
              <a:ext uri="{FF2B5EF4-FFF2-40B4-BE49-F238E27FC236}">
                <a16:creationId xmlns:a16="http://schemas.microsoft.com/office/drawing/2014/main" id="{C5527ED7-7C70-D2F6-BC22-B1BE97889036}"/>
              </a:ext>
            </a:extLst>
          </p:cNvPr>
          <p:cNvSpPr txBox="1"/>
          <p:nvPr/>
        </p:nvSpPr>
        <p:spPr>
          <a:xfrm>
            <a:off x="10017387" y="7233970"/>
            <a:ext cx="582416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A MAYOR RENTA, MAYOR % (EJ IMP. A LAS GANANCIAS)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CE72F-22D2-9870-23E3-1B8372A2ED8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5C2C02-A8EA-83CB-A0BE-7C9677637241}"/>
              </a:ext>
            </a:extLst>
          </p:cNvPr>
          <p:cNvSpPr/>
          <p:nvPr/>
        </p:nvSpPr>
        <p:spPr>
          <a:xfrm>
            <a:off x="10287228" y="0"/>
            <a:ext cx="8000772" cy="10287000"/>
          </a:xfrm>
          <a:custGeom>
            <a:avLst/>
            <a:gdLst/>
            <a:ahLst/>
            <a:cxnLst/>
            <a:rect l="l" t="t" r="r" b="b"/>
            <a:pathLst>
              <a:path w="8000772" h="10287000">
                <a:moveTo>
                  <a:pt x="0" y="0"/>
                </a:moveTo>
                <a:lnTo>
                  <a:pt x="8000772" y="0"/>
                </a:lnTo>
                <a:lnTo>
                  <a:pt x="8000772" y="10287000"/>
                </a:lnTo>
                <a:lnTo>
                  <a:pt x="0" y="10287000"/>
                </a:lnTo>
                <a:lnTo>
                  <a:pt x="0" y="0"/>
                </a:lnTo>
                <a:close/>
              </a:path>
            </a:pathLst>
          </a:custGeom>
          <a:blipFill>
            <a:blip r:embed="rId2"/>
            <a:stretch>
              <a:fillRect l="-20439" r="-50994"/>
            </a:stretch>
          </a:blipFill>
        </p:spPr>
        <p:txBody>
          <a:bodyPr/>
          <a:lstStyle/>
          <a:p>
            <a:endParaRPr lang="es-AR" dirty="0"/>
          </a:p>
        </p:txBody>
      </p:sp>
      <p:grpSp>
        <p:nvGrpSpPr>
          <p:cNvPr id="3" name="Group 3">
            <a:extLst>
              <a:ext uri="{FF2B5EF4-FFF2-40B4-BE49-F238E27FC236}">
                <a16:creationId xmlns:a16="http://schemas.microsoft.com/office/drawing/2014/main" id="{C8F4A918-63D1-E127-ADA3-BA2AEA287482}"/>
              </a:ext>
            </a:extLst>
          </p:cNvPr>
          <p:cNvGrpSpPr/>
          <p:nvPr/>
        </p:nvGrpSpPr>
        <p:grpSpPr>
          <a:xfrm>
            <a:off x="8989999" y="1617768"/>
            <a:ext cx="8836500" cy="4610881"/>
            <a:chOff x="0" y="-216938"/>
            <a:chExt cx="2349285" cy="1515317"/>
          </a:xfrm>
        </p:grpSpPr>
        <p:sp>
          <p:nvSpPr>
            <p:cNvPr id="4" name="Freeform 4">
              <a:extLst>
                <a:ext uri="{FF2B5EF4-FFF2-40B4-BE49-F238E27FC236}">
                  <a16:creationId xmlns:a16="http://schemas.microsoft.com/office/drawing/2014/main" id="{2C899AE7-1DE4-293B-E3E9-A323733A183E}"/>
                </a:ext>
              </a:extLst>
            </p:cNvPr>
            <p:cNvSpPr/>
            <p:nvPr/>
          </p:nvSpPr>
          <p:spPr>
            <a:xfrm>
              <a:off x="0" y="-216938"/>
              <a:ext cx="2349285" cy="555335"/>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5" name="TextBox 5">
              <a:extLst>
                <a:ext uri="{FF2B5EF4-FFF2-40B4-BE49-F238E27FC236}">
                  <a16:creationId xmlns:a16="http://schemas.microsoft.com/office/drawing/2014/main" id="{1AB446FC-8577-8E5B-9B9B-31B4510CCF7E}"/>
                </a:ext>
              </a:extLst>
            </p:cNvPr>
            <p:cNvSpPr txBox="1"/>
            <p:nvPr/>
          </p:nvSpPr>
          <p:spPr>
            <a:xfrm>
              <a:off x="0" y="-38100"/>
              <a:ext cx="1555420" cy="1336479"/>
            </a:xfrm>
            <a:prstGeom prst="rect">
              <a:avLst/>
            </a:prstGeom>
          </p:spPr>
          <p:txBody>
            <a:bodyPr lIns="50800" tIns="50800" rIns="50800" bIns="50800" rtlCol="0" anchor="ctr"/>
            <a:lstStyle/>
            <a:p>
              <a:pPr algn="ctr">
                <a:lnSpc>
                  <a:spcPts val="3682"/>
                </a:lnSpc>
              </a:pPr>
              <a:endParaRPr/>
            </a:p>
          </p:txBody>
        </p:sp>
      </p:grpSp>
      <p:sp>
        <p:nvSpPr>
          <p:cNvPr id="8" name="Freeform 8">
            <a:extLst>
              <a:ext uri="{FF2B5EF4-FFF2-40B4-BE49-F238E27FC236}">
                <a16:creationId xmlns:a16="http://schemas.microsoft.com/office/drawing/2014/main" id="{EA919210-6310-7172-BE2A-4A4ADAA9B4BD}"/>
              </a:ext>
            </a:extLst>
          </p:cNvPr>
          <p:cNvSpPr/>
          <p:nvPr/>
        </p:nvSpPr>
        <p:spPr>
          <a:xfrm>
            <a:off x="13408249" y="7939841"/>
            <a:ext cx="1641488" cy="1620596"/>
          </a:xfrm>
          <a:custGeom>
            <a:avLst/>
            <a:gdLst/>
            <a:ahLst/>
            <a:cxnLst/>
            <a:rect l="l" t="t" r="r" b="b"/>
            <a:pathLst>
              <a:path w="1641488" h="1620596">
                <a:moveTo>
                  <a:pt x="0" y="0"/>
                </a:moveTo>
                <a:lnTo>
                  <a:pt x="1641488" y="0"/>
                </a:lnTo>
                <a:lnTo>
                  <a:pt x="1641488" y="1620596"/>
                </a:lnTo>
                <a:lnTo>
                  <a:pt x="0" y="162059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9" name="Freeform 9">
            <a:extLst>
              <a:ext uri="{FF2B5EF4-FFF2-40B4-BE49-F238E27FC236}">
                <a16:creationId xmlns:a16="http://schemas.microsoft.com/office/drawing/2014/main" id="{D7ACB0B1-0CA1-C54B-286A-3A471DF80F15}"/>
              </a:ext>
            </a:extLst>
          </p:cNvPr>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10" name="Freeform 10">
            <a:extLst>
              <a:ext uri="{FF2B5EF4-FFF2-40B4-BE49-F238E27FC236}">
                <a16:creationId xmlns:a16="http://schemas.microsoft.com/office/drawing/2014/main" id="{5C0790D2-BFC7-6588-0E06-3D0AE5E8A781}"/>
              </a:ext>
            </a:extLst>
          </p:cNvPr>
          <p:cNvSpPr/>
          <p:nvPr/>
        </p:nvSpPr>
        <p:spPr>
          <a:xfrm flipH="1" flipV="1">
            <a:off x="0" y="0"/>
            <a:ext cx="1727561" cy="1705574"/>
          </a:xfrm>
          <a:custGeom>
            <a:avLst/>
            <a:gdLst/>
            <a:ahLst/>
            <a:cxnLst/>
            <a:rect l="l" t="t" r="r" b="b"/>
            <a:pathLst>
              <a:path w="1727561" h="1705574">
                <a:moveTo>
                  <a:pt x="1727561" y="1705574"/>
                </a:moveTo>
                <a:lnTo>
                  <a:pt x="0" y="1705574"/>
                </a:lnTo>
                <a:lnTo>
                  <a:pt x="0" y="0"/>
                </a:lnTo>
                <a:lnTo>
                  <a:pt x="1727561" y="0"/>
                </a:lnTo>
                <a:lnTo>
                  <a:pt x="1727561" y="1705574"/>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s-AR"/>
          </a:p>
        </p:txBody>
      </p:sp>
      <p:sp>
        <p:nvSpPr>
          <p:cNvPr id="14" name="TextBox 14">
            <a:extLst>
              <a:ext uri="{FF2B5EF4-FFF2-40B4-BE49-F238E27FC236}">
                <a16:creationId xmlns:a16="http://schemas.microsoft.com/office/drawing/2014/main" id="{FCC4DA82-02AF-2601-4247-05A86A514607}"/>
              </a:ext>
            </a:extLst>
          </p:cNvPr>
          <p:cNvSpPr txBox="1"/>
          <p:nvPr/>
        </p:nvSpPr>
        <p:spPr>
          <a:xfrm>
            <a:off x="9144000" y="1805061"/>
            <a:ext cx="826108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SUCESO A PARTIR DEL CUAL SE DETERMINA LA OBLIGACIÓN TRIBUTARIA</a:t>
            </a:r>
          </a:p>
        </p:txBody>
      </p:sp>
      <p:sp>
        <p:nvSpPr>
          <p:cNvPr id="15" name="TextBox 15">
            <a:extLst>
              <a:ext uri="{FF2B5EF4-FFF2-40B4-BE49-F238E27FC236}">
                <a16:creationId xmlns:a16="http://schemas.microsoft.com/office/drawing/2014/main" id="{48205981-85EC-EF14-62F4-CC1D415F67AF}"/>
              </a:ext>
            </a:extLst>
          </p:cNvPr>
          <p:cNvSpPr txBox="1"/>
          <p:nvPr/>
        </p:nvSpPr>
        <p:spPr>
          <a:xfrm>
            <a:off x="1295400" y="515577"/>
            <a:ext cx="10849510" cy="738664"/>
          </a:xfrm>
          <a:prstGeom prst="rect">
            <a:avLst/>
          </a:prstGeom>
        </p:spPr>
        <p:txBody>
          <a:bodyPr wrap="square" lIns="0" tIns="0" rIns="0" bIns="0" rtlCol="0" anchor="t">
            <a:spAutoFit/>
          </a:bodyPr>
          <a:lstStyle/>
          <a:p>
            <a:pPr marL="0" lvl="0" indent="0" algn="l"/>
            <a:r>
              <a:rPr lang="es-AR" sz="4800" b="1" spc="39" dirty="0">
                <a:solidFill>
                  <a:srgbClr val="21396D"/>
                </a:solidFill>
                <a:latin typeface="Garet Bold"/>
                <a:ea typeface="Garet Bold"/>
                <a:cs typeface="Garet Bold"/>
                <a:sym typeface="Garet Bold"/>
              </a:rPr>
              <a:t>ELEMENTOS DEL IMPUESTO</a:t>
            </a:r>
          </a:p>
        </p:txBody>
      </p:sp>
      <p:sp>
        <p:nvSpPr>
          <p:cNvPr id="19" name="TextBox 19">
            <a:extLst>
              <a:ext uri="{FF2B5EF4-FFF2-40B4-BE49-F238E27FC236}">
                <a16:creationId xmlns:a16="http://schemas.microsoft.com/office/drawing/2014/main" id="{5DF69B3D-0576-F30D-2940-7C828ECCBDC6}"/>
              </a:ext>
            </a:extLst>
          </p:cNvPr>
          <p:cNvSpPr txBox="1"/>
          <p:nvPr/>
        </p:nvSpPr>
        <p:spPr>
          <a:xfrm>
            <a:off x="1548760" y="1849763"/>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HECHO IMPONIBLE</a:t>
            </a:r>
          </a:p>
        </p:txBody>
      </p:sp>
      <p:sp>
        <p:nvSpPr>
          <p:cNvPr id="23" name="TextBox 19">
            <a:extLst>
              <a:ext uri="{FF2B5EF4-FFF2-40B4-BE49-F238E27FC236}">
                <a16:creationId xmlns:a16="http://schemas.microsoft.com/office/drawing/2014/main" id="{29B0644A-CB6C-7C67-80F1-31285B9A7BA9}"/>
              </a:ext>
            </a:extLst>
          </p:cNvPr>
          <p:cNvSpPr txBox="1"/>
          <p:nvPr/>
        </p:nvSpPr>
        <p:spPr>
          <a:xfrm>
            <a:off x="1532299" y="8812256"/>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MONTO A ABONAR</a:t>
            </a:r>
          </a:p>
        </p:txBody>
      </p:sp>
      <p:sp>
        <p:nvSpPr>
          <p:cNvPr id="24" name="TextBox 19">
            <a:extLst>
              <a:ext uri="{FF2B5EF4-FFF2-40B4-BE49-F238E27FC236}">
                <a16:creationId xmlns:a16="http://schemas.microsoft.com/office/drawing/2014/main" id="{75FFF7C9-E7AA-C107-6481-A1DEA6F13FAE}"/>
              </a:ext>
            </a:extLst>
          </p:cNvPr>
          <p:cNvSpPr txBox="1"/>
          <p:nvPr/>
        </p:nvSpPr>
        <p:spPr>
          <a:xfrm>
            <a:off x="6462398" y="1906623"/>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25" name="TextBox 19">
            <a:extLst>
              <a:ext uri="{FF2B5EF4-FFF2-40B4-BE49-F238E27FC236}">
                <a16:creationId xmlns:a16="http://schemas.microsoft.com/office/drawing/2014/main" id="{AF5CB258-DC72-B7D9-730C-F3CEE7CE9DAB}"/>
              </a:ext>
            </a:extLst>
          </p:cNvPr>
          <p:cNvSpPr txBox="1"/>
          <p:nvPr/>
        </p:nvSpPr>
        <p:spPr>
          <a:xfrm>
            <a:off x="6481011" y="3752548"/>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6" name="TextBox 19">
            <a:extLst>
              <a:ext uri="{FF2B5EF4-FFF2-40B4-BE49-F238E27FC236}">
                <a16:creationId xmlns:a16="http://schemas.microsoft.com/office/drawing/2014/main" id="{8474D40E-1DC0-37D4-DEEA-F5E9FD810132}"/>
              </a:ext>
            </a:extLst>
          </p:cNvPr>
          <p:cNvSpPr txBox="1"/>
          <p:nvPr/>
        </p:nvSpPr>
        <p:spPr>
          <a:xfrm>
            <a:off x="1548760" y="7719124"/>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ALICUOTA</a:t>
            </a:r>
          </a:p>
        </p:txBody>
      </p:sp>
      <p:sp>
        <p:nvSpPr>
          <p:cNvPr id="7" name="TextBox 19">
            <a:extLst>
              <a:ext uri="{FF2B5EF4-FFF2-40B4-BE49-F238E27FC236}">
                <a16:creationId xmlns:a16="http://schemas.microsoft.com/office/drawing/2014/main" id="{51B7763F-A195-953A-E78F-0FE26AC1B6E8}"/>
              </a:ext>
            </a:extLst>
          </p:cNvPr>
          <p:cNvSpPr txBox="1"/>
          <p:nvPr/>
        </p:nvSpPr>
        <p:spPr>
          <a:xfrm>
            <a:off x="1604665" y="3619049"/>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BASE IMPONIBLE</a:t>
            </a:r>
          </a:p>
        </p:txBody>
      </p:sp>
      <p:sp>
        <p:nvSpPr>
          <p:cNvPr id="16" name="TextBox 19">
            <a:extLst>
              <a:ext uri="{FF2B5EF4-FFF2-40B4-BE49-F238E27FC236}">
                <a16:creationId xmlns:a16="http://schemas.microsoft.com/office/drawing/2014/main" id="{F7A1BC27-ACCF-7B3C-718B-E054A96AA949}"/>
              </a:ext>
            </a:extLst>
          </p:cNvPr>
          <p:cNvSpPr txBox="1"/>
          <p:nvPr/>
        </p:nvSpPr>
        <p:spPr>
          <a:xfrm>
            <a:off x="1604665" y="5493606"/>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SUJETO ACTIVO</a:t>
            </a:r>
          </a:p>
        </p:txBody>
      </p:sp>
      <p:sp>
        <p:nvSpPr>
          <p:cNvPr id="17" name="TextBox 19">
            <a:extLst>
              <a:ext uri="{FF2B5EF4-FFF2-40B4-BE49-F238E27FC236}">
                <a16:creationId xmlns:a16="http://schemas.microsoft.com/office/drawing/2014/main" id="{890479C9-7D53-8425-7334-13F581E5F121}"/>
              </a:ext>
            </a:extLst>
          </p:cNvPr>
          <p:cNvSpPr txBox="1"/>
          <p:nvPr/>
        </p:nvSpPr>
        <p:spPr>
          <a:xfrm>
            <a:off x="1548760" y="6587079"/>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SUJETO PASIVO</a:t>
            </a:r>
          </a:p>
        </p:txBody>
      </p:sp>
      <p:grpSp>
        <p:nvGrpSpPr>
          <p:cNvPr id="18" name="Group 3">
            <a:extLst>
              <a:ext uri="{FF2B5EF4-FFF2-40B4-BE49-F238E27FC236}">
                <a16:creationId xmlns:a16="http://schemas.microsoft.com/office/drawing/2014/main" id="{7B526939-2EE2-1BE3-DD53-502B5236A97D}"/>
              </a:ext>
            </a:extLst>
          </p:cNvPr>
          <p:cNvGrpSpPr/>
          <p:nvPr/>
        </p:nvGrpSpPr>
        <p:grpSpPr>
          <a:xfrm>
            <a:off x="8989999" y="3477251"/>
            <a:ext cx="8836500" cy="4610881"/>
            <a:chOff x="0" y="-216938"/>
            <a:chExt cx="2349285" cy="1515317"/>
          </a:xfrm>
        </p:grpSpPr>
        <p:sp>
          <p:nvSpPr>
            <p:cNvPr id="27" name="Freeform 4">
              <a:extLst>
                <a:ext uri="{FF2B5EF4-FFF2-40B4-BE49-F238E27FC236}">
                  <a16:creationId xmlns:a16="http://schemas.microsoft.com/office/drawing/2014/main" id="{55F63979-1701-7C11-5B2C-7E2D87FC6030}"/>
                </a:ext>
              </a:extLst>
            </p:cNvPr>
            <p:cNvSpPr/>
            <p:nvPr/>
          </p:nvSpPr>
          <p:spPr>
            <a:xfrm>
              <a:off x="0" y="-216938"/>
              <a:ext cx="2349285" cy="555335"/>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28" name="TextBox 5">
              <a:extLst>
                <a:ext uri="{FF2B5EF4-FFF2-40B4-BE49-F238E27FC236}">
                  <a16:creationId xmlns:a16="http://schemas.microsoft.com/office/drawing/2014/main" id="{E78525D7-9A62-C98B-5257-4E213BB2B40C}"/>
                </a:ext>
              </a:extLst>
            </p:cNvPr>
            <p:cNvSpPr txBox="1"/>
            <p:nvPr/>
          </p:nvSpPr>
          <p:spPr>
            <a:xfrm>
              <a:off x="0" y="-38100"/>
              <a:ext cx="1555420" cy="1336479"/>
            </a:xfrm>
            <a:prstGeom prst="rect">
              <a:avLst/>
            </a:prstGeom>
          </p:spPr>
          <p:txBody>
            <a:bodyPr lIns="50800" tIns="50800" rIns="50800" bIns="50800" rtlCol="0" anchor="ctr"/>
            <a:lstStyle/>
            <a:p>
              <a:pPr algn="ctr">
                <a:lnSpc>
                  <a:spcPts val="3682"/>
                </a:lnSpc>
              </a:pPr>
              <a:endParaRPr/>
            </a:p>
          </p:txBody>
        </p:sp>
      </p:grpSp>
      <p:sp>
        <p:nvSpPr>
          <p:cNvPr id="29" name="TextBox 14">
            <a:extLst>
              <a:ext uri="{FF2B5EF4-FFF2-40B4-BE49-F238E27FC236}">
                <a16:creationId xmlns:a16="http://schemas.microsoft.com/office/drawing/2014/main" id="{77885DF6-898D-9CD4-4C77-8D82C6B14854}"/>
              </a:ext>
            </a:extLst>
          </p:cNvPr>
          <p:cNvSpPr txBox="1"/>
          <p:nvPr/>
        </p:nvSpPr>
        <p:spPr>
          <a:xfrm>
            <a:off x="9213645" y="3654335"/>
            <a:ext cx="826108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MONTO A PARTIR DEL CUAL SE APLICA EL IMPUESTO</a:t>
            </a:r>
          </a:p>
        </p:txBody>
      </p:sp>
      <p:grpSp>
        <p:nvGrpSpPr>
          <p:cNvPr id="30" name="Group 3">
            <a:extLst>
              <a:ext uri="{FF2B5EF4-FFF2-40B4-BE49-F238E27FC236}">
                <a16:creationId xmlns:a16="http://schemas.microsoft.com/office/drawing/2014/main" id="{4C701197-F009-F065-9DA9-CE6F9EDA0FA8}"/>
              </a:ext>
            </a:extLst>
          </p:cNvPr>
          <p:cNvGrpSpPr/>
          <p:nvPr/>
        </p:nvGrpSpPr>
        <p:grpSpPr>
          <a:xfrm>
            <a:off x="8989999" y="5344136"/>
            <a:ext cx="8836500" cy="4610881"/>
            <a:chOff x="0" y="-216938"/>
            <a:chExt cx="2349285" cy="1515317"/>
          </a:xfrm>
        </p:grpSpPr>
        <p:sp>
          <p:nvSpPr>
            <p:cNvPr id="31" name="Freeform 4">
              <a:extLst>
                <a:ext uri="{FF2B5EF4-FFF2-40B4-BE49-F238E27FC236}">
                  <a16:creationId xmlns:a16="http://schemas.microsoft.com/office/drawing/2014/main" id="{E1A9CB4E-F74E-73B9-04A8-96BE84794C55}"/>
                </a:ext>
              </a:extLst>
            </p:cNvPr>
            <p:cNvSpPr/>
            <p:nvPr/>
          </p:nvSpPr>
          <p:spPr>
            <a:xfrm>
              <a:off x="0" y="-216938"/>
              <a:ext cx="2349285" cy="290686"/>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32" name="TextBox 5">
              <a:extLst>
                <a:ext uri="{FF2B5EF4-FFF2-40B4-BE49-F238E27FC236}">
                  <a16:creationId xmlns:a16="http://schemas.microsoft.com/office/drawing/2014/main" id="{0175F94F-1857-3DE8-58B8-4FAF0B0527FC}"/>
                </a:ext>
              </a:extLst>
            </p:cNvPr>
            <p:cNvSpPr txBox="1"/>
            <p:nvPr/>
          </p:nvSpPr>
          <p:spPr>
            <a:xfrm>
              <a:off x="0" y="-38100"/>
              <a:ext cx="1555420" cy="1336479"/>
            </a:xfrm>
            <a:prstGeom prst="rect">
              <a:avLst/>
            </a:prstGeom>
          </p:spPr>
          <p:txBody>
            <a:bodyPr lIns="50800" tIns="50800" rIns="50800" bIns="50800" rtlCol="0" anchor="ctr"/>
            <a:lstStyle/>
            <a:p>
              <a:pPr algn="ctr">
                <a:lnSpc>
                  <a:spcPts val="3682"/>
                </a:lnSpc>
              </a:pPr>
              <a:endParaRPr/>
            </a:p>
          </p:txBody>
        </p:sp>
      </p:grpSp>
      <p:sp>
        <p:nvSpPr>
          <p:cNvPr id="33" name="TextBox 19">
            <a:extLst>
              <a:ext uri="{FF2B5EF4-FFF2-40B4-BE49-F238E27FC236}">
                <a16:creationId xmlns:a16="http://schemas.microsoft.com/office/drawing/2014/main" id="{DF06C48C-81C1-6BA1-05AE-68A2F192D272}"/>
              </a:ext>
            </a:extLst>
          </p:cNvPr>
          <p:cNvSpPr txBox="1"/>
          <p:nvPr/>
        </p:nvSpPr>
        <p:spPr>
          <a:xfrm>
            <a:off x="6487593" y="5614258"/>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34" name="TextBox 14">
            <a:extLst>
              <a:ext uri="{FF2B5EF4-FFF2-40B4-BE49-F238E27FC236}">
                <a16:creationId xmlns:a16="http://schemas.microsoft.com/office/drawing/2014/main" id="{ABC3D289-F5A0-F333-4B30-52C424BA39D0}"/>
              </a:ext>
            </a:extLst>
          </p:cNvPr>
          <p:cNvSpPr txBox="1"/>
          <p:nvPr/>
        </p:nvSpPr>
        <p:spPr>
          <a:xfrm>
            <a:off x="9277707" y="5534145"/>
            <a:ext cx="826108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ESTADO RECAUDADOR</a:t>
            </a:r>
          </a:p>
          <a:p>
            <a:pPr marL="457200" lvl="0" indent="-457200" algn="l">
              <a:lnSpc>
                <a:spcPts val="4384"/>
              </a:lnSpc>
              <a:spcBef>
                <a:spcPct val="0"/>
              </a:spcBef>
              <a:buFont typeface="Arial" panose="020B0604020202020204" pitchFamily="34" charset="0"/>
              <a:buChar char="•"/>
            </a:pPr>
            <a:endParaRPr lang="es-ES" sz="3131" b="1" dirty="0">
              <a:solidFill>
                <a:srgbClr val="FFFFFF"/>
              </a:solidFill>
              <a:latin typeface="DM Sans Bold"/>
              <a:ea typeface="DM Sans Bold"/>
              <a:cs typeface="DM Sans Bold"/>
              <a:sym typeface="DM Sans Bold"/>
            </a:endParaRPr>
          </a:p>
        </p:txBody>
      </p:sp>
      <p:sp>
        <p:nvSpPr>
          <p:cNvPr id="35" name="TextBox 19">
            <a:extLst>
              <a:ext uri="{FF2B5EF4-FFF2-40B4-BE49-F238E27FC236}">
                <a16:creationId xmlns:a16="http://schemas.microsoft.com/office/drawing/2014/main" id="{8642C3AF-38C0-9827-B6BC-3F0F9E647BD9}"/>
              </a:ext>
            </a:extLst>
          </p:cNvPr>
          <p:cNvSpPr txBox="1"/>
          <p:nvPr/>
        </p:nvSpPr>
        <p:spPr>
          <a:xfrm>
            <a:off x="6478553" y="6696161"/>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36" name="Freeform 4">
            <a:extLst>
              <a:ext uri="{FF2B5EF4-FFF2-40B4-BE49-F238E27FC236}">
                <a16:creationId xmlns:a16="http://schemas.microsoft.com/office/drawing/2014/main" id="{254D87A3-EF72-5240-DD1A-DDE884738F2A}"/>
              </a:ext>
            </a:extLst>
          </p:cNvPr>
          <p:cNvSpPr/>
          <p:nvPr/>
        </p:nvSpPr>
        <p:spPr>
          <a:xfrm>
            <a:off x="8989999" y="6411145"/>
            <a:ext cx="8836500" cy="884514"/>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37" name="TextBox 14">
            <a:extLst>
              <a:ext uri="{FF2B5EF4-FFF2-40B4-BE49-F238E27FC236}">
                <a16:creationId xmlns:a16="http://schemas.microsoft.com/office/drawing/2014/main" id="{0CCF2E3B-6DCF-2B79-C71F-BE6500F7A2A5}"/>
              </a:ext>
            </a:extLst>
          </p:cNvPr>
          <p:cNvSpPr txBox="1"/>
          <p:nvPr/>
        </p:nvSpPr>
        <p:spPr>
          <a:xfrm>
            <a:off x="9277707" y="6584596"/>
            <a:ext cx="826108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CONTRIBUYENTE OBLIGADO</a:t>
            </a:r>
          </a:p>
          <a:p>
            <a:pPr marL="457200" lvl="0" indent="-457200" algn="l">
              <a:lnSpc>
                <a:spcPts val="4384"/>
              </a:lnSpc>
              <a:spcBef>
                <a:spcPct val="0"/>
              </a:spcBef>
              <a:buFont typeface="Arial" panose="020B0604020202020204" pitchFamily="34" charset="0"/>
              <a:buChar char="•"/>
            </a:pPr>
            <a:endParaRPr lang="es-ES" sz="3131" b="1" dirty="0">
              <a:solidFill>
                <a:srgbClr val="FFFFFF"/>
              </a:solidFill>
              <a:latin typeface="DM Sans Bold"/>
              <a:ea typeface="DM Sans Bold"/>
              <a:cs typeface="DM Sans Bold"/>
              <a:sym typeface="DM Sans Bold"/>
            </a:endParaRPr>
          </a:p>
        </p:txBody>
      </p:sp>
      <p:sp>
        <p:nvSpPr>
          <p:cNvPr id="38" name="Freeform 4">
            <a:extLst>
              <a:ext uri="{FF2B5EF4-FFF2-40B4-BE49-F238E27FC236}">
                <a16:creationId xmlns:a16="http://schemas.microsoft.com/office/drawing/2014/main" id="{2E50CE05-6219-9273-19B4-B309069C69BC}"/>
              </a:ext>
            </a:extLst>
          </p:cNvPr>
          <p:cNvSpPr/>
          <p:nvPr/>
        </p:nvSpPr>
        <p:spPr>
          <a:xfrm>
            <a:off x="8994915" y="7504250"/>
            <a:ext cx="8836500" cy="884514"/>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39" name="TextBox 14">
            <a:extLst>
              <a:ext uri="{FF2B5EF4-FFF2-40B4-BE49-F238E27FC236}">
                <a16:creationId xmlns:a16="http://schemas.microsoft.com/office/drawing/2014/main" id="{6E775652-D388-65E6-EDEA-409D41CA95B7}"/>
              </a:ext>
            </a:extLst>
          </p:cNvPr>
          <p:cNvSpPr txBox="1"/>
          <p:nvPr/>
        </p:nvSpPr>
        <p:spPr>
          <a:xfrm>
            <a:off x="9293292" y="7693696"/>
            <a:ext cx="826108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PORCENTAJE (%)</a:t>
            </a:r>
          </a:p>
          <a:p>
            <a:pPr marL="457200" lvl="0" indent="-457200" algn="l">
              <a:lnSpc>
                <a:spcPts val="4384"/>
              </a:lnSpc>
              <a:spcBef>
                <a:spcPct val="0"/>
              </a:spcBef>
              <a:buFont typeface="Arial" panose="020B0604020202020204" pitchFamily="34" charset="0"/>
              <a:buChar char="•"/>
            </a:pPr>
            <a:endParaRPr lang="es-ES" sz="3131" b="1" dirty="0">
              <a:solidFill>
                <a:srgbClr val="FFFFFF"/>
              </a:solidFill>
              <a:latin typeface="DM Sans Bold"/>
              <a:ea typeface="DM Sans Bold"/>
              <a:cs typeface="DM Sans Bold"/>
              <a:sym typeface="DM Sans Bold"/>
            </a:endParaRPr>
          </a:p>
        </p:txBody>
      </p:sp>
      <p:sp>
        <p:nvSpPr>
          <p:cNvPr id="40" name="TextBox 19">
            <a:extLst>
              <a:ext uri="{FF2B5EF4-FFF2-40B4-BE49-F238E27FC236}">
                <a16:creationId xmlns:a16="http://schemas.microsoft.com/office/drawing/2014/main" id="{16B1C0CA-858E-0BF3-445B-7C22733EC445}"/>
              </a:ext>
            </a:extLst>
          </p:cNvPr>
          <p:cNvSpPr txBox="1"/>
          <p:nvPr/>
        </p:nvSpPr>
        <p:spPr>
          <a:xfrm>
            <a:off x="6482903" y="7793704"/>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41" name="Freeform 4">
            <a:extLst>
              <a:ext uri="{FF2B5EF4-FFF2-40B4-BE49-F238E27FC236}">
                <a16:creationId xmlns:a16="http://schemas.microsoft.com/office/drawing/2014/main" id="{F5329873-B9E9-575D-1AE4-6169E02EA37C}"/>
              </a:ext>
            </a:extLst>
          </p:cNvPr>
          <p:cNvSpPr/>
          <p:nvPr/>
        </p:nvSpPr>
        <p:spPr>
          <a:xfrm>
            <a:off x="9005583" y="8629583"/>
            <a:ext cx="8836500" cy="884514"/>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42" name="TextBox 14">
            <a:extLst>
              <a:ext uri="{FF2B5EF4-FFF2-40B4-BE49-F238E27FC236}">
                <a16:creationId xmlns:a16="http://schemas.microsoft.com/office/drawing/2014/main" id="{5E81736A-A924-7C30-C803-7E5E791824E9}"/>
              </a:ext>
            </a:extLst>
          </p:cNvPr>
          <p:cNvSpPr txBox="1"/>
          <p:nvPr/>
        </p:nvSpPr>
        <p:spPr>
          <a:xfrm>
            <a:off x="9293292" y="8831049"/>
            <a:ext cx="8261083" cy="1102161"/>
          </a:xfrm>
          <a:prstGeom prst="rect">
            <a:avLst/>
          </a:prstGeom>
        </p:spPr>
        <p:txBody>
          <a:bodyPr wrap="square" lIns="0" tIns="0" rIns="0" bIns="0" rtlCol="0" anchor="t">
            <a:spAutoFit/>
          </a:bodyPr>
          <a:lstStyle/>
          <a:p>
            <a:pPr marL="457200" lvl="0" indent="-457200" algn="l">
              <a:lnSpc>
                <a:spcPts val="4384"/>
              </a:lnSpc>
              <a:spcBef>
                <a:spcPct val="0"/>
              </a:spcBef>
              <a:buFont typeface="Arial" panose="020B0604020202020204" pitchFamily="34" charset="0"/>
              <a:buChar char="•"/>
            </a:pPr>
            <a:r>
              <a:rPr lang="es-ES" sz="3131" b="1" dirty="0">
                <a:solidFill>
                  <a:srgbClr val="FFFFFF"/>
                </a:solidFill>
                <a:latin typeface="DM Sans Bold"/>
                <a:ea typeface="DM Sans Bold"/>
                <a:cs typeface="DM Sans Bold"/>
                <a:sym typeface="DM Sans Bold"/>
              </a:rPr>
              <a:t>SUMA DE DINERO ($)</a:t>
            </a:r>
          </a:p>
          <a:p>
            <a:pPr marL="457200" lvl="0" indent="-457200" algn="l">
              <a:lnSpc>
                <a:spcPts val="4384"/>
              </a:lnSpc>
              <a:spcBef>
                <a:spcPct val="0"/>
              </a:spcBef>
              <a:buFont typeface="Arial" panose="020B0604020202020204" pitchFamily="34" charset="0"/>
              <a:buChar char="•"/>
            </a:pPr>
            <a:endParaRPr lang="es-ES" sz="3131" b="1" dirty="0">
              <a:solidFill>
                <a:srgbClr val="FFFFFF"/>
              </a:solidFill>
              <a:latin typeface="DM Sans Bold"/>
              <a:ea typeface="DM Sans Bold"/>
              <a:cs typeface="DM Sans Bold"/>
              <a:sym typeface="DM Sans Bold"/>
            </a:endParaRPr>
          </a:p>
        </p:txBody>
      </p:sp>
      <p:sp>
        <p:nvSpPr>
          <p:cNvPr id="43" name="TextBox 19">
            <a:extLst>
              <a:ext uri="{FF2B5EF4-FFF2-40B4-BE49-F238E27FC236}">
                <a16:creationId xmlns:a16="http://schemas.microsoft.com/office/drawing/2014/main" id="{8DAADCB0-FAA9-58F2-AB67-3DD99E41D4B2}"/>
              </a:ext>
            </a:extLst>
          </p:cNvPr>
          <p:cNvSpPr txBox="1"/>
          <p:nvPr/>
        </p:nvSpPr>
        <p:spPr>
          <a:xfrm>
            <a:off x="6478553" y="8933478"/>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Tree>
    <p:extLst>
      <p:ext uri="{BB962C8B-B14F-4D97-AF65-F5344CB8AC3E}">
        <p14:creationId xmlns:p14="http://schemas.microsoft.com/office/powerpoint/2010/main" val="124574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EB331-3320-23A3-5CA3-8DE3A12482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A28E70-3ABC-988D-9AC3-0007D2530F46}"/>
              </a:ext>
            </a:extLst>
          </p:cNvPr>
          <p:cNvSpPr/>
          <p:nvPr/>
        </p:nvSpPr>
        <p:spPr>
          <a:xfrm>
            <a:off x="10287228" y="0"/>
            <a:ext cx="8000772" cy="10287000"/>
          </a:xfrm>
          <a:custGeom>
            <a:avLst/>
            <a:gdLst/>
            <a:ahLst/>
            <a:cxnLst/>
            <a:rect l="l" t="t" r="r" b="b"/>
            <a:pathLst>
              <a:path w="8000772" h="10287000">
                <a:moveTo>
                  <a:pt x="0" y="0"/>
                </a:moveTo>
                <a:lnTo>
                  <a:pt x="8000772" y="0"/>
                </a:lnTo>
                <a:lnTo>
                  <a:pt x="8000772" y="10287000"/>
                </a:lnTo>
                <a:lnTo>
                  <a:pt x="0" y="10287000"/>
                </a:lnTo>
                <a:lnTo>
                  <a:pt x="0" y="0"/>
                </a:lnTo>
                <a:close/>
              </a:path>
            </a:pathLst>
          </a:custGeom>
          <a:blipFill>
            <a:blip r:embed="rId2"/>
            <a:stretch>
              <a:fillRect l="-20439" r="-50994"/>
            </a:stretch>
          </a:blipFill>
        </p:spPr>
        <p:txBody>
          <a:bodyPr/>
          <a:lstStyle/>
          <a:p>
            <a:endParaRPr lang="es-AR" dirty="0"/>
          </a:p>
        </p:txBody>
      </p:sp>
      <p:grpSp>
        <p:nvGrpSpPr>
          <p:cNvPr id="3" name="Group 3">
            <a:extLst>
              <a:ext uri="{FF2B5EF4-FFF2-40B4-BE49-F238E27FC236}">
                <a16:creationId xmlns:a16="http://schemas.microsoft.com/office/drawing/2014/main" id="{A950C0CB-7BBE-9C47-74DB-B55DCC5B8AE1}"/>
              </a:ext>
            </a:extLst>
          </p:cNvPr>
          <p:cNvGrpSpPr/>
          <p:nvPr/>
        </p:nvGrpSpPr>
        <p:grpSpPr>
          <a:xfrm>
            <a:off x="9962987" y="3766047"/>
            <a:ext cx="5854500" cy="3609358"/>
            <a:chOff x="0" y="-108947"/>
            <a:chExt cx="1556486" cy="1407326"/>
          </a:xfrm>
        </p:grpSpPr>
        <p:sp>
          <p:nvSpPr>
            <p:cNvPr id="4" name="Freeform 4">
              <a:extLst>
                <a:ext uri="{FF2B5EF4-FFF2-40B4-BE49-F238E27FC236}">
                  <a16:creationId xmlns:a16="http://schemas.microsoft.com/office/drawing/2014/main" id="{0E29B5E4-D090-9431-08A1-91C8DAEEE9FF}"/>
                </a:ext>
              </a:extLst>
            </p:cNvPr>
            <p:cNvSpPr/>
            <p:nvPr/>
          </p:nvSpPr>
          <p:spPr>
            <a:xfrm>
              <a:off x="1066" y="-108947"/>
              <a:ext cx="1555420" cy="562461"/>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5" name="TextBox 5">
              <a:extLst>
                <a:ext uri="{FF2B5EF4-FFF2-40B4-BE49-F238E27FC236}">
                  <a16:creationId xmlns:a16="http://schemas.microsoft.com/office/drawing/2014/main" id="{87BB3661-5A76-CD58-C596-BF60A771D7D1}"/>
                </a:ext>
              </a:extLst>
            </p:cNvPr>
            <p:cNvSpPr txBox="1"/>
            <p:nvPr/>
          </p:nvSpPr>
          <p:spPr>
            <a:xfrm>
              <a:off x="0" y="-38100"/>
              <a:ext cx="1555420" cy="1336479"/>
            </a:xfrm>
            <a:prstGeom prst="rect">
              <a:avLst/>
            </a:prstGeom>
          </p:spPr>
          <p:txBody>
            <a:bodyPr lIns="50800" tIns="50800" rIns="50800" bIns="50800" rtlCol="0" anchor="ctr"/>
            <a:lstStyle/>
            <a:p>
              <a:pPr algn="ctr">
                <a:lnSpc>
                  <a:spcPts val="3682"/>
                </a:lnSpc>
              </a:pPr>
              <a:endParaRPr/>
            </a:p>
          </p:txBody>
        </p:sp>
      </p:grpSp>
      <p:sp>
        <p:nvSpPr>
          <p:cNvPr id="8" name="Freeform 8">
            <a:extLst>
              <a:ext uri="{FF2B5EF4-FFF2-40B4-BE49-F238E27FC236}">
                <a16:creationId xmlns:a16="http://schemas.microsoft.com/office/drawing/2014/main" id="{F63D4306-98F3-E1DD-E3F2-A2490C2A16AC}"/>
              </a:ext>
            </a:extLst>
          </p:cNvPr>
          <p:cNvSpPr/>
          <p:nvPr/>
        </p:nvSpPr>
        <p:spPr>
          <a:xfrm>
            <a:off x="13408249" y="7939841"/>
            <a:ext cx="1641488" cy="1620596"/>
          </a:xfrm>
          <a:custGeom>
            <a:avLst/>
            <a:gdLst/>
            <a:ahLst/>
            <a:cxnLst/>
            <a:rect l="l" t="t" r="r" b="b"/>
            <a:pathLst>
              <a:path w="1641488" h="1620596">
                <a:moveTo>
                  <a:pt x="0" y="0"/>
                </a:moveTo>
                <a:lnTo>
                  <a:pt x="1641488" y="0"/>
                </a:lnTo>
                <a:lnTo>
                  <a:pt x="1641488" y="1620596"/>
                </a:lnTo>
                <a:lnTo>
                  <a:pt x="0" y="162059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9" name="Freeform 9">
            <a:extLst>
              <a:ext uri="{FF2B5EF4-FFF2-40B4-BE49-F238E27FC236}">
                <a16:creationId xmlns:a16="http://schemas.microsoft.com/office/drawing/2014/main" id="{27EB3EBB-C53D-D29F-80AC-93B6A8DE1E80}"/>
              </a:ext>
            </a:extLst>
          </p:cNvPr>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10" name="Freeform 10">
            <a:extLst>
              <a:ext uri="{FF2B5EF4-FFF2-40B4-BE49-F238E27FC236}">
                <a16:creationId xmlns:a16="http://schemas.microsoft.com/office/drawing/2014/main" id="{BA5D6CD8-22A2-86BC-C603-42322879EF2F}"/>
              </a:ext>
            </a:extLst>
          </p:cNvPr>
          <p:cNvSpPr/>
          <p:nvPr/>
        </p:nvSpPr>
        <p:spPr>
          <a:xfrm flipH="1" flipV="1">
            <a:off x="0" y="0"/>
            <a:ext cx="1727561" cy="1705574"/>
          </a:xfrm>
          <a:custGeom>
            <a:avLst/>
            <a:gdLst/>
            <a:ahLst/>
            <a:cxnLst/>
            <a:rect l="l" t="t" r="r" b="b"/>
            <a:pathLst>
              <a:path w="1727561" h="1705574">
                <a:moveTo>
                  <a:pt x="1727561" y="1705574"/>
                </a:moveTo>
                <a:lnTo>
                  <a:pt x="0" y="1705574"/>
                </a:lnTo>
                <a:lnTo>
                  <a:pt x="0" y="0"/>
                </a:lnTo>
                <a:lnTo>
                  <a:pt x="1727561" y="0"/>
                </a:lnTo>
                <a:lnTo>
                  <a:pt x="1727561" y="1705574"/>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s-AR"/>
          </a:p>
        </p:txBody>
      </p:sp>
      <p:sp>
        <p:nvSpPr>
          <p:cNvPr id="14" name="TextBox 14">
            <a:extLst>
              <a:ext uri="{FF2B5EF4-FFF2-40B4-BE49-F238E27FC236}">
                <a16:creationId xmlns:a16="http://schemas.microsoft.com/office/drawing/2014/main" id="{9647DFBB-49C5-2991-DC9D-6FD1778AF24F}"/>
              </a:ext>
            </a:extLst>
          </p:cNvPr>
          <p:cNvSpPr txBox="1"/>
          <p:nvPr/>
        </p:nvSpPr>
        <p:spPr>
          <a:xfrm>
            <a:off x="10363102" y="4310123"/>
            <a:ext cx="5693303" cy="584391"/>
          </a:xfrm>
          <a:prstGeom prst="rect">
            <a:avLst/>
          </a:prstGeom>
        </p:spPr>
        <p:txBody>
          <a:bodyPr wrap="square" lIns="0" tIns="0" rIns="0" bIns="0" rtlCol="0" anchor="t">
            <a:spAutoFit/>
          </a:bodyPr>
          <a:lstStyle/>
          <a:p>
            <a:pPr lvl="0" algn="l">
              <a:lnSpc>
                <a:spcPts val="4384"/>
              </a:lnSpc>
              <a:spcBef>
                <a:spcPct val="0"/>
              </a:spcBef>
            </a:pPr>
            <a:r>
              <a:rPr lang="es-ES" sz="4400" b="1" dirty="0">
                <a:solidFill>
                  <a:srgbClr val="FFFFFF"/>
                </a:solidFill>
                <a:latin typeface="DM Sans Bold"/>
                <a:ea typeface="DM Sans Bold"/>
                <a:cs typeface="DM Sans Bold"/>
                <a:sym typeface="DM Sans Bold"/>
              </a:rPr>
              <a:t>AÑO CALENDARIO </a:t>
            </a:r>
          </a:p>
        </p:txBody>
      </p:sp>
      <p:sp>
        <p:nvSpPr>
          <p:cNvPr id="15" name="TextBox 15">
            <a:extLst>
              <a:ext uri="{FF2B5EF4-FFF2-40B4-BE49-F238E27FC236}">
                <a16:creationId xmlns:a16="http://schemas.microsoft.com/office/drawing/2014/main" id="{7601D4DB-1874-0852-2BE7-481F56CF7844}"/>
              </a:ext>
            </a:extLst>
          </p:cNvPr>
          <p:cNvSpPr txBox="1"/>
          <p:nvPr/>
        </p:nvSpPr>
        <p:spPr>
          <a:xfrm>
            <a:off x="-270519" y="1356732"/>
            <a:ext cx="10849510" cy="1661993"/>
          </a:xfrm>
          <a:prstGeom prst="rect">
            <a:avLst/>
          </a:prstGeom>
        </p:spPr>
        <p:txBody>
          <a:bodyPr wrap="square" lIns="0" tIns="0" rIns="0" bIns="0" rtlCol="0" anchor="t">
            <a:spAutoFit/>
          </a:bodyPr>
          <a:lstStyle/>
          <a:p>
            <a:pPr marL="0" lvl="0" indent="0" algn="ctr"/>
            <a:r>
              <a:rPr lang="es-AR" sz="5400" b="1" spc="39" dirty="0">
                <a:solidFill>
                  <a:srgbClr val="21396D"/>
                </a:solidFill>
                <a:latin typeface="Garet Bold"/>
                <a:ea typeface="Garet Bold"/>
                <a:cs typeface="Garet Bold"/>
                <a:sym typeface="Garet Bold"/>
              </a:rPr>
              <a:t>DETERMINACION DEL EJERCICIO IMPOSITIVO</a:t>
            </a:r>
          </a:p>
        </p:txBody>
      </p:sp>
      <p:sp>
        <p:nvSpPr>
          <p:cNvPr id="19" name="TextBox 19">
            <a:extLst>
              <a:ext uri="{FF2B5EF4-FFF2-40B4-BE49-F238E27FC236}">
                <a16:creationId xmlns:a16="http://schemas.microsoft.com/office/drawing/2014/main" id="{3F11E748-26E4-AFE8-F8F4-01E5368D8A2C}"/>
              </a:ext>
            </a:extLst>
          </p:cNvPr>
          <p:cNvSpPr txBox="1"/>
          <p:nvPr/>
        </p:nvSpPr>
        <p:spPr>
          <a:xfrm>
            <a:off x="3276600" y="4213186"/>
            <a:ext cx="7329430" cy="1178977"/>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PERSONAS FÍSICAS</a:t>
            </a:r>
          </a:p>
          <a:p>
            <a:pPr marL="0" lvl="0" indent="0" algn="l">
              <a:lnSpc>
                <a:spcPts val="4747"/>
              </a:lnSpc>
              <a:spcBef>
                <a:spcPct val="0"/>
              </a:spcBef>
            </a:pPr>
            <a:endParaRPr lang="es-AR" sz="3391" b="1" dirty="0">
              <a:solidFill>
                <a:srgbClr val="070605"/>
              </a:solidFill>
              <a:latin typeface="DM Sans Bold"/>
              <a:ea typeface="DM Sans Bold"/>
              <a:cs typeface="DM Sans Bold"/>
              <a:sym typeface="DM Sans Bold"/>
            </a:endParaRPr>
          </a:p>
        </p:txBody>
      </p:sp>
      <p:sp>
        <p:nvSpPr>
          <p:cNvPr id="22" name="TextBox 5">
            <a:extLst>
              <a:ext uri="{FF2B5EF4-FFF2-40B4-BE49-F238E27FC236}">
                <a16:creationId xmlns:a16="http://schemas.microsoft.com/office/drawing/2014/main" id="{9432928B-08B5-1305-7222-7EDD7019D744}"/>
              </a:ext>
            </a:extLst>
          </p:cNvPr>
          <p:cNvSpPr txBox="1"/>
          <p:nvPr/>
        </p:nvSpPr>
        <p:spPr>
          <a:xfrm>
            <a:off x="9966997" y="6905639"/>
            <a:ext cx="5850491" cy="4066704"/>
          </a:xfrm>
          <a:prstGeom prst="rect">
            <a:avLst/>
          </a:prstGeom>
        </p:spPr>
        <p:txBody>
          <a:bodyPr lIns="50800" tIns="50800" rIns="50800" bIns="50800" rtlCol="0" anchor="ctr"/>
          <a:lstStyle/>
          <a:p>
            <a:pPr algn="ctr">
              <a:lnSpc>
                <a:spcPts val="3682"/>
              </a:lnSpc>
            </a:pPr>
            <a:endParaRPr/>
          </a:p>
        </p:txBody>
      </p:sp>
      <p:sp>
        <p:nvSpPr>
          <p:cNvPr id="23" name="TextBox 19">
            <a:extLst>
              <a:ext uri="{FF2B5EF4-FFF2-40B4-BE49-F238E27FC236}">
                <a16:creationId xmlns:a16="http://schemas.microsoft.com/office/drawing/2014/main" id="{3A30D817-8B60-78DD-E0F9-BFBF68645735}"/>
              </a:ext>
            </a:extLst>
          </p:cNvPr>
          <p:cNvSpPr txBox="1"/>
          <p:nvPr/>
        </p:nvSpPr>
        <p:spPr>
          <a:xfrm>
            <a:off x="3276600" y="7652961"/>
            <a:ext cx="7329430" cy="576248"/>
          </a:xfrm>
          <a:prstGeom prst="rect">
            <a:avLst/>
          </a:prstGeom>
        </p:spPr>
        <p:txBody>
          <a:bodyPr lIns="0" tIns="0" rIns="0" bIns="0" rtlCol="0" anchor="t">
            <a:spAutoFit/>
          </a:bodyPr>
          <a:lstStyle/>
          <a:p>
            <a:pPr marL="0" lvl="0" indent="0" algn="l">
              <a:lnSpc>
                <a:spcPts val="4747"/>
              </a:lnSpc>
              <a:spcBef>
                <a:spcPct val="0"/>
              </a:spcBef>
            </a:pPr>
            <a:r>
              <a:rPr lang="es-AR" sz="3391" b="1" dirty="0">
                <a:solidFill>
                  <a:srgbClr val="070605"/>
                </a:solidFill>
                <a:latin typeface="DM Sans Bold"/>
                <a:ea typeface="DM Sans Bold"/>
                <a:cs typeface="DM Sans Bold"/>
                <a:sym typeface="DM Sans Bold"/>
              </a:rPr>
              <a:t>PERSONAS JURÍDICAS</a:t>
            </a:r>
          </a:p>
        </p:txBody>
      </p:sp>
      <p:sp>
        <p:nvSpPr>
          <p:cNvPr id="24" name="TextBox 19">
            <a:extLst>
              <a:ext uri="{FF2B5EF4-FFF2-40B4-BE49-F238E27FC236}">
                <a16:creationId xmlns:a16="http://schemas.microsoft.com/office/drawing/2014/main" id="{F85D213E-05E7-8594-CE86-6E9248752B64}"/>
              </a:ext>
            </a:extLst>
          </p:cNvPr>
          <p:cNvSpPr txBox="1"/>
          <p:nvPr/>
        </p:nvSpPr>
        <p:spPr>
          <a:xfrm>
            <a:off x="8329024" y="4308978"/>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25" name="TextBox 19">
            <a:extLst>
              <a:ext uri="{FF2B5EF4-FFF2-40B4-BE49-F238E27FC236}">
                <a16:creationId xmlns:a16="http://schemas.microsoft.com/office/drawing/2014/main" id="{200FC4F8-A622-541E-CFC1-B7ADC3501933}"/>
              </a:ext>
            </a:extLst>
          </p:cNvPr>
          <p:cNvSpPr txBox="1"/>
          <p:nvPr/>
        </p:nvSpPr>
        <p:spPr>
          <a:xfrm>
            <a:off x="8329024" y="7766669"/>
            <a:ext cx="7329430" cy="761299"/>
          </a:xfrm>
          <a:prstGeom prst="rect">
            <a:avLst/>
          </a:prstGeom>
        </p:spPr>
        <p:txBody>
          <a:bodyPr lIns="0" tIns="0" rIns="0" bIns="0" rtlCol="0" anchor="t">
            <a:spAutoFit/>
          </a:bodyPr>
          <a:lstStyle/>
          <a:p>
            <a:pPr marL="0" lvl="0" indent="0" algn="l">
              <a:lnSpc>
                <a:spcPts val="4747"/>
              </a:lnSpc>
              <a:spcBef>
                <a:spcPct val="0"/>
              </a:spcBef>
            </a:pPr>
            <a:r>
              <a:rPr lang="es-AR" sz="8800" b="1" dirty="0">
                <a:solidFill>
                  <a:srgbClr val="070605"/>
                </a:solidFill>
                <a:latin typeface="DM Sans Bold"/>
                <a:ea typeface="DM Sans Bold"/>
                <a:cs typeface="DM Sans Bold"/>
                <a:sym typeface="DM Sans Bold"/>
              </a:rPr>
              <a:t>→</a:t>
            </a:r>
          </a:p>
        </p:txBody>
      </p:sp>
      <p:sp>
        <p:nvSpPr>
          <p:cNvPr id="6" name="Freeform 4">
            <a:extLst>
              <a:ext uri="{FF2B5EF4-FFF2-40B4-BE49-F238E27FC236}">
                <a16:creationId xmlns:a16="http://schemas.microsoft.com/office/drawing/2014/main" id="{2A9A56B5-C38C-7067-D1BF-3687DE4FD4D1}"/>
              </a:ext>
            </a:extLst>
          </p:cNvPr>
          <p:cNvSpPr/>
          <p:nvPr/>
        </p:nvSpPr>
        <p:spPr>
          <a:xfrm>
            <a:off x="9958976" y="7089216"/>
            <a:ext cx="5850490" cy="1442539"/>
          </a:xfrm>
          <a:custGeom>
            <a:avLst/>
            <a:gdLst/>
            <a:ahLst/>
            <a:cxnLst/>
            <a:rect l="l" t="t" r="r" b="b"/>
            <a:pathLst>
              <a:path w="1555420" h="1298379">
                <a:moveTo>
                  <a:pt x="0" y="0"/>
                </a:moveTo>
                <a:lnTo>
                  <a:pt x="1555420" y="0"/>
                </a:lnTo>
                <a:lnTo>
                  <a:pt x="1555420" y="1298379"/>
                </a:lnTo>
                <a:lnTo>
                  <a:pt x="0" y="1298379"/>
                </a:lnTo>
                <a:close/>
              </a:path>
            </a:pathLst>
          </a:custGeom>
          <a:solidFill>
            <a:srgbClr val="21396D"/>
          </a:solidFill>
        </p:spPr>
        <p:txBody>
          <a:bodyPr/>
          <a:lstStyle/>
          <a:p>
            <a:endParaRPr lang="es-AR" dirty="0"/>
          </a:p>
        </p:txBody>
      </p:sp>
      <p:sp>
        <p:nvSpPr>
          <p:cNvPr id="7" name="TextBox 14">
            <a:extLst>
              <a:ext uri="{FF2B5EF4-FFF2-40B4-BE49-F238E27FC236}">
                <a16:creationId xmlns:a16="http://schemas.microsoft.com/office/drawing/2014/main" id="{F8847BEB-9CBB-EDA0-9084-07B66B1801C0}"/>
              </a:ext>
            </a:extLst>
          </p:cNvPr>
          <p:cNvSpPr txBox="1"/>
          <p:nvPr/>
        </p:nvSpPr>
        <p:spPr>
          <a:xfrm>
            <a:off x="11220559" y="7305057"/>
            <a:ext cx="5824163" cy="1148648"/>
          </a:xfrm>
          <a:prstGeom prst="rect">
            <a:avLst/>
          </a:prstGeom>
        </p:spPr>
        <p:txBody>
          <a:bodyPr wrap="square" lIns="0" tIns="0" rIns="0" bIns="0" rtlCol="0" anchor="t">
            <a:spAutoFit/>
          </a:bodyPr>
          <a:lstStyle/>
          <a:p>
            <a:pPr lvl="0" algn="l">
              <a:lnSpc>
                <a:spcPts val="4384"/>
              </a:lnSpc>
              <a:spcBef>
                <a:spcPct val="0"/>
              </a:spcBef>
            </a:pPr>
            <a:r>
              <a:rPr lang="es-ES" sz="4400" b="1" dirty="0">
                <a:solidFill>
                  <a:srgbClr val="FFFFFF"/>
                </a:solidFill>
                <a:latin typeface="DM Sans Bold"/>
                <a:ea typeface="DM Sans Bold"/>
                <a:cs typeface="DM Sans Bold"/>
                <a:sym typeface="DM Sans Bold"/>
              </a:rPr>
              <a:t>EJERCICIO CONTABLE</a:t>
            </a:r>
          </a:p>
        </p:txBody>
      </p:sp>
    </p:spTree>
    <p:extLst>
      <p:ext uri="{BB962C8B-B14F-4D97-AF65-F5344CB8AC3E}">
        <p14:creationId xmlns:p14="http://schemas.microsoft.com/office/powerpoint/2010/main" val="640117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FDF8-0872-A894-BC09-DBF728CD166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45D24C-0E8E-295B-D172-6737EDCBD747}"/>
              </a:ext>
            </a:extLst>
          </p:cNvPr>
          <p:cNvSpPr/>
          <p:nvPr/>
        </p:nvSpPr>
        <p:spPr>
          <a:xfrm>
            <a:off x="0" y="0"/>
            <a:ext cx="18288000" cy="5576100"/>
          </a:xfrm>
          <a:custGeom>
            <a:avLst/>
            <a:gdLst/>
            <a:ahLst/>
            <a:cxnLst/>
            <a:rect l="l" t="t" r="r" b="b"/>
            <a:pathLst>
              <a:path w="18288000" h="5576100">
                <a:moveTo>
                  <a:pt x="0" y="0"/>
                </a:moveTo>
                <a:lnTo>
                  <a:pt x="18288000" y="0"/>
                </a:lnTo>
                <a:lnTo>
                  <a:pt x="18288000" y="5576100"/>
                </a:lnTo>
                <a:lnTo>
                  <a:pt x="0" y="5576100"/>
                </a:lnTo>
                <a:lnTo>
                  <a:pt x="0" y="0"/>
                </a:lnTo>
                <a:close/>
              </a:path>
            </a:pathLst>
          </a:custGeom>
          <a:blipFill>
            <a:blip r:embed="rId2"/>
            <a:stretch>
              <a:fillRect t="-154981" b="-154981"/>
            </a:stretch>
          </a:blipFill>
        </p:spPr>
        <p:txBody>
          <a:bodyPr/>
          <a:lstStyle/>
          <a:p>
            <a:endParaRPr lang="es-AR"/>
          </a:p>
        </p:txBody>
      </p:sp>
      <p:sp>
        <p:nvSpPr>
          <p:cNvPr id="6" name="AutoShape 6">
            <a:extLst>
              <a:ext uri="{FF2B5EF4-FFF2-40B4-BE49-F238E27FC236}">
                <a16:creationId xmlns:a16="http://schemas.microsoft.com/office/drawing/2014/main" id="{2BC422F2-96E9-5464-A4A7-130A9443929F}"/>
              </a:ext>
            </a:extLst>
          </p:cNvPr>
          <p:cNvSpPr/>
          <p:nvPr/>
        </p:nvSpPr>
        <p:spPr>
          <a:xfrm flipV="1">
            <a:off x="941158" y="5849060"/>
            <a:ext cx="6260404" cy="0"/>
          </a:xfrm>
          <a:prstGeom prst="line">
            <a:avLst/>
          </a:prstGeom>
          <a:ln w="47625" cap="flat">
            <a:solidFill>
              <a:srgbClr val="FFFFFF"/>
            </a:solidFill>
            <a:prstDash val="solid"/>
            <a:headEnd type="none" w="sm" len="sm"/>
            <a:tailEnd type="none" w="sm" len="sm"/>
          </a:ln>
        </p:spPr>
        <p:txBody>
          <a:bodyPr/>
          <a:lstStyle/>
          <a:p>
            <a:endParaRPr lang="es-AR"/>
          </a:p>
        </p:txBody>
      </p:sp>
      <p:sp>
        <p:nvSpPr>
          <p:cNvPr id="7" name="Freeform 7">
            <a:extLst>
              <a:ext uri="{FF2B5EF4-FFF2-40B4-BE49-F238E27FC236}">
                <a16:creationId xmlns:a16="http://schemas.microsoft.com/office/drawing/2014/main" id="{1B096B17-D778-03F0-3877-6FFD73CC76B6}"/>
              </a:ext>
            </a:extLst>
          </p:cNvPr>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pic>
        <p:nvPicPr>
          <p:cNvPr id="8" name="Imagen 7">
            <a:extLst>
              <a:ext uri="{FF2B5EF4-FFF2-40B4-BE49-F238E27FC236}">
                <a16:creationId xmlns:a16="http://schemas.microsoft.com/office/drawing/2014/main" id="{1D94DAD4-A7A0-F17C-74B3-611E27B1DB3E}"/>
              </a:ext>
            </a:extLst>
          </p:cNvPr>
          <p:cNvPicPr>
            <a:picLocks noChangeAspect="1"/>
          </p:cNvPicPr>
          <p:nvPr/>
        </p:nvPicPr>
        <p:blipFill>
          <a:blip r:embed="rId5"/>
          <a:stretch>
            <a:fillRect/>
          </a:stretch>
        </p:blipFill>
        <p:spPr>
          <a:xfrm>
            <a:off x="1016001" y="571500"/>
            <a:ext cx="14909799" cy="8386763"/>
          </a:xfrm>
          <a:prstGeom prst="rect">
            <a:avLst/>
          </a:prstGeom>
        </p:spPr>
      </p:pic>
      <p:sp>
        <p:nvSpPr>
          <p:cNvPr id="3" name="Rectángulo 2">
            <a:extLst>
              <a:ext uri="{FF2B5EF4-FFF2-40B4-BE49-F238E27FC236}">
                <a16:creationId xmlns:a16="http://schemas.microsoft.com/office/drawing/2014/main" id="{F1AF830C-693B-7C9B-89E6-8FEDBBC9724D}"/>
              </a:ext>
            </a:extLst>
          </p:cNvPr>
          <p:cNvSpPr/>
          <p:nvPr/>
        </p:nvSpPr>
        <p:spPr>
          <a:xfrm>
            <a:off x="4267200" y="909637"/>
            <a:ext cx="19812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400" b="1" dirty="0"/>
              <a:t>85 %</a:t>
            </a:r>
          </a:p>
        </p:txBody>
      </p:sp>
      <p:sp>
        <p:nvSpPr>
          <p:cNvPr id="4" name="Rectángulo 3">
            <a:extLst>
              <a:ext uri="{FF2B5EF4-FFF2-40B4-BE49-F238E27FC236}">
                <a16:creationId xmlns:a16="http://schemas.microsoft.com/office/drawing/2014/main" id="{AC239E46-F920-118D-D2AA-2DE5BB20EC38}"/>
              </a:ext>
            </a:extLst>
          </p:cNvPr>
          <p:cNvSpPr/>
          <p:nvPr/>
        </p:nvSpPr>
        <p:spPr>
          <a:xfrm>
            <a:off x="6858000" y="909637"/>
            <a:ext cx="19812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400" b="1" dirty="0"/>
              <a:t>94 %</a:t>
            </a:r>
          </a:p>
        </p:txBody>
      </p:sp>
      <p:sp>
        <p:nvSpPr>
          <p:cNvPr id="5" name="Rectángulo 4">
            <a:extLst>
              <a:ext uri="{FF2B5EF4-FFF2-40B4-BE49-F238E27FC236}">
                <a16:creationId xmlns:a16="http://schemas.microsoft.com/office/drawing/2014/main" id="{AE70C875-6205-2053-B5EF-CB99232D50EC}"/>
              </a:ext>
            </a:extLst>
          </p:cNvPr>
          <p:cNvSpPr/>
          <p:nvPr/>
        </p:nvSpPr>
        <p:spPr>
          <a:xfrm>
            <a:off x="9499599" y="909637"/>
            <a:ext cx="19812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400" b="1" dirty="0"/>
              <a:t>6 %</a:t>
            </a:r>
          </a:p>
        </p:txBody>
      </p:sp>
    </p:spTree>
    <p:extLst>
      <p:ext uri="{BB962C8B-B14F-4D97-AF65-F5344CB8AC3E}">
        <p14:creationId xmlns:p14="http://schemas.microsoft.com/office/powerpoint/2010/main" val="10603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51F7-B224-FABC-47E3-6437AAAD86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66D1AA-31E1-E01E-B271-FA4C0300E7DF}"/>
              </a:ext>
            </a:extLst>
          </p:cNvPr>
          <p:cNvSpPr/>
          <p:nvPr/>
        </p:nvSpPr>
        <p:spPr>
          <a:xfrm>
            <a:off x="10287228" y="0"/>
            <a:ext cx="8000772" cy="10287000"/>
          </a:xfrm>
          <a:custGeom>
            <a:avLst/>
            <a:gdLst/>
            <a:ahLst/>
            <a:cxnLst/>
            <a:rect l="l" t="t" r="r" b="b"/>
            <a:pathLst>
              <a:path w="8000772" h="10287000">
                <a:moveTo>
                  <a:pt x="0" y="0"/>
                </a:moveTo>
                <a:lnTo>
                  <a:pt x="8000772" y="0"/>
                </a:lnTo>
                <a:lnTo>
                  <a:pt x="8000772" y="10287000"/>
                </a:lnTo>
                <a:lnTo>
                  <a:pt x="0" y="10287000"/>
                </a:lnTo>
                <a:lnTo>
                  <a:pt x="0" y="0"/>
                </a:lnTo>
                <a:close/>
              </a:path>
            </a:pathLst>
          </a:custGeom>
          <a:blipFill>
            <a:blip r:embed="rId2"/>
            <a:stretch>
              <a:fillRect l="-20439" r="-50994"/>
            </a:stretch>
          </a:blipFill>
        </p:spPr>
        <p:txBody>
          <a:bodyPr/>
          <a:lstStyle/>
          <a:p>
            <a:endParaRPr lang="es-AR" dirty="0"/>
          </a:p>
        </p:txBody>
      </p:sp>
      <p:sp>
        <p:nvSpPr>
          <p:cNvPr id="5" name="TextBox 5">
            <a:extLst>
              <a:ext uri="{FF2B5EF4-FFF2-40B4-BE49-F238E27FC236}">
                <a16:creationId xmlns:a16="http://schemas.microsoft.com/office/drawing/2014/main" id="{25F5DF0B-4A90-95BC-EC12-D8D0E9958FAC}"/>
              </a:ext>
            </a:extLst>
          </p:cNvPr>
          <p:cNvSpPr txBox="1"/>
          <p:nvPr/>
        </p:nvSpPr>
        <p:spPr>
          <a:xfrm>
            <a:off x="9962987" y="3308701"/>
            <a:ext cx="5850490" cy="4066704"/>
          </a:xfrm>
          <a:prstGeom prst="rect">
            <a:avLst/>
          </a:prstGeom>
        </p:spPr>
        <p:txBody>
          <a:bodyPr lIns="50800" tIns="50800" rIns="50800" bIns="50800" rtlCol="0" anchor="ctr"/>
          <a:lstStyle/>
          <a:p>
            <a:pPr algn="ctr">
              <a:lnSpc>
                <a:spcPts val="3682"/>
              </a:lnSpc>
            </a:pPr>
            <a:endParaRPr/>
          </a:p>
        </p:txBody>
      </p:sp>
      <p:sp>
        <p:nvSpPr>
          <p:cNvPr id="9" name="Freeform 9">
            <a:extLst>
              <a:ext uri="{FF2B5EF4-FFF2-40B4-BE49-F238E27FC236}">
                <a16:creationId xmlns:a16="http://schemas.microsoft.com/office/drawing/2014/main" id="{6BB1625B-1F31-37F0-2FAA-F8E6D71B99D0}"/>
              </a:ext>
            </a:extLst>
          </p:cNvPr>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10" name="Freeform 10">
            <a:extLst>
              <a:ext uri="{FF2B5EF4-FFF2-40B4-BE49-F238E27FC236}">
                <a16:creationId xmlns:a16="http://schemas.microsoft.com/office/drawing/2014/main" id="{68F5722C-E73C-FABD-80EE-5DAB3B0C9035}"/>
              </a:ext>
            </a:extLst>
          </p:cNvPr>
          <p:cNvSpPr/>
          <p:nvPr/>
        </p:nvSpPr>
        <p:spPr>
          <a:xfrm flipH="1" flipV="1">
            <a:off x="0" y="0"/>
            <a:ext cx="1727561" cy="1705574"/>
          </a:xfrm>
          <a:custGeom>
            <a:avLst/>
            <a:gdLst/>
            <a:ahLst/>
            <a:cxnLst/>
            <a:rect l="l" t="t" r="r" b="b"/>
            <a:pathLst>
              <a:path w="1727561" h="1705574">
                <a:moveTo>
                  <a:pt x="1727561" y="1705574"/>
                </a:moveTo>
                <a:lnTo>
                  <a:pt x="0" y="1705574"/>
                </a:lnTo>
                <a:lnTo>
                  <a:pt x="0" y="0"/>
                </a:lnTo>
                <a:lnTo>
                  <a:pt x="1727561" y="0"/>
                </a:lnTo>
                <a:lnTo>
                  <a:pt x="1727561" y="1705574"/>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s-AR"/>
          </a:p>
        </p:txBody>
      </p:sp>
      <p:pic>
        <p:nvPicPr>
          <p:cNvPr id="6" name="Imagen 5">
            <a:extLst>
              <a:ext uri="{FF2B5EF4-FFF2-40B4-BE49-F238E27FC236}">
                <a16:creationId xmlns:a16="http://schemas.microsoft.com/office/drawing/2014/main" id="{85E7422F-0C54-D099-CC64-7E9B2C588276}"/>
              </a:ext>
            </a:extLst>
          </p:cNvPr>
          <p:cNvPicPr>
            <a:picLocks noChangeAspect="1"/>
          </p:cNvPicPr>
          <p:nvPr/>
        </p:nvPicPr>
        <p:blipFill>
          <a:blip r:embed="rId7"/>
          <a:stretch>
            <a:fillRect/>
          </a:stretch>
        </p:blipFill>
        <p:spPr>
          <a:xfrm>
            <a:off x="4000500" y="0"/>
            <a:ext cx="10287000" cy="10287000"/>
          </a:xfrm>
          <a:prstGeom prst="rect">
            <a:avLst/>
          </a:prstGeom>
        </p:spPr>
      </p:pic>
    </p:spTree>
    <p:extLst>
      <p:ext uri="{BB962C8B-B14F-4D97-AF65-F5344CB8AC3E}">
        <p14:creationId xmlns:p14="http://schemas.microsoft.com/office/powerpoint/2010/main" val="182390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0973-32FC-CA34-F0C8-FD209AFCF3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5E4C4CF-DAC5-26AF-FAF4-78DB897F4279}"/>
              </a:ext>
            </a:extLst>
          </p:cNvPr>
          <p:cNvSpPr/>
          <p:nvPr/>
        </p:nvSpPr>
        <p:spPr>
          <a:xfrm>
            <a:off x="10287228" y="0"/>
            <a:ext cx="8000772" cy="10287000"/>
          </a:xfrm>
          <a:custGeom>
            <a:avLst/>
            <a:gdLst/>
            <a:ahLst/>
            <a:cxnLst/>
            <a:rect l="l" t="t" r="r" b="b"/>
            <a:pathLst>
              <a:path w="8000772" h="10287000">
                <a:moveTo>
                  <a:pt x="0" y="0"/>
                </a:moveTo>
                <a:lnTo>
                  <a:pt x="8000772" y="0"/>
                </a:lnTo>
                <a:lnTo>
                  <a:pt x="8000772" y="10287000"/>
                </a:lnTo>
                <a:lnTo>
                  <a:pt x="0" y="10287000"/>
                </a:lnTo>
                <a:lnTo>
                  <a:pt x="0" y="0"/>
                </a:lnTo>
                <a:close/>
              </a:path>
            </a:pathLst>
          </a:custGeom>
          <a:blipFill>
            <a:blip r:embed="rId2"/>
            <a:stretch>
              <a:fillRect l="-20439" r="-50994"/>
            </a:stretch>
          </a:blipFill>
        </p:spPr>
        <p:txBody>
          <a:bodyPr/>
          <a:lstStyle/>
          <a:p>
            <a:endParaRPr lang="es-AR" dirty="0"/>
          </a:p>
        </p:txBody>
      </p:sp>
      <p:sp>
        <p:nvSpPr>
          <p:cNvPr id="5" name="TextBox 5">
            <a:extLst>
              <a:ext uri="{FF2B5EF4-FFF2-40B4-BE49-F238E27FC236}">
                <a16:creationId xmlns:a16="http://schemas.microsoft.com/office/drawing/2014/main" id="{E3A5A743-B56D-81EB-10D9-38CB15F87E75}"/>
              </a:ext>
            </a:extLst>
          </p:cNvPr>
          <p:cNvSpPr txBox="1"/>
          <p:nvPr/>
        </p:nvSpPr>
        <p:spPr>
          <a:xfrm>
            <a:off x="9962987" y="3308701"/>
            <a:ext cx="5850490" cy="4066704"/>
          </a:xfrm>
          <a:prstGeom prst="rect">
            <a:avLst/>
          </a:prstGeom>
        </p:spPr>
        <p:txBody>
          <a:bodyPr lIns="50800" tIns="50800" rIns="50800" bIns="50800" rtlCol="0" anchor="ctr"/>
          <a:lstStyle/>
          <a:p>
            <a:pPr algn="ctr">
              <a:lnSpc>
                <a:spcPts val="3682"/>
              </a:lnSpc>
            </a:pPr>
            <a:endParaRPr/>
          </a:p>
        </p:txBody>
      </p:sp>
      <p:sp>
        <p:nvSpPr>
          <p:cNvPr id="9" name="Freeform 9">
            <a:extLst>
              <a:ext uri="{FF2B5EF4-FFF2-40B4-BE49-F238E27FC236}">
                <a16:creationId xmlns:a16="http://schemas.microsoft.com/office/drawing/2014/main" id="{FEAD60D7-9015-A628-4287-DF9AB523DFD0}"/>
              </a:ext>
            </a:extLst>
          </p:cNvPr>
          <p:cNvSpPr/>
          <p:nvPr/>
        </p:nvSpPr>
        <p:spPr>
          <a:xfrm>
            <a:off x="16560439" y="8581426"/>
            <a:ext cx="1727561" cy="1705574"/>
          </a:xfrm>
          <a:custGeom>
            <a:avLst/>
            <a:gdLst/>
            <a:ahLst/>
            <a:cxnLst/>
            <a:rect l="l" t="t" r="r" b="b"/>
            <a:pathLst>
              <a:path w="1727561" h="1705574">
                <a:moveTo>
                  <a:pt x="0" y="0"/>
                </a:moveTo>
                <a:lnTo>
                  <a:pt x="1727561" y="0"/>
                </a:lnTo>
                <a:lnTo>
                  <a:pt x="1727561" y="1705574"/>
                </a:lnTo>
                <a:lnTo>
                  <a:pt x="0" y="17055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AR"/>
          </a:p>
        </p:txBody>
      </p:sp>
      <p:sp>
        <p:nvSpPr>
          <p:cNvPr id="10" name="Freeform 10">
            <a:extLst>
              <a:ext uri="{FF2B5EF4-FFF2-40B4-BE49-F238E27FC236}">
                <a16:creationId xmlns:a16="http://schemas.microsoft.com/office/drawing/2014/main" id="{CFF6DB51-286B-75EB-B8AF-825C3CA2E9AA}"/>
              </a:ext>
            </a:extLst>
          </p:cNvPr>
          <p:cNvSpPr/>
          <p:nvPr/>
        </p:nvSpPr>
        <p:spPr>
          <a:xfrm flipH="1" flipV="1">
            <a:off x="0" y="0"/>
            <a:ext cx="1727561" cy="1705574"/>
          </a:xfrm>
          <a:custGeom>
            <a:avLst/>
            <a:gdLst/>
            <a:ahLst/>
            <a:cxnLst/>
            <a:rect l="l" t="t" r="r" b="b"/>
            <a:pathLst>
              <a:path w="1727561" h="1705574">
                <a:moveTo>
                  <a:pt x="1727561" y="1705574"/>
                </a:moveTo>
                <a:lnTo>
                  <a:pt x="0" y="1705574"/>
                </a:lnTo>
                <a:lnTo>
                  <a:pt x="0" y="0"/>
                </a:lnTo>
                <a:lnTo>
                  <a:pt x="1727561" y="0"/>
                </a:lnTo>
                <a:lnTo>
                  <a:pt x="1727561" y="1705574"/>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s-AR"/>
          </a:p>
        </p:txBody>
      </p:sp>
      <p:pic>
        <p:nvPicPr>
          <p:cNvPr id="3" name="Imagen 2">
            <a:extLst>
              <a:ext uri="{FF2B5EF4-FFF2-40B4-BE49-F238E27FC236}">
                <a16:creationId xmlns:a16="http://schemas.microsoft.com/office/drawing/2014/main" id="{08F3CD2D-FF4B-7F89-71D9-D698BFA45A6C}"/>
              </a:ext>
            </a:extLst>
          </p:cNvPr>
          <p:cNvPicPr>
            <a:picLocks noChangeAspect="1"/>
          </p:cNvPicPr>
          <p:nvPr/>
        </p:nvPicPr>
        <p:blipFill>
          <a:blip r:embed="rId7"/>
          <a:stretch>
            <a:fillRect/>
          </a:stretch>
        </p:blipFill>
        <p:spPr>
          <a:xfrm>
            <a:off x="5028438" y="0"/>
            <a:ext cx="8231123" cy="10287000"/>
          </a:xfrm>
          <a:prstGeom prst="rect">
            <a:avLst/>
          </a:prstGeom>
        </p:spPr>
      </p:pic>
    </p:spTree>
    <p:extLst>
      <p:ext uri="{BB962C8B-B14F-4D97-AF65-F5344CB8AC3E}">
        <p14:creationId xmlns:p14="http://schemas.microsoft.com/office/powerpoint/2010/main" val="1580238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4240</TotalTime>
  <Words>645</Words>
  <Application>Microsoft Office PowerPoint</Application>
  <PresentationFormat>Personalizado</PresentationFormat>
  <Paragraphs>91</Paragraphs>
  <Slides>15</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Wingdings</vt:lpstr>
      <vt:lpstr>Calibri</vt:lpstr>
      <vt:lpstr>Arial</vt:lpstr>
      <vt:lpstr>Aptos</vt:lpstr>
      <vt:lpstr>DM Sans Bold</vt:lpstr>
      <vt:lpstr>Garet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propuesta de negocio de la empresa profesional minimalista azul</dc:title>
  <dc:creator>Admin</dc:creator>
  <cp:lastModifiedBy>gino ignacio fabbro</cp:lastModifiedBy>
  <cp:revision>8</cp:revision>
  <dcterms:created xsi:type="dcterms:W3CDTF">2006-08-16T00:00:00Z</dcterms:created>
  <dcterms:modified xsi:type="dcterms:W3CDTF">2026-03-14T19:56:00Z</dcterms:modified>
  <dc:identifier>DAGj6YQE48g</dc:identifier>
</cp:coreProperties>
</file>