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81" r:id="rId3"/>
    <p:sldId id="282" r:id="rId4"/>
    <p:sldId id="257" r:id="rId5"/>
    <p:sldId id="259" r:id="rId6"/>
    <p:sldId id="284" r:id="rId7"/>
    <p:sldId id="258" r:id="rId8"/>
    <p:sldId id="261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2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84311-D845-4CB7-8BD7-675A1C083D67}" type="datetimeFigureOut">
              <a:rPr lang="es-ES" smtClean="0"/>
              <a:t>19/05/2020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97B37-602B-4C86-8CBB-BD3A5F9025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59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E" altLang="es-ES" smtClean="0">
              <a:latin typeface="Arial" panose="020B0604020202020204" pitchFamily="34" charset="0"/>
            </a:endParaRPr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210ED4-3DFB-4FB0-802D-0BBD7E312058}" type="slidenum">
              <a:rPr kumimoji="0" lang="es-E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altLang="es-E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875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89C561-A39B-422B-AF59-E9291D1CA66A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6E1F37-5431-4BC7-AF51-50A2FBD9DF67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19/05/2020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659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C627A8-6742-4EF9-B95F-0DD226A7DB6A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AF0753-BD89-490F-893E-BB42D4D45C32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19/05/2020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570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E94080-73B6-4071-B7C3-50578C51DD9C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C1A684-3EC5-41F7-98FB-7D150786451A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19/05/2020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038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89C561-A39B-422B-AF59-E9291D1CA66A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6E1F37-5431-4BC7-AF51-50A2FBD9DF67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19/05/2020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500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33B16F-8138-422A-B430-229B33C86975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AF4BEC-3BA2-43F4-A1EB-1D5A1FF10528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19/05/2020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520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54A614-C7F3-4F4C-877D-2583FE3F5535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E459F2-ABAB-4BC7-8BFA-9F710CCE19ED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19/05/2020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737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70DF81-E49A-48D2-9383-0C843DD420E6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A08F76-6FBC-4E26-A870-D5847F015016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19/05/2020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018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B8960A-5A64-48A2-A645-A92FDF065DAF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7D447C-C7A1-46D2-B2D6-81490F0AB90F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19/05/2020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42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421B78-7E46-47A4-AAE2-847ACFC9AE14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D973B0-07F0-41A0-BCF7-5F7D320E22BD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19/05/2020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543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659BCE-54BA-40DC-83D1-865C5D70E468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02A8A9-385B-48C3-8424-10D33CEEB6BC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19/05/2020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743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6ABE6E-E028-4E94-B108-3B7A046D7B19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6F2EBD-DEB6-44A4-A43D-FCC6E75E9FD1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19/05/2020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13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33B16F-8138-422A-B430-229B33C86975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AF4BEC-3BA2-43F4-A1EB-1D5A1FF10528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19/05/2020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475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B86DAB-205A-4C1A-A6E6-0FADBBFF09C9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3F0F35-C55C-4F68-8388-820D534C49E7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19/05/2020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537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C627A8-6742-4EF9-B95F-0DD226A7DB6A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AF0753-BD89-490F-893E-BB42D4D45C32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19/05/2020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867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E94080-73B6-4071-B7C3-50578C51DD9C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C1A684-3EC5-41F7-98FB-7D150786451A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19/05/2020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22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54A614-C7F3-4F4C-877D-2583FE3F5535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E459F2-ABAB-4BC7-8BFA-9F710CCE19ED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19/05/2020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6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70DF81-E49A-48D2-9383-0C843DD420E6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A08F76-6FBC-4E26-A870-D5847F015016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19/05/2020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529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B8960A-5A64-48A2-A645-A92FDF065DAF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7D447C-C7A1-46D2-B2D6-81490F0AB90F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19/05/2020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421B78-7E46-47A4-AAE2-847ACFC9AE14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D973B0-07F0-41A0-BCF7-5F7D320E22BD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19/05/2020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171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659BCE-54BA-40DC-83D1-865C5D70E468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02A8A9-385B-48C3-8424-10D33CEEB6BC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19/05/2020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1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6ABE6E-E028-4E94-B108-3B7A046D7B19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6F2EBD-DEB6-44A4-A43D-FCC6E75E9FD1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19/05/2020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28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B86DAB-205A-4C1A-A6E6-0FADBBFF09C9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3F0F35-C55C-4F68-8388-820D534C49E7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19/05/2020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8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16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4967" y="5648326"/>
            <a:ext cx="732367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65C28-747E-4DB8-B740-CFB949E55FEC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1103" y="3988066"/>
            <a:ext cx="236696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5384" y="1585384"/>
            <a:ext cx="2438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ADBB7-CEA1-4CD8-ACED-9B53A9FDF9F9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19/05/2020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42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16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4967" y="5648326"/>
            <a:ext cx="732367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65C28-747E-4DB8-B740-CFB949E55FEC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1103" y="3988066"/>
            <a:ext cx="236696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5384" y="1585384"/>
            <a:ext cx="2438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ADBB7-CEA1-4CD8-ACED-9B53A9FDF9F9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19/05/2020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25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987912"/>
            <a:ext cx="7620000" cy="1143000"/>
          </a:xfrm>
        </p:spPr>
        <p:txBody>
          <a:bodyPr/>
          <a:lstStyle/>
          <a:p>
            <a:pPr>
              <a:defRPr/>
            </a:pPr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CARRERA: 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TECNICATURA UNIVESITARIA EN  </a:t>
            </a:r>
            <a:b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GESTION EMPRESAS TURISTICAS</a:t>
            </a:r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DBB5E73-C953-4975-993C-7E6D8A5AC582}" type="slidenum">
              <a:rPr lang="es-ES" sz="1400">
                <a:solidFill>
                  <a:srgbClr val="2F2B2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S" sz="1400">
              <a:solidFill>
                <a:srgbClr val="2F2B2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097464" y="5659438"/>
            <a:ext cx="5113337" cy="398462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s-ES" altLang="es-E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 MARCIO QUARIN</a:t>
            </a:r>
          </a:p>
        </p:txBody>
      </p:sp>
      <p:sp>
        <p:nvSpPr>
          <p:cNvPr id="5" name="Rectangle 45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1000" dirty="0">
              <a:solidFill>
                <a:srgbClr val="2F2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1000" dirty="0">
              <a:solidFill>
                <a:srgbClr val="2F2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1000" dirty="0">
              <a:solidFill>
                <a:srgbClr val="2F2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1000" dirty="0">
              <a:solidFill>
                <a:srgbClr val="2F2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1000" dirty="0">
              <a:solidFill>
                <a:srgbClr val="2F2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1000" dirty="0">
              <a:solidFill>
                <a:srgbClr val="2F2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000" dirty="0">
              <a:solidFill>
                <a:srgbClr val="2F2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4" name="3 Marcador de número de diapositiva"/>
          <p:cNvSpPr txBox="1">
            <a:spLocks noGrp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000" dirty="0">
              <a:solidFill>
                <a:srgbClr val="2F2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2197509" y="2627800"/>
            <a:ext cx="72599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i="1" u="sng" dirty="0">
                <a:solidFill>
                  <a:srgbClr val="0070C0"/>
                </a:solidFill>
              </a:rPr>
              <a:t>CATEDRA:</a:t>
            </a:r>
            <a:r>
              <a:rPr lang="es-ES" sz="4000" b="1" i="1" u="sng" dirty="0">
                <a:solidFill>
                  <a:srgbClr val="0070C0"/>
                </a:solidFill>
              </a:rPr>
              <a:t> </a:t>
            </a:r>
            <a:r>
              <a:rPr lang="es-E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ADMINISTRACIÓN                    			DE EMPRESAS</a:t>
            </a:r>
          </a:p>
        </p:txBody>
      </p:sp>
      <p:pic>
        <p:nvPicPr>
          <p:cNvPr id="4104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5" y="782123"/>
            <a:ext cx="2546350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524000" y="4266730"/>
            <a:ext cx="9614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III</a:t>
            </a:r>
            <a:r>
              <a:rPr lang="es-ES" sz="3200" b="1" i="1" dirty="0" smtClean="0">
                <a:solidFill>
                  <a:srgbClr val="00B0F0"/>
                </a:solidFill>
              </a:rPr>
              <a:t>:  PROCESO INTEGRACION PERSONAL</a:t>
            </a:r>
            <a:r>
              <a:rPr lang="es-ES" sz="3200" dirty="0" smtClean="0">
                <a:solidFill>
                  <a:srgbClr val="00B0F0"/>
                </a:solidFill>
              </a:rPr>
              <a:t>. </a:t>
            </a:r>
            <a:endParaRPr lang="es-E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2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83346"/>
            <a:ext cx="10160000" cy="752973"/>
          </a:xfrm>
          <a:ln w="28575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es-ES" sz="3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PLANEACION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421B78-7E46-47A4-AAE2-847ACFC9AE14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 altLang="en-US">
              <a:latin typeface="Verdana" panose="020B0604030504040204" pitchFamily="34" charset="0"/>
            </a:endParaRPr>
          </a:p>
        </p:txBody>
      </p:sp>
      <p:pic>
        <p:nvPicPr>
          <p:cNvPr id="4" name="Imagen 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5" b="7506"/>
          <a:stretch>
            <a:fillRect/>
          </a:stretch>
        </p:blipFill>
        <p:spPr bwMode="auto">
          <a:xfrm>
            <a:off x="3306809" y="1120548"/>
            <a:ext cx="5040313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echa derecha 4"/>
          <p:cNvSpPr/>
          <p:nvPr/>
        </p:nvSpPr>
        <p:spPr>
          <a:xfrm>
            <a:off x="3492138" y="4441373"/>
            <a:ext cx="1114697" cy="23513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248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73B79CB-C574-4843-9C80-A57DC626A30A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2292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39931" y="1787526"/>
            <a:ext cx="6043749" cy="4156074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  <a:buClr>
                <a:srgbClr val="CC0066"/>
              </a:buClr>
              <a:buSzPct val="120000"/>
              <a:buFont typeface="Wingdings" panose="05000000000000000000" pitchFamily="2" charset="2"/>
              <a:buChar char="Ø"/>
            </a:pPr>
            <a:r>
              <a:rPr lang="es-ES" altLang="es-ES" sz="2000" b="1" dirty="0" smtClean="0">
                <a:solidFill>
                  <a:srgbClr val="0000CC"/>
                </a:solidFill>
                <a:latin typeface="Verdana" panose="020B0604030504040204" pitchFamily="34" charset="0"/>
              </a:rPr>
              <a:t>Mantener cubiertas las posiciones de la estructura de la organización.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>
                <a:srgbClr val="CC0066"/>
              </a:buClr>
              <a:buSzPct val="120000"/>
              <a:buFont typeface="Wingdings" panose="05000000000000000000" pitchFamily="2" charset="2"/>
              <a:buChar char="Ø"/>
            </a:pPr>
            <a:r>
              <a:rPr lang="es-ES" altLang="es-ES" sz="2000" b="1" dirty="0" smtClean="0">
                <a:solidFill>
                  <a:srgbClr val="0000CC"/>
                </a:solidFill>
                <a:latin typeface="Verdana" panose="020B0604030504040204" pitchFamily="34" charset="0"/>
              </a:rPr>
              <a:t>Identificar las necesidades de trabajo, ubicar talentos disponibles y reclutar, seleccionar, colocar, promover, evaluar, planear las carreras, compensar y capacitar.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>
                <a:srgbClr val="CC0066"/>
              </a:buClr>
              <a:buSzPct val="120000"/>
              <a:buFont typeface="Wingdings" panose="05000000000000000000" pitchFamily="2" charset="2"/>
              <a:buChar char="Ø"/>
            </a:pPr>
            <a:r>
              <a:rPr lang="es-ES" altLang="es-ES" sz="2000" b="1" dirty="0" smtClean="0">
                <a:solidFill>
                  <a:srgbClr val="0000CC"/>
                </a:solidFill>
                <a:latin typeface="Verdana" panose="020B0604030504040204" pitchFamily="34" charset="0"/>
              </a:rPr>
              <a:t>Desarrollar ocupantes de los puestos, puedan cumplir sus tareas con efectividad y eficiencia. </a:t>
            </a:r>
          </a:p>
          <a:p>
            <a:pPr eaLnBrk="1" hangingPunct="1">
              <a:lnSpc>
                <a:spcPct val="90000"/>
              </a:lnSpc>
              <a:buClr>
                <a:srgbClr val="CC0066"/>
              </a:buClr>
              <a:buSzPct val="120000"/>
              <a:buFont typeface="Wingdings" panose="05000000000000000000" pitchFamily="2" charset="2"/>
              <a:buChar char="Ø"/>
            </a:pPr>
            <a:r>
              <a:rPr lang="es-ES" altLang="es-ES" sz="2000" b="1" dirty="0" smtClean="0">
                <a:solidFill>
                  <a:srgbClr val="0000CC"/>
                </a:solidFill>
                <a:latin typeface="Verdana" panose="020B0604030504040204" pitchFamily="34" charset="0"/>
              </a:rPr>
              <a:t>Integración del personal esta ligado a organizar. </a:t>
            </a:r>
          </a:p>
          <a:p>
            <a:pPr eaLnBrk="1" hangingPunct="1">
              <a:lnSpc>
                <a:spcPct val="90000"/>
              </a:lnSpc>
              <a:buClr>
                <a:srgbClr val="CC0066"/>
              </a:buClr>
              <a:buSzPct val="120000"/>
              <a:buFont typeface="Wingdings" panose="05000000000000000000" pitchFamily="2" charset="2"/>
              <a:buChar char="Ø"/>
            </a:pPr>
            <a:endParaRPr lang="es-ES" altLang="es-ES" sz="2000" b="1" dirty="0">
              <a:solidFill>
                <a:srgbClr val="0000CC"/>
              </a:solidFill>
            </a:endParaRPr>
          </a:p>
        </p:txBody>
      </p:sp>
      <p:sp>
        <p:nvSpPr>
          <p:cNvPr id="12293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1E2B4EA0-E1DD-4E3F-8B48-EA685AF18E45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2294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2C947EAE-7F1A-4EE7-B205-55B20F6D1124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2295" name="3 Marcador de número de diapositiva"/>
          <p:cNvSpPr txBox="1">
            <a:spLocks noGrp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3D8E505-E904-4F9D-AA0F-857514C9E038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2296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E51387D9-CB1C-4E37-91EF-1E026C5E0027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2297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647D3C97-2E3C-4723-A298-372CD1299F29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2298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A31CE8C-00E0-4D79-A45A-AA4B91BABFAC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2299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476075BD-C117-4660-A9A5-318C81EEC2F9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2300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0E748904-F376-47CD-A8FC-AFF8CE4B213A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2301" name="3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714EB9C2-6EFB-48F5-8351-7917B391AD09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2302" name="5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BAE5509-33FA-4701-882B-A45663A14B93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2303" name="Text Box 4"/>
          <p:cNvSpPr txBox="1">
            <a:spLocks noChangeArrowheads="1"/>
          </p:cNvSpPr>
          <p:nvPr/>
        </p:nvSpPr>
        <p:spPr bwMode="auto">
          <a:xfrm>
            <a:off x="2116138" y="17875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ES_tradnl" altLang="es-ES" sz="18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609600" y="283346"/>
            <a:ext cx="10160000" cy="752973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algn="ctr"/>
            <a:r>
              <a:rPr lang="es-ES" sz="3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INTEGRACION DE PERSONAL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820" y="2154239"/>
            <a:ext cx="3954780" cy="296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76259DEA-080B-4171-BE03-E0B6A2F9F7C7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26653" name="Rectangle 49"/>
          <p:cNvSpPr>
            <a:spLocks noGrp="1" noChangeArrowheads="1"/>
          </p:cNvSpPr>
          <p:nvPr>
            <p:ph type="title" idx="4294967295"/>
          </p:nvPr>
        </p:nvSpPr>
        <p:spPr>
          <a:xfrm>
            <a:off x="1323703" y="344490"/>
            <a:ext cx="9048205" cy="674414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3600" b="1" dirty="0">
                <a:solidFill>
                  <a:srgbClr val="CC0000"/>
                </a:solidFill>
                <a:latin typeface="Verdana" pitchFamily="34" charset="0"/>
              </a:rPr>
              <a:t> </a:t>
            </a:r>
            <a:r>
              <a:rPr lang="es-ES" sz="3600" b="1" dirty="0" smtClean="0">
                <a:solidFill>
                  <a:srgbClr val="CC0000"/>
                </a:solidFill>
                <a:latin typeface="Verdana" pitchFamily="34" charset="0"/>
              </a:rPr>
              <a:t>ENFOQUE </a:t>
            </a:r>
            <a:r>
              <a:rPr lang="es-ES" sz="3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SISTEMA DE SELECCION </a:t>
            </a:r>
            <a:endParaRPr lang="es-ES" sz="3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4340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6F704E7A-3DFC-429E-8FD4-C8C438B91259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4341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4BDCD533-E9D4-4299-A99F-674A189792D7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4342" name="3 Marcador de número de diapositiva"/>
          <p:cNvSpPr txBox="1">
            <a:spLocks noGrp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F31C2F2-23DD-4FBA-9CE7-B0B1C2E35F3E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4343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F3176833-19FC-426C-8CE6-B8EE81844DFE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4344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426BA83-B2FB-4189-ADDC-BA6EAD43A146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4345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36D146FC-F8D6-477F-A9A3-AACCC2C5E798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4346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8E73157D-5002-49FE-A912-082E35B0AAC4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4347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2DB431AB-1217-4080-9BE7-EE963BA8770D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7212" y="1367246"/>
            <a:ext cx="7142022" cy="429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9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6022" y="295367"/>
            <a:ext cx="10160000" cy="574983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srgbClr val="00B050"/>
                </a:solidFill>
              </a:rPr>
              <a:t> Requisitos </a:t>
            </a:r>
            <a:r>
              <a:rPr lang="es-ES" sz="2400" dirty="0">
                <a:solidFill>
                  <a:srgbClr val="00B050"/>
                </a:solidFill>
              </a:rPr>
              <a:t>de la posición y diseños del puesto</a:t>
            </a:r>
            <a:r>
              <a:rPr lang="es-ES" sz="2400" dirty="0" smtClean="0">
                <a:solidFill>
                  <a:srgbClr val="00B050"/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200" dirty="0" smtClean="0"/>
              <a:t>Contestar preguntas como: ¿Qué debe hacerse en este puesto? ¿Cómo se hace? ¿Qué conocimientos, actitudes y habilidades se requieren? Otras.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200" dirty="0" smtClean="0"/>
              <a:t>Proporcionar idea clara de los requisitos de desempeño en un puesto.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srgbClr val="00B050"/>
                </a:solidFill>
              </a:rPr>
              <a:t>Habilidades y características personales.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200" dirty="0"/>
              <a:t>Capacidad analíticas y de solución de problemas.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200" dirty="0"/>
              <a:t>Deseo de administrar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200" dirty="0"/>
              <a:t>Habilidad de comunicación y empatía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200" dirty="0"/>
              <a:t>Integridad y honestidad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srgbClr val="00B050"/>
                </a:solidFill>
              </a:rPr>
              <a:t>Proceso de selección, técnicas e instrumentos.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200" dirty="0"/>
              <a:t>Entrevistas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200" dirty="0"/>
              <a:t>Pruebas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200" dirty="0"/>
              <a:t>Centro de </a:t>
            </a:r>
            <a:r>
              <a:rPr lang="es-ES" sz="2200" dirty="0" smtClean="0"/>
              <a:t>evaluación.</a:t>
            </a:r>
            <a:endParaRPr lang="es-ES" sz="2200" dirty="0"/>
          </a:p>
          <a:p>
            <a:pPr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srgbClr val="00B050"/>
                </a:solidFill>
              </a:rPr>
              <a:t>Orientación y socialización de nuevos empleados</a:t>
            </a:r>
          </a:p>
          <a:p>
            <a:pPr marL="114300" indent="0">
              <a:buNone/>
            </a:pPr>
            <a:endParaRPr lang="es-ES" sz="2400" dirty="0" smtClean="0">
              <a:solidFill>
                <a:srgbClr val="00B05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33B16F-8138-422A-B430-229B33C86975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ES" altLang="en-US">
              <a:latin typeface="Verdana" panose="020B060403050404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978" y="2429692"/>
            <a:ext cx="3177268" cy="226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68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CDB8DAF-67B8-4B57-A269-279E4F4EE092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225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88274" y="399569"/>
            <a:ext cx="8908869" cy="676277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PE" sz="3800" b="1" dirty="0">
                <a:solidFill>
                  <a:srgbClr val="CC0000"/>
                </a:solidFill>
                <a:latin typeface="Verdana" pitchFamily="34" charset="0"/>
              </a:rPr>
              <a:t> </a:t>
            </a:r>
            <a:r>
              <a:rPr lang="es-PE" sz="3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</a:t>
            </a:r>
            <a:r>
              <a:rPr lang="es-PE" sz="3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esarrollo del administrador. </a:t>
            </a:r>
            <a:endParaRPr lang="es-ES" sz="3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3316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597CE28-828D-40E9-859C-F303A499F425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3317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7E7F1BD-4DD1-4AE0-ABB0-5EDE4243D286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3318" name="3 Marcador de número de diapositiva"/>
          <p:cNvSpPr txBox="1">
            <a:spLocks noGrp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AD49E2D7-5594-4501-B7FD-D90B3875D832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3319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76921F27-2013-482C-986F-115D259547C5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0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E336F2E-A256-444C-BADF-AA4415473885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1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6B8DF7F-F0EB-4D16-A0B7-DD2ADE5C7065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2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529DBD48-A783-4687-8966-278FA3ECC027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3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AE138DC1-9735-4B36-965F-3DBA05FE0DAC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4" name="3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095B528B-3E48-4508-B822-FE2BD8F203E5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5" name="4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4D54A61-04FC-4F22-BA6F-4EF7FFB0AAD2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6" name="Text Box 4"/>
          <p:cNvSpPr txBox="1">
            <a:spLocks noChangeArrowheads="1"/>
          </p:cNvSpPr>
          <p:nvPr/>
        </p:nvSpPr>
        <p:spPr bwMode="auto">
          <a:xfrm>
            <a:off x="2135189" y="1700214"/>
            <a:ext cx="4681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ES_tradnl" altLang="es-ES" sz="2000" b="1">
              <a:solidFill>
                <a:srgbClr val="D60093"/>
              </a:solidFill>
              <a:latin typeface="Verdana" panose="020B0604030504040204" pitchFamily="34" charset="0"/>
            </a:endParaRPr>
          </a:p>
        </p:txBody>
      </p:sp>
      <p:sp>
        <p:nvSpPr>
          <p:cNvPr id="13327" name="Text Box 5"/>
          <p:cNvSpPr txBox="1">
            <a:spLocks noChangeArrowheads="1"/>
          </p:cNvSpPr>
          <p:nvPr/>
        </p:nvSpPr>
        <p:spPr bwMode="auto">
          <a:xfrm>
            <a:off x="339366" y="1770341"/>
            <a:ext cx="10415720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fontAlgn="base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altLang="es-ES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AVANCE PLANEADO: </a:t>
            </a:r>
            <a:endParaRPr lang="es-ES" altLang="es-ES" sz="1800" b="1" dirty="0" smtClean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marL="285750" indent="-285750" fontAlgn="base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altLang="es-ES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ROTACION DE PUESTOS</a:t>
            </a:r>
            <a:r>
              <a:rPr lang="es-ES" altLang="es-ES" sz="18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 </a:t>
            </a:r>
          </a:p>
          <a:p>
            <a:pPr marL="285750" indent="-285750" fontAlgn="base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altLang="es-ES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CREACION DE POSICIONES DE ASISTENTE.</a:t>
            </a:r>
          </a:p>
          <a:p>
            <a:pPr marL="285750" indent="-285750" fontAlgn="base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altLang="es-ES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PROMOCIONES TEMPORALES    </a:t>
            </a:r>
          </a:p>
          <a:p>
            <a:pPr marL="285750" indent="-285750" fontAlgn="base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altLang="es-ES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COMITES Y CONSEJOS DIRECTIVOS MENORES</a:t>
            </a:r>
            <a:r>
              <a:rPr lang="es-ES" altLang="es-ES" sz="18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 </a:t>
            </a:r>
          </a:p>
          <a:p>
            <a:pPr marL="285750" indent="-285750" fontAlgn="base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altLang="es-ES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ENTRENAMIENTO (COACHING) </a:t>
            </a:r>
            <a:endParaRPr lang="es-ES" altLang="es-ES" sz="1800" b="1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marL="285750" indent="-285750" fontAlgn="base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altLang="es-ES" sz="1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CAPACITACIONES </a:t>
            </a:r>
          </a:p>
        </p:txBody>
      </p:sp>
      <p:sp>
        <p:nvSpPr>
          <p:cNvPr id="13330" name="Text Box 17"/>
          <p:cNvSpPr txBox="1">
            <a:spLocks noChangeArrowheads="1"/>
          </p:cNvSpPr>
          <p:nvPr/>
        </p:nvSpPr>
        <p:spPr bwMode="auto">
          <a:xfrm>
            <a:off x="1774825" y="1160464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ES_tradnl" altLang="es-ES" sz="2000" b="1">
              <a:solidFill>
                <a:srgbClr val="CC0066"/>
              </a:solidFill>
              <a:latin typeface="Verdana" panose="020B060403050404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086" y="2149890"/>
            <a:ext cx="38100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0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160000" cy="752973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4000" b="1" dirty="0">
                <a:solidFill>
                  <a:srgbClr val="CC0000"/>
                </a:solidFill>
                <a:latin typeface="Verdana" pitchFamily="34" charset="0"/>
              </a:rPr>
              <a:t> </a:t>
            </a:r>
            <a:r>
              <a:rPr lang="es-ES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ADMINISTRAR EL CAMBIO </a:t>
            </a:r>
            <a:endParaRPr lang="es-ES" sz="2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234383"/>
            <a:ext cx="10160000" cy="14303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ES" dirty="0"/>
              <a:t> </a:t>
            </a:r>
            <a:r>
              <a:rPr lang="es-ES" dirty="0" smtClean="0">
                <a:solidFill>
                  <a:srgbClr val="0070C0"/>
                </a:solidFill>
              </a:rPr>
              <a:t>Cambios que afectan el desarrollo del administrador y la organización.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dirty="0" smtClean="0">
                <a:solidFill>
                  <a:srgbClr val="0070C0"/>
                </a:solidFill>
              </a:rPr>
              <a:t>Técnicas para iniciar el cambio.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dirty="0" smtClean="0">
                <a:solidFill>
                  <a:srgbClr val="0070C0"/>
                </a:solidFill>
              </a:rPr>
              <a:t>Resistencia al cambio.</a:t>
            </a:r>
          </a:p>
          <a:p>
            <a:pPr>
              <a:buFont typeface="Wingdings" panose="05000000000000000000" pitchFamily="2" charset="2"/>
              <a:buChar char="v"/>
            </a:pPr>
            <a:endParaRPr lang="es-ES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s-ES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s-ES" dirty="0"/>
          </a:p>
        </p:txBody>
      </p:sp>
      <p:sp>
        <p:nvSpPr>
          <p:cNvPr id="16386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5BBF4414-9C18-4526-A097-1FC4F13A85F7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6388" name="Rectangle 13"/>
          <p:cNvSpPr txBox="1">
            <a:spLocks noGrp="1" noChangeArrowheads="1"/>
          </p:cNvSpPr>
          <p:nvPr/>
        </p:nvSpPr>
        <p:spPr bwMode="auto">
          <a:xfrm>
            <a:off x="8566150" y="62436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F6279EB-A007-4E16-93EF-2C7FC834C2BE}" type="slidenum">
              <a:rPr lang="es-ES" altLang="es-ES" sz="1400">
                <a:solidFill>
                  <a:srgbClr val="2F2B2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s-ES" sz="1400">
              <a:solidFill>
                <a:srgbClr val="2F2B20"/>
              </a:solidFill>
            </a:endParaRPr>
          </a:p>
        </p:txBody>
      </p:sp>
      <p:sp>
        <p:nvSpPr>
          <p:cNvPr id="16389" name="3 Marcador de número de diapositiva"/>
          <p:cNvSpPr txBox="1">
            <a:spLocks noGrp="1"/>
          </p:cNvSpPr>
          <p:nvPr/>
        </p:nvSpPr>
        <p:spPr bwMode="auto">
          <a:xfrm>
            <a:off x="8566150" y="62436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13F5320-CC82-4767-B1F7-47058645DA67}" type="slidenum">
              <a:rPr lang="es-ES" altLang="es-ES" sz="1400">
                <a:solidFill>
                  <a:srgbClr val="2F2B2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s-ES" sz="1400">
              <a:solidFill>
                <a:srgbClr val="2F2B20"/>
              </a:solidFill>
            </a:endParaRPr>
          </a:p>
        </p:txBody>
      </p:sp>
      <p:sp>
        <p:nvSpPr>
          <p:cNvPr id="16390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18FCE89D-0D81-4F99-BDB3-CCFFD6BFA392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6391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64CE7D0-A183-440D-97C6-B216676A5B14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6392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5B3623C9-AC61-4CAA-88A4-3CF22764C75A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6393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8A241C26-7C16-4880-A42C-B35462456341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6394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0C44292-054C-4411-9F44-872E9E92EC76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6403" name="10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4EEDD8C5-5554-4BC6-8B4B-36D35000D4C3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609600" y="2871539"/>
            <a:ext cx="10160000" cy="7529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4000" b="1" dirty="0" smtClean="0">
                <a:solidFill>
                  <a:srgbClr val="CC0000"/>
                </a:solidFill>
                <a:latin typeface="Verdana" pitchFamily="34" charset="0"/>
              </a:rPr>
              <a:t> </a:t>
            </a:r>
            <a:r>
              <a:rPr lang="es-ES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CONFLICTO ORGANIZACIONAL</a:t>
            </a:r>
            <a:endParaRPr lang="es-ES" sz="2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 bwMode="auto">
          <a:xfrm>
            <a:off x="609600" y="3654651"/>
            <a:ext cx="10160000" cy="143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CB6C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s-ES" dirty="0" smtClean="0"/>
              <a:t> </a:t>
            </a:r>
            <a:r>
              <a:rPr lang="es-ES" dirty="0">
                <a:solidFill>
                  <a:srgbClr val="0070C0"/>
                </a:solidFill>
              </a:rPr>
              <a:t>Fuente del conflicto</a:t>
            </a:r>
            <a:r>
              <a:rPr lang="es-E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dirty="0" smtClean="0"/>
              <a:t> </a:t>
            </a:r>
            <a:r>
              <a:rPr lang="es-ES" dirty="0" smtClean="0">
                <a:solidFill>
                  <a:srgbClr val="0070C0"/>
                </a:solidFill>
              </a:rPr>
              <a:t>Administración del conflicto</a:t>
            </a:r>
          </a:p>
          <a:p>
            <a:pPr>
              <a:buFont typeface="Wingdings" panose="05000000000000000000" pitchFamily="2" charset="2"/>
              <a:buChar char="v"/>
            </a:pPr>
            <a:endParaRPr lang="es-ES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s-ES" dirty="0"/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>
          <a:xfrm>
            <a:off x="670560" y="4811668"/>
            <a:ext cx="10160000" cy="7529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4000" b="1" dirty="0" smtClean="0">
                <a:solidFill>
                  <a:srgbClr val="CC0000"/>
                </a:solidFill>
                <a:latin typeface="Verdana" pitchFamily="34" charset="0"/>
              </a:rPr>
              <a:t> </a:t>
            </a:r>
            <a:r>
              <a:rPr lang="es-ES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ORGANIZACIÓN QUE APRENDE </a:t>
            </a:r>
            <a:endParaRPr lang="es-ES" sz="2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161" y="2091860"/>
            <a:ext cx="3248098" cy="30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5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299</Words>
  <Application>Microsoft Office PowerPoint</Application>
  <PresentationFormat>Panorámica</PresentationFormat>
  <Paragraphs>90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Calibri</vt:lpstr>
      <vt:lpstr>Cambria</vt:lpstr>
      <vt:lpstr>Garamond</vt:lpstr>
      <vt:lpstr>Verdana</vt:lpstr>
      <vt:lpstr>Wingdings</vt:lpstr>
      <vt:lpstr>Adyacencia</vt:lpstr>
      <vt:lpstr>1_Adyacencia</vt:lpstr>
      <vt:lpstr>CARRERA: TECNICATURA UNIVESITARIA EN                           GESTION EMPRESAS TURISTICAS</vt:lpstr>
      <vt:lpstr>PLANEACION </vt:lpstr>
      <vt:lpstr>Presentación de PowerPoint</vt:lpstr>
      <vt:lpstr> ENFOQUE SISTEMA DE SELECCION </vt:lpstr>
      <vt:lpstr>Presentación de PowerPoint</vt:lpstr>
      <vt:lpstr> Desarrollo del administrador. </vt:lpstr>
      <vt:lpstr> ADMINISTRAR EL CAMBIO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CARRERA: TECNICATURA UNIVESITARIA EN                           GESTION EMPRESAS TURISTICAS</dc:title>
  <dc:creator>Usuario de Windows</dc:creator>
  <cp:lastModifiedBy>Usuario de Windows</cp:lastModifiedBy>
  <cp:revision>36</cp:revision>
  <dcterms:created xsi:type="dcterms:W3CDTF">2020-03-27T13:36:44Z</dcterms:created>
  <dcterms:modified xsi:type="dcterms:W3CDTF">2020-05-19T19:41:48Z</dcterms:modified>
</cp:coreProperties>
</file>