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3" r:id="rId1"/>
  </p:sldMasterIdLst>
  <p:notesMasterIdLst>
    <p:notesMasterId r:id="rId5"/>
  </p:notes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s-A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0" d="100"/>
          <a:sy n="60" d="100"/>
        </p:scale>
        <p:origin x="521" y="4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AR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57B35C2-873E-4FDC-BE62-CF85675E0E98}" type="datetimeFigureOut">
              <a:rPr lang="es-AR" smtClean="0"/>
              <a:t>21/09/2016</a:t>
            </a:fld>
            <a:endParaRPr lang="es-AR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AR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AR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077CCDD-0372-4D0D-970E-D391AAD73427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3683504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77CCDD-0372-4D0D-970E-D391AAD73427}" type="slidenum">
              <a:rPr lang="es-AR" smtClean="0"/>
              <a:t>1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41031069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6338CC-17B7-4A95-8A81-B27CBF747B65}" type="datetime1">
              <a:rPr lang="es-AR" smtClean="0"/>
              <a:t>21/09/2016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AR" smtClean="0"/>
              <a:t>Dr. Gustavo A. Argañaraz</a:t>
            </a:r>
            <a:endParaRPr lang="es-AR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78925C05-5627-4B05-B735-9FA928FCD220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822002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207F9-65A2-435A-B3B1-57955E3B868C}" type="datetime1">
              <a:rPr lang="es-AR" smtClean="0"/>
              <a:t>21/09/2016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AR" smtClean="0"/>
              <a:t>Dr. Gustavo A. Argañaraz</a:t>
            </a:r>
            <a:endParaRPr lang="es-A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78925C05-5627-4B05-B735-9FA928FCD220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672882056"/>
      </p:ext>
    </p:extLst>
  </p:cSld>
  <p:clrMapOvr>
    <a:masterClrMapping/>
  </p:clrMapOvr>
  <p:hf sldNum="0" hd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207F9-65A2-435A-B3B1-57955E3B868C}" type="datetime1">
              <a:rPr lang="es-AR" smtClean="0"/>
              <a:t>21/09/2016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AR" smtClean="0"/>
              <a:t>Dr. Gustavo A. Argañaraz</a:t>
            </a:r>
            <a:endParaRPr lang="es-A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78925C05-5627-4B05-B735-9FA928FCD220}" type="slidenum">
              <a:rPr lang="es-AR" smtClean="0"/>
              <a:t>‹Nº›</a:t>
            </a:fld>
            <a:endParaRPr lang="es-AR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97715906"/>
      </p:ext>
    </p:extLst>
  </p:cSld>
  <p:clrMapOvr>
    <a:masterClrMapping/>
  </p:clrMapOvr>
  <p:hf sldNum="0" hd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207F9-65A2-435A-B3B1-57955E3B868C}" type="datetime1">
              <a:rPr lang="es-AR" smtClean="0"/>
              <a:t>21/09/2016</a:t>
            </a:fld>
            <a:endParaRPr lang="es-A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AR" smtClean="0"/>
              <a:t>Dr. Gustavo A. Argañaraz</a:t>
            </a:r>
            <a:endParaRPr lang="es-A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78925C05-5627-4B05-B735-9FA928FCD220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001732778"/>
      </p:ext>
    </p:extLst>
  </p:cSld>
  <p:clrMapOvr>
    <a:masterClrMapping/>
  </p:clrMapOvr>
  <p:hf sldNum="0" hd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207F9-65A2-435A-B3B1-57955E3B868C}" type="datetime1">
              <a:rPr lang="es-AR" smtClean="0"/>
              <a:t>21/09/2016</a:t>
            </a:fld>
            <a:endParaRPr lang="es-A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AR" smtClean="0"/>
              <a:t>Dr. Gustavo A. Argañaraz</a:t>
            </a:r>
            <a:endParaRPr lang="es-A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78925C05-5627-4B05-B735-9FA928FCD220}" type="slidenum">
              <a:rPr lang="es-AR" smtClean="0"/>
              <a:t>‹Nº›</a:t>
            </a:fld>
            <a:endParaRPr lang="es-AR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571192723"/>
      </p:ext>
    </p:extLst>
  </p:cSld>
  <p:clrMapOvr>
    <a:masterClrMapping/>
  </p:clrMapOvr>
  <p:hf sldNum="0" hd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207F9-65A2-435A-B3B1-57955E3B868C}" type="datetime1">
              <a:rPr lang="es-AR" smtClean="0"/>
              <a:t>21/09/2016</a:t>
            </a:fld>
            <a:endParaRPr lang="es-A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AR" smtClean="0"/>
              <a:t>Dr. Gustavo A. Argañaraz</a:t>
            </a:r>
            <a:endParaRPr lang="es-A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78925C05-5627-4B05-B735-9FA928FCD220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635052752"/>
      </p:ext>
    </p:extLst>
  </p:cSld>
  <p:clrMapOvr>
    <a:masterClrMapping/>
  </p:clrMapOvr>
  <p:hf sldNum="0" hd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274BD-DD29-4CBF-AC0A-435BE7E56ABF}" type="datetime1">
              <a:rPr lang="es-AR" smtClean="0"/>
              <a:t>21/09/2016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AR" smtClean="0"/>
              <a:t>Dr. Gustavo A. Argañaraz</a:t>
            </a:r>
            <a:endParaRPr lang="es-A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925C05-5627-4B05-B735-9FA928FCD220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21452304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EC90D0-2257-47D5-A515-40BFE45D4C37}" type="datetime1">
              <a:rPr lang="es-AR" smtClean="0"/>
              <a:t>21/09/2016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AR" smtClean="0"/>
              <a:t>Dr. Gustavo A. Argañaraz</a:t>
            </a:r>
            <a:endParaRPr lang="es-A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925C05-5627-4B05-B735-9FA928FCD220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0401078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ADB4F-5DB2-4D01-9D91-146F7A2343AA}" type="datetime1">
              <a:rPr lang="es-AR" smtClean="0"/>
              <a:t>21/09/2016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AR" smtClean="0"/>
              <a:t>Dr. Gustavo A. Argañaraz</a:t>
            </a:r>
            <a:endParaRPr lang="es-A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925C05-5627-4B05-B735-9FA928FCD220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1004762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0CC0A-9EAA-4895-AA28-E48CA0734A1D}" type="datetime1">
              <a:rPr lang="es-AR" smtClean="0"/>
              <a:t>21/09/2016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AR" smtClean="0"/>
              <a:t>Dr. Gustavo A. Argañaraz</a:t>
            </a:r>
            <a:endParaRPr lang="es-A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78925C05-5627-4B05-B735-9FA928FCD220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919136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2A4C2-D025-4FEE-8CC7-492AF12937D4}" type="datetime1">
              <a:rPr lang="es-AR" smtClean="0"/>
              <a:t>21/09/2016</a:t>
            </a:fld>
            <a:endParaRPr lang="es-A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AR" smtClean="0"/>
              <a:t>Dr. Gustavo A. Argañaraz</a:t>
            </a:r>
            <a:endParaRPr lang="es-AR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78925C05-5627-4B05-B735-9FA928FCD220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7062353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7F039F-9E71-4E29-9E3A-592F9726AC18}" type="datetime1">
              <a:rPr lang="es-AR" smtClean="0"/>
              <a:t>21/09/2016</a:t>
            </a:fld>
            <a:endParaRPr lang="es-A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AR" smtClean="0"/>
              <a:t>Dr. Gustavo A. Argañaraz</a:t>
            </a:r>
            <a:endParaRPr lang="es-AR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78925C05-5627-4B05-B735-9FA928FCD220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3499651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11D5BC-9137-4828-8C40-19D9FF4DAD40}" type="datetime1">
              <a:rPr lang="es-AR" smtClean="0"/>
              <a:t>21/09/2016</a:t>
            </a:fld>
            <a:endParaRPr lang="es-A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AR" smtClean="0"/>
              <a:t>Dr. Gustavo A. Argañaraz</a:t>
            </a:r>
            <a:endParaRPr lang="es-AR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925C05-5627-4B05-B735-9FA928FCD220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3787964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B740AF-B1DE-46DD-9722-78F1D26F3DE6}" type="datetime1">
              <a:rPr lang="es-AR" smtClean="0"/>
              <a:t>21/09/2016</a:t>
            </a:fld>
            <a:endParaRPr lang="es-A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AR" smtClean="0"/>
              <a:t>Dr. Gustavo A. Argañaraz</a:t>
            </a:r>
            <a:endParaRPr lang="es-AR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925C05-5627-4B05-B735-9FA928FCD220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6979987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CE1B55-8F4E-4B1E-A3B0-9379143E7DCE}" type="datetime1">
              <a:rPr lang="es-AR" smtClean="0"/>
              <a:t>21/09/2016</a:t>
            </a:fld>
            <a:endParaRPr lang="es-A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AR" smtClean="0"/>
              <a:t>Dr. Gustavo A. Argañaraz</a:t>
            </a:r>
            <a:endParaRPr lang="es-A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925C05-5627-4B05-B735-9FA928FCD220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9680510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EA1F01-BC1A-411B-92D3-47069B7292EB}" type="datetime1">
              <a:rPr lang="es-AR" smtClean="0"/>
              <a:t>21/09/2016</a:t>
            </a:fld>
            <a:endParaRPr lang="es-A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AR" smtClean="0"/>
              <a:t>Dr. Gustavo A. Argañaraz</a:t>
            </a:r>
            <a:endParaRPr lang="es-A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78925C05-5627-4B05-B735-9FA928FCD220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4419391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157"/>
            <a:ext cx="2356674" cy="6853096"/>
            <a:chOff x="6627813" y="195610"/>
            <a:chExt cx="1952625" cy="5678141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5610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C207F9-65A2-435A-B3B1-57955E3B868C}" type="datetime1">
              <a:rPr lang="es-AR" smtClean="0"/>
              <a:t>21/09/2016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s-AR" smtClean="0"/>
              <a:t>Dr. Gustavo A. Argañaraz</a:t>
            </a:r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78925C05-5627-4B05-B735-9FA928FCD220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41119368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14" r:id="rId1"/>
    <p:sldLayoutId id="2147483815" r:id="rId2"/>
    <p:sldLayoutId id="2147483816" r:id="rId3"/>
    <p:sldLayoutId id="2147483817" r:id="rId4"/>
    <p:sldLayoutId id="2147483818" r:id="rId5"/>
    <p:sldLayoutId id="2147483819" r:id="rId6"/>
    <p:sldLayoutId id="2147483820" r:id="rId7"/>
    <p:sldLayoutId id="2147483821" r:id="rId8"/>
    <p:sldLayoutId id="2147483822" r:id="rId9"/>
    <p:sldLayoutId id="2147483823" r:id="rId10"/>
    <p:sldLayoutId id="2147483824" r:id="rId11"/>
    <p:sldLayoutId id="2147483825" r:id="rId12"/>
    <p:sldLayoutId id="2147483826" r:id="rId13"/>
    <p:sldLayoutId id="2147483827" r:id="rId14"/>
    <p:sldLayoutId id="2147483828" r:id="rId15"/>
    <p:sldLayoutId id="2147483829" r:id="rId16"/>
  </p:sldLayoutIdLst>
  <p:hf sldNum="0" hd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2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530087"/>
            <a:ext cx="9144000" cy="914401"/>
          </a:xfrm>
        </p:spPr>
        <p:txBody>
          <a:bodyPr>
            <a:noAutofit/>
          </a:bodyPr>
          <a:lstStyle/>
          <a:p>
            <a:r>
              <a:rPr lang="es-AR" sz="3200" b="1" dirty="0" smtClean="0">
                <a:solidFill>
                  <a:schemeClr val="tx1"/>
                </a:solidFill>
              </a:rPr>
              <a:t>HERIDAS</a:t>
            </a:r>
            <a:r>
              <a:rPr lang="es-AR" sz="3200" dirty="0" smtClean="0">
                <a:solidFill>
                  <a:schemeClr val="tx1"/>
                </a:solidFill>
              </a:rPr>
              <a:t/>
            </a:r>
            <a:br>
              <a:rPr lang="es-AR" sz="3200" dirty="0" smtClean="0">
                <a:solidFill>
                  <a:schemeClr val="tx1"/>
                </a:solidFill>
              </a:rPr>
            </a:br>
            <a:endParaRPr lang="es-AR" sz="3200" dirty="0">
              <a:solidFill>
                <a:schemeClr val="tx1"/>
              </a:solidFill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993913"/>
            <a:ext cx="9144000" cy="5141895"/>
          </a:xfrm>
        </p:spPr>
        <p:txBody>
          <a:bodyPr>
            <a:noAutofit/>
          </a:bodyPr>
          <a:lstStyle/>
          <a:p>
            <a:pPr algn="l"/>
            <a:r>
              <a:rPr lang="es-AR" sz="1600" dirty="0"/>
              <a:t>Cuando se pierde la integridad de la piel, es decir, se rompe, se pierde </a:t>
            </a:r>
            <a:r>
              <a:rPr lang="es-AR" sz="1600" dirty="0" smtClean="0"/>
              <a:t>este efecto </a:t>
            </a:r>
            <a:r>
              <a:rPr lang="es-AR" sz="1600" dirty="0"/>
              <a:t>barrera y decimos que se ha producido una herida</a:t>
            </a:r>
            <a:r>
              <a:rPr lang="es-AR" sz="1600" dirty="0" smtClean="0"/>
              <a:t>.</a:t>
            </a:r>
          </a:p>
          <a:p>
            <a:pPr algn="l"/>
            <a:r>
              <a:rPr lang="es-AR" sz="1600" dirty="0"/>
              <a:t/>
            </a:r>
            <a:br>
              <a:rPr lang="es-AR" sz="1600" dirty="0"/>
            </a:br>
            <a:r>
              <a:rPr lang="es-AR" sz="1600" dirty="0" smtClean="0"/>
              <a:t>Toda </a:t>
            </a:r>
            <a:r>
              <a:rPr lang="es-AR" sz="1600" dirty="0"/>
              <a:t>herida tiene riesgo de </a:t>
            </a:r>
            <a:r>
              <a:rPr lang="es-AR" sz="1600" dirty="0" smtClean="0"/>
              <a:t>infección Tetánica, </a:t>
            </a:r>
            <a:r>
              <a:rPr lang="es-AR" sz="1600" dirty="0"/>
              <a:t>por lo que </a:t>
            </a:r>
            <a:r>
              <a:rPr lang="es-AR" sz="1600" dirty="0" smtClean="0"/>
              <a:t>es conveniente </a:t>
            </a:r>
            <a:r>
              <a:rPr lang="es-AR" sz="1600" dirty="0"/>
              <a:t>estar previamente vacunado</a:t>
            </a:r>
            <a:r>
              <a:rPr lang="es-AR" sz="1600" dirty="0" smtClean="0"/>
              <a:t>.</a:t>
            </a:r>
          </a:p>
          <a:p>
            <a:pPr algn="l"/>
            <a:endParaRPr lang="es-AR" sz="1600" dirty="0" smtClean="0"/>
          </a:p>
          <a:p>
            <a:pPr algn="l"/>
            <a:r>
              <a:rPr lang="es-AR" sz="1600" dirty="0" smtClean="0"/>
              <a:t>Las </a:t>
            </a:r>
            <a:r>
              <a:rPr lang="es-AR" sz="1600" dirty="0"/>
              <a:t>heridas suelen originarse por traumatismos (golpes, cortes, caídas, etc</a:t>
            </a:r>
            <a:r>
              <a:rPr lang="es-AR" sz="1600" dirty="0" smtClean="0"/>
              <a:t>.) y </a:t>
            </a:r>
            <a:r>
              <a:rPr lang="es-AR" sz="1600" dirty="0"/>
              <a:t>se pueden clasificar de la siguiente forma</a:t>
            </a:r>
            <a:r>
              <a:rPr lang="es-AR" sz="1600" dirty="0" smtClean="0"/>
              <a:t>:</a:t>
            </a:r>
          </a:p>
          <a:p>
            <a:r>
              <a:rPr lang="es-AR" sz="1600" u="sng" dirty="0"/>
              <a:t>Heridas </a:t>
            </a:r>
            <a:r>
              <a:rPr lang="es-AR" sz="1600" u="sng" dirty="0" smtClean="0"/>
              <a:t>incisas</a:t>
            </a:r>
            <a:r>
              <a:rPr lang="es-AR" sz="1600" dirty="0" smtClean="0"/>
              <a:t>: Los </a:t>
            </a:r>
            <a:r>
              <a:rPr lang="es-AR" sz="1600" dirty="0"/>
              <a:t>bordes de la herida son regulares y </a:t>
            </a:r>
            <a:r>
              <a:rPr lang="es-AR" sz="1600" dirty="0" smtClean="0"/>
              <a:t>limpios. Producidas </a:t>
            </a:r>
            <a:r>
              <a:rPr lang="es-AR" sz="1600" dirty="0"/>
              <a:t>por objetos cortantes afilados.</a:t>
            </a:r>
            <a:br>
              <a:rPr lang="es-AR" sz="1600" dirty="0"/>
            </a:br>
            <a:endParaRPr lang="es-AR" sz="1600" dirty="0" smtClean="0"/>
          </a:p>
          <a:p>
            <a:r>
              <a:rPr lang="es-AR" sz="1600" u="sng" dirty="0" smtClean="0"/>
              <a:t>Heridas contusas</a:t>
            </a:r>
            <a:r>
              <a:rPr lang="es-AR" sz="1600" dirty="0" smtClean="0"/>
              <a:t>: Los </a:t>
            </a:r>
            <a:r>
              <a:rPr lang="es-AR" sz="1600" dirty="0"/>
              <a:t>bordes de la herida suelen ser irregulares y a veces son sucias </a:t>
            </a:r>
            <a:r>
              <a:rPr lang="es-AR" sz="1600" dirty="0" smtClean="0"/>
              <a:t>con restos </a:t>
            </a:r>
            <a:r>
              <a:rPr lang="es-AR" sz="1600" dirty="0"/>
              <a:t>de material. </a:t>
            </a:r>
            <a:r>
              <a:rPr lang="es-AR" sz="1600" dirty="0" smtClean="0"/>
              <a:t>Producido por objetos </a:t>
            </a:r>
            <a:r>
              <a:rPr lang="es-AR" sz="1600" dirty="0"/>
              <a:t>romo</a:t>
            </a:r>
            <a:r>
              <a:rPr lang="es-AR" sz="1600" dirty="0" smtClean="0"/>
              <a:t>.</a:t>
            </a:r>
            <a:r>
              <a:rPr lang="es-AR" sz="1600" dirty="0"/>
              <a:t/>
            </a:r>
            <a:br>
              <a:rPr lang="es-AR" sz="1600" dirty="0"/>
            </a:br>
            <a:endParaRPr lang="es-AR" sz="1600" dirty="0" smtClean="0"/>
          </a:p>
          <a:p>
            <a:r>
              <a:rPr lang="es-AR" sz="1600" u="sng" dirty="0" smtClean="0"/>
              <a:t>Heridas punzantes</a:t>
            </a:r>
            <a:r>
              <a:rPr lang="es-AR" sz="1600" dirty="0" smtClean="0"/>
              <a:t>:</a:t>
            </a:r>
            <a:r>
              <a:rPr lang="es-AR" sz="1600" dirty="0"/>
              <a:t> </a:t>
            </a:r>
            <a:r>
              <a:rPr lang="es-AR" sz="1600" dirty="0" smtClean="0"/>
              <a:t>producidas </a:t>
            </a:r>
            <a:r>
              <a:rPr lang="es-AR" sz="1600" dirty="0"/>
              <a:t>por objetos punzantes. Presentan un orificio </a:t>
            </a:r>
            <a:r>
              <a:rPr lang="es-AR" sz="1600" dirty="0" smtClean="0"/>
              <a:t>de entrada </a:t>
            </a:r>
            <a:r>
              <a:rPr lang="es-AR" sz="1600" dirty="0"/>
              <a:t>pero no nos permite adivinar la profundidad y el daño real. Tienen mayor riesgo de infección y tétanos.</a:t>
            </a:r>
            <a:br>
              <a:rPr lang="es-AR" sz="1600" dirty="0"/>
            </a:br>
            <a:r>
              <a:rPr lang="es-AR" sz="1600" dirty="0"/>
              <a:t/>
            </a:r>
            <a:br>
              <a:rPr lang="es-AR" sz="1600" dirty="0"/>
            </a:br>
            <a:r>
              <a:rPr lang="es-AR" sz="1600" dirty="0"/>
              <a:t/>
            </a:r>
            <a:br>
              <a:rPr lang="es-AR" sz="1600" dirty="0"/>
            </a:br>
            <a:endParaRPr lang="es-AR" sz="1600" dirty="0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AR" smtClean="0"/>
              <a:t>Dr. Gustavo A. Argañaraz</a:t>
            </a:r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9688636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859247"/>
          </a:xfrm>
        </p:spPr>
        <p:txBody>
          <a:bodyPr>
            <a:normAutofit fontScale="90000"/>
          </a:bodyPr>
          <a:lstStyle/>
          <a:p>
            <a:pPr algn="ctr"/>
            <a:r>
              <a:rPr lang="es-AR" sz="3200" dirty="0" smtClean="0">
                <a:solidFill>
                  <a:schemeClr val="tx1"/>
                </a:solidFill>
              </a:rPr>
              <a:t>CONDUCTA A SEGUIR:</a:t>
            </a:r>
            <a:r>
              <a:rPr lang="es-AR" sz="3200" dirty="0"/>
              <a:t/>
            </a:r>
            <a:br>
              <a:rPr lang="es-AR" sz="3200" dirty="0"/>
            </a:br>
            <a:endParaRPr lang="es-AR" sz="3200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104293" y="1219201"/>
            <a:ext cx="8946541" cy="491660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s-AR" sz="1600" dirty="0" smtClean="0">
                <a:solidFill>
                  <a:schemeClr val="tx1"/>
                </a:solidFill>
              </a:rPr>
              <a:t>PREPARAR LO QUE PODAMOS PRECISAR PARA REALIZAR LA CURA: GASAS, AGUA OXIGENADA, ANTISÉPTICO, TIRAS ADHESIVAS, VENDAS.</a:t>
            </a:r>
          </a:p>
          <a:p>
            <a:pPr marL="0" indent="0">
              <a:buNone/>
            </a:pPr>
            <a:r>
              <a:rPr lang="es-AR" sz="1600" dirty="0" smtClean="0">
                <a:solidFill>
                  <a:schemeClr val="tx1"/>
                </a:solidFill>
              </a:rPr>
              <a:t/>
            </a:r>
            <a:br>
              <a:rPr lang="es-AR" sz="1600" dirty="0" smtClean="0">
                <a:solidFill>
                  <a:schemeClr val="tx1"/>
                </a:solidFill>
              </a:rPr>
            </a:br>
            <a:r>
              <a:rPr lang="es-AR" sz="1600" dirty="0" smtClean="0">
                <a:solidFill>
                  <a:schemeClr val="tx1"/>
                </a:solidFill>
              </a:rPr>
              <a:t>DEBEMOS LAVARNOS CORRECTAMENTE LAS MANOS CON AGUA Y JABÓN.</a:t>
            </a:r>
          </a:p>
          <a:p>
            <a:pPr marL="0" indent="0">
              <a:buNone/>
            </a:pPr>
            <a:r>
              <a:rPr lang="es-AR" sz="1600" dirty="0" smtClean="0">
                <a:solidFill>
                  <a:schemeClr val="tx1"/>
                </a:solidFill>
              </a:rPr>
              <a:t/>
            </a:r>
            <a:br>
              <a:rPr lang="es-AR" sz="1600" dirty="0" smtClean="0">
                <a:solidFill>
                  <a:schemeClr val="tx1"/>
                </a:solidFill>
              </a:rPr>
            </a:br>
            <a:r>
              <a:rPr lang="es-AR" sz="1600" dirty="0" smtClean="0">
                <a:solidFill>
                  <a:schemeClr val="tx1"/>
                </a:solidFill>
              </a:rPr>
              <a:t>SI LA HERIDA SANGRA, EFECTUAREMOS COMPRESIÓN DIRECTA CON GASAS ESTÉRILES.</a:t>
            </a:r>
          </a:p>
          <a:p>
            <a:pPr marL="0" indent="0">
              <a:buNone/>
            </a:pPr>
            <a:r>
              <a:rPr lang="es-AR" sz="1600" dirty="0" smtClean="0">
                <a:solidFill>
                  <a:schemeClr val="tx1"/>
                </a:solidFill>
              </a:rPr>
              <a:t/>
            </a:r>
            <a:br>
              <a:rPr lang="es-AR" sz="1600" dirty="0" smtClean="0">
                <a:solidFill>
                  <a:schemeClr val="tx1"/>
                </a:solidFill>
              </a:rPr>
            </a:br>
            <a:r>
              <a:rPr lang="es-AR" sz="1600" dirty="0" smtClean="0">
                <a:solidFill>
                  <a:schemeClr val="tx1"/>
                </a:solidFill>
              </a:rPr>
              <a:t>LAS HERIDAS CON RESTOS DE MATERIAL O SUCIAS, DEBEN LIMPIARSE CON AGUA</a:t>
            </a:r>
            <a:br>
              <a:rPr lang="es-AR" sz="1600" dirty="0" smtClean="0">
                <a:solidFill>
                  <a:schemeClr val="tx1"/>
                </a:solidFill>
              </a:rPr>
            </a:br>
            <a:r>
              <a:rPr lang="es-AR" sz="1600" dirty="0" smtClean="0">
                <a:solidFill>
                  <a:schemeClr val="tx1"/>
                </a:solidFill>
              </a:rPr>
              <a:t>OXIGENADA "A PRESIÓN" O CON AGUA Y JABÓN. SI HAY CUERPOS EXTRAÑOS COMO</a:t>
            </a:r>
            <a:br>
              <a:rPr lang="es-AR" sz="1600" dirty="0" smtClean="0">
                <a:solidFill>
                  <a:schemeClr val="tx1"/>
                </a:solidFill>
              </a:rPr>
            </a:br>
            <a:r>
              <a:rPr lang="es-AR" sz="1600" dirty="0" smtClean="0">
                <a:solidFill>
                  <a:schemeClr val="tx1"/>
                </a:solidFill>
              </a:rPr>
              <a:t>TIERRA, CRISTALES, ETC., LOS RETIRAREMOS CUIDADOSAMENTE CON PINZAS O CON</a:t>
            </a:r>
            <a:br>
              <a:rPr lang="es-AR" sz="1600" dirty="0" smtClean="0">
                <a:solidFill>
                  <a:schemeClr val="tx1"/>
                </a:solidFill>
              </a:rPr>
            </a:br>
            <a:r>
              <a:rPr lang="es-AR" sz="1600" dirty="0" smtClean="0">
                <a:solidFill>
                  <a:schemeClr val="tx1"/>
                </a:solidFill>
              </a:rPr>
              <a:t>GASAS. SI EL CUERPO EXTRAÑO OFRECE RESISTENCIA NO INTENTAREMOS EXTRAERLO.</a:t>
            </a:r>
            <a:br>
              <a:rPr lang="es-AR" sz="1600" dirty="0" smtClean="0">
                <a:solidFill>
                  <a:schemeClr val="tx1"/>
                </a:solidFill>
              </a:rPr>
            </a:br>
            <a:endParaRPr lang="es-AR" sz="1600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s-AR" sz="1600" dirty="0" smtClean="0">
                <a:solidFill>
                  <a:schemeClr val="tx1"/>
                </a:solidFill>
              </a:rPr>
              <a:t>SE SECARÁ LA HERIDA MEDIANTE GASAS ESTÉRILES DE DENTRO HACIA FUERA.</a:t>
            </a:r>
          </a:p>
          <a:p>
            <a:pPr marL="0" indent="0">
              <a:buNone/>
            </a:pPr>
            <a:r>
              <a:rPr lang="es-AR" sz="1600" dirty="0" smtClean="0">
                <a:solidFill>
                  <a:schemeClr val="tx1"/>
                </a:solidFill>
              </a:rPr>
              <a:t/>
            </a:r>
            <a:br>
              <a:rPr lang="es-AR" sz="1600" dirty="0" smtClean="0">
                <a:solidFill>
                  <a:schemeClr val="tx1"/>
                </a:solidFill>
              </a:rPr>
            </a:br>
            <a:r>
              <a:rPr lang="es-AR" sz="1600" dirty="0" smtClean="0">
                <a:solidFill>
                  <a:schemeClr val="tx1"/>
                </a:solidFill>
              </a:rPr>
              <a:t> LUEGO SE PROCEDERÁ A LA APLICACIÓN DEL ANTISÉPTICO, POVIDONA YODADA. </a:t>
            </a:r>
            <a:br>
              <a:rPr lang="es-AR" sz="1600" dirty="0" smtClean="0">
                <a:solidFill>
                  <a:schemeClr val="tx1"/>
                </a:solidFill>
              </a:rPr>
            </a:br>
            <a:endParaRPr lang="es-AR" sz="1600" dirty="0">
              <a:solidFill>
                <a:schemeClr val="tx1"/>
              </a:solidFill>
            </a:endParaRPr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AR" smtClean="0"/>
              <a:t>Dr. Gustavo A. Argañaraz</a:t>
            </a:r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786074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57768"/>
          </a:xfrm>
        </p:spPr>
        <p:txBody>
          <a:bodyPr>
            <a:normAutofit fontScale="90000"/>
          </a:bodyPr>
          <a:lstStyle/>
          <a:p>
            <a:endParaRPr lang="es-AR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103312" y="1351722"/>
            <a:ext cx="8946541" cy="405516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AR" sz="1600" dirty="0" smtClean="0">
                <a:solidFill>
                  <a:schemeClr val="tx1"/>
                </a:solidFill>
              </a:rPr>
              <a:t>NORMALMENTE EN HERIDAS PEQUEÑAS NO HARÁ FALTA CUBRIRLAS. EN EL RESTO, O EN HERIDAS CON ESPECIAL RIESGO DE INFECCIÓN O QUE PRECISEN SER SUTURADAS (SEPARACIÓN DE LOS BORDES), SE CUBRIRÁN CON APÓSITOS ESTÉRILES COMO GASASO SE EFECTUARÁ UN VENDAJE.</a:t>
            </a:r>
          </a:p>
          <a:p>
            <a:pPr marL="0" indent="0">
              <a:buNone/>
            </a:pPr>
            <a:r>
              <a:rPr lang="es-AR" sz="1600" dirty="0" smtClean="0">
                <a:solidFill>
                  <a:schemeClr val="tx1"/>
                </a:solidFill>
              </a:rPr>
              <a:t/>
            </a:r>
            <a:br>
              <a:rPr lang="es-AR" sz="1600" dirty="0" smtClean="0">
                <a:solidFill>
                  <a:schemeClr val="tx1"/>
                </a:solidFill>
              </a:rPr>
            </a:br>
            <a:r>
              <a:rPr lang="es-AR" sz="1600" dirty="0" smtClean="0">
                <a:solidFill>
                  <a:schemeClr val="tx1"/>
                </a:solidFill>
              </a:rPr>
              <a:t>SI LA HERIDA ESTÁ SUCIA, O TIENE LOS BORDES SEPARADOS O ES LARGA O PROFUNDA, SE LIMPIARÁ Y CUBRIRÁ CON GASAS ESTÉRILES Y SE REMITIRÁ AL ACCIDENTADO A UN CENTRO SANITARIO.</a:t>
            </a:r>
          </a:p>
          <a:p>
            <a:pPr marL="0" indent="0">
              <a:buNone/>
            </a:pPr>
            <a:r>
              <a:rPr lang="es-AR" sz="1600" dirty="0" smtClean="0">
                <a:solidFill>
                  <a:schemeClr val="tx1"/>
                </a:solidFill>
              </a:rPr>
              <a:t/>
            </a:r>
            <a:br>
              <a:rPr lang="es-AR" sz="1600" dirty="0" smtClean="0">
                <a:solidFill>
                  <a:schemeClr val="tx1"/>
                </a:solidFill>
              </a:rPr>
            </a:br>
            <a:r>
              <a:rPr lang="es-AR" sz="1600" dirty="0" smtClean="0">
                <a:solidFill>
                  <a:schemeClr val="tx1"/>
                </a:solidFill>
              </a:rPr>
              <a:t>EVITAREMOS TRATAR LAS HERIDAS CON APÓSITOS DE PAPEL (SERVILLETAS O PAÑUELOS) O CON ALGODÓN PUES DESPRENDEN PELUSA O SE PEGAN A LOS BORDES DE LA HERIDA. TAMPOCO SE UTILIZARÁ ALCOHOL PORQUE IRRITA LA HERIDA, NI POMADAS NI POLVOS ANTIBIÓTICOS.</a:t>
            </a:r>
            <a:br>
              <a:rPr lang="es-AR" sz="1600" dirty="0" smtClean="0">
                <a:solidFill>
                  <a:schemeClr val="tx1"/>
                </a:solidFill>
              </a:rPr>
            </a:br>
            <a:endParaRPr lang="es-AR" sz="1600" dirty="0">
              <a:solidFill>
                <a:schemeClr val="tx1"/>
              </a:solidFill>
            </a:endParaRPr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AR" smtClean="0"/>
              <a:t>Dr. Gustavo A. Argañaraz</a:t>
            </a:r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189512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Espiral">
  <a:themeElements>
    <a:clrScheme name="Espiral">
      <a:dk1>
        <a:sysClr val="windowText" lastClr="000000"/>
      </a:dk1>
      <a:lt1>
        <a:sysClr val="window" lastClr="FFFFFF"/>
      </a:lt1>
      <a:dk2>
        <a:srgbClr val="2E5369"/>
      </a:dk2>
      <a:lt2>
        <a:srgbClr val="CFE2E7"/>
      </a:lt2>
      <a:accent1>
        <a:srgbClr val="353535"/>
      </a:accent1>
      <a:accent2>
        <a:srgbClr val="31B4E6"/>
      </a:accent2>
      <a:accent3>
        <a:srgbClr val="265991"/>
      </a:accent3>
      <a:accent4>
        <a:srgbClr val="7E40CC"/>
      </a:accent4>
      <a:accent5>
        <a:srgbClr val="B927E9"/>
      </a:accent5>
      <a:accent6>
        <a:srgbClr val="E833BF"/>
      </a:accent6>
      <a:hlink>
        <a:srgbClr val="2DA0F1"/>
      </a:hlink>
      <a:folHlink>
        <a:srgbClr val="7ED1E6"/>
      </a:folHlink>
    </a:clrScheme>
    <a:fontScheme name="Espiral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Espiral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4F34B87B-9C7A-41AE-A6CB-48536223DFFD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38</TotalTime>
  <Words>119</Words>
  <Application>Microsoft Office PowerPoint</Application>
  <PresentationFormat>Panorámica</PresentationFormat>
  <Paragraphs>22</Paragraphs>
  <Slides>3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8" baseType="lpstr">
      <vt:lpstr>Arial</vt:lpstr>
      <vt:lpstr>Calibri</vt:lpstr>
      <vt:lpstr>Century Gothic</vt:lpstr>
      <vt:lpstr>Wingdings 3</vt:lpstr>
      <vt:lpstr>Espiral</vt:lpstr>
      <vt:lpstr>HERIDAS </vt:lpstr>
      <vt:lpstr>CONDUCTA A SEGUIR: </vt:lpstr>
      <vt:lpstr>Presentación de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Heridas </dc:title>
  <dc:creator>usuario</dc:creator>
  <cp:lastModifiedBy>usuario</cp:lastModifiedBy>
  <cp:revision>7</cp:revision>
  <dcterms:created xsi:type="dcterms:W3CDTF">2016-09-15T01:11:36Z</dcterms:created>
  <dcterms:modified xsi:type="dcterms:W3CDTF">2016-09-22T01:50:56Z</dcterms:modified>
</cp:coreProperties>
</file>