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65" autoAdjust="0"/>
    <p:restoredTop sz="94660"/>
  </p:normalViewPr>
  <p:slideViewPr>
    <p:cSldViewPr>
      <p:cViewPr varScale="1">
        <p:scale>
          <a:sx n="70" d="100"/>
          <a:sy n="70" d="100"/>
        </p:scale>
        <p:origin x="11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2EABD-1BC6-4C08-A59D-AAD93D161BBF}" type="datetimeFigureOut">
              <a:rPr lang="es-AR" smtClean="0"/>
              <a:pPr/>
              <a:t>11/4/2025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70C2C3-6446-4C4F-A593-653A13EC92B5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54743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AR"/>
          </a:p>
        </p:txBody>
      </p:sp>
      <p:sp>
        <p:nvSpPr>
          <p:cNvPr id="1741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5A7B97-78B5-4185-A4A4-1752CE32EAA3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54199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AR"/>
          </a:p>
        </p:txBody>
      </p:sp>
      <p:sp>
        <p:nvSpPr>
          <p:cNvPr id="1843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3DA7F6-D40C-4472-BC3A-C2B92AA77B0D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6768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AR"/>
          </a:p>
        </p:txBody>
      </p:sp>
      <p:sp>
        <p:nvSpPr>
          <p:cNvPr id="19460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7CE029-3D83-47C2-BA91-303A6CCB0F6D}" type="slidenum">
              <a:rPr lang="es-ES" smtClean="0"/>
              <a:pPr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196918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AR"/>
          </a:p>
        </p:txBody>
      </p:sp>
      <p:sp>
        <p:nvSpPr>
          <p:cNvPr id="20484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441711-39A8-4798-8DF6-E69816C86ED7}" type="slidenum">
              <a:rPr lang="es-ES" smtClean="0"/>
              <a:pPr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26953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AR"/>
          </a:p>
        </p:txBody>
      </p:sp>
      <p:sp>
        <p:nvSpPr>
          <p:cNvPr id="2150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AAB34C-144C-4832-AF3E-6D937891B292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66509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AR"/>
          </a:p>
        </p:txBody>
      </p:sp>
      <p:sp>
        <p:nvSpPr>
          <p:cNvPr id="22532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9D246D-57C4-4655-A520-B3731FE40B02}" type="slidenum">
              <a:rPr lang="es-ES" smtClean="0"/>
              <a:pPr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87684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2 Marcador de notas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s-AR"/>
          </a:p>
        </p:txBody>
      </p:sp>
      <p:sp>
        <p:nvSpPr>
          <p:cNvPr id="2355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9F6E06F-78CA-4300-875E-0645D25691FE}" type="slidenum">
              <a:rPr lang="es-ES" smtClean="0"/>
              <a:pPr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06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5EF5-1292-4493-AB4A-393E3F04E286}" type="datetimeFigureOut">
              <a:rPr lang="es-AR" smtClean="0"/>
              <a:pPr/>
              <a:t>11/4/2025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2FAC4-9F1A-49A7-B973-6CC16512472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5EF5-1292-4493-AB4A-393E3F04E286}" type="datetimeFigureOut">
              <a:rPr lang="es-AR" smtClean="0"/>
              <a:pPr/>
              <a:t>11/4/2025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2FAC4-9F1A-49A7-B973-6CC16512472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5EF5-1292-4493-AB4A-393E3F04E286}" type="datetimeFigureOut">
              <a:rPr lang="es-AR" smtClean="0"/>
              <a:pPr/>
              <a:t>11/4/2025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2FAC4-9F1A-49A7-B973-6CC16512472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4B764A-F557-40E2-93A5-598C504E885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5EF5-1292-4493-AB4A-393E3F04E286}" type="datetimeFigureOut">
              <a:rPr lang="es-AR" smtClean="0"/>
              <a:pPr/>
              <a:t>11/4/2025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2FAC4-9F1A-49A7-B973-6CC16512472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5EF5-1292-4493-AB4A-393E3F04E286}" type="datetimeFigureOut">
              <a:rPr lang="es-AR" smtClean="0"/>
              <a:pPr/>
              <a:t>11/4/2025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2FAC4-9F1A-49A7-B973-6CC16512472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5EF5-1292-4493-AB4A-393E3F04E286}" type="datetimeFigureOut">
              <a:rPr lang="es-AR" smtClean="0"/>
              <a:pPr/>
              <a:t>11/4/2025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2FAC4-9F1A-49A7-B973-6CC16512472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5EF5-1292-4493-AB4A-393E3F04E286}" type="datetimeFigureOut">
              <a:rPr lang="es-AR" smtClean="0"/>
              <a:pPr/>
              <a:t>11/4/2025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2FAC4-9F1A-49A7-B973-6CC16512472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5EF5-1292-4493-AB4A-393E3F04E286}" type="datetimeFigureOut">
              <a:rPr lang="es-AR" smtClean="0"/>
              <a:pPr/>
              <a:t>11/4/2025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2FAC4-9F1A-49A7-B973-6CC16512472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5EF5-1292-4493-AB4A-393E3F04E286}" type="datetimeFigureOut">
              <a:rPr lang="es-AR" smtClean="0"/>
              <a:pPr/>
              <a:t>11/4/2025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2FAC4-9F1A-49A7-B973-6CC16512472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5EF5-1292-4493-AB4A-393E3F04E286}" type="datetimeFigureOut">
              <a:rPr lang="es-AR" smtClean="0"/>
              <a:pPr/>
              <a:t>11/4/2025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2FAC4-9F1A-49A7-B973-6CC16512472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D5EF5-1292-4493-AB4A-393E3F04E286}" type="datetimeFigureOut">
              <a:rPr lang="es-AR" smtClean="0"/>
              <a:pPr/>
              <a:t>11/4/2025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2FAC4-9F1A-49A7-B973-6CC16512472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3D5EF5-1292-4493-AB4A-393E3F04E286}" type="datetimeFigureOut">
              <a:rPr lang="es-AR" smtClean="0"/>
              <a:pPr/>
              <a:t>11/4/2025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2FAC4-9F1A-49A7-B973-6CC16512472E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68" name="Rectangle 604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858000"/>
          </a:xfrm>
          <a:noFill/>
          <a:ln w="1905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pPr marL="0">
              <a:buFontTx/>
              <a:buNone/>
            </a:pPr>
            <a:endParaRPr lang="es-ES" sz="1800" dirty="0"/>
          </a:p>
          <a:p>
            <a:pPr marL="0">
              <a:buFontTx/>
              <a:buNone/>
            </a:pPr>
            <a:endParaRPr lang="es-ES" sz="1800" dirty="0"/>
          </a:p>
        </p:txBody>
      </p:sp>
      <p:sp>
        <p:nvSpPr>
          <p:cNvPr id="11870" name="Rectangle 606"/>
          <p:cNvSpPr>
            <a:spLocks noChangeArrowheads="1"/>
          </p:cNvSpPr>
          <p:nvPr/>
        </p:nvSpPr>
        <p:spPr bwMode="auto">
          <a:xfrm>
            <a:off x="250825" y="1557338"/>
            <a:ext cx="1584325" cy="360362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dirty="0">
                <a:solidFill>
                  <a:schemeClr val="tx1"/>
                </a:solidFill>
              </a:rPr>
              <a:t>Egresos</a:t>
            </a:r>
          </a:p>
        </p:txBody>
      </p:sp>
      <p:sp>
        <p:nvSpPr>
          <p:cNvPr id="11871" name="Rectangle 607"/>
          <p:cNvSpPr>
            <a:spLocks noChangeArrowheads="1"/>
          </p:cNvSpPr>
          <p:nvPr/>
        </p:nvSpPr>
        <p:spPr bwMode="auto">
          <a:xfrm>
            <a:off x="250825" y="692150"/>
            <a:ext cx="1584325" cy="360363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dirty="0">
                <a:solidFill>
                  <a:schemeClr val="tx1"/>
                </a:solidFill>
              </a:rPr>
              <a:t>Ventas</a:t>
            </a:r>
          </a:p>
        </p:txBody>
      </p:sp>
      <p:sp>
        <p:nvSpPr>
          <p:cNvPr id="11873" name="AutoShape 609"/>
          <p:cNvSpPr>
            <a:spLocks/>
          </p:cNvSpPr>
          <p:nvPr/>
        </p:nvSpPr>
        <p:spPr bwMode="auto">
          <a:xfrm>
            <a:off x="1835150" y="692150"/>
            <a:ext cx="288925" cy="1270000"/>
          </a:xfrm>
          <a:prstGeom prst="rightBrace">
            <a:avLst>
              <a:gd name="adj1" fmla="val 36630"/>
              <a:gd name="adj2" fmla="val 50000"/>
            </a:avLst>
          </a:prstGeom>
          <a:noFill/>
          <a:ln w="1905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11874" name="Rectangle 610"/>
          <p:cNvSpPr>
            <a:spLocks noChangeArrowheads="1"/>
          </p:cNvSpPr>
          <p:nvPr/>
        </p:nvSpPr>
        <p:spPr bwMode="auto">
          <a:xfrm>
            <a:off x="2195513" y="1196975"/>
            <a:ext cx="1081087" cy="287338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>
                <a:solidFill>
                  <a:schemeClr val="tx1"/>
                </a:solidFill>
              </a:rPr>
              <a:t>Utilidad</a:t>
            </a:r>
          </a:p>
        </p:txBody>
      </p:sp>
      <p:sp>
        <p:nvSpPr>
          <p:cNvPr id="11875" name="Line 611"/>
          <p:cNvSpPr>
            <a:spLocks noChangeShapeType="1"/>
          </p:cNvSpPr>
          <p:nvPr/>
        </p:nvSpPr>
        <p:spPr bwMode="auto">
          <a:xfrm>
            <a:off x="2195513" y="1557338"/>
            <a:ext cx="1152525" cy="0"/>
          </a:xfrm>
          <a:prstGeom prst="line">
            <a:avLst/>
          </a:prstGeom>
          <a:noFill/>
          <a:ln w="12700">
            <a:solidFill>
              <a:schemeClr val="accent3">
                <a:lumMod val="50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11876" name="Rectangle 612"/>
          <p:cNvSpPr>
            <a:spLocks noChangeArrowheads="1"/>
          </p:cNvSpPr>
          <p:nvPr/>
        </p:nvSpPr>
        <p:spPr bwMode="auto">
          <a:xfrm>
            <a:off x="2195513" y="1700213"/>
            <a:ext cx="1081087" cy="287337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>
                <a:solidFill>
                  <a:schemeClr val="tx1"/>
                </a:solidFill>
              </a:rPr>
              <a:t>Ventas</a:t>
            </a:r>
          </a:p>
        </p:txBody>
      </p:sp>
      <p:sp>
        <p:nvSpPr>
          <p:cNvPr id="11877" name="AutoShape 613"/>
          <p:cNvSpPr>
            <a:spLocks/>
          </p:cNvSpPr>
          <p:nvPr/>
        </p:nvSpPr>
        <p:spPr bwMode="auto">
          <a:xfrm>
            <a:off x="3276600" y="1125538"/>
            <a:ext cx="287288" cy="863600"/>
          </a:xfrm>
          <a:prstGeom prst="rightBrace">
            <a:avLst>
              <a:gd name="adj1" fmla="val 16667"/>
              <a:gd name="adj2" fmla="val 50000"/>
            </a:avLst>
          </a:prstGeom>
          <a:noFill/>
          <a:ln w="1905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11878" name="Rectangle 614"/>
          <p:cNvSpPr>
            <a:spLocks noChangeArrowheads="1"/>
          </p:cNvSpPr>
          <p:nvPr/>
        </p:nvSpPr>
        <p:spPr bwMode="auto">
          <a:xfrm>
            <a:off x="250825" y="2420938"/>
            <a:ext cx="1547813" cy="504825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dirty="0"/>
              <a:t>Activo Fijo</a:t>
            </a:r>
          </a:p>
        </p:txBody>
      </p:sp>
      <p:sp>
        <p:nvSpPr>
          <p:cNvPr id="11879" name="Rectangle 615"/>
          <p:cNvSpPr>
            <a:spLocks noChangeArrowheads="1"/>
          </p:cNvSpPr>
          <p:nvPr/>
        </p:nvSpPr>
        <p:spPr bwMode="auto">
          <a:xfrm>
            <a:off x="250825" y="3500438"/>
            <a:ext cx="1547813" cy="504825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dirty="0"/>
              <a:t>Activo </a:t>
            </a:r>
          </a:p>
          <a:p>
            <a:pPr algn="ctr"/>
            <a:r>
              <a:rPr lang="es-ES" dirty="0"/>
              <a:t>Circulante</a:t>
            </a:r>
          </a:p>
        </p:txBody>
      </p:sp>
      <p:sp>
        <p:nvSpPr>
          <p:cNvPr id="11880" name="AutoShape 616"/>
          <p:cNvSpPr>
            <a:spLocks/>
          </p:cNvSpPr>
          <p:nvPr/>
        </p:nvSpPr>
        <p:spPr bwMode="auto">
          <a:xfrm>
            <a:off x="1835150" y="2420938"/>
            <a:ext cx="288925" cy="1584325"/>
          </a:xfrm>
          <a:prstGeom prst="rightBrace">
            <a:avLst>
              <a:gd name="adj1" fmla="val 45696"/>
              <a:gd name="adj2" fmla="val 50000"/>
            </a:avLst>
          </a:prstGeom>
          <a:noFill/>
          <a:ln w="1905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11881" name="Oval 617"/>
          <p:cNvSpPr>
            <a:spLocks noChangeArrowheads="1"/>
          </p:cNvSpPr>
          <p:nvPr/>
        </p:nvSpPr>
        <p:spPr bwMode="auto">
          <a:xfrm>
            <a:off x="900113" y="1125538"/>
            <a:ext cx="358775" cy="360362"/>
          </a:xfrm>
          <a:prstGeom prst="ellipse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es-ES" sz="180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11882" name="Oval 618"/>
          <p:cNvSpPr>
            <a:spLocks noChangeArrowheads="1"/>
          </p:cNvSpPr>
          <p:nvPr/>
        </p:nvSpPr>
        <p:spPr bwMode="auto">
          <a:xfrm>
            <a:off x="900113" y="2997200"/>
            <a:ext cx="360362" cy="358775"/>
          </a:xfrm>
          <a:prstGeom prst="ellipse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s-ES" dirty="0"/>
              <a:t>+</a:t>
            </a:r>
          </a:p>
        </p:txBody>
      </p:sp>
      <p:sp>
        <p:nvSpPr>
          <p:cNvPr id="11883" name="Rectangle 619"/>
          <p:cNvSpPr>
            <a:spLocks noChangeArrowheads="1"/>
          </p:cNvSpPr>
          <p:nvPr/>
        </p:nvSpPr>
        <p:spPr bwMode="auto">
          <a:xfrm>
            <a:off x="2124075" y="2924175"/>
            <a:ext cx="1152525" cy="576263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dirty="0"/>
              <a:t>Activo</a:t>
            </a:r>
          </a:p>
        </p:txBody>
      </p:sp>
      <p:sp>
        <p:nvSpPr>
          <p:cNvPr id="11884" name="Rectangle 620"/>
          <p:cNvSpPr>
            <a:spLocks noChangeArrowheads="1"/>
          </p:cNvSpPr>
          <p:nvPr/>
        </p:nvSpPr>
        <p:spPr bwMode="auto">
          <a:xfrm>
            <a:off x="2124075" y="2349500"/>
            <a:ext cx="1152525" cy="360363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dirty="0"/>
              <a:t>Ventas</a:t>
            </a:r>
          </a:p>
        </p:txBody>
      </p:sp>
      <p:sp>
        <p:nvSpPr>
          <p:cNvPr id="11885" name="Line 621"/>
          <p:cNvSpPr>
            <a:spLocks noChangeShapeType="1"/>
          </p:cNvSpPr>
          <p:nvPr/>
        </p:nvSpPr>
        <p:spPr bwMode="auto">
          <a:xfrm>
            <a:off x="2051050" y="2852738"/>
            <a:ext cx="1295400" cy="0"/>
          </a:xfrm>
          <a:prstGeom prst="line">
            <a:avLst/>
          </a:prstGeom>
          <a:noFill/>
          <a:ln w="12700">
            <a:solidFill>
              <a:schemeClr val="accent3">
                <a:lumMod val="50000"/>
              </a:schemeClr>
            </a:solidFill>
            <a:round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11886" name="AutoShape 622"/>
          <p:cNvSpPr>
            <a:spLocks/>
          </p:cNvSpPr>
          <p:nvPr/>
        </p:nvSpPr>
        <p:spPr bwMode="auto">
          <a:xfrm>
            <a:off x="3347864" y="2349500"/>
            <a:ext cx="288429" cy="1223963"/>
          </a:xfrm>
          <a:prstGeom prst="rightBrace">
            <a:avLst>
              <a:gd name="adj1" fmla="val 28304"/>
              <a:gd name="adj2" fmla="val 50000"/>
            </a:avLst>
          </a:prstGeom>
          <a:noFill/>
          <a:ln w="1905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11888" name="Rectangle 624"/>
          <p:cNvSpPr>
            <a:spLocks noChangeArrowheads="1"/>
          </p:cNvSpPr>
          <p:nvPr/>
        </p:nvSpPr>
        <p:spPr bwMode="auto">
          <a:xfrm>
            <a:off x="3779913" y="2636912"/>
            <a:ext cx="1224135" cy="649288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dirty="0"/>
              <a:t>Rotación </a:t>
            </a:r>
          </a:p>
          <a:p>
            <a:pPr algn="ctr"/>
            <a:r>
              <a:rPr lang="es-ES" dirty="0"/>
              <a:t>de Activos</a:t>
            </a:r>
          </a:p>
        </p:txBody>
      </p:sp>
      <p:sp>
        <p:nvSpPr>
          <p:cNvPr id="11889" name="Rectangle 625"/>
          <p:cNvSpPr>
            <a:spLocks noChangeArrowheads="1"/>
          </p:cNvSpPr>
          <p:nvPr/>
        </p:nvSpPr>
        <p:spPr bwMode="auto">
          <a:xfrm>
            <a:off x="3707905" y="1268760"/>
            <a:ext cx="1296144" cy="647700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sz="1800" dirty="0">
                <a:solidFill>
                  <a:schemeClr val="tx1"/>
                </a:solidFill>
              </a:rPr>
              <a:t>Margen </a:t>
            </a:r>
          </a:p>
          <a:p>
            <a:pPr algn="ctr"/>
            <a:r>
              <a:rPr lang="es-ES" sz="1800" dirty="0">
                <a:solidFill>
                  <a:schemeClr val="tx1"/>
                </a:solidFill>
              </a:rPr>
              <a:t>de Ventas</a:t>
            </a:r>
          </a:p>
        </p:txBody>
      </p:sp>
      <p:sp>
        <p:nvSpPr>
          <p:cNvPr id="11890" name="Oval 626"/>
          <p:cNvSpPr>
            <a:spLocks noChangeArrowheads="1"/>
          </p:cNvSpPr>
          <p:nvPr/>
        </p:nvSpPr>
        <p:spPr bwMode="auto">
          <a:xfrm>
            <a:off x="4139952" y="2060228"/>
            <a:ext cx="504056" cy="432668"/>
          </a:xfrm>
          <a:prstGeom prst="ellipse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dirty="0"/>
              <a:t>X</a:t>
            </a:r>
          </a:p>
        </p:txBody>
      </p:sp>
      <p:sp>
        <p:nvSpPr>
          <p:cNvPr id="11894" name="AutoShape 630"/>
          <p:cNvSpPr>
            <a:spLocks/>
          </p:cNvSpPr>
          <p:nvPr/>
        </p:nvSpPr>
        <p:spPr bwMode="auto">
          <a:xfrm>
            <a:off x="5004048" y="1196751"/>
            <a:ext cx="288032" cy="2159223"/>
          </a:xfrm>
          <a:prstGeom prst="rightBrace">
            <a:avLst>
              <a:gd name="adj1" fmla="val 44455"/>
              <a:gd name="adj2" fmla="val 50000"/>
            </a:avLst>
          </a:prstGeom>
          <a:noFill/>
          <a:ln w="1905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11895" name="Rectangle 631"/>
          <p:cNvSpPr>
            <a:spLocks noChangeArrowheads="1"/>
          </p:cNvSpPr>
          <p:nvPr/>
        </p:nvSpPr>
        <p:spPr bwMode="auto">
          <a:xfrm>
            <a:off x="5364088" y="1917204"/>
            <a:ext cx="1512465" cy="647700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dirty="0" err="1"/>
              <a:t>Rendim</a:t>
            </a:r>
            <a:r>
              <a:rPr lang="es-ES" dirty="0"/>
              <a:t>. Activo</a:t>
            </a:r>
          </a:p>
          <a:p>
            <a:pPr algn="ctr"/>
            <a:r>
              <a:rPr lang="es-ES" dirty="0"/>
              <a:t>(ROA)</a:t>
            </a:r>
          </a:p>
        </p:txBody>
      </p:sp>
      <p:sp>
        <p:nvSpPr>
          <p:cNvPr id="11896" name="Rectangle 632"/>
          <p:cNvSpPr>
            <a:spLocks noChangeArrowheads="1"/>
          </p:cNvSpPr>
          <p:nvPr/>
        </p:nvSpPr>
        <p:spPr bwMode="auto">
          <a:xfrm>
            <a:off x="251520" y="5229200"/>
            <a:ext cx="1732269" cy="369332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s-ES" dirty="0"/>
              <a:t>Patrimonio Neto</a:t>
            </a:r>
          </a:p>
        </p:txBody>
      </p:sp>
      <p:sp>
        <p:nvSpPr>
          <p:cNvPr id="11897" name="Rectangle 633"/>
          <p:cNvSpPr>
            <a:spLocks noChangeArrowheads="1"/>
          </p:cNvSpPr>
          <p:nvPr/>
        </p:nvSpPr>
        <p:spPr bwMode="auto">
          <a:xfrm>
            <a:off x="250825" y="4365625"/>
            <a:ext cx="1547813" cy="504825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dirty="0"/>
              <a:t>Activo</a:t>
            </a:r>
          </a:p>
        </p:txBody>
      </p:sp>
      <p:sp>
        <p:nvSpPr>
          <p:cNvPr id="11903" name="AutoShape 639"/>
          <p:cNvSpPr>
            <a:spLocks/>
          </p:cNvSpPr>
          <p:nvPr/>
        </p:nvSpPr>
        <p:spPr bwMode="auto">
          <a:xfrm>
            <a:off x="1979711" y="4292601"/>
            <a:ext cx="216025" cy="1368648"/>
          </a:xfrm>
          <a:prstGeom prst="rightBrace">
            <a:avLst>
              <a:gd name="adj1" fmla="val 86152"/>
              <a:gd name="adj2" fmla="val 50000"/>
            </a:avLst>
          </a:prstGeom>
          <a:noFill/>
          <a:ln w="1905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11904" name="Rectangle 640"/>
          <p:cNvSpPr>
            <a:spLocks noChangeArrowheads="1"/>
          </p:cNvSpPr>
          <p:nvPr/>
        </p:nvSpPr>
        <p:spPr bwMode="auto">
          <a:xfrm>
            <a:off x="2267744" y="4653135"/>
            <a:ext cx="2448966" cy="533014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dirty="0" smtClean="0"/>
              <a:t>Multiplicador de </a:t>
            </a:r>
            <a:r>
              <a:rPr lang="es-ES" dirty="0" smtClean="0"/>
              <a:t>Capital</a:t>
            </a:r>
            <a:endParaRPr lang="es-ES" dirty="0"/>
          </a:p>
        </p:txBody>
      </p:sp>
      <p:sp>
        <p:nvSpPr>
          <p:cNvPr id="11909" name="Rectangle 645"/>
          <p:cNvSpPr>
            <a:spLocks noChangeArrowheads="1"/>
          </p:cNvSpPr>
          <p:nvPr/>
        </p:nvSpPr>
        <p:spPr bwMode="auto">
          <a:xfrm>
            <a:off x="5436046" y="4000504"/>
            <a:ext cx="1512243" cy="647700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" dirty="0"/>
          </a:p>
          <a:p>
            <a:pPr algn="ctr"/>
            <a:r>
              <a:rPr lang="es-ES" dirty="0" smtClean="0"/>
              <a:t>Multiplicador </a:t>
            </a:r>
            <a:endParaRPr lang="es-ES" dirty="0"/>
          </a:p>
          <a:p>
            <a:pPr algn="ctr"/>
            <a:r>
              <a:rPr lang="es-ES" dirty="0" smtClean="0"/>
              <a:t>de </a:t>
            </a:r>
            <a:r>
              <a:rPr lang="es-ES" dirty="0" smtClean="0"/>
              <a:t>Capital</a:t>
            </a:r>
            <a:endParaRPr lang="es-ES" dirty="0"/>
          </a:p>
          <a:p>
            <a:endParaRPr lang="es-ES" dirty="0"/>
          </a:p>
        </p:txBody>
      </p:sp>
      <p:cxnSp>
        <p:nvCxnSpPr>
          <p:cNvPr id="11911" name="AutoShape 647"/>
          <p:cNvCxnSpPr>
            <a:cxnSpLocks noChangeShapeType="1"/>
            <a:endCxn id="11909" idx="1"/>
          </p:cNvCxnSpPr>
          <p:nvPr/>
        </p:nvCxnSpPr>
        <p:spPr bwMode="auto">
          <a:xfrm rot="5400000" flipH="1" flipV="1">
            <a:off x="4626098" y="4558982"/>
            <a:ext cx="1044576" cy="575320"/>
          </a:xfrm>
          <a:prstGeom prst="bentConnector2">
            <a:avLst/>
          </a:prstGeom>
          <a:noFill/>
          <a:ln w="22225">
            <a:solidFill>
              <a:srgbClr val="FFFFFF"/>
            </a:solidFill>
            <a:miter lim="800000"/>
            <a:headEnd/>
            <a:tailEnd type="triangle" w="med" len="med"/>
          </a:ln>
        </p:spPr>
      </p:cxnSp>
      <p:sp>
        <p:nvSpPr>
          <p:cNvPr id="11912" name="Oval 648"/>
          <p:cNvSpPr>
            <a:spLocks noChangeArrowheads="1"/>
          </p:cNvSpPr>
          <p:nvPr/>
        </p:nvSpPr>
        <p:spPr bwMode="auto">
          <a:xfrm>
            <a:off x="5796136" y="2996753"/>
            <a:ext cx="576064" cy="576263"/>
          </a:xfrm>
          <a:prstGeom prst="ellipse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dirty="0"/>
              <a:t>X</a:t>
            </a:r>
          </a:p>
        </p:txBody>
      </p:sp>
      <p:sp>
        <p:nvSpPr>
          <p:cNvPr id="11915" name="AutoShape 651"/>
          <p:cNvSpPr>
            <a:spLocks/>
          </p:cNvSpPr>
          <p:nvPr/>
        </p:nvSpPr>
        <p:spPr bwMode="auto">
          <a:xfrm>
            <a:off x="6948264" y="1844824"/>
            <a:ext cx="360040" cy="2951162"/>
          </a:xfrm>
          <a:prstGeom prst="rightBrace">
            <a:avLst>
              <a:gd name="adj1" fmla="val 48716"/>
              <a:gd name="adj2" fmla="val 50000"/>
            </a:avLst>
          </a:prstGeom>
          <a:noFill/>
          <a:ln w="19050">
            <a:solidFill>
              <a:srgbClr val="C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AR"/>
          </a:p>
        </p:txBody>
      </p:sp>
      <p:sp>
        <p:nvSpPr>
          <p:cNvPr id="11917" name="Rectangle 653"/>
          <p:cNvSpPr>
            <a:spLocks noChangeArrowheads="1"/>
          </p:cNvSpPr>
          <p:nvPr/>
        </p:nvSpPr>
        <p:spPr bwMode="auto">
          <a:xfrm>
            <a:off x="285720" y="142852"/>
            <a:ext cx="8642350" cy="333375"/>
          </a:xfrm>
          <a:prstGeom prst="rect">
            <a:avLst/>
          </a:prstGeom>
          <a:noFill/>
          <a:ln w="9525">
            <a:miter lim="800000"/>
            <a:headEnd/>
            <a:tailEnd/>
          </a:ln>
          <a:scene3d>
            <a:camera prst="legacyObliqueBottomLeft"/>
            <a:lightRig rig="legacyFlat3" dir="t"/>
          </a:scene3d>
          <a:sp3d extrusionH="430200" prstMaterial="legacyMatte">
            <a:bevelT w="13500" h="13500" prst="angle"/>
            <a:bevelB w="13500" h="13500" prst="angle"/>
          </a:sp3d>
        </p:spPr>
        <p:txBody>
          <a:bodyPr wrap="none" anchor="ctr"/>
          <a:lstStyle/>
          <a:p>
            <a:pPr algn="ctr"/>
            <a:r>
              <a:rPr lang="es-ES" sz="2800" b="1" dirty="0"/>
              <a:t>ESQUEMA DE DUPONT</a:t>
            </a:r>
          </a:p>
        </p:txBody>
      </p:sp>
      <p:sp>
        <p:nvSpPr>
          <p:cNvPr id="11918" name="Rectangle 654"/>
          <p:cNvSpPr>
            <a:spLocks noChangeArrowheads="1"/>
          </p:cNvSpPr>
          <p:nvPr/>
        </p:nvSpPr>
        <p:spPr bwMode="auto">
          <a:xfrm>
            <a:off x="4763069" y="6165850"/>
            <a:ext cx="3841181" cy="431502"/>
          </a:xfrm>
          <a:prstGeom prst="rect">
            <a:avLst/>
          </a:prstGeom>
          <a:solidFill>
            <a:srgbClr val="92D050"/>
          </a:soli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339966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s-ES" sz="1800" dirty="0"/>
              <a:t>LA ARQUITECTURA DE LA RENTABILIDAD</a:t>
            </a:r>
          </a:p>
        </p:txBody>
      </p:sp>
      <p:cxnSp>
        <p:nvCxnSpPr>
          <p:cNvPr id="48" name="47 Conector curvado"/>
          <p:cNvCxnSpPr>
            <a:stCxn id="11904" idx="3"/>
            <a:endCxn id="11909" idx="1"/>
          </p:cNvCxnSpPr>
          <p:nvPr/>
        </p:nvCxnSpPr>
        <p:spPr>
          <a:xfrm flipV="1">
            <a:off x="4716710" y="4324354"/>
            <a:ext cx="719336" cy="595288"/>
          </a:xfrm>
          <a:prstGeom prst="curvedConnector3">
            <a:avLst>
              <a:gd name="adj1" fmla="val 50000"/>
            </a:avLst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44 Rectángulo"/>
          <p:cNvSpPr/>
          <p:nvPr/>
        </p:nvSpPr>
        <p:spPr>
          <a:xfrm>
            <a:off x="7452320" y="2708920"/>
            <a:ext cx="1440160" cy="120032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s-AR" dirty="0">
                <a:solidFill>
                  <a:schemeClr val="tx1"/>
                </a:solidFill>
              </a:rPr>
              <a:t>Rendimiento</a:t>
            </a:r>
          </a:p>
          <a:p>
            <a:pPr algn="ctr"/>
            <a:r>
              <a:rPr lang="es-AR" dirty="0">
                <a:solidFill>
                  <a:schemeClr val="tx1"/>
                </a:solidFill>
              </a:rPr>
              <a:t>Patrimonio Neto</a:t>
            </a:r>
          </a:p>
          <a:p>
            <a:pPr algn="ctr"/>
            <a:r>
              <a:rPr lang="es-AR" dirty="0">
                <a:solidFill>
                  <a:schemeClr val="tx1"/>
                </a:solidFill>
              </a:rPr>
              <a:t>(ROE)</a:t>
            </a:r>
            <a:endParaRPr lang="es-AR" dirty="0"/>
          </a:p>
        </p:txBody>
      </p:sp>
      <p:cxnSp>
        <p:nvCxnSpPr>
          <p:cNvPr id="56" name="55 Conector recto"/>
          <p:cNvCxnSpPr/>
          <p:nvPr/>
        </p:nvCxnSpPr>
        <p:spPr>
          <a:xfrm>
            <a:off x="251520" y="5013176"/>
            <a:ext cx="165618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1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19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9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9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1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1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500"/>
                                        <p:tgtEl>
                                          <p:spTgt spid="11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11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1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1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500"/>
                                        <p:tgtEl>
                                          <p:spTgt spid="11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11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000"/>
                                        <p:tgtEl>
                                          <p:spTgt spid="11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1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11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1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1000"/>
                                        <p:tgtEl>
                                          <p:spTgt spid="11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100"/>
                            </p:stCondLst>
                            <p:childTnLst>
                              <p:par>
                                <p:cTn id="69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1000"/>
                                        <p:tgtEl>
                                          <p:spTgt spid="11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11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000"/>
                                        <p:tgtEl>
                                          <p:spTgt spid="11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1000"/>
                                        <p:tgtEl>
                                          <p:spTgt spid="11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000"/>
                            </p:stCondLst>
                            <p:childTnLst>
                              <p:par>
                                <p:cTn id="8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9" dur="1000"/>
                                        <p:tgtEl>
                                          <p:spTgt spid="11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2000"/>
                                        <p:tgtEl>
                                          <p:spTgt spid="11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000"/>
                            </p:stCondLst>
                            <p:childTnLst>
                              <p:par>
                                <p:cTn id="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000"/>
                                        <p:tgtEl>
                                          <p:spTgt spid="11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0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2" dur="1000"/>
                                        <p:tgtEl>
                                          <p:spTgt spid="11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2000"/>
                                        <p:tgtEl>
                                          <p:spTgt spid="11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2000"/>
                                        <p:tgtEl>
                                          <p:spTgt spid="11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2000"/>
                                        <p:tgtEl>
                                          <p:spTgt spid="11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4500"/>
                            </p:stCondLst>
                            <p:childTnLst>
                              <p:par>
                                <p:cTn id="12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4" dur="1000"/>
                                        <p:tgtEl>
                                          <p:spTgt spid="11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2000"/>
                                        <p:tgtEl>
                                          <p:spTgt spid="11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2000"/>
                            </p:stCondLst>
                            <p:childTnLst>
                              <p:par>
                                <p:cTn id="13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500"/>
                            </p:stCondLst>
                            <p:childTnLst>
                              <p:par>
                                <p:cTn id="1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1000"/>
                                        <p:tgtEl>
                                          <p:spTgt spid="11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3500"/>
                            </p:stCondLst>
                            <p:childTnLst>
                              <p:par>
                                <p:cTn id="1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2000"/>
                                        <p:tgtEl>
                                          <p:spTgt spid="11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500"/>
                            </p:stCondLst>
                            <p:childTnLst>
                              <p:par>
                                <p:cTn id="1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1000"/>
                                        <p:tgtEl>
                                          <p:spTgt spid="11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6500"/>
                            </p:stCondLst>
                            <p:childTnLst>
                              <p:par>
                                <p:cTn id="14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9" dur="1000"/>
                                        <p:tgtEl>
                                          <p:spTgt spid="11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0" grpId="0" animBg="1"/>
      <p:bldP spid="11871" grpId="0" animBg="1"/>
      <p:bldP spid="11873" grpId="0" animBg="1"/>
      <p:bldP spid="11874" grpId="0" animBg="1"/>
      <p:bldP spid="11875" grpId="0" animBg="1"/>
      <p:bldP spid="11876" grpId="0" animBg="1"/>
      <p:bldP spid="11877" grpId="0" animBg="1"/>
      <p:bldP spid="11878" grpId="0" animBg="1"/>
      <p:bldP spid="11879" grpId="0" animBg="1"/>
      <p:bldP spid="11880" grpId="0" animBg="1"/>
      <p:bldP spid="11881" grpId="0" animBg="1"/>
      <p:bldP spid="11882" grpId="0" animBg="1"/>
      <p:bldP spid="11883" grpId="0" animBg="1"/>
      <p:bldP spid="11884" grpId="0" animBg="1"/>
      <p:bldP spid="11885" grpId="0" animBg="1"/>
      <p:bldP spid="11886" grpId="0" animBg="1"/>
      <p:bldP spid="11888" grpId="0" animBg="1"/>
      <p:bldP spid="11889" grpId="0" animBg="1"/>
      <p:bldP spid="11890" grpId="0" animBg="1"/>
      <p:bldP spid="11894" grpId="0" animBg="1"/>
      <p:bldP spid="11895" grpId="0" animBg="1"/>
      <p:bldP spid="11896" grpId="0" animBg="1"/>
      <p:bldP spid="11897" grpId="0" animBg="1"/>
      <p:bldP spid="11903" grpId="0" animBg="1"/>
      <p:bldP spid="11904" grpId="0" animBg="1"/>
      <p:bldP spid="11909" grpId="0" animBg="1"/>
      <p:bldP spid="11912" grpId="0" animBg="1"/>
      <p:bldP spid="11915" grpId="0" animBg="1"/>
      <p:bldP spid="11917" grpId="0" animBg="1"/>
      <p:bldP spid="11918" grpId="0" animBg="1"/>
      <p:bldP spid="4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s-ES" sz="2000" b="1" dirty="0">
                <a:solidFill>
                  <a:srgbClr val="00B050"/>
                </a:solidFill>
              </a:rPr>
              <a:t/>
            </a:r>
            <a:br>
              <a:rPr lang="es-ES" sz="2000" b="1" dirty="0">
                <a:solidFill>
                  <a:srgbClr val="00B050"/>
                </a:solidFill>
              </a:rPr>
            </a:br>
            <a:r>
              <a:rPr lang="es-ES" sz="2000" b="1" dirty="0">
                <a:solidFill>
                  <a:srgbClr val="00B050"/>
                </a:solidFill>
              </a:rPr>
              <a:t>A partir de este esquema,  se pueden delinear dos grandes  estrategias posibles para mejorar la rentabilidad económica de la empresa</a:t>
            </a:r>
            <a:br>
              <a:rPr lang="es-ES" sz="2000" b="1" dirty="0">
                <a:solidFill>
                  <a:srgbClr val="00B050"/>
                </a:solidFill>
              </a:rPr>
            </a:br>
            <a:endParaRPr lang="es-ES" sz="2000" b="1" dirty="0">
              <a:solidFill>
                <a:srgbClr val="00B050"/>
              </a:solidFill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11188" y="2781300"/>
            <a:ext cx="2305050" cy="1009650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Mejorar el Margen </a:t>
            </a:r>
          </a:p>
          <a:p>
            <a:pPr algn="ctr"/>
            <a:r>
              <a:rPr lang="es-ES" b="1" dirty="0">
                <a:solidFill>
                  <a:schemeClr val="tx1"/>
                </a:solidFill>
              </a:rPr>
              <a:t>de Ventas </a:t>
            </a:r>
          </a:p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5724525" y="2781300"/>
            <a:ext cx="2520950" cy="1008063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b="1" dirty="0">
                <a:solidFill>
                  <a:schemeClr val="tx1"/>
                </a:solidFill>
              </a:rPr>
              <a:t>Mejorar la Tasa </a:t>
            </a:r>
          </a:p>
          <a:p>
            <a:pPr algn="ctr"/>
            <a:r>
              <a:rPr lang="es-ES" b="1" dirty="0">
                <a:solidFill>
                  <a:schemeClr val="tx1"/>
                </a:solidFill>
              </a:rPr>
              <a:t>de rotación </a:t>
            </a:r>
          </a:p>
          <a:p>
            <a:pPr algn="ctr"/>
            <a:r>
              <a:rPr lang="es-ES" b="1" dirty="0">
                <a:solidFill>
                  <a:schemeClr val="tx1"/>
                </a:solidFill>
              </a:rPr>
              <a:t>del Activo</a:t>
            </a:r>
          </a:p>
        </p:txBody>
      </p:sp>
      <p:cxnSp>
        <p:nvCxnSpPr>
          <p:cNvPr id="12297" name="AutoShape 9"/>
          <p:cNvCxnSpPr>
            <a:cxnSpLocks noChangeShapeType="1"/>
          </p:cNvCxnSpPr>
          <p:nvPr/>
        </p:nvCxnSpPr>
        <p:spPr bwMode="auto">
          <a:xfrm rot="5400000">
            <a:off x="2216150" y="671513"/>
            <a:ext cx="1506537" cy="2700338"/>
          </a:xfrm>
          <a:prstGeom prst="bentConnector3">
            <a:avLst>
              <a:gd name="adj1" fmla="val 49949"/>
            </a:avLst>
          </a:prstGeom>
          <a:noFill/>
          <a:ln w="22225">
            <a:solidFill>
              <a:srgbClr val="C00000"/>
            </a:solidFill>
            <a:miter lim="800000"/>
            <a:headEnd/>
            <a:tailEnd type="triangle" w="med" len="med"/>
          </a:ln>
        </p:spPr>
      </p:cxnSp>
      <p:cxnSp>
        <p:nvCxnSpPr>
          <p:cNvPr id="12298" name="AutoShape 10"/>
          <p:cNvCxnSpPr>
            <a:cxnSpLocks noChangeShapeType="1"/>
          </p:cNvCxnSpPr>
          <p:nvPr/>
        </p:nvCxnSpPr>
        <p:spPr bwMode="auto">
          <a:xfrm rot="16200000" flipH="1">
            <a:off x="5080000" y="904876"/>
            <a:ext cx="1506537" cy="2233612"/>
          </a:xfrm>
          <a:prstGeom prst="bentConnector3">
            <a:avLst>
              <a:gd name="adj1" fmla="val 49949"/>
            </a:avLst>
          </a:prstGeom>
          <a:noFill/>
          <a:ln w="22225">
            <a:solidFill>
              <a:srgbClr val="C00000"/>
            </a:solidFill>
            <a:miter lim="800000"/>
            <a:headEnd/>
            <a:tailEnd type="triangle" w="med" len="med"/>
          </a:ln>
        </p:spPr>
      </p:cxnSp>
      <p:cxnSp>
        <p:nvCxnSpPr>
          <p:cNvPr id="12299" name="AutoShape 11"/>
          <p:cNvCxnSpPr>
            <a:cxnSpLocks noChangeShapeType="1"/>
          </p:cNvCxnSpPr>
          <p:nvPr/>
        </p:nvCxnSpPr>
        <p:spPr bwMode="auto">
          <a:xfrm rot="5400000">
            <a:off x="765969" y="3850482"/>
            <a:ext cx="933450" cy="811212"/>
          </a:xfrm>
          <a:prstGeom prst="bentConnector3">
            <a:avLst>
              <a:gd name="adj1" fmla="val 50000"/>
            </a:avLst>
          </a:prstGeom>
          <a:noFill/>
          <a:ln w="22225">
            <a:solidFill>
              <a:srgbClr val="C00000"/>
            </a:solidFill>
            <a:miter lim="800000"/>
            <a:headEnd/>
            <a:tailEnd type="triangle" w="med" len="med"/>
          </a:ln>
        </p:spPr>
      </p:cxn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250825" y="4724400"/>
            <a:ext cx="1403350" cy="574675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Ventas</a:t>
            </a:r>
          </a:p>
        </p:txBody>
      </p:sp>
      <p:cxnSp>
        <p:nvCxnSpPr>
          <p:cNvPr id="12301" name="AutoShape 13"/>
          <p:cNvCxnSpPr>
            <a:cxnSpLocks noChangeShapeType="1"/>
          </p:cNvCxnSpPr>
          <p:nvPr/>
        </p:nvCxnSpPr>
        <p:spPr bwMode="auto">
          <a:xfrm rot="16200000" flipH="1">
            <a:off x="1800225" y="3824288"/>
            <a:ext cx="933450" cy="863600"/>
          </a:xfrm>
          <a:prstGeom prst="bentConnector3">
            <a:avLst>
              <a:gd name="adj1" fmla="val 49829"/>
            </a:avLst>
          </a:prstGeom>
          <a:noFill/>
          <a:ln w="22225">
            <a:solidFill>
              <a:srgbClr val="C00000"/>
            </a:solidFill>
            <a:miter lim="800000"/>
            <a:headEnd/>
            <a:tailEnd type="triangle" w="med" len="med"/>
          </a:ln>
        </p:spPr>
      </p:cxn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2051050" y="4724400"/>
            <a:ext cx="1403350" cy="574675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Egresos</a:t>
            </a:r>
          </a:p>
        </p:txBody>
      </p:sp>
      <p:cxnSp>
        <p:nvCxnSpPr>
          <p:cNvPr id="12303" name="AutoShape 15"/>
          <p:cNvCxnSpPr>
            <a:cxnSpLocks noChangeShapeType="1"/>
          </p:cNvCxnSpPr>
          <p:nvPr/>
        </p:nvCxnSpPr>
        <p:spPr bwMode="auto">
          <a:xfrm rot="5400000">
            <a:off x="6023769" y="3921919"/>
            <a:ext cx="933450" cy="811212"/>
          </a:xfrm>
          <a:prstGeom prst="bentConnector3">
            <a:avLst>
              <a:gd name="adj1" fmla="val 50000"/>
            </a:avLst>
          </a:prstGeom>
          <a:noFill/>
          <a:ln w="22225">
            <a:solidFill>
              <a:srgbClr val="C00000"/>
            </a:solidFill>
            <a:miter lim="800000"/>
            <a:headEnd/>
            <a:tailEnd type="triangle" w="med" len="med"/>
          </a:ln>
        </p:spPr>
      </p:cxnSp>
      <p:cxnSp>
        <p:nvCxnSpPr>
          <p:cNvPr id="12304" name="AutoShape 16"/>
          <p:cNvCxnSpPr>
            <a:cxnSpLocks noChangeShapeType="1"/>
          </p:cNvCxnSpPr>
          <p:nvPr/>
        </p:nvCxnSpPr>
        <p:spPr bwMode="auto">
          <a:xfrm rot="16200000" flipH="1">
            <a:off x="7058025" y="3895725"/>
            <a:ext cx="933450" cy="863600"/>
          </a:xfrm>
          <a:prstGeom prst="bentConnector3">
            <a:avLst>
              <a:gd name="adj1" fmla="val 50000"/>
            </a:avLst>
          </a:prstGeom>
          <a:noFill/>
          <a:ln w="22225">
            <a:solidFill>
              <a:srgbClr val="C00000"/>
            </a:solidFill>
            <a:miter lim="800000"/>
            <a:headEnd/>
            <a:tailEnd type="triangle" w="med" len="med"/>
          </a:ln>
        </p:spPr>
      </p:cxn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5364163" y="4797425"/>
            <a:ext cx="1403350" cy="574675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Activo </a:t>
            </a:r>
          </a:p>
          <a:p>
            <a:pPr algn="ctr"/>
            <a:r>
              <a:rPr lang="es-ES" dirty="0">
                <a:solidFill>
                  <a:schemeClr val="tx1"/>
                </a:solidFill>
              </a:rPr>
              <a:t>circulante</a:t>
            </a:r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7308850" y="4797425"/>
            <a:ext cx="1403350" cy="574675"/>
          </a:xfrm>
          <a:prstGeom prst="rect">
            <a:avLst/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Activo fijo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12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12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3" grpId="0" animBg="1"/>
      <p:bldP spid="12295" grpId="0" animBg="1"/>
      <p:bldP spid="12300" grpId="0" animBg="1"/>
      <p:bldP spid="12302" grpId="0" animBg="1"/>
      <p:bldP spid="12305" grpId="0" animBg="1"/>
      <p:bldP spid="1230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pPr eaLnBrk="1" hangingPunct="1"/>
            <a:r>
              <a:rPr lang="es-ES" sz="2800" b="1">
                <a:solidFill>
                  <a:schemeClr val="bg1"/>
                </a:solidFill>
              </a:rPr>
              <a:t>Mejorar el Margen sobre ventas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50825" y="2492375"/>
            <a:ext cx="8642350" cy="4032250"/>
          </a:xfrm>
        </p:spPr>
        <p:txBody>
          <a:bodyPr/>
          <a:lstStyle/>
          <a:p>
            <a:pPr eaLnBrk="1" hangingPunct="1"/>
            <a:r>
              <a:rPr lang="es-ES" b="1" dirty="0">
                <a:solidFill>
                  <a:srgbClr val="00B050"/>
                </a:solidFill>
              </a:rPr>
              <a:t>Precios de los productos</a:t>
            </a:r>
          </a:p>
          <a:p>
            <a:pPr eaLnBrk="1" hangingPunct="1"/>
            <a:r>
              <a:rPr lang="es-ES" b="1" dirty="0">
                <a:solidFill>
                  <a:srgbClr val="00B050"/>
                </a:solidFill>
              </a:rPr>
              <a:t>Calidad - tipificación</a:t>
            </a:r>
          </a:p>
          <a:p>
            <a:pPr eaLnBrk="1" hangingPunct="1"/>
            <a:r>
              <a:rPr lang="es-ES" b="1" dirty="0">
                <a:solidFill>
                  <a:srgbClr val="00B050"/>
                </a:solidFill>
              </a:rPr>
              <a:t>Prácticas de comercialización</a:t>
            </a:r>
          </a:p>
          <a:p>
            <a:pPr eaLnBrk="1" hangingPunct="1"/>
            <a:r>
              <a:rPr lang="es-ES" b="1" dirty="0">
                <a:solidFill>
                  <a:srgbClr val="00B050"/>
                </a:solidFill>
              </a:rPr>
              <a:t>Aprovechar los momentos de mejores precios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857488" y="642918"/>
            <a:ext cx="3529012" cy="409594"/>
          </a:xfrm>
          <a:prstGeom prst="rect">
            <a:avLst/>
          </a:prstGeom>
          <a:solidFill>
            <a:srgbClr val="FFFFFF"/>
          </a:solidFill>
          <a:ln w="31750" algn="ctr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VENTAS</a:t>
            </a:r>
          </a:p>
        </p:txBody>
      </p:sp>
      <p:sp>
        <p:nvSpPr>
          <p:cNvPr id="14349" name="AutoShape 13"/>
          <p:cNvSpPr>
            <a:spLocks noChangeArrowheads="1"/>
          </p:cNvSpPr>
          <p:nvPr/>
        </p:nvSpPr>
        <p:spPr bwMode="auto">
          <a:xfrm>
            <a:off x="3357554" y="1643050"/>
            <a:ext cx="2663825" cy="792162"/>
          </a:xfrm>
          <a:prstGeom prst="downArrowCallout">
            <a:avLst>
              <a:gd name="adj1" fmla="val 84068"/>
              <a:gd name="adj2" fmla="val 84068"/>
              <a:gd name="adj3" fmla="val 16667"/>
              <a:gd name="adj4" fmla="val 66667"/>
            </a:avLst>
          </a:prstGeom>
          <a:solidFill>
            <a:srgbClr val="FFFFFF"/>
          </a:solidFill>
          <a:ln w="31750" algn="ctr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dirty="0"/>
              <a:t>VARIABLE PRECIO</a:t>
            </a:r>
          </a:p>
        </p:txBody>
      </p:sp>
      <p:sp>
        <p:nvSpPr>
          <p:cNvPr id="14350" name="Line 14"/>
          <p:cNvSpPr>
            <a:spLocks noChangeShapeType="1"/>
          </p:cNvSpPr>
          <p:nvPr/>
        </p:nvSpPr>
        <p:spPr bwMode="auto">
          <a:xfrm>
            <a:off x="4643438" y="1196975"/>
            <a:ext cx="0" cy="358775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s-AR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0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14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14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14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41" grpId="0" animBg="1"/>
      <p:bldP spid="14349" grpId="0" animBg="1"/>
      <p:bldP spid="1435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4905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ES" sz="2800" b="1">
                <a:solidFill>
                  <a:schemeClr val="bg1"/>
                </a:solidFill>
              </a:rPr>
              <a:t>Mejorar el Margen sobre ventas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2565400"/>
            <a:ext cx="8642350" cy="4032250"/>
          </a:xfrm>
        </p:spPr>
        <p:txBody>
          <a:bodyPr/>
          <a:lstStyle/>
          <a:p>
            <a:pPr eaLnBrk="1" hangingPunct="1"/>
            <a:r>
              <a:rPr lang="es-ES" b="1" dirty="0">
                <a:solidFill>
                  <a:srgbClr val="00B050"/>
                </a:solidFill>
              </a:rPr>
              <a:t>Rendimientos</a:t>
            </a:r>
          </a:p>
          <a:p>
            <a:pPr eaLnBrk="1" hangingPunct="1"/>
            <a:r>
              <a:rPr lang="es-ES" b="1" dirty="0">
                <a:solidFill>
                  <a:srgbClr val="00B050"/>
                </a:solidFill>
              </a:rPr>
              <a:t>Escala</a:t>
            </a:r>
          </a:p>
          <a:p>
            <a:pPr eaLnBrk="1" hangingPunct="1"/>
            <a:r>
              <a:rPr lang="es-ES" b="1" dirty="0">
                <a:solidFill>
                  <a:srgbClr val="00B050"/>
                </a:solidFill>
              </a:rPr>
              <a:t>Calidad de insumos</a:t>
            </a:r>
          </a:p>
          <a:p>
            <a:pPr eaLnBrk="1" hangingPunct="1"/>
            <a:r>
              <a:rPr lang="es-ES" b="1" dirty="0">
                <a:solidFill>
                  <a:srgbClr val="00B050"/>
                </a:solidFill>
              </a:rPr>
              <a:t>Eficiencia del uso de maquinarias</a:t>
            </a:r>
          </a:p>
          <a:p>
            <a:pPr eaLnBrk="1" hangingPunct="1"/>
            <a:r>
              <a:rPr lang="es-ES" b="1" dirty="0">
                <a:solidFill>
                  <a:srgbClr val="00B050"/>
                </a:solidFill>
              </a:rPr>
              <a:t>Genética – Alimentación – Manejo - Sanidad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2843213" y="857232"/>
            <a:ext cx="3529012" cy="411181"/>
          </a:xfrm>
          <a:prstGeom prst="rect">
            <a:avLst/>
          </a:prstGeom>
          <a:solidFill>
            <a:srgbClr val="FFFFFF"/>
          </a:solidFill>
          <a:ln w="31750" algn="ctr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dirty="0"/>
              <a:t>VENTAS</a:t>
            </a:r>
          </a:p>
        </p:txBody>
      </p:sp>
      <p:sp>
        <p:nvSpPr>
          <p:cNvPr id="22533" name="AutoShape 5"/>
          <p:cNvSpPr>
            <a:spLocks noChangeArrowheads="1"/>
          </p:cNvSpPr>
          <p:nvPr/>
        </p:nvSpPr>
        <p:spPr bwMode="auto">
          <a:xfrm>
            <a:off x="3071802" y="1714488"/>
            <a:ext cx="2879725" cy="792162"/>
          </a:xfrm>
          <a:prstGeom prst="downArrowCallout">
            <a:avLst>
              <a:gd name="adj1" fmla="val 90882"/>
              <a:gd name="adj2" fmla="val 90882"/>
              <a:gd name="adj3" fmla="val 16667"/>
              <a:gd name="adj4" fmla="val 66667"/>
            </a:avLst>
          </a:prstGeom>
          <a:solidFill>
            <a:srgbClr val="FFFFFF"/>
          </a:solidFill>
          <a:ln w="31750" algn="ctr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dirty="0"/>
              <a:t>VARIABLE CANTIDAD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125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125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1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2" grpId="0" animBg="1"/>
      <p:bldP spid="225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es-ES" sz="2800" b="1">
                <a:solidFill>
                  <a:schemeClr val="bg1"/>
                </a:solidFill>
              </a:rPr>
              <a:t>Mejorar la Rentabilidad sobre ventas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0575"/>
            <a:ext cx="8229600" cy="4537075"/>
          </a:xfrm>
        </p:spPr>
        <p:txBody>
          <a:bodyPr/>
          <a:lstStyle/>
          <a:p>
            <a:pPr eaLnBrk="1" hangingPunct="1"/>
            <a:endParaRPr lang="es-ES" dirty="0">
              <a:solidFill>
                <a:schemeClr val="bg1"/>
              </a:solidFill>
            </a:endParaRPr>
          </a:p>
          <a:p>
            <a:pPr eaLnBrk="1" hangingPunct="1"/>
            <a:r>
              <a:rPr lang="es-ES" b="1" dirty="0">
                <a:solidFill>
                  <a:srgbClr val="00B050"/>
                </a:solidFill>
              </a:rPr>
              <a:t>Curva de experiencia</a:t>
            </a:r>
          </a:p>
          <a:p>
            <a:pPr eaLnBrk="1" hangingPunct="1"/>
            <a:r>
              <a:rPr lang="es-ES" b="1" dirty="0">
                <a:solidFill>
                  <a:srgbClr val="00B050"/>
                </a:solidFill>
              </a:rPr>
              <a:t>Economías de escala</a:t>
            </a:r>
          </a:p>
          <a:p>
            <a:pPr eaLnBrk="1" hangingPunct="1"/>
            <a:endParaRPr lang="es-ES" dirty="0">
              <a:solidFill>
                <a:schemeClr val="bg1"/>
              </a:solidFill>
            </a:endParaRPr>
          </a:p>
          <a:p>
            <a:pPr eaLnBrk="1" hangingPunct="1"/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2987675" y="1268413"/>
            <a:ext cx="2879725" cy="792162"/>
          </a:xfrm>
          <a:prstGeom prst="downArrowCallout">
            <a:avLst>
              <a:gd name="adj1" fmla="val 90882"/>
              <a:gd name="adj2" fmla="val 90882"/>
              <a:gd name="adj3" fmla="val 16667"/>
              <a:gd name="adj4" fmla="val 66667"/>
            </a:avLst>
          </a:prstGeom>
          <a:solidFill>
            <a:srgbClr val="FFFFFF"/>
          </a:solidFill>
          <a:ln w="31750" algn="ctr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dirty="0"/>
              <a:t>COSTOS Y GASTOS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75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8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9138"/>
            <a:ext cx="9144000" cy="4535487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s-ES" dirty="0">
              <a:solidFill>
                <a:schemeClr val="bg1"/>
              </a:solidFill>
            </a:endParaRPr>
          </a:p>
          <a:p>
            <a:pPr eaLnBrk="1" hangingPunct="1"/>
            <a:r>
              <a:rPr lang="es-ES" b="1" dirty="0">
                <a:solidFill>
                  <a:srgbClr val="00B050"/>
                </a:solidFill>
              </a:rPr>
              <a:t>Disminuir las cuentas por cobrar</a:t>
            </a:r>
          </a:p>
          <a:p>
            <a:pPr eaLnBrk="1" hangingPunct="1"/>
            <a:endParaRPr lang="es-ES" b="1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</a:pPr>
            <a:endParaRPr lang="es-ES" b="1" dirty="0">
              <a:solidFill>
                <a:srgbClr val="00B050"/>
              </a:solidFill>
            </a:endParaRPr>
          </a:p>
          <a:p>
            <a:pPr eaLnBrk="1" hangingPunct="1"/>
            <a:r>
              <a:rPr lang="es-ES" b="1" dirty="0">
                <a:solidFill>
                  <a:srgbClr val="00B050"/>
                </a:solidFill>
              </a:rPr>
              <a:t>Mejorar el manejo de inventarios</a:t>
            </a:r>
          </a:p>
          <a:p>
            <a:pPr eaLnBrk="1" hangingPunct="1"/>
            <a:endParaRPr lang="es-ES" b="1" dirty="0">
              <a:solidFill>
                <a:srgbClr val="00B050"/>
              </a:solidFill>
            </a:endParaRP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18488" cy="633412"/>
          </a:xfrm>
          <a:noFill/>
        </p:spPr>
        <p:txBody>
          <a:bodyPr/>
          <a:lstStyle/>
          <a:p>
            <a:pPr eaLnBrk="1" hangingPunct="1"/>
            <a:r>
              <a:rPr lang="es-ES" sz="2800" b="1">
                <a:solidFill>
                  <a:schemeClr val="bg1"/>
                </a:solidFill>
              </a:rPr>
              <a:t>Mejorar la Tasa de Rotación del Activo</a:t>
            </a:r>
          </a:p>
        </p:txBody>
      </p:sp>
      <p:sp>
        <p:nvSpPr>
          <p:cNvPr id="15366" name="AutoShape 6"/>
          <p:cNvSpPr>
            <a:spLocks noChangeArrowheads="1"/>
          </p:cNvSpPr>
          <p:nvPr/>
        </p:nvSpPr>
        <p:spPr bwMode="auto">
          <a:xfrm>
            <a:off x="3132138" y="1052513"/>
            <a:ext cx="2879725" cy="1008062"/>
          </a:xfrm>
          <a:prstGeom prst="downArrowCallout">
            <a:avLst>
              <a:gd name="adj1" fmla="val 71417"/>
              <a:gd name="adj2" fmla="val 71417"/>
              <a:gd name="adj3" fmla="val 16667"/>
              <a:gd name="adj4" fmla="val 66667"/>
            </a:avLst>
          </a:prstGeom>
          <a:solidFill>
            <a:srgbClr val="FFFFFF"/>
          </a:solidFill>
          <a:ln w="31750" algn="ctr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b="1" dirty="0"/>
              <a:t>ACTIVO CIRCULANTE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75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/>
      <p:bldP spid="1536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18488" cy="777875"/>
          </a:xfrm>
        </p:spPr>
        <p:txBody>
          <a:bodyPr/>
          <a:lstStyle/>
          <a:p>
            <a:pPr eaLnBrk="1" hangingPunct="1"/>
            <a:r>
              <a:rPr lang="es-ES" sz="2800" b="1">
                <a:solidFill>
                  <a:schemeClr val="bg1"/>
                </a:solidFill>
              </a:rPr>
              <a:t>Mejorar la Tasa de Rotación del Activo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s-ES" sz="2800" b="1" dirty="0">
              <a:solidFill>
                <a:srgbClr val="00B05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ES" sz="2800" b="1" dirty="0">
                <a:solidFill>
                  <a:srgbClr val="00B050"/>
                </a:solidFill>
              </a:rPr>
              <a:t>Analizar el Índice de rotación de Bienes de uso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sz="2800" b="1" dirty="0">
              <a:solidFill>
                <a:srgbClr val="00B05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ES" sz="2800" b="1" dirty="0">
                <a:solidFill>
                  <a:srgbClr val="00B050"/>
                </a:solidFill>
              </a:rPr>
              <a:t>Aprovechamiento optimo de los recursos (introducción de nuevos rubros intensifica el uso de los recursos)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sz="2800" b="1" dirty="0">
              <a:solidFill>
                <a:srgbClr val="00B05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ES" sz="2800" b="1" dirty="0">
                <a:solidFill>
                  <a:srgbClr val="00B050"/>
                </a:solidFill>
              </a:rPr>
              <a:t>Recursos ociosos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sz="2800" b="1" dirty="0">
              <a:solidFill>
                <a:srgbClr val="00B05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s-ES" sz="2800" b="1" dirty="0" err="1">
                <a:solidFill>
                  <a:srgbClr val="00B050"/>
                </a:solidFill>
              </a:rPr>
              <a:t>Tercerizar</a:t>
            </a:r>
            <a:endParaRPr lang="es-ES" sz="2800" b="1" dirty="0">
              <a:solidFill>
                <a:srgbClr val="00B05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s-ES" sz="2800" dirty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s-ES" sz="2800" dirty="0"/>
          </a:p>
        </p:txBody>
      </p:sp>
      <p:sp>
        <p:nvSpPr>
          <p:cNvPr id="23578" name="AutoShape 26"/>
          <p:cNvSpPr>
            <a:spLocks noChangeArrowheads="1"/>
          </p:cNvSpPr>
          <p:nvPr/>
        </p:nvSpPr>
        <p:spPr bwMode="auto">
          <a:xfrm>
            <a:off x="3143240" y="357166"/>
            <a:ext cx="2879725" cy="1008063"/>
          </a:xfrm>
          <a:prstGeom prst="downArrowCallout">
            <a:avLst>
              <a:gd name="adj1" fmla="val 71417"/>
              <a:gd name="adj2" fmla="val 71417"/>
              <a:gd name="adj3" fmla="val 16667"/>
              <a:gd name="adj4" fmla="val 66667"/>
            </a:avLst>
          </a:prstGeom>
          <a:solidFill>
            <a:srgbClr val="FFFFFF"/>
          </a:solidFill>
          <a:ln w="31750" algn="ctr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s-ES" b="1" dirty="0"/>
              <a:t>ACTIVO FIJO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75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23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2000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78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1A52D2823629247B57C037E53F9E975" ma:contentTypeVersion="3" ma:contentTypeDescription="Crear nuevo documento." ma:contentTypeScope="" ma:versionID="66ccb51891f8f2db5ad3b21884641c2e">
  <xsd:schema xmlns:xsd="http://www.w3.org/2001/XMLSchema" xmlns:xs="http://www.w3.org/2001/XMLSchema" xmlns:p="http://schemas.microsoft.com/office/2006/metadata/properties" xmlns:ns2="595bcd3c-4ee6-4def-8ad5-157680365988" targetNamespace="http://schemas.microsoft.com/office/2006/metadata/properties" ma:root="true" ma:fieldsID="43839e00587fe71a81e5a1eea60efa9b" ns2:_="">
    <xsd:import namespace="595bcd3c-4ee6-4def-8ad5-1576803659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5bcd3c-4ee6-4def-8ad5-15768036598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AF031F-79FD-4649-864B-7475521100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5bcd3c-4ee6-4def-8ad5-1576803659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1762A57-E3BA-4CCC-8A0D-B4933760774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71E8048F-5A1A-4BCB-BC11-9E0C0211116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855</TotalTime>
  <Words>194</Words>
  <Application>Microsoft Office PowerPoint</Application>
  <PresentationFormat>Presentación en pantalla (4:3)</PresentationFormat>
  <Paragraphs>85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de Office</vt:lpstr>
      <vt:lpstr>Presentación de PowerPoint</vt:lpstr>
      <vt:lpstr> A partir de este esquema,  se pueden delinear dos grandes  estrategias posibles para mejorar la rentabilidad económica de la empresa </vt:lpstr>
      <vt:lpstr>Mejorar el Margen sobre ventas</vt:lpstr>
      <vt:lpstr>Mejorar el Margen sobre ventas</vt:lpstr>
      <vt:lpstr>Mejorar la Rentabilidad sobre ventas</vt:lpstr>
      <vt:lpstr>Mejorar la Tasa de Rotación del Activo</vt:lpstr>
      <vt:lpstr>Mejorar la Tasa de Rotación del Activo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85</cp:revision>
  <dcterms:created xsi:type="dcterms:W3CDTF">2009-10-20T15:03:21Z</dcterms:created>
  <dcterms:modified xsi:type="dcterms:W3CDTF">2025-04-11T23:00:03Z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0x010100F1A52D2823629247B57C037E53F9E975</vt:lpwstr>
  </property>
</Properties>
</file>