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88" r:id="rId2"/>
    <p:sldId id="256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53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05068D-C357-42C8-9D2A-CC774E590D60}" type="doc">
      <dgm:prSet loTypeId="urn:microsoft.com/office/officeart/2005/8/layout/radial1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F407E263-CDB2-4A42-AEEC-D20B06444691}">
      <dgm:prSet phldrT="[Texto]" custT="1"/>
      <dgm:spPr/>
      <dgm:t>
        <a:bodyPr/>
        <a:lstStyle/>
        <a:p>
          <a:r>
            <a:rPr lang="es-ES" sz="1800" dirty="0" smtClean="0"/>
            <a:t>ACTIVIDADES DE EMPRESA</a:t>
          </a:r>
          <a:endParaRPr lang="es-ES" sz="1800" dirty="0"/>
        </a:p>
      </dgm:t>
    </dgm:pt>
    <dgm:pt modelId="{DDA01FF5-D1D3-49FB-B70B-16428C3FDF6C}" type="parTrans" cxnId="{6977913D-5D13-417F-B1E8-3C1B67F98718}">
      <dgm:prSet/>
      <dgm:spPr/>
      <dgm:t>
        <a:bodyPr/>
        <a:lstStyle/>
        <a:p>
          <a:endParaRPr lang="es-ES"/>
        </a:p>
      </dgm:t>
    </dgm:pt>
    <dgm:pt modelId="{738FB0D8-3C96-4721-8D85-29F7E5210C32}" type="sibTrans" cxnId="{6977913D-5D13-417F-B1E8-3C1B67F98718}">
      <dgm:prSet/>
      <dgm:spPr/>
      <dgm:t>
        <a:bodyPr/>
        <a:lstStyle/>
        <a:p>
          <a:endParaRPr lang="es-ES"/>
        </a:p>
      </dgm:t>
    </dgm:pt>
    <dgm:pt modelId="{F573B4B2-EDF8-440A-A5C8-A4F87C4D5073}">
      <dgm:prSet phldrT="[Texto]" custT="1"/>
      <dgm:spPr/>
      <dgm:t>
        <a:bodyPr/>
        <a:lstStyle/>
        <a:p>
          <a:r>
            <a:rPr lang="es-ES" sz="1600" dirty="0" smtClean="0"/>
            <a:t>Actores internos:</a:t>
          </a:r>
        </a:p>
        <a:p>
          <a:r>
            <a:rPr lang="es-ES" sz="1600" dirty="0" smtClean="0"/>
            <a:t>Trabajadores</a:t>
          </a:r>
        </a:p>
        <a:p>
          <a:r>
            <a:rPr lang="es-ES" sz="1600" dirty="0" smtClean="0"/>
            <a:t>Directivos</a:t>
          </a:r>
          <a:endParaRPr lang="es-ES" sz="1600" dirty="0"/>
        </a:p>
      </dgm:t>
    </dgm:pt>
    <dgm:pt modelId="{EB066C1E-9501-4F3A-A300-24295EB41987}" type="parTrans" cxnId="{931CDACD-9660-41A6-8EAF-1E81BA5A79D7}">
      <dgm:prSet/>
      <dgm:spPr/>
      <dgm:t>
        <a:bodyPr/>
        <a:lstStyle/>
        <a:p>
          <a:endParaRPr lang="es-ES"/>
        </a:p>
      </dgm:t>
    </dgm:pt>
    <dgm:pt modelId="{0D6C9562-7A36-482B-A29C-C6CE79F7FF3C}" type="sibTrans" cxnId="{931CDACD-9660-41A6-8EAF-1E81BA5A79D7}">
      <dgm:prSet/>
      <dgm:spPr/>
      <dgm:t>
        <a:bodyPr/>
        <a:lstStyle/>
        <a:p>
          <a:endParaRPr lang="es-ES"/>
        </a:p>
      </dgm:t>
    </dgm:pt>
    <dgm:pt modelId="{E43630E2-4905-49BD-B9D7-58777CC3F6A8}">
      <dgm:prSet phldrT="[Texto]" custT="1"/>
      <dgm:spPr/>
      <dgm:t>
        <a:bodyPr/>
        <a:lstStyle/>
        <a:p>
          <a:r>
            <a:rPr lang="es-ES" sz="1600" dirty="0" smtClean="0"/>
            <a:t>LEGISLACIÓN AMBIENTAL</a:t>
          </a:r>
          <a:endParaRPr lang="es-ES" sz="1600" dirty="0"/>
        </a:p>
      </dgm:t>
    </dgm:pt>
    <dgm:pt modelId="{CA4A1F4E-766C-43C2-8593-AD18C6FD991B}" type="parTrans" cxnId="{762ED39E-9F42-4A2E-BC4B-DC5C35B34E96}">
      <dgm:prSet/>
      <dgm:spPr/>
      <dgm:t>
        <a:bodyPr/>
        <a:lstStyle/>
        <a:p>
          <a:endParaRPr lang="es-ES"/>
        </a:p>
      </dgm:t>
    </dgm:pt>
    <dgm:pt modelId="{F2C5C97D-6989-410A-919A-B0DC44864731}" type="sibTrans" cxnId="{762ED39E-9F42-4A2E-BC4B-DC5C35B34E96}">
      <dgm:prSet/>
      <dgm:spPr/>
      <dgm:t>
        <a:bodyPr/>
        <a:lstStyle/>
        <a:p>
          <a:endParaRPr lang="es-ES"/>
        </a:p>
      </dgm:t>
    </dgm:pt>
    <dgm:pt modelId="{2D70A86A-A888-45CB-A33E-906AA5A6AD9A}">
      <dgm:prSet phldrT="[Texto]" custT="1"/>
      <dgm:spPr/>
      <dgm:t>
        <a:bodyPr/>
        <a:lstStyle/>
        <a:p>
          <a:r>
            <a:rPr lang="es-ES" sz="1400" dirty="0" smtClean="0"/>
            <a:t>Actores externos: </a:t>
          </a:r>
        </a:p>
        <a:p>
          <a:r>
            <a:rPr lang="es-ES" sz="1400" dirty="0" smtClean="0"/>
            <a:t>Consumidores</a:t>
          </a:r>
        </a:p>
        <a:p>
          <a:r>
            <a:rPr lang="es-ES" sz="1400" dirty="0" smtClean="0"/>
            <a:t>Seguros</a:t>
          </a:r>
        </a:p>
        <a:p>
          <a:r>
            <a:rPr lang="es-ES" sz="1400" dirty="0" smtClean="0"/>
            <a:t>ONG</a:t>
          </a:r>
        </a:p>
        <a:p>
          <a:r>
            <a:rPr lang="es-ES" sz="1400" dirty="0" smtClean="0"/>
            <a:t>Vecinos</a:t>
          </a:r>
        </a:p>
        <a:p>
          <a:r>
            <a:rPr lang="es-ES" sz="1400" dirty="0" smtClean="0"/>
            <a:t>Proveedores</a:t>
          </a:r>
          <a:endParaRPr lang="es-ES" sz="1400" dirty="0"/>
        </a:p>
      </dgm:t>
    </dgm:pt>
    <dgm:pt modelId="{9E31DF32-65E4-4BAA-8EDC-EBBCDAE0180F}" type="parTrans" cxnId="{3AFEEE61-CF50-4929-A870-D97232DFFE7B}">
      <dgm:prSet/>
      <dgm:spPr/>
      <dgm:t>
        <a:bodyPr/>
        <a:lstStyle/>
        <a:p>
          <a:endParaRPr lang="es-ES"/>
        </a:p>
      </dgm:t>
    </dgm:pt>
    <dgm:pt modelId="{17D5E4DF-1331-49D1-8DE1-C0E1FC779F41}" type="sibTrans" cxnId="{3AFEEE61-CF50-4929-A870-D97232DFFE7B}">
      <dgm:prSet/>
      <dgm:spPr/>
      <dgm:t>
        <a:bodyPr/>
        <a:lstStyle/>
        <a:p>
          <a:endParaRPr lang="es-ES"/>
        </a:p>
      </dgm:t>
    </dgm:pt>
    <dgm:pt modelId="{E0102F2B-F633-47F4-841F-B942F9BF50A5}">
      <dgm:prSet phldrT="[Texto]" custT="1"/>
      <dgm:spPr/>
      <dgm:t>
        <a:bodyPr/>
        <a:lstStyle/>
        <a:p>
          <a:r>
            <a:rPr lang="es-ES" sz="1600" dirty="0" smtClean="0"/>
            <a:t>RIESGOS AMBIENTALES</a:t>
          </a:r>
          <a:endParaRPr lang="es-ES" sz="1600" dirty="0"/>
        </a:p>
      </dgm:t>
    </dgm:pt>
    <dgm:pt modelId="{93428F84-ED78-41D9-85A8-A456FD942BE8}" type="parTrans" cxnId="{A0F6F262-5186-4AAC-B9DB-9E94CEB2157A}">
      <dgm:prSet/>
      <dgm:spPr/>
      <dgm:t>
        <a:bodyPr/>
        <a:lstStyle/>
        <a:p>
          <a:endParaRPr lang="es-ES"/>
        </a:p>
      </dgm:t>
    </dgm:pt>
    <dgm:pt modelId="{61855FF4-E5E1-4AB2-8C55-CAADA8B8716C}" type="sibTrans" cxnId="{A0F6F262-5186-4AAC-B9DB-9E94CEB2157A}">
      <dgm:prSet/>
      <dgm:spPr/>
      <dgm:t>
        <a:bodyPr/>
        <a:lstStyle/>
        <a:p>
          <a:endParaRPr lang="es-ES"/>
        </a:p>
      </dgm:t>
    </dgm:pt>
    <dgm:pt modelId="{DF830152-3E1C-4858-806A-E36ECFCFF16F}" type="pres">
      <dgm:prSet presAssocID="{0005068D-C357-42C8-9D2A-CC774E590D6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AA9E3DF-58A2-4595-A8CE-C8DDC694B89F}" type="pres">
      <dgm:prSet presAssocID="{F407E263-CDB2-4A42-AEEC-D20B06444691}" presName="centerShape" presStyleLbl="node0" presStyleIdx="0" presStyleCnt="1" custScaleX="120917" custScaleY="117927"/>
      <dgm:spPr/>
    </dgm:pt>
    <dgm:pt modelId="{3D23F362-8E65-4F2F-90BD-5195E078FA27}" type="pres">
      <dgm:prSet presAssocID="{EB066C1E-9501-4F3A-A300-24295EB41987}" presName="Name9" presStyleLbl="parChTrans1D2" presStyleIdx="0" presStyleCnt="4"/>
      <dgm:spPr/>
    </dgm:pt>
    <dgm:pt modelId="{52191F62-EBFA-4C89-8794-5556C65105CD}" type="pres">
      <dgm:prSet presAssocID="{EB066C1E-9501-4F3A-A300-24295EB41987}" presName="connTx" presStyleLbl="parChTrans1D2" presStyleIdx="0" presStyleCnt="4"/>
      <dgm:spPr/>
    </dgm:pt>
    <dgm:pt modelId="{D54CB13A-AEE2-4990-8814-CAD1C8E7C725}" type="pres">
      <dgm:prSet presAssocID="{F573B4B2-EDF8-440A-A5C8-A4F87C4D507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E6FC966-A72E-4ABA-BA9D-AC3E6BD68A9D}" type="pres">
      <dgm:prSet presAssocID="{CA4A1F4E-766C-43C2-8593-AD18C6FD991B}" presName="Name9" presStyleLbl="parChTrans1D2" presStyleIdx="1" presStyleCnt="4"/>
      <dgm:spPr/>
    </dgm:pt>
    <dgm:pt modelId="{FB87B654-B84B-4E75-8854-A8E4AD6B5B50}" type="pres">
      <dgm:prSet presAssocID="{CA4A1F4E-766C-43C2-8593-AD18C6FD991B}" presName="connTx" presStyleLbl="parChTrans1D2" presStyleIdx="1" presStyleCnt="4"/>
      <dgm:spPr/>
    </dgm:pt>
    <dgm:pt modelId="{87944683-2667-4FBB-BD55-E478367E2A21}" type="pres">
      <dgm:prSet presAssocID="{E43630E2-4905-49BD-B9D7-58777CC3F6A8}" presName="node" presStyleLbl="node1" presStyleIdx="1" presStyleCnt="4">
        <dgm:presLayoutVars>
          <dgm:bulletEnabled val="1"/>
        </dgm:presLayoutVars>
      </dgm:prSet>
      <dgm:spPr/>
    </dgm:pt>
    <dgm:pt modelId="{1FB09EAF-08EB-4D65-9142-A52873DA8587}" type="pres">
      <dgm:prSet presAssocID="{9E31DF32-65E4-4BAA-8EDC-EBBCDAE0180F}" presName="Name9" presStyleLbl="parChTrans1D2" presStyleIdx="2" presStyleCnt="4"/>
      <dgm:spPr/>
    </dgm:pt>
    <dgm:pt modelId="{12DD2E47-35E8-45AD-A646-FD614E78B044}" type="pres">
      <dgm:prSet presAssocID="{9E31DF32-65E4-4BAA-8EDC-EBBCDAE0180F}" presName="connTx" presStyleLbl="parChTrans1D2" presStyleIdx="2" presStyleCnt="4"/>
      <dgm:spPr/>
    </dgm:pt>
    <dgm:pt modelId="{E39A7751-1607-4B7A-BAB5-3802024DC062}" type="pres">
      <dgm:prSet presAssocID="{2D70A86A-A888-45CB-A33E-906AA5A6AD9A}" presName="node" presStyleLbl="node1" presStyleIdx="2" presStyleCnt="4" custScaleX="122500" custScaleY="10920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B46D5A6-6B79-4585-8D3D-DD36AE697B16}" type="pres">
      <dgm:prSet presAssocID="{93428F84-ED78-41D9-85A8-A456FD942BE8}" presName="Name9" presStyleLbl="parChTrans1D2" presStyleIdx="3" presStyleCnt="4"/>
      <dgm:spPr/>
    </dgm:pt>
    <dgm:pt modelId="{7E8F0452-8700-40B2-AB32-D6D46EBEDE3C}" type="pres">
      <dgm:prSet presAssocID="{93428F84-ED78-41D9-85A8-A456FD942BE8}" presName="connTx" presStyleLbl="parChTrans1D2" presStyleIdx="3" presStyleCnt="4"/>
      <dgm:spPr/>
    </dgm:pt>
    <dgm:pt modelId="{AC28875C-1D86-4985-A3D8-EB1910658CD9}" type="pres">
      <dgm:prSet presAssocID="{E0102F2B-F633-47F4-841F-B942F9BF50A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AFEEE61-CF50-4929-A870-D97232DFFE7B}" srcId="{F407E263-CDB2-4A42-AEEC-D20B06444691}" destId="{2D70A86A-A888-45CB-A33E-906AA5A6AD9A}" srcOrd="2" destOrd="0" parTransId="{9E31DF32-65E4-4BAA-8EDC-EBBCDAE0180F}" sibTransId="{17D5E4DF-1331-49D1-8DE1-C0E1FC779F41}"/>
    <dgm:cxn modelId="{0283ACE4-E5CC-4462-9299-2A7D4C1B583A}" type="presOf" srcId="{CA4A1F4E-766C-43C2-8593-AD18C6FD991B}" destId="{AE6FC966-A72E-4ABA-BA9D-AC3E6BD68A9D}" srcOrd="0" destOrd="0" presId="urn:microsoft.com/office/officeart/2005/8/layout/radial1"/>
    <dgm:cxn modelId="{51FFD5E7-7B9E-4B9E-8061-763E52579B66}" type="presOf" srcId="{9E31DF32-65E4-4BAA-8EDC-EBBCDAE0180F}" destId="{1FB09EAF-08EB-4D65-9142-A52873DA8587}" srcOrd="0" destOrd="0" presId="urn:microsoft.com/office/officeart/2005/8/layout/radial1"/>
    <dgm:cxn modelId="{A0F6F262-5186-4AAC-B9DB-9E94CEB2157A}" srcId="{F407E263-CDB2-4A42-AEEC-D20B06444691}" destId="{E0102F2B-F633-47F4-841F-B942F9BF50A5}" srcOrd="3" destOrd="0" parTransId="{93428F84-ED78-41D9-85A8-A456FD942BE8}" sibTransId="{61855FF4-E5E1-4AB2-8C55-CAADA8B8716C}"/>
    <dgm:cxn modelId="{762ED39E-9F42-4A2E-BC4B-DC5C35B34E96}" srcId="{F407E263-CDB2-4A42-AEEC-D20B06444691}" destId="{E43630E2-4905-49BD-B9D7-58777CC3F6A8}" srcOrd="1" destOrd="0" parTransId="{CA4A1F4E-766C-43C2-8593-AD18C6FD991B}" sibTransId="{F2C5C97D-6989-410A-919A-B0DC44864731}"/>
    <dgm:cxn modelId="{6977913D-5D13-417F-B1E8-3C1B67F98718}" srcId="{0005068D-C357-42C8-9D2A-CC774E590D60}" destId="{F407E263-CDB2-4A42-AEEC-D20B06444691}" srcOrd="0" destOrd="0" parTransId="{DDA01FF5-D1D3-49FB-B70B-16428C3FDF6C}" sibTransId="{738FB0D8-3C96-4721-8D85-29F7E5210C32}"/>
    <dgm:cxn modelId="{DBF6BCD0-AA4B-4B20-B4EE-A6F1473F4886}" type="presOf" srcId="{F573B4B2-EDF8-440A-A5C8-A4F87C4D5073}" destId="{D54CB13A-AEE2-4990-8814-CAD1C8E7C725}" srcOrd="0" destOrd="0" presId="urn:microsoft.com/office/officeart/2005/8/layout/radial1"/>
    <dgm:cxn modelId="{CBD2A8E3-0640-401E-B076-5FFD884D4530}" type="presOf" srcId="{0005068D-C357-42C8-9D2A-CC774E590D60}" destId="{DF830152-3E1C-4858-806A-E36ECFCFF16F}" srcOrd="0" destOrd="0" presId="urn:microsoft.com/office/officeart/2005/8/layout/radial1"/>
    <dgm:cxn modelId="{80EFDD5C-8D49-4647-A992-F2C8E9E811AB}" type="presOf" srcId="{E43630E2-4905-49BD-B9D7-58777CC3F6A8}" destId="{87944683-2667-4FBB-BD55-E478367E2A21}" srcOrd="0" destOrd="0" presId="urn:microsoft.com/office/officeart/2005/8/layout/radial1"/>
    <dgm:cxn modelId="{48166F7D-A7D3-4213-A266-A4B53D9089B5}" type="presOf" srcId="{E0102F2B-F633-47F4-841F-B942F9BF50A5}" destId="{AC28875C-1D86-4985-A3D8-EB1910658CD9}" srcOrd="0" destOrd="0" presId="urn:microsoft.com/office/officeart/2005/8/layout/radial1"/>
    <dgm:cxn modelId="{547E2C67-0CA5-42B7-A1C7-68D6212A2136}" type="presOf" srcId="{EB066C1E-9501-4F3A-A300-24295EB41987}" destId="{3D23F362-8E65-4F2F-90BD-5195E078FA27}" srcOrd="0" destOrd="0" presId="urn:microsoft.com/office/officeart/2005/8/layout/radial1"/>
    <dgm:cxn modelId="{DE5A2B67-A2E1-4ADD-B51B-E1CFDD49A56A}" type="presOf" srcId="{EB066C1E-9501-4F3A-A300-24295EB41987}" destId="{52191F62-EBFA-4C89-8794-5556C65105CD}" srcOrd="1" destOrd="0" presId="urn:microsoft.com/office/officeart/2005/8/layout/radial1"/>
    <dgm:cxn modelId="{701C472E-C68D-458A-B3F0-F1B35228FF8E}" type="presOf" srcId="{2D70A86A-A888-45CB-A33E-906AA5A6AD9A}" destId="{E39A7751-1607-4B7A-BAB5-3802024DC062}" srcOrd="0" destOrd="0" presId="urn:microsoft.com/office/officeart/2005/8/layout/radial1"/>
    <dgm:cxn modelId="{ED851D9E-9059-4CCB-9148-80572BEF6185}" type="presOf" srcId="{9E31DF32-65E4-4BAA-8EDC-EBBCDAE0180F}" destId="{12DD2E47-35E8-45AD-A646-FD614E78B044}" srcOrd="1" destOrd="0" presId="urn:microsoft.com/office/officeart/2005/8/layout/radial1"/>
    <dgm:cxn modelId="{5CC7B317-4B2E-4999-BF5A-5493B76A360F}" type="presOf" srcId="{93428F84-ED78-41D9-85A8-A456FD942BE8}" destId="{1B46D5A6-6B79-4585-8D3D-DD36AE697B16}" srcOrd="0" destOrd="0" presId="urn:microsoft.com/office/officeart/2005/8/layout/radial1"/>
    <dgm:cxn modelId="{4A908387-02A9-43CF-80CD-241EEE127113}" type="presOf" srcId="{CA4A1F4E-766C-43C2-8593-AD18C6FD991B}" destId="{FB87B654-B84B-4E75-8854-A8E4AD6B5B50}" srcOrd="1" destOrd="0" presId="urn:microsoft.com/office/officeart/2005/8/layout/radial1"/>
    <dgm:cxn modelId="{FF0B3E01-68E1-4FC5-A04C-9B22D6B92035}" type="presOf" srcId="{F407E263-CDB2-4A42-AEEC-D20B06444691}" destId="{1AA9E3DF-58A2-4595-A8CE-C8DDC694B89F}" srcOrd="0" destOrd="0" presId="urn:microsoft.com/office/officeart/2005/8/layout/radial1"/>
    <dgm:cxn modelId="{931CDACD-9660-41A6-8EAF-1E81BA5A79D7}" srcId="{F407E263-CDB2-4A42-AEEC-D20B06444691}" destId="{F573B4B2-EDF8-440A-A5C8-A4F87C4D5073}" srcOrd="0" destOrd="0" parTransId="{EB066C1E-9501-4F3A-A300-24295EB41987}" sibTransId="{0D6C9562-7A36-482B-A29C-C6CE79F7FF3C}"/>
    <dgm:cxn modelId="{6D1B8FBB-ECDA-4E04-AFD1-3D859C43C495}" type="presOf" srcId="{93428F84-ED78-41D9-85A8-A456FD942BE8}" destId="{7E8F0452-8700-40B2-AB32-D6D46EBEDE3C}" srcOrd="1" destOrd="0" presId="urn:microsoft.com/office/officeart/2005/8/layout/radial1"/>
    <dgm:cxn modelId="{062C8AAF-F3C3-4ED3-982C-4910E76F7336}" type="presParOf" srcId="{DF830152-3E1C-4858-806A-E36ECFCFF16F}" destId="{1AA9E3DF-58A2-4595-A8CE-C8DDC694B89F}" srcOrd="0" destOrd="0" presId="urn:microsoft.com/office/officeart/2005/8/layout/radial1"/>
    <dgm:cxn modelId="{8796EAD0-B395-4E1F-9477-6442EC7A1E22}" type="presParOf" srcId="{DF830152-3E1C-4858-806A-E36ECFCFF16F}" destId="{3D23F362-8E65-4F2F-90BD-5195E078FA27}" srcOrd="1" destOrd="0" presId="urn:microsoft.com/office/officeart/2005/8/layout/radial1"/>
    <dgm:cxn modelId="{9FF259A0-0995-485D-9F51-D0200DF83A7F}" type="presParOf" srcId="{3D23F362-8E65-4F2F-90BD-5195E078FA27}" destId="{52191F62-EBFA-4C89-8794-5556C65105CD}" srcOrd="0" destOrd="0" presId="urn:microsoft.com/office/officeart/2005/8/layout/radial1"/>
    <dgm:cxn modelId="{4E7BBCA6-6EE2-4C7D-8ED9-DDAF0A15F357}" type="presParOf" srcId="{DF830152-3E1C-4858-806A-E36ECFCFF16F}" destId="{D54CB13A-AEE2-4990-8814-CAD1C8E7C725}" srcOrd="2" destOrd="0" presId="urn:microsoft.com/office/officeart/2005/8/layout/radial1"/>
    <dgm:cxn modelId="{B2A1068F-DCDA-484D-B239-0D3735C59506}" type="presParOf" srcId="{DF830152-3E1C-4858-806A-E36ECFCFF16F}" destId="{AE6FC966-A72E-4ABA-BA9D-AC3E6BD68A9D}" srcOrd="3" destOrd="0" presId="urn:microsoft.com/office/officeart/2005/8/layout/radial1"/>
    <dgm:cxn modelId="{49F89FC5-1C57-4448-A31F-BE8EBEC46638}" type="presParOf" srcId="{AE6FC966-A72E-4ABA-BA9D-AC3E6BD68A9D}" destId="{FB87B654-B84B-4E75-8854-A8E4AD6B5B50}" srcOrd="0" destOrd="0" presId="urn:microsoft.com/office/officeart/2005/8/layout/radial1"/>
    <dgm:cxn modelId="{A5A12470-488F-4508-9793-324D8E26C20E}" type="presParOf" srcId="{DF830152-3E1C-4858-806A-E36ECFCFF16F}" destId="{87944683-2667-4FBB-BD55-E478367E2A21}" srcOrd="4" destOrd="0" presId="urn:microsoft.com/office/officeart/2005/8/layout/radial1"/>
    <dgm:cxn modelId="{7634FCB0-FDFE-44AD-8F59-1395B6ACDEDA}" type="presParOf" srcId="{DF830152-3E1C-4858-806A-E36ECFCFF16F}" destId="{1FB09EAF-08EB-4D65-9142-A52873DA8587}" srcOrd="5" destOrd="0" presId="urn:microsoft.com/office/officeart/2005/8/layout/radial1"/>
    <dgm:cxn modelId="{60F3A0FF-B459-4BB9-AAF9-02385337DC2F}" type="presParOf" srcId="{1FB09EAF-08EB-4D65-9142-A52873DA8587}" destId="{12DD2E47-35E8-45AD-A646-FD614E78B044}" srcOrd="0" destOrd="0" presId="urn:microsoft.com/office/officeart/2005/8/layout/radial1"/>
    <dgm:cxn modelId="{5E51BA8F-0DB7-452F-A971-3E4E9A9C7430}" type="presParOf" srcId="{DF830152-3E1C-4858-806A-E36ECFCFF16F}" destId="{E39A7751-1607-4B7A-BAB5-3802024DC062}" srcOrd="6" destOrd="0" presId="urn:microsoft.com/office/officeart/2005/8/layout/radial1"/>
    <dgm:cxn modelId="{E6D5D342-D2DB-4254-803C-DFC52E0BD076}" type="presParOf" srcId="{DF830152-3E1C-4858-806A-E36ECFCFF16F}" destId="{1B46D5A6-6B79-4585-8D3D-DD36AE697B16}" srcOrd="7" destOrd="0" presId="urn:microsoft.com/office/officeart/2005/8/layout/radial1"/>
    <dgm:cxn modelId="{7253CD48-FB7C-46E3-911B-0C4BD54B5377}" type="presParOf" srcId="{1B46D5A6-6B79-4585-8D3D-DD36AE697B16}" destId="{7E8F0452-8700-40B2-AB32-D6D46EBEDE3C}" srcOrd="0" destOrd="0" presId="urn:microsoft.com/office/officeart/2005/8/layout/radial1"/>
    <dgm:cxn modelId="{ECD2522A-B47B-44F2-8BDB-3A61E3322CF9}" type="presParOf" srcId="{DF830152-3E1C-4858-806A-E36ECFCFF16F}" destId="{AC28875C-1D86-4985-A3D8-EB1910658CD9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A9E3DF-58A2-4595-A8CE-C8DDC694B89F}">
      <dsp:nvSpPr>
        <dsp:cNvPr id="0" name=""/>
        <dsp:cNvSpPr/>
      </dsp:nvSpPr>
      <dsp:spPr>
        <a:xfrm>
          <a:off x="3759199" y="2139585"/>
          <a:ext cx="2149230" cy="209608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ACTIVIDADES DE EMPRESA</a:t>
          </a:r>
          <a:endParaRPr lang="es-ES" sz="1800" kern="1200" dirty="0"/>
        </a:p>
      </dsp:txBody>
      <dsp:txXfrm>
        <a:off x="4073946" y="2446549"/>
        <a:ext cx="1519736" cy="1482156"/>
      </dsp:txXfrm>
    </dsp:sp>
    <dsp:sp modelId="{3D23F362-8E65-4F2F-90BD-5195E078FA27}">
      <dsp:nvSpPr>
        <dsp:cNvPr id="0" name=""/>
        <dsp:cNvSpPr/>
      </dsp:nvSpPr>
      <dsp:spPr>
        <a:xfrm rot="16200000">
          <a:off x="4645194" y="1934417"/>
          <a:ext cx="377241" cy="33093"/>
        </a:xfrm>
        <a:custGeom>
          <a:avLst/>
          <a:gdLst/>
          <a:ahLst/>
          <a:cxnLst/>
          <a:rect l="0" t="0" r="0" b="0"/>
          <a:pathLst>
            <a:path>
              <a:moveTo>
                <a:pt x="0" y="16546"/>
              </a:moveTo>
              <a:lnTo>
                <a:pt x="377241" y="1654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824383" y="1941533"/>
        <a:ext cx="18862" cy="18862"/>
      </dsp:txXfrm>
    </dsp:sp>
    <dsp:sp modelId="{D54CB13A-AEE2-4990-8814-CAD1C8E7C725}">
      <dsp:nvSpPr>
        <dsp:cNvPr id="0" name=""/>
        <dsp:cNvSpPr/>
      </dsp:nvSpPr>
      <dsp:spPr>
        <a:xfrm>
          <a:off x="3945093" y="-15098"/>
          <a:ext cx="1777442" cy="177744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Actores internos: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Trabajadores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Directivos</a:t>
          </a:r>
          <a:endParaRPr lang="es-ES" sz="1600" kern="1200" dirty="0"/>
        </a:p>
      </dsp:txBody>
      <dsp:txXfrm>
        <a:off x="4205393" y="245202"/>
        <a:ext cx="1256842" cy="1256842"/>
      </dsp:txXfrm>
    </dsp:sp>
    <dsp:sp modelId="{AE6FC966-A72E-4ABA-BA9D-AC3E6BD68A9D}">
      <dsp:nvSpPr>
        <dsp:cNvPr id="0" name=""/>
        <dsp:cNvSpPr/>
      </dsp:nvSpPr>
      <dsp:spPr>
        <a:xfrm>
          <a:off x="5908430" y="3171080"/>
          <a:ext cx="350668" cy="33093"/>
        </a:xfrm>
        <a:custGeom>
          <a:avLst/>
          <a:gdLst/>
          <a:ahLst/>
          <a:cxnLst/>
          <a:rect l="0" t="0" r="0" b="0"/>
          <a:pathLst>
            <a:path>
              <a:moveTo>
                <a:pt x="0" y="16546"/>
              </a:moveTo>
              <a:lnTo>
                <a:pt x="350668" y="1654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6074997" y="3178860"/>
        <a:ext cx="17533" cy="17533"/>
      </dsp:txXfrm>
    </dsp:sp>
    <dsp:sp modelId="{87944683-2667-4FBB-BD55-E478367E2A21}">
      <dsp:nvSpPr>
        <dsp:cNvPr id="0" name=""/>
        <dsp:cNvSpPr/>
      </dsp:nvSpPr>
      <dsp:spPr>
        <a:xfrm>
          <a:off x="6259098" y="2298906"/>
          <a:ext cx="1777442" cy="1777442"/>
        </a:xfrm>
        <a:prstGeom prst="ellipse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LEGISLACIÓN AMBIENTAL</a:t>
          </a:r>
          <a:endParaRPr lang="es-ES" sz="1600" kern="1200" dirty="0"/>
        </a:p>
      </dsp:txBody>
      <dsp:txXfrm>
        <a:off x="6519398" y="2559206"/>
        <a:ext cx="1256842" cy="1256842"/>
      </dsp:txXfrm>
    </dsp:sp>
    <dsp:sp modelId="{1FB09EAF-08EB-4D65-9142-A52873DA8587}">
      <dsp:nvSpPr>
        <dsp:cNvPr id="0" name=""/>
        <dsp:cNvSpPr/>
      </dsp:nvSpPr>
      <dsp:spPr>
        <a:xfrm rot="5400000">
          <a:off x="4686102" y="4366835"/>
          <a:ext cx="295425" cy="33093"/>
        </a:xfrm>
        <a:custGeom>
          <a:avLst/>
          <a:gdLst/>
          <a:ahLst/>
          <a:cxnLst/>
          <a:rect l="0" t="0" r="0" b="0"/>
          <a:pathLst>
            <a:path>
              <a:moveTo>
                <a:pt x="0" y="16546"/>
              </a:moveTo>
              <a:lnTo>
                <a:pt x="295425" y="1654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826429" y="4375997"/>
        <a:ext cx="14771" cy="14771"/>
      </dsp:txXfrm>
    </dsp:sp>
    <dsp:sp modelId="{E39A7751-1607-4B7A-BAB5-3802024DC062}">
      <dsp:nvSpPr>
        <dsp:cNvPr id="0" name=""/>
        <dsp:cNvSpPr/>
      </dsp:nvSpPr>
      <dsp:spPr>
        <a:xfrm>
          <a:off x="3745131" y="4531095"/>
          <a:ext cx="2177367" cy="1941074"/>
        </a:xfrm>
        <a:prstGeom prst="ellipse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Actores externos: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Consumidores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Seguros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ONG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Vecinos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Proveedores</a:t>
          </a:r>
          <a:endParaRPr lang="es-ES" sz="1400" kern="1200" dirty="0"/>
        </a:p>
      </dsp:txBody>
      <dsp:txXfrm>
        <a:off x="4063999" y="4815359"/>
        <a:ext cx="1539631" cy="1372546"/>
      </dsp:txXfrm>
    </dsp:sp>
    <dsp:sp modelId="{1B46D5A6-6B79-4585-8D3D-DD36AE697B16}">
      <dsp:nvSpPr>
        <dsp:cNvPr id="0" name=""/>
        <dsp:cNvSpPr/>
      </dsp:nvSpPr>
      <dsp:spPr>
        <a:xfrm rot="10800000">
          <a:off x="3408531" y="3171080"/>
          <a:ext cx="350668" cy="33093"/>
        </a:xfrm>
        <a:custGeom>
          <a:avLst/>
          <a:gdLst/>
          <a:ahLst/>
          <a:cxnLst/>
          <a:rect l="0" t="0" r="0" b="0"/>
          <a:pathLst>
            <a:path>
              <a:moveTo>
                <a:pt x="0" y="16546"/>
              </a:moveTo>
              <a:lnTo>
                <a:pt x="350668" y="1654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0800000">
        <a:off x="3575098" y="3178860"/>
        <a:ext cx="17533" cy="17533"/>
      </dsp:txXfrm>
    </dsp:sp>
    <dsp:sp modelId="{AC28875C-1D86-4985-A3D8-EB1910658CD9}">
      <dsp:nvSpPr>
        <dsp:cNvPr id="0" name=""/>
        <dsp:cNvSpPr/>
      </dsp:nvSpPr>
      <dsp:spPr>
        <a:xfrm>
          <a:off x="1631088" y="2298906"/>
          <a:ext cx="1777442" cy="1777442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RIESGOS AMBIENTALES</a:t>
          </a:r>
          <a:endParaRPr lang="es-ES" sz="1600" kern="1200" dirty="0"/>
        </a:p>
      </dsp:txBody>
      <dsp:txXfrm>
        <a:off x="1891388" y="2559206"/>
        <a:ext cx="1256842" cy="1256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69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935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73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08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6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8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22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037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954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394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B0529-CCA2-4C9C-AA19-DF1CF80A210A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B1AAD-6073-4989-BCBD-09857CF38B5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55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UTN FRRTA – INGENIERÍA ELECTROMECÁNICA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UNIDAD 3</a:t>
            </a:r>
          </a:p>
          <a:p>
            <a:pPr marL="0" indent="0">
              <a:buNone/>
            </a:pPr>
            <a:r>
              <a:rPr lang="es-MX" dirty="0" smtClean="0"/>
              <a:t>Introducción: </a:t>
            </a:r>
            <a:r>
              <a:rPr lang="es-MX" dirty="0" smtClean="0"/>
              <a:t>Calidad ambiental – Herramientas de Gestión Ambiental</a:t>
            </a: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Ing. Mauro Ferrarese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57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Calidad del suelo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s-MX" dirty="0" smtClean="0"/>
              <a:t>El problema </a:t>
            </a:r>
            <a:r>
              <a:rPr lang="es-MX" dirty="0"/>
              <a:t>de los suelos contaminados exige la adopción de medidas </a:t>
            </a:r>
            <a:r>
              <a:rPr lang="es-MX" dirty="0" smtClean="0"/>
              <a:t>eficaces y urgentes al </a:t>
            </a:r>
            <a:r>
              <a:rPr lang="es-MX" dirty="0"/>
              <a:t>respecto, con </a:t>
            </a:r>
            <a:r>
              <a:rPr lang="es-MX" dirty="0" smtClean="0"/>
              <a:t>la </a:t>
            </a:r>
            <a:r>
              <a:rPr lang="es-MX" dirty="0"/>
              <a:t>finalidad de evitar su </a:t>
            </a:r>
            <a:r>
              <a:rPr lang="es-MX" dirty="0" smtClean="0"/>
              <a:t>degradación </a:t>
            </a:r>
            <a:r>
              <a:rPr lang="es-MX" dirty="0"/>
              <a:t>como consecuencia de </a:t>
            </a:r>
            <a:r>
              <a:rPr lang="es-MX" dirty="0" smtClean="0"/>
              <a:t>la gran acumulación </a:t>
            </a:r>
            <a:r>
              <a:rPr lang="es-MX" dirty="0"/>
              <a:t>de residuos peligrosos procedentes de productos de </a:t>
            </a:r>
            <a:r>
              <a:rPr lang="es-MX" dirty="0" smtClean="0"/>
              <a:t>consumo </a:t>
            </a:r>
            <a:r>
              <a:rPr lang="en-US" dirty="0" err="1" smtClean="0"/>
              <a:t>humano</a:t>
            </a:r>
            <a:r>
              <a:rPr lang="en-US" dirty="0"/>
              <a:t>, tales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restos</a:t>
            </a:r>
            <a:r>
              <a:rPr lang="en-US" dirty="0"/>
              <a:t> de </a:t>
            </a:r>
            <a:r>
              <a:rPr lang="en-US" dirty="0" err="1"/>
              <a:t>insecticidas</a:t>
            </a:r>
            <a:r>
              <a:rPr lang="en-US" dirty="0"/>
              <a:t>, </a:t>
            </a:r>
            <a:r>
              <a:rPr lang="en-US" dirty="0" err="1"/>
              <a:t>pinturas</a:t>
            </a:r>
            <a:r>
              <a:rPr lang="en-US" dirty="0"/>
              <a:t>, </a:t>
            </a:r>
            <a:r>
              <a:rPr lang="en-US" dirty="0" err="1"/>
              <a:t>disolventes</a:t>
            </a:r>
            <a:r>
              <a:rPr lang="en-US" dirty="0"/>
              <a:t> de </a:t>
            </a:r>
            <a:r>
              <a:rPr lang="en-US" dirty="0" err="1"/>
              <a:t>limpieza</a:t>
            </a:r>
            <a:r>
              <a:rPr lang="en-US" dirty="0"/>
              <a:t>, etc., </a:t>
            </a:r>
            <a:r>
              <a:rPr lang="en-US" dirty="0" smtClean="0"/>
              <a:t>que </a:t>
            </a:r>
            <a:r>
              <a:rPr lang="es-MX" dirty="0" smtClean="0"/>
              <a:t>representan </a:t>
            </a:r>
            <a:r>
              <a:rPr lang="es-MX" dirty="0"/>
              <a:t>un grave riesgo para la salud de las personas, de los animales y de </a:t>
            </a:r>
            <a:r>
              <a:rPr lang="es-MX" dirty="0" smtClean="0"/>
              <a:t>las </a:t>
            </a:r>
            <a:r>
              <a:rPr lang="en-US" dirty="0" err="1" smtClean="0"/>
              <a:t>plantas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72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Calidad en los seres vivos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/>
              <a:t>H</a:t>
            </a:r>
            <a:r>
              <a:rPr lang="es-MX" dirty="0" smtClean="0"/>
              <a:t>ablar </a:t>
            </a:r>
            <a:r>
              <a:rPr lang="es-MX" dirty="0"/>
              <a:t>de la calidad en los seres vivos implica, no sólo </a:t>
            </a:r>
            <a:r>
              <a:rPr lang="es-MX" dirty="0" err="1" smtClean="0"/>
              <a:t>refererirse</a:t>
            </a:r>
            <a:r>
              <a:rPr lang="es-MX" dirty="0" smtClean="0"/>
              <a:t> </a:t>
            </a:r>
            <a:r>
              <a:rPr lang="es-MX" dirty="0"/>
              <a:t>a </a:t>
            </a:r>
            <a:r>
              <a:rPr lang="es-MX" dirty="0" smtClean="0"/>
              <a:t>su desarrollo </a:t>
            </a:r>
            <a:r>
              <a:rPr lang="es-MX" dirty="0"/>
              <a:t>en los propios ecosistemas colaborando en el funcionamiento del conjunto</a:t>
            </a:r>
            <a:r>
              <a:rPr lang="es-MX" dirty="0" smtClean="0"/>
              <a:t>, sino </a:t>
            </a:r>
            <a:r>
              <a:rPr lang="es-MX" dirty="0"/>
              <a:t>también a las repercusiones en la cadena trófica; por ejemplo, cuando el </a:t>
            </a:r>
            <a:r>
              <a:rPr lang="es-MX" dirty="0" smtClean="0"/>
              <a:t>hombre consume </a:t>
            </a:r>
            <a:r>
              <a:rPr lang="es-MX" dirty="0"/>
              <a:t>animales o plantas desarrolladas en ambientes insalubres o bien en el caso </a:t>
            </a:r>
            <a:r>
              <a:rPr lang="es-MX" dirty="0" smtClean="0"/>
              <a:t>de </a:t>
            </a:r>
            <a:r>
              <a:rPr lang="en-US" dirty="0" err="1" smtClean="0"/>
              <a:t>animales</a:t>
            </a:r>
            <a:r>
              <a:rPr lang="en-US" dirty="0" smtClean="0"/>
              <a:t> </a:t>
            </a:r>
            <a:r>
              <a:rPr lang="en-US" dirty="0" err="1"/>
              <a:t>alimentados</a:t>
            </a:r>
            <a:r>
              <a:rPr lang="en-US" dirty="0"/>
              <a:t> con </a:t>
            </a:r>
            <a:r>
              <a:rPr lang="en-US" dirty="0" err="1"/>
              <a:t>materiales</a:t>
            </a:r>
            <a:r>
              <a:rPr lang="en-US" dirty="0"/>
              <a:t> </a:t>
            </a:r>
            <a:r>
              <a:rPr lang="en-US" dirty="0" err="1"/>
              <a:t>manipulados</a:t>
            </a:r>
            <a:r>
              <a:rPr lang="en-US" dirty="0"/>
              <a:t> </a:t>
            </a:r>
            <a:r>
              <a:rPr lang="en-US" dirty="0" err="1"/>
              <a:t>genéticamente</a:t>
            </a:r>
            <a:r>
              <a:rPr lang="en-US" dirty="0"/>
              <a:t> o </a:t>
            </a:r>
            <a:r>
              <a:rPr lang="en-US" dirty="0" err="1"/>
              <a:t>engordados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s-MX" dirty="0" smtClean="0"/>
              <a:t>forma </a:t>
            </a:r>
            <a:r>
              <a:rPr lang="es-MX" dirty="0"/>
              <a:t>artificial, con sustancias químicas cuyos verdaderos efectos a medio y largo </a:t>
            </a:r>
            <a:r>
              <a:rPr lang="es-MX" dirty="0" smtClean="0"/>
              <a:t>plazo </a:t>
            </a:r>
            <a:r>
              <a:rPr lang="en-US" dirty="0" smtClean="0"/>
              <a:t>se </a:t>
            </a:r>
            <a:r>
              <a:rPr lang="en-US" dirty="0" err="1"/>
              <a:t>desconocen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19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4149" y="-317085"/>
            <a:ext cx="10963702" cy="1552598"/>
          </a:xfrm>
        </p:spPr>
        <p:txBody>
          <a:bodyPr>
            <a:normAutofit/>
          </a:bodyPr>
          <a:lstStyle/>
          <a:p>
            <a:pPr algn="l"/>
            <a:r>
              <a:rPr lang="en-US" sz="4800" dirty="0" smtClean="0"/>
              <a:t>CALIDAD </a:t>
            </a:r>
            <a:r>
              <a:rPr lang="en-US" sz="4800" dirty="0"/>
              <a:t>AMBIENTAL</a:t>
            </a:r>
            <a:endParaRPr lang="en-US" sz="4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9713" y="3420890"/>
            <a:ext cx="32574" cy="16219"/>
          </a:xfrm>
          <a:prstGeom prst="rect">
            <a:avLst/>
          </a:prstGeom>
        </p:spPr>
      </p:pic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483325" y="1235513"/>
            <a:ext cx="11094525" cy="5335104"/>
          </a:xfrm>
        </p:spPr>
        <p:txBody>
          <a:bodyPr>
            <a:noAutofit/>
          </a:bodyPr>
          <a:lstStyle/>
          <a:p>
            <a:pPr algn="just"/>
            <a:r>
              <a:rPr lang="es-AR" sz="1800" dirty="0" smtClean="0"/>
              <a:t>Hasta la Primera mitad de la década de 1970, las empresas no consideraban la </a:t>
            </a:r>
            <a:r>
              <a:rPr lang="es-AR" sz="1800" b="1" dirty="0" smtClean="0"/>
              <a:t>variable </a:t>
            </a:r>
            <a:r>
              <a:rPr lang="es-AR" sz="1800" dirty="0" smtClean="0"/>
              <a:t>medioambiental en su proceso de producción. En efecto, los daños producidos al medio ambiente por una organización no eran tenidos en cuenta por la misma tanto </a:t>
            </a:r>
            <a:r>
              <a:rPr lang="es-AR" sz="1800" b="1" dirty="0" smtClean="0"/>
              <a:t>a nivel </a:t>
            </a:r>
            <a:r>
              <a:rPr lang="es-AR" sz="1800" dirty="0" smtClean="0"/>
              <a:t>ambiental, como sobre todo, a nivel económico, por lo que ésta no tenía motivos </a:t>
            </a:r>
            <a:r>
              <a:rPr lang="es-AR" sz="1800" b="1" dirty="0" smtClean="0"/>
              <a:t>para </a:t>
            </a:r>
            <a:r>
              <a:rPr lang="es-AR" sz="1800" dirty="0" smtClean="0"/>
              <a:t>dejar de dañar al entrono.</a:t>
            </a:r>
          </a:p>
          <a:p>
            <a:pPr algn="just"/>
            <a:r>
              <a:rPr lang="es-AR" sz="1800" dirty="0" smtClean="0"/>
              <a:t>La crisis del petróleo de 1973 </a:t>
            </a:r>
            <a:r>
              <a:rPr lang="es-AR" sz="1800" i="1" dirty="0" smtClean="0"/>
              <a:t>tuvo </a:t>
            </a:r>
            <a:r>
              <a:rPr lang="es-AR" sz="1800" dirty="0" smtClean="0"/>
              <a:t>consecuencias positivas, en tanto que además de fomentar una vuelta a la diversificación energética, dada la precariedad de las reservas de petróleo, se empezaba a reconocer el creciente impacto medioambiental generado por las sociedades industrializadas y, especialmente, </a:t>
            </a:r>
            <a:r>
              <a:rPr lang="es-AR" sz="1800" b="1" dirty="0" smtClean="0"/>
              <a:t>por la </a:t>
            </a:r>
            <a:r>
              <a:rPr lang="es-AR" sz="1800" dirty="0" smtClean="0"/>
              <a:t>quema de combustibles fósiles (Fuente finita).</a:t>
            </a:r>
          </a:p>
          <a:p>
            <a:pPr algn="just"/>
            <a:r>
              <a:rPr lang="es-AR" sz="1800" dirty="0" smtClean="0"/>
              <a:t>El impacto ambiental sobre nuestro planeta, ocasionado hoy día por la manipulación </a:t>
            </a:r>
            <a:r>
              <a:rPr lang="es-AR" sz="1800" b="1" i="1" dirty="0" smtClean="0"/>
              <a:t>y </a:t>
            </a:r>
            <a:r>
              <a:rPr lang="es-AR" sz="1800" dirty="0" smtClean="0"/>
              <a:t>transformación de las distintas fuentes de energía convencionales, ha generado </a:t>
            </a:r>
            <a:r>
              <a:rPr lang="es-AR" sz="1800" b="1" dirty="0" smtClean="0"/>
              <a:t>un </a:t>
            </a:r>
            <a:r>
              <a:rPr lang="es-AR" sz="1800" dirty="0" smtClean="0"/>
              <a:t>nuevo marco, diferente al que se produjo hace ya más de treinta años durante la </a:t>
            </a:r>
            <a:r>
              <a:rPr lang="es-AR" sz="1800" b="1" dirty="0" smtClean="0"/>
              <a:t>crisis </a:t>
            </a:r>
            <a:r>
              <a:rPr lang="es-AR" sz="1800" dirty="0" smtClean="0"/>
              <a:t>energética del petróleo de 1973: el calentamiento global de la Tierra producido por la emisión de C02 a la atmósfera, el agujero de la capa de ozono y la difícil solución al tratamiento y almacenaje de los residuos radiactivos, han propiciado una concientización de las sociedades industrializadas. </a:t>
            </a:r>
          </a:p>
          <a:p>
            <a:pPr algn="just"/>
            <a:r>
              <a:rPr lang="es-AR" sz="1800" dirty="0" smtClean="0"/>
              <a:t>Éstas, a través de sus Gobiernos, emiten </a:t>
            </a:r>
            <a:r>
              <a:rPr lang="es-AR" sz="1800" i="1" dirty="0" smtClean="0"/>
              <a:t>y </a:t>
            </a:r>
            <a:r>
              <a:rPr lang="es-AR" sz="1800" dirty="0" smtClean="0"/>
              <a:t>promulgan leyes en el sector energético, cada </a:t>
            </a:r>
            <a:r>
              <a:rPr lang="es-AR" sz="1800" i="1" dirty="0" smtClean="0"/>
              <a:t>vez </a:t>
            </a:r>
            <a:r>
              <a:rPr lang="es-AR" sz="1800" dirty="0" smtClean="0"/>
              <a:t>más restrictivas en cuanto a criterios medioambientales, lo que permite atisbar un principio de concienciación en el marco del desarrollo sostenible.</a:t>
            </a:r>
          </a:p>
          <a:p>
            <a:pPr algn="just"/>
            <a:r>
              <a:rPr lang="es-AR" sz="1800" dirty="0" smtClean="0"/>
              <a:t>No obstante, hay que tener una idea clara, Y es que a pesar de que el hecho de proteger asegurar la calidad de </a:t>
            </a:r>
            <a:r>
              <a:rPr lang="es-AR" sz="1800" i="1" dirty="0" smtClean="0"/>
              <a:t>vida </a:t>
            </a:r>
            <a:r>
              <a:rPr lang="es-AR" sz="1800" dirty="0" smtClean="0"/>
              <a:t>y el bienestar suponga a corto plazo un coste para las empresas, se puede afirmar con toda seguridad que este coste será infinitamente inferior al que poseen conceptos como la calidad de </a:t>
            </a:r>
            <a:r>
              <a:rPr lang="es-AR" sz="1800" i="1" dirty="0" smtClean="0"/>
              <a:t>vida y </a:t>
            </a:r>
            <a:r>
              <a:rPr lang="es-AR" sz="1800" dirty="0" smtClean="0"/>
              <a:t>el bienestar de la humanidad.</a:t>
            </a:r>
            <a:endParaRPr lang="es-AR" sz="1800" dirty="0"/>
          </a:p>
        </p:txBody>
      </p:sp>
    </p:spTree>
    <p:extLst>
      <p:ext uri="{BB962C8B-B14F-4D97-AF65-F5344CB8AC3E}">
        <p14:creationId xmlns:p14="http://schemas.microsoft.com/office/powerpoint/2010/main" val="99959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4179785"/>
              </p:ext>
            </p:extLst>
          </p:nvPr>
        </p:nvGraphicFramePr>
        <p:xfrm>
          <a:off x="838200" y="1825625"/>
          <a:ext cx="10515600" cy="385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89567836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88284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GESTIÓN</a:t>
                      </a:r>
                      <a:r>
                        <a:rPr lang="es-MX" baseline="0" dirty="0" smtClean="0"/>
                        <a:t> AMBIENTAL TRADICIONAL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 smtClean="0"/>
                        <a:t>GESTIÓN</a:t>
                      </a:r>
                      <a:r>
                        <a:rPr lang="es-MX" baseline="0" dirty="0" smtClean="0"/>
                        <a:t> AMBIENTAL DEL FUTURO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37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Consideración de la variable medioambiental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como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una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interferencia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Planificación medioambiental para prevenir la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contaminación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2320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Actuación únicamente frente a demandas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externas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Ausencia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planificación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Consideración del medio ambiente como un factor estratégico más de la empresa.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870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Control técnico para cumplir con exigencias r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eglamentarias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Consideración de la actividad </a:t>
                      </a: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medioambiental como </a:t>
                      </a: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 factor económico de desarrollo </a:t>
                      </a: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</a:t>
                      </a:r>
                      <a:r>
                        <a:rPr lang="es-MX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competitividad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708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Posición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defensiva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frente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exigencias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partes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interesadas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Consideración </a:t>
                      </a: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la </a:t>
                      </a:r>
                      <a:r>
                        <a:rPr lang="es-MX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actividad </a:t>
                      </a:r>
                      <a:r>
                        <a:rPr lang="es-MX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medioambiental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como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elemento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oportunidades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8505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s-MX" dirty="0" smtClean="0"/>
                        <a:t>Ausencia de información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186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040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4949" y="509451"/>
            <a:ext cx="11377748" cy="6061166"/>
          </a:xfrm>
        </p:spPr>
        <p:txBody>
          <a:bodyPr>
            <a:normAutofit fontScale="85000" lnSpcReduction="20000"/>
          </a:bodyPr>
          <a:lstStyle/>
          <a:p>
            <a:r>
              <a:rPr lang="es-MX" dirty="0"/>
              <a:t>U</a:t>
            </a:r>
            <a:r>
              <a:rPr lang="es-MX" dirty="0" smtClean="0"/>
              <a:t>na </a:t>
            </a:r>
            <a:r>
              <a:rPr lang="es-MX" dirty="0"/>
              <a:t>política ambiental bien concebida puede ayudar a reducir </a:t>
            </a:r>
            <a:r>
              <a:rPr lang="es-MX" dirty="0" smtClean="0"/>
              <a:t>costos:</a:t>
            </a:r>
            <a:endParaRPr lang="es-MX" dirty="0"/>
          </a:p>
          <a:p>
            <a:pPr lvl="1"/>
            <a:r>
              <a:rPr lang="es-MX" dirty="0"/>
              <a:t>mediante ahorros de energía y materias </a:t>
            </a:r>
            <a:r>
              <a:rPr lang="es-MX" dirty="0" smtClean="0"/>
              <a:t>primas</a:t>
            </a:r>
          </a:p>
          <a:p>
            <a:pPr lvl="1"/>
            <a:r>
              <a:rPr lang="es-MX" dirty="0" smtClean="0"/>
              <a:t>generar </a:t>
            </a:r>
            <a:r>
              <a:rPr lang="es-MX" dirty="0"/>
              <a:t>beneficios marginales por </a:t>
            </a:r>
            <a:r>
              <a:rPr lang="es-MX" dirty="0" smtClean="0"/>
              <a:t>la comercialización  de los </a:t>
            </a:r>
            <a:r>
              <a:rPr lang="es-MX" dirty="0"/>
              <a:t>residuos, además de llegar a </a:t>
            </a:r>
            <a:r>
              <a:rPr lang="es-MX" dirty="0" smtClean="0"/>
              <a:t>otros </a:t>
            </a:r>
            <a:r>
              <a:rPr lang="es-MX" dirty="0"/>
              <a:t>segmentos de </a:t>
            </a:r>
            <a:r>
              <a:rPr lang="es-MX" dirty="0" smtClean="0"/>
              <a:t>mercado </a:t>
            </a:r>
            <a:r>
              <a:rPr lang="en-US" dirty="0" err="1" smtClean="0"/>
              <a:t>tambien</a:t>
            </a:r>
            <a:r>
              <a:rPr lang="en-US" dirty="0" smtClean="0"/>
              <a:t> </a:t>
            </a:r>
            <a:r>
              <a:rPr lang="en-US" dirty="0" err="1" smtClean="0"/>
              <a:t>rentables</a:t>
            </a:r>
            <a:r>
              <a:rPr lang="en-US" dirty="0"/>
              <a:t>.</a:t>
            </a:r>
          </a:p>
          <a:p>
            <a:r>
              <a:rPr lang="es-MX" dirty="0" smtClean="0"/>
              <a:t>Actividad más eficiente de una empresa: </a:t>
            </a:r>
            <a:endParaRPr lang="es-MX" dirty="0"/>
          </a:p>
          <a:p>
            <a:pPr lvl="1"/>
            <a:r>
              <a:rPr lang="es-MX" dirty="0" smtClean="0"/>
              <a:t>Introducción </a:t>
            </a:r>
            <a:r>
              <a:rPr lang="es-MX" dirty="0"/>
              <a:t>de criterios ambientales </a:t>
            </a:r>
            <a:r>
              <a:rPr lang="es-MX" dirty="0" smtClean="0"/>
              <a:t>a </a:t>
            </a:r>
            <a:r>
              <a:rPr lang="es-MX" dirty="0"/>
              <a:t>través de sus </a:t>
            </a:r>
            <a:r>
              <a:rPr lang="es-MX" dirty="0" smtClean="0"/>
              <a:t>procesos productivos.</a:t>
            </a:r>
          </a:p>
          <a:p>
            <a:pPr lvl="1"/>
            <a:r>
              <a:rPr lang="es-MX" dirty="0" smtClean="0"/>
              <a:t>Diseño </a:t>
            </a:r>
            <a:r>
              <a:rPr lang="es-MX" dirty="0"/>
              <a:t>de una correcta gestión </a:t>
            </a:r>
            <a:r>
              <a:rPr lang="es-MX" dirty="0" smtClean="0"/>
              <a:t>medioambiental</a:t>
            </a:r>
          </a:p>
          <a:p>
            <a:pPr lvl="1"/>
            <a:endParaRPr lang="es-MX" dirty="0"/>
          </a:p>
          <a:p>
            <a:pPr marL="0" indent="0">
              <a:buNone/>
            </a:pPr>
            <a:r>
              <a:rPr lang="en-US" dirty="0" err="1" smtClean="0"/>
              <a:t>Argumentos</a:t>
            </a:r>
            <a:r>
              <a:rPr lang="en-US" dirty="0" smtClean="0"/>
              <a:t> </a:t>
            </a:r>
            <a:r>
              <a:rPr lang="en-US" dirty="0"/>
              <a:t>que </a:t>
            </a: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s-MX" dirty="0" smtClean="0"/>
              <a:t>propiciar </a:t>
            </a:r>
            <a:r>
              <a:rPr lang="es-MX" dirty="0"/>
              <a:t>un cambio </a:t>
            </a:r>
            <a:r>
              <a:rPr lang="es-MX" dirty="0" smtClean="0"/>
              <a:t>de </a:t>
            </a:r>
            <a:r>
              <a:rPr lang="es-MX" dirty="0"/>
              <a:t>mentalidad hacia el medio </a:t>
            </a:r>
            <a:r>
              <a:rPr lang="es-MX" dirty="0" smtClean="0"/>
              <a:t>ambiente:</a:t>
            </a:r>
            <a:endParaRPr lang="en-US" dirty="0"/>
          </a:p>
          <a:p>
            <a:r>
              <a:rPr lang="en-US" b="1" dirty="0" err="1" smtClean="0"/>
              <a:t>Factores</a:t>
            </a:r>
            <a:r>
              <a:rPr lang="en-US" b="1" dirty="0" smtClean="0"/>
              <a:t> </a:t>
            </a:r>
            <a:r>
              <a:rPr lang="en-US" b="1" dirty="0" err="1"/>
              <a:t>medioambientales</a:t>
            </a:r>
            <a:r>
              <a:rPr lang="en-US" b="1" dirty="0"/>
              <a:t> </a:t>
            </a:r>
            <a:r>
              <a:rPr lang="en-US" b="1" dirty="0" err="1"/>
              <a:t>sensu</a:t>
            </a:r>
            <a:r>
              <a:rPr lang="en-US" b="1" dirty="0"/>
              <a:t> </a:t>
            </a:r>
            <a:r>
              <a:rPr lang="en-US" b="1" dirty="0" err="1"/>
              <a:t>estricto</a:t>
            </a:r>
            <a:r>
              <a:rPr lang="en-US" b="1" dirty="0"/>
              <a:t>: </a:t>
            </a:r>
            <a:r>
              <a:rPr lang="en-US" dirty="0" err="1" smtClean="0"/>
              <a:t>Escasez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recursos</a:t>
            </a:r>
            <a:r>
              <a:rPr lang="en-US" dirty="0"/>
              <a:t> </a:t>
            </a:r>
            <a:r>
              <a:rPr lang="en-US" dirty="0" err="1"/>
              <a:t>naturales</a:t>
            </a:r>
            <a:r>
              <a:rPr lang="en-US" dirty="0"/>
              <a:t>, </a:t>
            </a:r>
            <a:r>
              <a:rPr lang="en-US" dirty="0" err="1" smtClean="0"/>
              <a:t>efecto</a:t>
            </a:r>
            <a:r>
              <a:rPr lang="en-US" dirty="0" smtClean="0"/>
              <a:t> </a:t>
            </a:r>
            <a:r>
              <a:rPr lang="es-MX" dirty="0" smtClean="0"/>
              <a:t>invernadero</a:t>
            </a:r>
            <a:r>
              <a:rPr lang="es-MX" dirty="0"/>
              <a:t>, daños a la capa de ozono, etc.</a:t>
            </a:r>
          </a:p>
          <a:p>
            <a:r>
              <a:rPr lang="es-MX" b="1" dirty="0" smtClean="0"/>
              <a:t>Grupos </a:t>
            </a:r>
            <a:r>
              <a:rPr lang="es-MX" b="1" dirty="0"/>
              <a:t>de </a:t>
            </a:r>
            <a:r>
              <a:rPr lang="es-MX" b="1" dirty="0" smtClean="0"/>
              <a:t>presión: </a:t>
            </a:r>
            <a:r>
              <a:rPr lang="es-MX" dirty="0" smtClean="0"/>
              <a:t>Opinión </a:t>
            </a:r>
            <a:r>
              <a:rPr lang="es-MX" dirty="0"/>
              <a:t>publica, consumo "verde", afectados, </a:t>
            </a:r>
            <a:r>
              <a:rPr lang="es-MX" dirty="0" err="1"/>
              <a:t>ONGs</a:t>
            </a:r>
            <a:r>
              <a:rPr lang="es-MX" dirty="0"/>
              <a:t>, etc.</a:t>
            </a:r>
          </a:p>
          <a:p>
            <a:r>
              <a:rPr lang="es-MX" b="1" dirty="0" smtClean="0"/>
              <a:t>Requerimientos </a:t>
            </a:r>
            <a:r>
              <a:rPr lang="es-MX" b="1" dirty="0"/>
              <a:t>legales. </a:t>
            </a:r>
            <a:r>
              <a:rPr lang="es-MX" dirty="0"/>
              <a:t>Responsabilidad por daños, nueva normativa, </a:t>
            </a:r>
            <a:r>
              <a:rPr lang="es-MX" dirty="0" smtClean="0"/>
              <a:t>limitaciones </a:t>
            </a:r>
            <a:r>
              <a:rPr lang="en-US" dirty="0" smtClean="0"/>
              <a:t>de </a:t>
            </a:r>
            <a:r>
              <a:rPr lang="en-US" dirty="0" err="1"/>
              <a:t>carácter</a:t>
            </a:r>
            <a:r>
              <a:rPr lang="en-US" dirty="0"/>
              <a:t> </a:t>
            </a:r>
            <a:r>
              <a:rPr lang="en-US" dirty="0" err="1"/>
              <a:t>internacional</a:t>
            </a:r>
            <a:r>
              <a:rPr lang="en-US" dirty="0"/>
              <a:t> (CFCs, PCBs, etc.).</a:t>
            </a:r>
          </a:p>
          <a:p>
            <a:r>
              <a:rPr lang="es-MX" b="1" dirty="0" smtClean="0"/>
              <a:t>Razones </a:t>
            </a:r>
            <a:r>
              <a:rPr lang="es-MX" b="1" dirty="0"/>
              <a:t>económicas. </a:t>
            </a:r>
            <a:r>
              <a:rPr lang="es-MX" dirty="0"/>
              <a:t>Imagen de empresa, ahorro energético, coste del agua, de </a:t>
            </a:r>
            <a:r>
              <a:rPr lang="es-MX" dirty="0" smtClean="0"/>
              <a:t>las materias </a:t>
            </a:r>
            <a:r>
              <a:rPr lang="es-MX" dirty="0"/>
              <a:t>primas, de gestión de residuos, requisitos para la exportación, </a:t>
            </a:r>
            <a:r>
              <a:rPr lang="es-MX" dirty="0" smtClean="0"/>
              <a:t>pasivos </a:t>
            </a:r>
            <a:r>
              <a:rPr lang="en-US" dirty="0" err="1" smtClean="0"/>
              <a:t>medioambientales</a:t>
            </a:r>
            <a:r>
              <a:rPr lang="en-US" dirty="0"/>
              <a:t>, etc.</a:t>
            </a:r>
          </a:p>
          <a:p>
            <a:r>
              <a:rPr lang="es-MX" b="1" dirty="0" smtClean="0"/>
              <a:t>Motivos </a:t>
            </a:r>
            <a:r>
              <a:rPr lang="es-MX" b="1" dirty="0"/>
              <a:t>técnicos. </a:t>
            </a:r>
            <a:r>
              <a:rPr lang="es-MX" dirty="0"/>
              <a:t>Producción limpia, eficiencia energética, etc.</a:t>
            </a:r>
          </a:p>
        </p:txBody>
      </p:sp>
    </p:spTree>
    <p:extLst>
      <p:ext uri="{BB962C8B-B14F-4D97-AF65-F5344CB8AC3E}">
        <p14:creationId xmlns:p14="http://schemas.microsoft.com/office/powerpoint/2010/main" val="79721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1886" y="391886"/>
            <a:ext cx="5586883" cy="1999622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MX" dirty="0"/>
              <a:t>L</a:t>
            </a:r>
            <a:r>
              <a:rPr lang="es-MX" dirty="0" smtClean="0"/>
              <a:t>a </a:t>
            </a:r>
            <a:r>
              <a:rPr lang="es-MX" dirty="0"/>
              <a:t>insostenibilidad del modelo de producción industrial </a:t>
            </a:r>
            <a:r>
              <a:rPr lang="es-MX" dirty="0" smtClean="0"/>
              <a:t>ha provocado </a:t>
            </a:r>
            <a:r>
              <a:rPr lang="es-MX" dirty="0"/>
              <a:t>una toma de conciencia hacia la protección del medio ambiente, </a:t>
            </a:r>
            <a:r>
              <a:rPr lang="es-MX" dirty="0" smtClean="0"/>
              <a:t>haciendo reaccionar </a:t>
            </a:r>
            <a:r>
              <a:rPr lang="es-MX" dirty="0"/>
              <a:t>dos agentes esenciales del mercado: </a:t>
            </a: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la </a:t>
            </a:r>
            <a:r>
              <a:rPr lang="es-MX" dirty="0"/>
              <a:t>administración y el </a:t>
            </a:r>
            <a:r>
              <a:rPr lang="es-MX" dirty="0" smtClean="0"/>
              <a:t>consumidor</a:t>
            </a:r>
            <a:endParaRPr lang="en-US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516705288"/>
              </p:ext>
            </p:extLst>
          </p:nvPr>
        </p:nvGraphicFramePr>
        <p:xfrm>
          <a:off x="2363373" y="140677"/>
          <a:ext cx="9667630" cy="6457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471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6098" y="1392701"/>
            <a:ext cx="10945837" cy="4417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dirty="0" smtClean="0"/>
              <a:t>Las necesidades básicas de una gestión medioambiental en la empresa vienen determinadas por:</a:t>
            </a:r>
          </a:p>
          <a:p>
            <a:r>
              <a:rPr lang="es-AR" dirty="0" smtClean="0"/>
              <a:t>La existencia de una legislación cada vez más compleja y exigente.</a:t>
            </a:r>
          </a:p>
          <a:p>
            <a:r>
              <a:rPr lang="es-AR" dirty="0" smtClean="0"/>
              <a:t>La mejora de la calidad medioambiental de sus servicios y productos, y con ello, los resultados de relaciones comerciales y su competitividad</a:t>
            </a:r>
          </a:p>
          <a:p>
            <a:r>
              <a:rPr lang="es-AR" dirty="0" smtClean="0"/>
              <a:t>El rechazo paulatino de la sociedad hacia actividades no respetuosas con el medio ambiente</a:t>
            </a:r>
          </a:p>
          <a:p>
            <a:r>
              <a:rPr lang="es-AR" dirty="0" smtClean="0"/>
              <a:t>La mayor vigilancia y control por parte de la administración competente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867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Calidad</a:t>
            </a:r>
            <a:r>
              <a:rPr lang="en-US" dirty="0"/>
              <a:t> del </a:t>
            </a:r>
            <a:r>
              <a:rPr lang="en-US" dirty="0" err="1"/>
              <a:t>aire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MX" dirty="0"/>
              <a:t>La contaminación del aire es, en determinados núcleos urbanos, uno de los </a:t>
            </a:r>
            <a:r>
              <a:rPr lang="es-MX" dirty="0" smtClean="0"/>
              <a:t>problemas que </a:t>
            </a:r>
            <a:r>
              <a:rPr lang="es-MX" dirty="0"/>
              <a:t>los ciudadanos perciben con mayor facilidad, por lo que es necesario fijar </a:t>
            </a:r>
            <a:r>
              <a:rPr lang="es-MX" dirty="0" smtClean="0"/>
              <a:t>políticas encaminadas </a:t>
            </a:r>
            <a:r>
              <a:rPr lang="es-MX" dirty="0"/>
              <a:t>al conocimiento del estado del aire, ya que la polución atmosférica </a:t>
            </a:r>
            <a:r>
              <a:rPr lang="es-MX" dirty="0" smtClean="0"/>
              <a:t>puede afectar </a:t>
            </a:r>
            <a:r>
              <a:rPr lang="es-MX" dirty="0"/>
              <a:t>a la salud de las personas.</a:t>
            </a:r>
          </a:p>
          <a:p>
            <a:pPr algn="just"/>
            <a:r>
              <a:rPr lang="es-MX" dirty="0"/>
              <a:t>Las directrices legislativas en el ámbito de la UE, se han llevado a cabo con </a:t>
            </a:r>
            <a:r>
              <a:rPr lang="es-MX" dirty="0" smtClean="0"/>
              <a:t>una creciente </a:t>
            </a:r>
            <a:r>
              <a:rPr lang="es-MX" dirty="0"/>
              <a:t>elaboración de normas jurídicas tendentes a potenciar la elaboración </a:t>
            </a:r>
            <a:r>
              <a:rPr lang="es-MX" dirty="0" smtClean="0"/>
              <a:t>de inventarios </a:t>
            </a:r>
            <a:r>
              <a:rPr lang="es-MX" dirty="0"/>
              <a:t>de emisiones, impulsados por la Agencia Europea del Medio Ambiente.</a:t>
            </a:r>
          </a:p>
          <a:p>
            <a:pPr algn="just"/>
            <a:r>
              <a:rPr lang="es-MX" dirty="0"/>
              <a:t>En algunos países las actuaciones han estado orientadas a la creación de redes </a:t>
            </a:r>
            <a:r>
              <a:rPr lang="es-MX" dirty="0" smtClean="0"/>
              <a:t>de vigilancia </a:t>
            </a:r>
            <a:r>
              <a:rPr lang="es-MX" dirty="0"/>
              <a:t>de la contaminación atmosférica, que permiten el seguimiento del estado </a:t>
            </a:r>
            <a:r>
              <a:rPr lang="es-MX" dirty="0" smtClean="0"/>
              <a:t>del aire </a:t>
            </a:r>
            <a:r>
              <a:rPr lang="es-MX" dirty="0"/>
              <a:t>tanto en ecosistemas urbanos como naturales: niveles de </a:t>
            </a:r>
            <a:r>
              <a:rPr lang="es-MX" dirty="0" smtClean="0"/>
              <a:t>contaminación</a:t>
            </a:r>
            <a:r>
              <a:rPr lang="es-MX" dirty="0"/>
              <a:t>, </a:t>
            </a:r>
            <a:r>
              <a:rPr lang="es-MX" dirty="0" smtClean="0"/>
              <a:t>estudios de </a:t>
            </a:r>
            <a:r>
              <a:rPr lang="es-MX" dirty="0"/>
              <a:t>emisión e inmisión, estado de la capa de ozono, efectos sobre </a:t>
            </a:r>
            <a:r>
              <a:rPr lang="es-MX" dirty="0" smtClean="0"/>
              <a:t>monumentos históricos </a:t>
            </a:r>
            <a:r>
              <a:rPr lang="es-MX" dirty="0"/>
              <a:t>y culturales, etc., y que sirven de base para informar a la población.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78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36674" y="1699015"/>
            <a:ext cx="10515600" cy="4351338"/>
          </a:xfrm>
        </p:spPr>
        <p:txBody>
          <a:bodyPr>
            <a:normAutofit/>
          </a:bodyPr>
          <a:lstStyle/>
          <a:p>
            <a:r>
              <a:rPr lang="es-MX" dirty="0"/>
              <a:t>La contaminación acústica es otro de los temas a destacar, ya que el ruido de tráfico </a:t>
            </a:r>
            <a:r>
              <a:rPr lang="es-MX" dirty="0" smtClean="0"/>
              <a:t>y determinadas </a:t>
            </a:r>
            <a:r>
              <a:rPr lang="es-MX" dirty="0"/>
              <a:t>actividades municipales son, en la actualidad, responsables del nivel </a:t>
            </a:r>
            <a:r>
              <a:rPr lang="es-MX" dirty="0" smtClean="0"/>
              <a:t>de calidad </a:t>
            </a:r>
            <a:r>
              <a:rPr lang="es-MX" dirty="0"/>
              <a:t>de vida de los </a:t>
            </a:r>
            <a:r>
              <a:rPr lang="es-MX" dirty="0" smtClean="0"/>
              <a:t>ciudadanos</a:t>
            </a:r>
            <a:r>
              <a:rPr lang="es-MX" dirty="0"/>
              <a:t>. Como medida preventiva y correctiva se lleva a </a:t>
            </a:r>
            <a:r>
              <a:rPr lang="es-MX" dirty="0" smtClean="0"/>
              <a:t>cabo la confección </a:t>
            </a:r>
            <a:r>
              <a:rPr lang="es-MX" dirty="0"/>
              <a:t>de mapas sónicos en los casos en que así se aconseje. A nivel de tráfico</a:t>
            </a:r>
            <a:r>
              <a:rPr lang="es-MX" dirty="0" smtClean="0"/>
              <a:t>, se debe tomar en consideración la </a:t>
            </a:r>
            <a:r>
              <a:rPr lang="es-MX" dirty="0"/>
              <a:t>instalación de </a:t>
            </a:r>
            <a:r>
              <a:rPr lang="es-MX" dirty="0" smtClean="0"/>
              <a:t>pantallas </a:t>
            </a:r>
            <a:r>
              <a:rPr lang="es-MX" dirty="0"/>
              <a:t>acústicas con el objeto </a:t>
            </a:r>
            <a:r>
              <a:rPr lang="es-MX" dirty="0" smtClean="0"/>
              <a:t>de paliar lo</a:t>
            </a:r>
            <a:r>
              <a:rPr lang="pt-BR" dirty="0" smtClean="0"/>
              <a:t>s </a:t>
            </a:r>
            <a:r>
              <a:rPr lang="pt-BR" dirty="0" err="1"/>
              <a:t>efectos</a:t>
            </a:r>
            <a:r>
              <a:rPr lang="pt-BR" dirty="0"/>
              <a:t> sobre centros a </a:t>
            </a:r>
            <a:r>
              <a:rPr lang="pt-BR" dirty="0" smtClean="0"/>
              <a:t>habitados.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68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8340" y="137477"/>
            <a:ext cx="10515600" cy="1325563"/>
          </a:xfrm>
        </p:spPr>
        <p:txBody>
          <a:bodyPr/>
          <a:lstStyle/>
          <a:p>
            <a:r>
              <a:rPr lang="en-US" dirty="0" err="1"/>
              <a:t>Calidad</a:t>
            </a:r>
            <a:r>
              <a:rPr lang="en-US" dirty="0"/>
              <a:t> del </a:t>
            </a:r>
            <a:r>
              <a:rPr lang="en-US" dirty="0" err="1"/>
              <a:t>agua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8639" y="1463040"/>
            <a:ext cx="11015003" cy="5106572"/>
          </a:xfrm>
        </p:spPr>
        <p:txBody>
          <a:bodyPr>
            <a:normAutofit fontScale="92500" lnSpcReduction="20000"/>
          </a:bodyPr>
          <a:lstStyle/>
          <a:p>
            <a:r>
              <a:rPr lang="es-MX" dirty="0"/>
              <a:t>El agua contaminada y su tratamiento es otro de los problemas más acuciantes de </a:t>
            </a:r>
            <a:r>
              <a:rPr lang="es-MX" dirty="0" smtClean="0"/>
              <a:t>los ecosistemas </a:t>
            </a:r>
            <a:r>
              <a:rPr lang="es-MX" dirty="0"/>
              <a:t>urbanos. Se trata de un recurso escaso y su reutilización no permite </a:t>
            </a:r>
            <a:r>
              <a:rPr lang="es-MX" dirty="0" smtClean="0"/>
              <a:t>en general </a:t>
            </a:r>
            <a:r>
              <a:rPr lang="es-MX" dirty="0"/>
              <a:t>recuperarla para el consumo, sino que se destina al regadío, limpieza de calles</a:t>
            </a:r>
            <a:r>
              <a:rPr lang="es-MX" dirty="0" smtClean="0"/>
              <a:t>, </a:t>
            </a:r>
            <a:r>
              <a:rPr lang="en-US" dirty="0" err="1" smtClean="0"/>
              <a:t>usos</a:t>
            </a:r>
            <a:r>
              <a:rPr lang="en-US" dirty="0" smtClean="0"/>
              <a:t> </a:t>
            </a:r>
            <a:r>
              <a:rPr lang="en-US" dirty="0" err="1"/>
              <a:t>industriales</a:t>
            </a:r>
            <a:r>
              <a:rPr lang="en-US" dirty="0"/>
              <a:t>, etc.</a:t>
            </a:r>
          </a:p>
          <a:p>
            <a:r>
              <a:rPr lang="es-MX" dirty="0"/>
              <a:t>El problema de la calidad de las aguas queda reflejado en la legislación </a:t>
            </a:r>
            <a:r>
              <a:rPr lang="es-MX" dirty="0" smtClean="0"/>
              <a:t>vigente de cada país y/p región.</a:t>
            </a:r>
            <a:endParaRPr lang="es-MX" dirty="0"/>
          </a:p>
          <a:p>
            <a:r>
              <a:rPr lang="es-MX" dirty="0"/>
              <a:t>La solución a los problemas de gestión de las aguas pasa por aplicar </a:t>
            </a:r>
            <a:r>
              <a:rPr lang="es-MX" dirty="0" smtClean="0"/>
              <a:t>políticas preventivas</a:t>
            </a:r>
            <a:r>
              <a:rPr lang="es-MX" dirty="0"/>
              <a:t>: </a:t>
            </a:r>
            <a:endParaRPr lang="es-MX" dirty="0" smtClean="0"/>
          </a:p>
          <a:p>
            <a:pPr lvl="1"/>
            <a:r>
              <a:rPr lang="es-MX" dirty="0" smtClean="0"/>
              <a:t>La </a:t>
            </a:r>
            <a:r>
              <a:rPr lang="es-MX" dirty="0"/>
              <a:t>delimitación de zonas a lo largo de los márgenes de ríos, </a:t>
            </a:r>
            <a:r>
              <a:rPr lang="es-MX" dirty="0" smtClean="0"/>
              <a:t>la </a:t>
            </a:r>
            <a:r>
              <a:rPr lang="es-MX" dirty="0"/>
              <a:t>fijación </a:t>
            </a:r>
            <a:r>
              <a:rPr lang="es-MX" dirty="0" smtClean="0"/>
              <a:t>de perímetros </a:t>
            </a:r>
            <a:r>
              <a:rPr lang="es-MX" dirty="0"/>
              <a:t>de protección a los acuíferos, la declaración de zonas húmedas, los </a:t>
            </a:r>
            <a:r>
              <a:rPr lang="es-MX" dirty="0" smtClean="0"/>
              <a:t>estudios de </a:t>
            </a:r>
            <a:r>
              <a:rPr lang="es-MX" dirty="0"/>
              <a:t>impacto ambiental, la reducción de la contaminación, el ahorro en el consumo </a:t>
            </a:r>
            <a:r>
              <a:rPr lang="es-MX" dirty="0" smtClean="0"/>
              <a:t>de agua</a:t>
            </a:r>
            <a:r>
              <a:rPr lang="es-MX" dirty="0"/>
              <a:t>, entre </a:t>
            </a:r>
            <a:r>
              <a:rPr lang="es-MX" dirty="0" smtClean="0"/>
              <a:t>otros.</a:t>
            </a:r>
          </a:p>
          <a:p>
            <a:pPr marL="457200" lvl="1" indent="0">
              <a:buNone/>
            </a:pPr>
            <a:r>
              <a:rPr lang="es-MX" dirty="0" smtClean="0"/>
              <a:t>de </a:t>
            </a:r>
            <a:r>
              <a:rPr lang="es-MX" dirty="0"/>
              <a:t>forma que la realización de actividades se vea condicionada a </a:t>
            </a:r>
            <a:r>
              <a:rPr lang="es-MX" dirty="0" smtClean="0"/>
              <a:t>la obtención </a:t>
            </a:r>
            <a:r>
              <a:rPr lang="es-MX" dirty="0"/>
              <a:t>del correspondiente permiso del organismo de cuenca, o bien, a la </a:t>
            </a:r>
            <a:r>
              <a:rPr lang="es-MX" dirty="0" smtClean="0"/>
              <a:t>aplicación de </a:t>
            </a:r>
            <a:r>
              <a:rPr lang="es-MX" dirty="0"/>
              <a:t>cánones de vertido en los últimos casos mencionados, y sancionando, en </a:t>
            </a:r>
            <a:r>
              <a:rPr lang="es-MX" dirty="0" smtClean="0"/>
              <a:t>los restantes </a:t>
            </a:r>
            <a:r>
              <a:rPr lang="es-MX" dirty="0"/>
              <a:t>casos, cuando no se cumplen los requisitos exigidos por ley.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996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</TotalTime>
  <Words>1375</Words>
  <Application>Microsoft Office PowerPoint</Application>
  <PresentationFormat>Panorámica</PresentationFormat>
  <Paragraphs>75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UTN FRRTA – INGENIERÍA ELECTROMECÁNICA</vt:lpstr>
      <vt:lpstr>CALIDAD AMBIENTAL</vt:lpstr>
      <vt:lpstr>Presentación de PowerPoint</vt:lpstr>
      <vt:lpstr>Presentación de PowerPoint</vt:lpstr>
      <vt:lpstr>Presentación de PowerPoint</vt:lpstr>
      <vt:lpstr>Presentación de PowerPoint</vt:lpstr>
      <vt:lpstr>Calidad del aire</vt:lpstr>
      <vt:lpstr>Presentación de PowerPoint</vt:lpstr>
      <vt:lpstr>Calidad del agua</vt:lpstr>
      <vt:lpstr>Calidad del suelo</vt:lpstr>
      <vt:lpstr>Calidad en los seres vivos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CONCEPTOS BÁSICOS DE LA INGENIERÍA AMBIENTAL</dc:title>
  <dc:creator>Mauro Ferrarese</dc:creator>
  <cp:lastModifiedBy>Mauro Ferrarese</cp:lastModifiedBy>
  <cp:revision>32</cp:revision>
  <dcterms:created xsi:type="dcterms:W3CDTF">2023-04-20T18:32:47Z</dcterms:created>
  <dcterms:modified xsi:type="dcterms:W3CDTF">2023-04-27T20:50:36Z</dcterms:modified>
</cp:coreProperties>
</file>