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4" r:id="rId7"/>
    <p:sldId id="261" r:id="rId8"/>
    <p:sldId id="262" r:id="rId9"/>
    <p:sldId id="263" r:id="rId10"/>
    <p:sldId id="265" r:id="rId11"/>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6862708D-8718-4482-9944-ECC8E6341D05}">
          <p14:sldIdLst>
            <p14:sldId id="256"/>
            <p14:sldId id="257"/>
            <p14:sldId id="258"/>
            <p14:sldId id="259"/>
            <p14:sldId id="260"/>
            <p14:sldId id="264"/>
            <p14:sldId id="261"/>
            <p14:sldId id="262"/>
            <p14:sldId id="263"/>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ACF60B-320F-4DFE-ABC5-BEA3D5C75C58}" type="datetimeFigureOut">
              <a:rPr lang="es-AR" smtClean="0"/>
              <a:t>28/4/2025</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78B400-F93F-4BE3-85D3-BD97ABA80182}" type="slidenum">
              <a:rPr lang="es-AR" smtClean="0"/>
              <a:t>‹Nº›</a:t>
            </a:fld>
            <a:endParaRPr lang="es-AR"/>
          </a:p>
        </p:txBody>
      </p:sp>
    </p:spTree>
    <p:extLst>
      <p:ext uri="{BB962C8B-B14F-4D97-AF65-F5344CB8AC3E}">
        <p14:creationId xmlns:p14="http://schemas.microsoft.com/office/powerpoint/2010/main" val="3909462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F478B400-F93F-4BE3-85D3-BD97ABA80182}" type="slidenum">
              <a:rPr lang="es-AR" smtClean="0"/>
              <a:t>1</a:t>
            </a:fld>
            <a:endParaRPr lang="es-AR"/>
          </a:p>
        </p:txBody>
      </p:sp>
    </p:spTree>
    <p:extLst>
      <p:ext uri="{BB962C8B-B14F-4D97-AF65-F5344CB8AC3E}">
        <p14:creationId xmlns:p14="http://schemas.microsoft.com/office/powerpoint/2010/main" val="3494964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D87400-5928-FAA4-1A55-5653A299254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735CC9F4-4078-9DA8-0677-FD1D28A00B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CE7590AA-BE9D-EB52-7BF8-3DBE6C300522}"/>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5" name="Marcador de pie de página 4">
            <a:extLst>
              <a:ext uri="{FF2B5EF4-FFF2-40B4-BE49-F238E27FC236}">
                <a16:creationId xmlns:a16="http://schemas.microsoft.com/office/drawing/2014/main" id="{932F089F-F0A2-FE73-F757-6FF2B296C853}"/>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2951D0A1-F1C7-DEDC-B6B4-3832F094E9DE}"/>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28009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3FB671-1D48-17A5-B394-2E140C6B107B}"/>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95CD67C6-3B7E-73EA-F3A5-765B74A98E2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B295BC8F-2367-E549-2104-698896DAC155}"/>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5" name="Marcador de pie de página 4">
            <a:extLst>
              <a:ext uri="{FF2B5EF4-FFF2-40B4-BE49-F238E27FC236}">
                <a16:creationId xmlns:a16="http://schemas.microsoft.com/office/drawing/2014/main" id="{75A71CAA-0C0A-BD07-D62E-6ADEA46BD4C6}"/>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7ECE6555-D479-99EA-EF5C-AE2E7CF6ECE1}"/>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1886673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924A2FE-AC66-3B3A-4009-005E61C7492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7B4B6421-5A45-6A48-4951-985913CD9E3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50A2B597-79C1-4DD3-3BAB-554B0CE60B3E}"/>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5" name="Marcador de pie de página 4">
            <a:extLst>
              <a:ext uri="{FF2B5EF4-FFF2-40B4-BE49-F238E27FC236}">
                <a16:creationId xmlns:a16="http://schemas.microsoft.com/office/drawing/2014/main" id="{882C36FD-5912-143E-3210-6A6B156C5AFD}"/>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C75F213A-1978-B0FE-B4CC-F47769516805}"/>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198811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9BC658-E23E-93F0-09E0-2AA4A1356B02}"/>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075E63D6-2EFB-9911-B5DA-854BC8FD628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82BF78C1-730D-351B-A84A-F396418ED3A1}"/>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5" name="Marcador de pie de página 4">
            <a:extLst>
              <a:ext uri="{FF2B5EF4-FFF2-40B4-BE49-F238E27FC236}">
                <a16:creationId xmlns:a16="http://schemas.microsoft.com/office/drawing/2014/main" id="{A2E00852-0C1B-7F2C-4B1D-6BDD99D3A856}"/>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8067C0AE-D564-809C-9900-8BDE1724F1EC}"/>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1269045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887C9C-C81A-48FC-E11B-DDCA8454B3A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BFD3E604-74F3-8343-3926-C41147B8B58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46E5F62-6C3C-0AFC-58CB-993668ED8489}"/>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5" name="Marcador de pie de página 4">
            <a:extLst>
              <a:ext uri="{FF2B5EF4-FFF2-40B4-BE49-F238E27FC236}">
                <a16:creationId xmlns:a16="http://schemas.microsoft.com/office/drawing/2014/main" id="{020BB53E-D247-6175-5EBE-481E90965CE3}"/>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8267965-BCD2-313B-4A75-5C80436050D2}"/>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2505285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F836F0-666D-3E78-5D1C-4869A8498A7F}"/>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F711EF3D-8F17-212B-ED9F-54004CA179B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31024CA2-6E21-151E-5460-77ECAA20D78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3C2DE160-F252-E903-0A6D-9059548ADE70}"/>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6" name="Marcador de pie de página 5">
            <a:extLst>
              <a:ext uri="{FF2B5EF4-FFF2-40B4-BE49-F238E27FC236}">
                <a16:creationId xmlns:a16="http://schemas.microsoft.com/office/drawing/2014/main" id="{64695369-8735-8830-5F46-D22005800D2F}"/>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5AC47979-CED9-37D3-3138-3C69F6B87A4F}"/>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187415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50A2CA-D2F9-01C5-030D-216F267C754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1A580E7B-7EAA-ECBD-B2C0-6ACC0642D8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2A536D0-3756-C460-F39D-7A3ED6FD965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BA163835-C18F-67E3-55B4-279507F3CB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0D50873-B339-6494-3840-563C4CCA421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F06F0D74-79D6-BBC3-A243-53440BA4E55D}"/>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8" name="Marcador de pie de página 7">
            <a:extLst>
              <a:ext uri="{FF2B5EF4-FFF2-40B4-BE49-F238E27FC236}">
                <a16:creationId xmlns:a16="http://schemas.microsoft.com/office/drawing/2014/main" id="{B2BACD8D-6737-AB65-1A8E-11451089FC58}"/>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2A28692D-E5FC-38DB-BDCF-AB63BA018673}"/>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126714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146369-EA4A-7766-02EF-295AB50DDE75}"/>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DAA68112-60FC-29C0-2156-6CD9A1BDA4E5}"/>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4" name="Marcador de pie de página 3">
            <a:extLst>
              <a:ext uri="{FF2B5EF4-FFF2-40B4-BE49-F238E27FC236}">
                <a16:creationId xmlns:a16="http://schemas.microsoft.com/office/drawing/2014/main" id="{DB9B62A4-DCCE-3C9A-980B-B360CCA7863B}"/>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F6997019-DF06-8347-5E53-D7633534B076}"/>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3265770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94C0F9-08F3-F774-C001-5F04996DAC56}"/>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3" name="Marcador de pie de página 2">
            <a:extLst>
              <a:ext uri="{FF2B5EF4-FFF2-40B4-BE49-F238E27FC236}">
                <a16:creationId xmlns:a16="http://schemas.microsoft.com/office/drawing/2014/main" id="{B68B7652-EA1C-BA5E-B86F-B74274441492}"/>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8256917C-3B5C-A6EE-64A4-308F84A4A6F2}"/>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3151056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8B9F76-DCE3-3968-049C-A53D3E204AE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B886AD38-EBDE-B6DD-0D91-1631E12B30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F0D02A92-9B67-401C-E57F-1E516436BF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6E97DD8-CB15-3D21-D274-0722E35E28B0}"/>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6" name="Marcador de pie de página 5">
            <a:extLst>
              <a:ext uri="{FF2B5EF4-FFF2-40B4-BE49-F238E27FC236}">
                <a16:creationId xmlns:a16="http://schemas.microsoft.com/office/drawing/2014/main" id="{E3588F5A-7F50-F2B3-BED0-75910CF98003}"/>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917CC2A7-7873-4F90-07A9-754C3BEC6FD7}"/>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873374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CE13B5-99BF-1250-F0C5-217001A228B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60FDF2FA-0C6F-1BE7-30A6-4277C24696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696F6C5F-B5BA-1309-CCF9-DC2D8F046C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EC86C60-F433-046C-327A-CA94A71532B8}"/>
              </a:ext>
            </a:extLst>
          </p:cNvPr>
          <p:cNvSpPr>
            <a:spLocks noGrp="1"/>
          </p:cNvSpPr>
          <p:nvPr>
            <p:ph type="dt" sz="half" idx="10"/>
          </p:nvPr>
        </p:nvSpPr>
        <p:spPr/>
        <p:txBody>
          <a:bodyPr/>
          <a:lstStyle/>
          <a:p>
            <a:fld id="{0A03F3FA-FDF2-448C-97C4-88164D3D7671}" type="datetimeFigureOut">
              <a:rPr lang="es-AR" smtClean="0"/>
              <a:t>28/4/2025</a:t>
            </a:fld>
            <a:endParaRPr lang="es-AR"/>
          </a:p>
        </p:txBody>
      </p:sp>
      <p:sp>
        <p:nvSpPr>
          <p:cNvPr id="6" name="Marcador de pie de página 5">
            <a:extLst>
              <a:ext uri="{FF2B5EF4-FFF2-40B4-BE49-F238E27FC236}">
                <a16:creationId xmlns:a16="http://schemas.microsoft.com/office/drawing/2014/main" id="{6E677C12-3C4A-1A3D-2814-F0D4098952A8}"/>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5B292203-762A-2AA9-B708-8773DA60EB72}"/>
              </a:ext>
            </a:extLst>
          </p:cNvPr>
          <p:cNvSpPr>
            <a:spLocks noGrp="1"/>
          </p:cNvSpPr>
          <p:nvPr>
            <p:ph type="sldNum" sz="quarter" idx="12"/>
          </p:nvPr>
        </p:nvSpPr>
        <p:spPr/>
        <p:txBody>
          <a:bodyPr/>
          <a:lstStyle/>
          <a:p>
            <a:fld id="{A38287A0-1D6F-4C82-AECC-2F4F9E10B1F7}" type="slidenum">
              <a:rPr lang="es-AR" smtClean="0"/>
              <a:t>‹Nº›</a:t>
            </a:fld>
            <a:endParaRPr lang="es-AR"/>
          </a:p>
        </p:txBody>
      </p:sp>
    </p:spTree>
    <p:extLst>
      <p:ext uri="{BB962C8B-B14F-4D97-AF65-F5344CB8AC3E}">
        <p14:creationId xmlns:p14="http://schemas.microsoft.com/office/powerpoint/2010/main" val="2104399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11E26A6-9489-B3B2-2862-885D03082F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E7176B67-CFF8-4726-090D-9BBB9CE987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99643429-A796-CE18-B853-B2EEF2D4A6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03F3FA-FDF2-448C-97C4-88164D3D7671}" type="datetimeFigureOut">
              <a:rPr lang="es-AR" smtClean="0"/>
              <a:t>28/4/2025</a:t>
            </a:fld>
            <a:endParaRPr lang="es-AR"/>
          </a:p>
        </p:txBody>
      </p:sp>
      <p:sp>
        <p:nvSpPr>
          <p:cNvPr id="5" name="Marcador de pie de página 4">
            <a:extLst>
              <a:ext uri="{FF2B5EF4-FFF2-40B4-BE49-F238E27FC236}">
                <a16:creationId xmlns:a16="http://schemas.microsoft.com/office/drawing/2014/main" id="{9463D202-9F6E-0C48-E04F-D00575B87A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AR"/>
          </a:p>
        </p:txBody>
      </p:sp>
      <p:sp>
        <p:nvSpPr>
          <p:cNvPr id="6" name="Marcador de número de diapositiva 5">
            <a:extLst>
              <a:ext uri="{FF2B5EF4-FFF2-40B4-BE49-F238E27FC236}">
                <a16:creationId xmlns:a16="http://schemas.microsoft.com/office/drawing/2014/main" id="{9FD76290-8B22-0EF0-F411-90A2E16140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8287A0-1D6F-4C82-AECC-2F4F9E10B1F7}" type="slidenum">
              <a:rPr lang="es-AR" smtClean="0"/>
              <a:t>‹Nº›</a:t>
            </a:fld>
            <a:endParaRPr lang="es-AR"/>
          </a:p>
        </p:txBody>
      </p:sp>
    </p:spTree>
    <p:extLst>
      <p:ext uri="{BB962C8B-B14F-4D97-AF65-F5344CB8AC3E}">
        <p14:creationId xmlns:p14="http://schemas.microsoft.com/office/powerpoint/2010/main" val="242594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47D3C7-69B3-D873-CEE5-029C1FB71091}"/>
              </a:ext>
            </a:extLst>
          </p:cNvPr>
          <p:cNvSpPr>
            <a:spLocks noGrp="1"/>
          </p:cNvSpPr>
          <p:nvPr>
            <p:ph type="ctrTitle"/>
          </p:nvPr>
        </p:nvSpPr>
        <p:spPr>
          <a:xfrm>
            <a:off x="1052051" y="619431"/>
            <a:ext cx="3269226" cy="442452"/>
          </a:xfrm>
        </p:spPr>
        <p:txBody>
          <a:bodyPr>
            <a:normAutofit/>
          </a:bodyPr>
          <a:lstStyle/>
          <a:p>
            <a:pPr eaLnBrk="0" hangingPunct="0">
              <a:spcAft>
                <a:spcPts val="400"/>
              </a:spcAft>
            </a:pPr>
            <a:r>
              <a:rPr lang="es-ES" sz="2000"/>
              <a:t>INSTRUMENTOS DIGITALES</a:t>
            </a:r>
            <a:endParaRPr lang="es-AR" sz="2000" dirty="0"/>
          </a:p>
        </p:txBody>
      </p:sp>
      <p:sp>
        <p:nvSpPr>
          <p:cNvPr id="3" name="Subtítulo 2">
            <a:extLst>
              <a:ext uri="{FF2B5EF4-FFF2-40B4-BE49-F238E27FC236}">
                <a16:creationId xmlns:a16="http://schemas.microsoft.com/office/drawing/2014/main" id="{37310B55-DFCA-990A-7CBC-2FDFDAE5C513}"/>
              </a:ext>
            </a:extLst>
          </p:cNvPr>
          <p:cNvSpPr>
            <a:spLocks noGrp="1"/>
          </p:cNvSpPr>
          <p:nvPr>
            <p:ph type="subTitle" idx="1"/>
          </p:nvPr>
        </p:nvSpPr>
        <p:spPr>
          <a:xfrm>
            <a:off x="4601496" y="619432"/>
            <a:ext cx="6754761" cy="2448234"/>
          </a:xfrm>
        </p:spPr>
        <p:txBody>
          <a:bodyPr/>
          <a:lstStyle/>
          <a:p>
            <a:r>
              <a:rPr lang="es-AR" sz="1800" dirty="0">
                <a:effectLst/>
                <a:latin typeface="Times New Roman" panose="02020603050405020304" pitchFamily="18" charset="0"/>
                <a:ea typeface="Times New Roman" panose="02020603050405020304" pitchFamily="18" charset="0"/>
              </a:rPr>
              <a:t>La principal característica de los instrumentos digitales es que transforman por medio de un conversor analógico digital (ADC, por sus siglas en inglés, </a:t>
            </a:r>
            <a:r>
              <a:rPr lang="es-AR" sz="1800" b="1" dirty="0" err="1">
                <a:effectLst/>
                <a:latin typeface="Times New Roman" panose="02020603050405020304" pitchFamily="18" charset="0"/>
                <a:ea typeface="Times New Roman" panose="02020603050405020304" pitchFamily="18" charset="0"/>
              </a:rPr>
              <a:t>A</a:t>
            </a:r>
            <a:r>
              <a:rPr lang="es-AR" sz="1800" dirty="0" err="1">
                <a:effectLst/>
                <a:latin typeface="Times New Roman" panose="02020603050405020304" pitchFamily="18" charset="0"/>
                <a:ea typeface="Times New Roman" panose="02020603050405020304" pitchFamily="18" charset="0"/>
              </a:rPr>
              <a:t>nalog</a:t>
            </a:r>
            <a:r>
              <a:rPr lang="es-AR" sz="1800" dirty="0">
                <a:effectLst/>
                <a:latin typeface="Times New Roman" panose="02020603050405020304" pitchFamily="18" charset="0"/>
                <a:ea typeface="Times New Roman" panose="02020603050405020304" pitchFamily="18" charset="0"/>
              </a:rPr>
              <a:t> </a:t>
            </a:r>
            <a:r>
              <a:rPr lang="es-AR" sz="1800" dirty="0" err="1">
                <a:effectLst/>
                <a:latin typeface="Times New Roman" panose="02020603050405020304" pitchFamily="18" charset="0"/>
                <a:ea typeface="Times New Roman" panose="02020603050405020304" pitchFamily="18" charset="0"/>
              </a:rPr>
              <a:t>to</a:t>
            </a:r>
            <a:r>
              <a:rPr lang="es-AR" sz="1800" dirty="0">
                <a:effectLst/>
                <a:latin typeface="Times New Roman" panose="02020603050405020304" pitchFamily="18" charset="0"/>
                <a:ea typeface="Times New Roman" panose="02020603050405020304" pitchFamily="18" charset="0"/>
              </a:rPr>
              <a:t> </a:t>
            </a:r>
            <a:r>
              <a:rPr lang="es-AR" sz="1800" b="1" dirty="0">
                <a:effectLst/>
                <a:latin typeface="Times New Roman" panose="02020603050405020304" pitchFamily="18" charset="0"/>
                <a:ea typeface="Times New Roman" panose="02020603050405020304" pitchFamily="18" charset="0"/>
              </a:rPr>
              <a:t>D</a:t>
            </a:r>
            <a:r>
              <a:rPr lang="es-AR" sz="1800" dirty="0">
                <a:effectLst/>
                <a:latin typeface="Times New Roman" panose="02020603050405020304" pitchFamily="18" charset="0"/>
                <a:ea typeface="Times New Roman" panose="02020603050405020304" pitchFamily="18" charset="0"/>
              </a:rPr>
              <a:t>igital </a:t>
            </a:r>
            <a:r>
              <a:rPr lang="es-AR" sz="1800" b="1" dirty="0" err="1">
                <a:effectLst/>
                <a:latin typeface="Times New Roman" panose="02020603050405020304" pitchFamily="18" charset="0"/>
                <a:ea typeface="Times New Roman" panose="02020603050405020304" pitchFamily="18" charset="0"/>
              </a:rPr>
              <a:t>C</a:t>
            </a:r>
            <a:r>
              <a:rPr lang="es-AR" sz="1800" dirty="0" err="1">
                <a:effectLst/>
                <a:latin typeface="Times New Roman" panose="02020603050405020304" pitchFamily="18" charset="0"/>
                <a:ea typeface="Times New Roman" panose="02020603050405020304" pitchFamily="18" charset="0"/>
              </a:rPr>
              <a:t>onverter</a:t>
            </a:r>
            <a:r>
              <a:rPr lang="es-AR" sz="1800" dirty="0">
                <a:effectLst/>
                <a:latin typeface="Times New Roman" panose="02020603050405020304" pitchFamily="18" charset="0"/>
                <a:ea typeface="Times New Roman" panose="02020603050405020304" pitchFamily="18" charset="0"/>
              </a:rPr>
              <a:t>) a la magnitud eléctrica analógica de entrada en un valor equivalente numérico/digital. Las técnicas utilizadas para efectuar esta conversión son variadas, pero el resultado es el  mismo: la magnitud   de entrada analógica es convertida a digital y procesada en forma digital, para ser finalmente mostrada en la forma de un número en un </a:t>
            </a:r>
            <a:r>
              <a:rPr lang="es-AR" sz="1800" dirty="0" err="1">
                <a:effectLst/>
                <a:latin typeface="Times New Roman" panose="02020603050405020304" pitchFamily="18" charset="0"/>
                <a:ea typeface="Times New Roman" panose="02020603050405020304" pitchFamily="18" charset="0"/>
              </a:rPr>
              <a:t>display</a:t>
            </a:r>
            <a:r>
              <a:rPr lang="es-AR" sz="1800" dirty="0">
                <a:effectLst/>
                <a:latin typeface="Times New Roman" panose="02020603050405020304" pitchFamily="18" charset="0"/>
                <a:ea typeface="Times New Roman" panose="02020603050405020304" pitchFamily="18" charset="0"/>
              </a:rPr>
              <a:t> en un panel frontal del instrumento, o de una señal de salida</a:t>
            </a:r>
            <a:r>
              <a:rPr lang="es-AR" sz="1800" spc="-10" dirty="0">
                <a:effectLst/>
                <a:latin typeface="Times New Roman" panose="02020603050405020304" pitchFamily="18" charset="0"/>
                <a:ea typeface="Times New Roman" panose="02020603050405020304" pitchFamily="18" charset="0"/>
              </a:rPr>
              <a:t> </a:t>
            </a:r>
            <a:r>
              <a:rPr lang="es-AR" sz="1800" dirty="0">
                <a:effectLst/>
                <a:latin typeface="Times New Roman" panose="02020603050405020304" pitchFamily="18" charset="0"/>
                <a:ea typeface="Times New Roman" panose="02020603050405020304" pitchFamily="18" charset="0"/>
              </a:rPr>
              <a:t>digital.</a:t>
            </a:r>
          </a:p>
          <a:p>
            <a:endParaRPr lang="es-AR" dirty="0"/>
          </a:p>
        </p:txBody>
      </p:sp>
      <p:sp>
        <p:nvSpPr>
          <p:cNvPr id="6" name="Título 1">
            <a:extLst>
              <a:ext uri="{FF2B5EF4-FFF2-40B4-BE49-F238E27FC236}">
                <a16:creationId xmlns:a16="http://schemas.microsoft.com/office/drawing/2014/main" id="{6168F51D-0C8F-ADCD-CBAB-7499CC03B0B9}"/>
              </a:ext>
            </a:extLst>
          </p:cNvPr>
          <p:cNvSpPr txBox="1">
            <a:spLocks/>
          </p:cNvSpPr>
          <p:nvPr/>
        </p:nvSpPr>
        <p:spPr>
          <a:xfrm>
            <a:off x="747251" y="3603520"/>
            <a:ext cx="9812594" cy="244823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eaLnBrk="0" hangingPunct="0">
              <a:spcAft>
                <a:spcPts val="400"/>
              </a:spcAft>
            </a:pPr>
            <a:endParaRPr lang="es-AR" sz="2000" dirty="0"/>
          </a:p>
        </p:txBody>
      </p:sp>
      <p:grpSp>
        <p:nvGrpSpPr>
          <p:cNvPr id="7" name="Grupo 6">
            <a:extLst>
              <a:ext uri="{FF2B5EF4-FFF2-40B4-BE49-F238E27FC236}">
                <a16:creationId xmlns:a16="http://schemas.microsoft.com/office/drawing/2014/main" id="{48A73B5D-1F30-30D4-529D-EE4AA8CC5FE7}"/>
              </a:ext>
            </a:extLst>
          </p:cNvPr>
          <p:cNvGrpSpPr>
            <a:grpSpLocks/>
          </p:cNvGrpSpPr>
          <p:nvPr/>
        </p:nvGrpSpPr>
        <p:grpSpPr bwMode="auto">
          <a:xfrm>
            <a:off x="1391285" y="3726200"/>
            <a:ext cx="2499995" cy="1971040"/>
            <a:chOff x="1798" y="133"/>
            <a:chExt cx="3937" cy="3104"/>
          </a:xfrm>
        </p:grpSpPr>
        <p:pic>
          <p:nvPicPr>
            <p:cNvPr id="8" name="Picture 3">
              <a:extLst>
                <a:ext uri="{FF2B5EF4-FFF2-40B4-BE49-F238E27FC236}">
                  <a16:creationId xmlns:a16="http://schemas.microsoft.com/office/drawing/2014/main" id="{38FDD7FC-6B37-AF88-0A8C-FD7F2DE374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9" y="134"/>
              <a:ext cx="3880" cy="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4">
              <a:extLst>
                <a:ext uri="{FF2B5EF4-FFF2-40B4-BE49-F238E27FC236}">
                  <a16:creationId xmlns:a16="http://schemas.microsoft.com/office/drawing/2014/main" id="{773CF816-61AD-253C-CED5-AEF2205F323D}"/>
                </a:ext>
              </a:extLst>
            </p:cNvPr>
            <p:cNvSpPr txBox="1">
              <a:spLocks noChangeArrowheads="1"/>
            </p:cNvSpPr>
            <p:nvPr/>
          </p:nvSpPr>
          <p:spPr bwMode="auto">
            <a:xfrm>
              <a:off x="5652" y="1688"/>
              <a:ext cx="84"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eaLnBrk="0" hangingPunct="0">
                <a:lnSpc>
                  <a:spcPts val="1265"/>
                </a:lnSpc>
              </a:pPr>
              <a:r>
                <a:rPr lang="es-AR" sz="1150">
                  <a:solidFill>
                    <a:srgbClr val="20272F"/>
                  </a:solidFill>
                  <a:effectLst/>
                  <a:latin typeface="Times New Roman" panose="02020603050405020304" pitchFamily="18" charset="0"/>
                  <a:ea typeface="Times New Roman" panose="02020603050405020304" pitchFamily="18" charset="0"/>
                </a:rPr>
                <a:t>t</a:t>
              </a:r>
              <a:endParaRPr lang="es-AR" sz="1150">
                <a:effectLst/>
                <a:latin typeface="Times New Roman" panose="02020603050405020304" pitchFamily="18" charset="0"/>
                <a:ea typeface="Times New Roman" panose="02020603050405020304" pitchFamily="18" charset="0"/>
              </a:endParaRPr>
            </a:p>
          </p:txBody>
        </p:sp>
      </p:grpSp>
      <p:grpSp>
        <p:nvGrpSpPr>
          <p:cNvPr id="10" name="Grupo 9">
            <a:extLst>
              <a:ext uri="{FF2B5EF4-FFF2-40B4-BE49-F238E27FC236}">
                <a16:creationId xmlns:a16="http://schemas.microsoft.com/office/drawing/2014/main" id="{ED514EC2-5960-D900-39DF-E11FE8FA3210}"/>
              </a:ext>
            </a:extLst>
          </p:cNvPr>
          <p:cNvGrpSpPr>
            <a:grpSpLocks/>
          </p:cNvGrpSpPr>
          <p:nvPr/>
        </p:nvGrpSpPr>
        <p:grpSpPr bwMode="auto">
          <a:xfrm>
            <a:off x="4321277" y="3794462"/>
            <a:ext cx="2536190" cy="1833245"/>
            <a:chOff x="6128" y="-1353"/>
            <a:chExt cx="3994" cy="2887"/>
          </a:xfrm>
        </p:grpSpPr>
        <p:pic>
          <p:nvPicPr>
            <p:cNvPr id="11" name="Picture 6">
              <a:extLst>
                <a:ext uri="{FF2B5EF4-FFF2-40B4-BE49-F238E27FC236}">
                  <a16:creationId xmlns:a16="http://schemas.microsoft.com/office/drawing/2014/main" id="{B100796F-FD22-F302-9BE0-A6DDCCB3D8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8" y="-1353"/>
              <a:ext cx="4000" cy="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7">
              <a:extLst>
                <a:ext uri="{FF2B5EF4-FFF2-40B4-BE49-F238E27FC236}">
                  <a16:creationId xmlns:a16="http://schemas.microsoft.com/office/drawing/2014/main" id="{1BC690CF-741B-2147-922B-739C54D3BB34}"/>
                </a:ext>
              </a:extLst>
            </p:cNvPr>
            <p:cNvSpPr txBox="1">
              <a:spLocks noChangeArrowheads="1"/>
            </p:cNvSpPr>
            <p:nvPr/>
          </p:nvSpPr>
          <p:spPr bwMode="auto">
            <a:xfrm>
              <a:off x="6463" y="433"/>
              <a:ext cx="895" cy="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eaLnBrk="0" hangingPunct="0">
                <a:lnSpc>
                  <a:spcPts val="1730"/>
                </a:lnSpc>
              </a:pPr>
              <a:r>
                <a:rPr lang="es-AR" sz="1400" spc="-20">
                  <a:solidFill>
                    <a:srgbClr val="20272F"/>
                  </a:solidFill>
                  <a:effectLst/>
                  <a:latin typeface="Times New Roman" panose="02020603050405020304" pitchFamily="18" charset="0"/>
                  <a:ea typeface="Times New Roman" panose="02020603050405020304" pitchFamily="18" charset="0"/>
                </a:rPr>
                <a:t>T</a:t>
              </a:r>
              <a:r>
                <a:rPr lang="es-AR" sz="1000" spc="-20">
                  <a:solidFill>
                    <a:srgbClr val="20272F"/>
                  </a:solidFill>
                  <a:effectLst/>
                  <a:latin typeface="Times New Roman" panose="02020603050405020304" pitchFamily="18" charset="0"/>
                  <a:ea typeface="Times New Roman" panose="02020603050405020304" pitchFamily="18" charset="0"/>
                </a:rPr>
                <a:t>muestreo</a:t>
              </a:r>
              <a:endParaRPr lang="es-AR" sz="1150">
                <a:effectLst/>
                <a:latin typeface="Times New Roman" panose="02020603050405020304" pitchFamily="18" charset="0"/>
                <a:ea typeface="Times New Roman" panose="02020603050405020304" pitchFamily="18" charset="0"/>
              </a:endParaRPr>
            </a:p>
          </p:txBody>
        </p:sp>
      </p:grpSp>
      <p:sp>
        <p:nvSpPr>
          <p:cNvPr id="13" name="Rectangle 7">
            <a:extLst>
              <a:ext uri="{FF2B5EF4-FFF2-40B4-BE49-F238E27FC236}">
                <a16:creationId xmlns:a16="http://schemas.microsoft.com/office/drawing/2014/main" id="{D2F19F2B-20DF-E42B-9D8E-195BF4D33A02}"/>
              </a:ext>
            </a:extLst>
          </p:cNvPr>
          <p:cNvSpPr>
            <a:spLocks noChangeArrowheads="1"/>
          </p:cNvSpPr>
          <p:nvPr/>
        </p:nvSpPr>
        <p:spPr bwMode="auto">
          <a:xfrm>
            <a:off x="109538" y="-1088630"/>
            <a:ext cx="987203" cy="2643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57056" tIns="1091856" rIns="520536" bIns="90141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s-AR" altLang="es-AR"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br>
            <a:endParaRPr kumimoji="0" lang="es-AR" altLang="es-AR"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1800" b="0" i="0" u="none" strike="noStrike" cap="none" normalizeH="0" baseline="0" dirty="0">
              <a:ln>
                <a:noFill/>
              </a:ln>
              <a:solidFill>
                <a:schemeClr val="tx1"/>
              </a:solidFill>
              <a:effectLst/>
              <a:latin typeface="Arial" panose="020B0604020202020204" pitchFamily="34" charset="0"/>
            </a:endParaRPr>
          </a:p>
        </p:txBody>
      </p:sp>
      <p:sp>
        <p:nvSpPr>
          <p:cNvPr id="14" name="Rectangle 9">
            <a:extLst>
              <a:ext uri="{FF2B5EF4-FFF2-40B4-BE49-F238E27FC236}">
                <a16:creationId xmlns:a16="http://schemas.microsoft.com/office/drawing/2014/main" id="{0548CBC0-C37B-AEEE-429D-13124415F0A8}"/>
              </a:ext>
            </a:extLst>
          </p:cNvPr>
          <p:cNvSpPr>
            <a:spLocks noChangeArrowheads="1"/>
          </p:cNvSpPr>
          <p:nvPr/>
        </p:nvSpPr>
        <p:spPr bwMode="auto">
          <a:xfrm>
            <a:off x="0" y="-19853"/>
            <a:ext cx="18473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900" b="0" i="0" u="none" strike="noStrike" cap="none" normalizeH="0" baseline="0" dirty="0">
              <a:ln>
                <a:noFill/>
              </a:ln>
              <a:solidFill>
                <a:srgbClr val="20272F"/>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900" b="0" i="0" u="none" strike="noStrike" cap="none" normalizeH="0" baseline="0" dirty="0">
              <a:ln>
                <a:noFill/>
              </a:ln>
              <a:solidFill>
                <a:srgbClr val="20272F"/>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s-AR" altLang="es-AR" sz="900" b="0" i="0" u="none" strike="noStrike" cap="none" normalizeH="0" baseline="0" dirty="0">
                <a:ln>
                  <a:noFill/>
                </a:ln>
                <a:solidFill>
                  <a:srgbClr val="20272F"/>
                </a:solidFill>
                <a:effectLst/>
                <a:latin typeface="Arial" panose="020B0604020202020204" pitchFamily="34" charset="0"/>
                <a:ea typeface="Times New Roman" panose="02020603050405020304" pitchFamily="18" charset="0"/>
              </a:rPr>
            </a:br>
            <a:endParaRPr kumimoji="0" lang="es-AR" altLang="es-AR"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1800" b="0" i="0" u="none" strike="noStrike" cap="none" normalizeH="0" baseline="0" dirty="0">
              <a:ln>
                <a:noFill/>
              </a:ln>
              <a:solidFill>
                <a:schemeClr val="tx1"/>
              </a:solidFill>
              <a:effectLst/>
              <a:latin typeface="Arial" panose="020B0604020202020204" pitchFamily="34" charset="0"/>
            </a:endParaRPr>
          </a:p>
        </p:txBody>
      </p:sp>
      <p:sp>
        <p:nvSpPr>
          <p:cNvPr id="15" name="Rectangle 11">
            <a:extLst>
              <a:ext uri="{FF2B5EF4-FFF2-40B4-BE49-F238E27FC236}">
                <a16:creationId xmlns:a16="http://schemas.microsoft.com/office/drawing/2014/main" id="{83478F9E-BD8F-C662-E642-FD4D54E6A18C}"/>
              </a:ext>
            </a:extLst>
          </p:cNvPr>
          <p:cNvSpPr>
            <a:spLocks noChangeArrowheads="1"/>
          </p:cNvSpPr>
          <p:nvPr/>
        </p:nvSpPr>
        <p:spPr bwMode="auto">
          <a:xfrm>
            <a:off x="1096741" y="5507856"/>
            <a:ext cx="717754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1400" b="0" i="0" u="none" strike="noStrike" cap="none" normalizeH="0" baseline="0" dirty="0">
              <a:ln>
                <a:noFill/>
              </a:ln>
              <a:solidFill>
                <a:srgbClr val="20272F"/>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400" b="1" i="0" u="none" strike="noStrike" cap="none" normalizeH="0" baseline="0" dirty="0">
                <a:ln>
                  <a:noFill/>
                </a:ln>
                <a:solidFill>
                  <a:srgbClr val="4E81BD"/>
                </a:solidFill>
                <a:effectLst/>
                <a:latin typeface="Arial" panose="020B0604020202020204" pitchFamily="34" charset="0"/>
                <a:ea typeface="Times New Roman" panose="02020603050405020304" pitchFamily="18" charset="0"/>
              </a:rPr>
              <a:t>Figura 1: Discretización de una señal analógica en una serie de valores digitales</a:t>
            </a:r>
            <a:endParaRPr kumimoji="0" lang="es-AR" altLang="es-AR"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1400" b="0" i="0" u="none" strike="noStrike" cap="none" normalizeH="0" baseline="0" dirty="0">
              <a:ln>
                <a:noFill/>
              </a:ln>
              <a:solidFill>
                <a:schemeClr val="tx1"/>
              </a:solidFill>
              <a:effectLst/>
              <a:latin typeface="Arial" panose="020B0604020202020204" pitchFamily="34" charset="0"/>
            </a:endParaRPr>
          </a:p>
        </p:txBody>
      </p:sp>
      <p:sp>
        <p:nvSpPr>
          <p:cNvPr id="17" name="CuadroTexto 16">
            <a:extLst>
              <a:ext uri="{FF2B5EF4-FFF2-40B4-BE49-F238E27FC236}">
                <a16:creationId xmlns:a16="http://schemas.microsoft.com/office/drawing/2014/main" id="{78EDCC33-416E-DA92-3A16-481F9909785F}"/>
              </a:ext>
            </a:extLst>
          </p:cNvPr>
          <p:cNvSpPr txBox="1"/>
          <p:nvPr/>
        </p:nvSpPr>
        <p:spPr>
          <a:xfrm>
            <a:off x="1052051" y="3295846"/>
            <a:ext cx="1828800"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AR" altLang="es-AR" sz="1800" b="0" i="0" u="none" strike="noStrike" cap="none" normalizeH="0" baseline="0" dirty="0">
                <a:ln>
                  <a:noFill/>
                </a:ln>
                <a:solidFill>
                  <a:srgbClr val="20272F"/>
                </a:solidFill>
                <a:effectLst/>
                <a:latin typeface="Arial" panose="020B0604020202020204" pitchFamily="34" charset="0"/>
                <a:ea typeface="Times New Roman" panose="02020603050405020304" pitchFamily="18" charset="0"/>
              </a:rPr>
              <a:t>Señal analógica</a:t>
            </a:r>
            <a:endParaRPr kumimoji="0" lang="es-AR" altLang="es-AR" sz="3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p:txBody>
      </p:sp>
      <p:sp>
        <p:nvSpPr>
          <p:cNvPr id="19" name="CuadroTexto 18">
            <a:extLst>
              <a:ext uri="{FF2B5EF4-FFF2-40B4-BE49-F238E27FC236}">
                <a16:creationId xmlns:a16="http://schemas.microsoft.com/office/drawing/2014/main" id="{4A80FB40-7D04-E37C-F284-87933BC54811}"/>
              </a:ext>
            </a:extLst>
          </p:cNvPr>
          <p:cNvSpPr txBox="1"/>
          <p:nvPr/>
        </p:nvSpPr>
        <p:spPr>
          <a:xfrm>
            <a:off x="4491345" y="3271983"/>
            <a:ext cx="1486002" cy="369332"/>
          </a:xfrm>
          <a:prstGeom prst="rect">
            <a:avLst/>
          </a:prstGeom>
          <a:noFill/>
        </p:spPr>
        <p:txBody>
          <a:bodyPr wrap="square">
            <a:spAutoFit/>
          </a:bodyPr>
          <a:lstStyle/>
          <a:p>
            <a:r>
              <a:rPr kumimoji="0" lang="es-AR" altLang="es-AR" sz="1800" b="0" i="0" u="none" strike="noStrike" cap="none" normalizeH="0" baseline="0" dirty="0">
                <a:ln>
                  <a:noFill/>
                </a:ln>
                <a:solidFill>
                  <a:srgbClr val="20272F"/>
                </a:solidFill>
                <a:effectLst/>
                <a:latin typeface="Arial" panose="020B0604020202020204" pitchFamily="34" charset="0"/>
                <a:ea typeface="Times New Roman" panose="02020603050405020304" pitchFamily="18" charset="0"/>
              </a:rPr>
              <a:t>Valor digital</a:t>
            </a:r>
            <a:endParaRPr lang="es-AR" dirty="0"/>
          </a:p>
        </p:txBody>
      </p:sp>
    </p:spTree>
    <p:extLst>
      <p:ext uri="{BB962C8B-B14F-4D97-AF65-F5344CB8AC3E}">
        <p14:creationId xmlns:p14="http://schemas.microsoft.com/office/powerpoint/2010/main" val="4059869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9F409B-E18D-92CF-D544-6DF3FAB501BE}"/>
              </a:ext>
            </a:extLst>
          </p:cNvPr>
          <p:cNvSpPr>
            <a:spLocks noGrp="1"/>
          </p:cNvSpPr>
          <p:nvPr>
            <p:ph type="title"/>
          </p:nvPr>
        </p:nvSpPr>
        <p:spPr/>
        <p:txBody>
          <a:bodyPr/>
          <a:lstStyle/>
          <a:p>
            <a:r>
              <a:rPr lang="es-ES" dirty="0"/>
              <a:t>BIBLIOGRAFÍA: </a:t>
            </a:r>
            <a:endParaRPr lang="es-AR" dirty="0"/>
          </a:p>
        </p:txBody>
      </p:sp>
      <p:sp>
        <p:nvSpPr>
          <p:cNvPr id="3" name="Marcador de contenido 2">
            <a:extLst>
              <a:ext uri="{FF2B5EF4-FFF2-40B4-BE49-F238E27FC236}">
                <a16:creationId xmlns:a16="http://schemas.microsoft.com/office/drawing/2014/main" id="{98A006DD-0EB2-3AA0-6941-3023FBCB153B}"/>
              </a:ext>
            </a:extLst>
          </p:cNvPr>
          <p:cNvSpPr>
            <a:spLocks noGrp="1"/>
          </p:cNvSpPr>
          <p:nvPr>
            <p:ph idx="1"/>
          </p:nvPr>
        </p:nvSpPr>
        <p:spPr>
          <a:xfrm>
            <a:off x="838200" y="1696884"/>
            <a:ext cx="10515600" cy="2908607"/>
          </a:xfrm>
        </p:spPr>
        <p:txBody>
          <a:bodyPr>
            <a:normAutofit/>
          </a:bodyPr>
          <a:lstStyle/>
          <a:p>
            <a:pPr marL="0" indent="0">
              <a:buNone/>
            </a:pPr>
            <a:r>
              <a:rPr lang="es-AR" sz="2400" kern="0" dirty="0">
                <a:effectLst/>
                <a:latin typeface="Times New Roman" panose="02020603050405020304" pitchFamily="18" charset="0"/>
                <a:ea typeface="Times New Roman" panose="02020603050405020304" pitchFamily="18" charset="0"/>
              </a:rPr>
              <a:t>J. A. Suárez, de </a:t>
            </a:r>
            <a:r>
              <a:rPr lang="es-AR" sz="2400" i="1" kern="0" dirty="0">
                <a:effectLst/>
                <a:latin typeface="Times New Roman" panose="02020603050405020304" pitchFamily="18" charset="0"/>
                <a:ea typeface="Times New Roman" panose="02020603050405020304" pitchFamily="18" charset="0"/>
              </a:rPr>
              <a:t>Medidas Eléctricas</a:t>
            </a:r>
            <a:r>
              <a:rPr lang="es-AR" sz="2400" kern="0" dirty="0">
                <a:effectLst/>
                <a:latin typeface="Times New Roman" panose="02020603050405020304" pitchFamily="18" charset="0"/>
                <a:ea typeface="Times New Roman" panose="02020603050405020304" pitchFamily="18" charset="0"/>
              </a:rPr>
              <a:t>, Número ISBN 950-43-9807-3,</a:t>
            </a:r>
            <a:r>
              <a:rPr lang="es-AR" sz="2400" kern="0" spc="55" dirty="0">
                <a:effectLst/>
                <a:latin typeface="Times New Roman" panose="02020603050405020304" pitchFamily="18" charset="0"/>
                <a:ea typeface="Times New Roman" panose="02020603050405020304" pitchFamily="18" charset="0"/>
              </a:rPr>
              <a:t> </a:t>
            </a:r>
            <a:r>
              <a:rPr lang="es-AR" sz="2400" kern="0" dirty="0">
                <a:effectLst/>
                <a:latin typeface="Times New Roman" panose="02020603050405020304" pitchFamily="18" charset="0"/>
                <a:ea typeface="Times New Roman" panose="02020603050405020304" pitchFamily="18" charset="0"/>
              </a:rPr>
              <a:t>2014.</a:t>
            </a:r>
          </a:p>
          <a:p>
            <a:pPr marL="0" indent="0">
              <a:buNone/>
            </a:pPr>
            <a:r>
              <a:rPr lang="es-AR" sz="2400" kern="0" dirty="0">
                <a:latin typeface="Times New Roman" panose="02020603050405020304" pitchFamily="18" charset="0"/>
              </a:rPr>
              <a:t>A. Ferrero, J. Murphy, </a:t>
            </a:r>
            <a:r>
              <a:rPr lang="es-AR" sz="2400" kern="0" dirty="0" err="1">
                <a:latin typeface="Times New Roman" panose="02020603050405020304" pitchFamily="18" charset="0"/>
              </a:rPr>
              <a:t>Bartoletti</a:t>
            </a:r>
            <a:r>
              <a:rPr lang="es-AR" sz="2400" kern="0" dirty="0">
                <a:latin typeface="Times New Roman" panose="02020603050405020304" pitchFamily="18" charset="0"/>
              </a:rPr>
              <a:t>, Cipriano, Luca </a:t>
            </a:r>
            <a:r>
              <a:rPr lang="es-AR" sz="2400" kern="0" dirty="0" err="1">
                <a:latin typeface="Times New Roman" panose="02020603050405020304" pitchFamily="18" charset="0"/>
              </a:rPr>
              <a:t>Podesta</a:t>
            </a:r>
            <a:r>
              <a:rPr lang="es-AR" sz="2400" kern="0" dirty="0">
                <a:latin typeface="Times New Roman" panose="02020603050405020304" pitchFamily="18" charset="0"/>
              </a:rPr>
              <a:t> y G. </a:t>
            </a:r>
            <a:r>
              <a:rPr lang="es-AR" sz="2400" kern="0" dirty="0" err="1">
                <a:latin typeface="Times New Roman" panose="02020603050405020304" pitchFamily="18" charset="0"/>
              </a:rPr>
              <a:t>Sacerdoti</a:t>
            </a:r>
            <a:r>
              <a:rPr lang="es-AR" sz="2400" kern="0" dirty="0">
                <a:latin typeface="Times New Roman" panose="02020603050405020304" pitchFamily="18" charset="0"/>
              </a:rPr>
              <a:t>, de </a:t>
            </a:r>
            <a:r>
              <a:rPr lang="es-AR" sz="2400" kern="0" dirty="0" err="1">
                <a:latin typeface="Times New Roman" panose="02020603050405020304" pitchFamily="18" charset="0"/>
              </a:rPr>
              <a:t>Electrical</a:t>
            </a:r>
            <a:r>
              <a:rPr lang="es-AR" sz="2400" kern="0" dirty="0">
                <a:latin typeface="Times New Roman" panose="02020603050405020304" pitchFamily="18" charset="0"/>
              </a:rPr>
              <a:t> </a:t>
            </a:r>
            <a:r>
              <a:rPr lang="es-AR" sz="2400" kern="0" dirty="0" err="1">
                <a:latin typeface="Times New Roman" panose="02020603050405020304" pitchFamily="18" charset="0"/>
              </a:rPr>
              <a:t>Measurements</a:t>
            </a:r>
            <a:r>
              <a:rPr lang="es-AR" sz="2400" kern="0" dirty="0">
                <a:latin typeface="Times New Roman" panose="02020603050405020304" pitchFamily="18" charset="0"/>
              </a:rPr>
              <a:t>, </a:t>
            </a:r>
            <a:r>
              <a:rPr lang="es-AR" sz="2400" kern="0" dirty="0" err="1">
                <a:latin typeface="Times New Roman" panose="02020603050405020304" pitchFamily="18" charset="0"/>
              </a:rPr>
              <a:t>Signal</a:t>
            </a:r>
            <a:r>
              <a:rPr lang="es-AR" sz="2400" kern="0" dirty="0">
                <a:latin typeface="Times New Roman" panose="02020603050405020304" pitchFamily="18" charset="0"/>
              </a:rPr>
              <a:t> </a:t>
            </a:r>
            <a:r>
              <a:rPr lang="es-AR" sz="2400" kern="0" dirty="0" err="1">
                <a:latin typeface="Times New Roman" panose="02020603050405020304" pitchFamily="18" charset="0"/>
              </a:rPr>
              <a:t>Pro.cessing</a:t>
            </a:r>
            <a:r>
              <a:rPr lang="es-AR" sz="2400" kern="0" dirty="0">
                <a:latin typeface="Times New Roman" panose="02020603050405020304" pitchFamily="18" charset="0"/>
              </a:rPr>
              <a:t> and </a:t>
            </a:r>
            <a:r>
              <a:rPr lang="es-AR" sz="2400" kern="0" dirty="0" err="1">
                <a:latin typeface="Times New Roman" panose="02020603050405020304" pitchFamily="18" charset="0"/>
              </a:rPr>
              <a:t>Displays</a:t>
            </a:r>
            <a:r>
              <a:rPr lang="es-AR" sz="2400" kern="0" dirty="0">
                <a:latin typeface="Times New Roman" panose="02020603050405020304" pitchFamily="18" charset="0"/>
              </a:rPr>
              <a:t>, CRC </a:t>
            </a:r>
            <a:r>
              <a:rPr lang="es-AR" sz="2400" kern="0" dirty="0" err="1">
                <a:latin typeface="Times New Roman" panose="02020603050405020304" pitchFamily="18" charset="0"/>
              </a:rPr>
              <a:t>Press</a:t>
            </a:r>
            <a:r>
              <a:rPr lang="es-AR" sz="2400" kern="0" dirty="0">
                <a:latin typeface="Times New Roman" panose="02020603050405020304" pitchFamily="18" charset="0"/>
              </a:rPr>
              <a:t>, 2004.</a:t>
            </a:r>
          </a:p>
          <a:p>
            <a:pPr marL="0" indent="0">
              <a:buNone/>
            </a:pPr>
            <a:r>
              <a:rPr lang="es-ES" sz="2400" kern="0" dirty="0">
                <a:latin typeface="Times New Roman" panose="02020603050405020304" pitchFamily="18" charset="0"/>
              </a:rPr>
              <a:t>Microcontroladores PIC. Diseño práctico de aplicaciones. Primera parte: PIC16f84 de José M. Angulo </a:t>
            </a:r>
            <a:r>
              <a:rPr lang="es-ES" sz="2400" kern="0" dirty="0" err="1">
                <a:latin typeface="Times New Roman" panose="02020603050405020304" pitchFamily="18" charset="0"/>
              </a:rPr>
              <a:t>Usategui</a:t>
            </a:r>
            <a:r>
              <a:rPr lang="es-ES" sz="2400" kern="0" dirty="0">
                <a:latin typeface="Times New Roman" panose="02020603050405020304" pitchFamily="18" charset="0"/>
              </a:rPr>
              <a:t> e Ignacio Angulo Martínez</a:t>
            </a:r>
            <a:endParaRPr lang="es-AR" sz="2400" kern="0" dirty="0">
              <a:latin typeface="Times New Roman" panose="02020603050405020304" pitchFamily="18" charset="0"/>
            </a:endParaRPr>
          </a:p>
          <a:p>
            <a:pPr marL="0" indent="0">
              <a:buNone/>
            </a:pPr>
            <a:endParaRPr lang="es-AR" sz="2400" kern="0" dirty="0">
              <a:latin typeface="Times New Roman" panose="02020603050405020304" pitchFamily="18" charset="0"/>
            </a:endParaRPr>
          </a:p>
        </p:txBody>
      </p:sp>
    </p:spTree>
    <p:extLst>
      <p:ext uri="{BB962C8B-B14F-4D97-AF65-F5344CB8AC3E}">
        <p14:creationId xmlns:p14="http://schemas.microsoft.com/office/powerpoint/2010/main" val="2950307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26B4F345-33CA-C6D5-E8DE-64BD1D03CFA5}"/>
              </a:ext>
            </a:extLst>
          </p:cNvPr>
          <p:cNvSpPr>
            <a:spLocks noGrp="1"/>
          </p:cNvSpPr>
          <p:nvPr>
            <p:ph type="subTitle" idx="1"/>
          </p:nvPr>
        </p:nvSpPr>
        <p:spPr>
          <a:xfrm>
            <a:off x="979714" y="631369"/>
            <a:ext cx="10789499" cy="3675159"/>
          </a:xfrm>
        </p:spPr>
        <p:txBody>
          <a:bodyPr>
            <a:normAutofit/>
          </a:bodyPr>
          <a:lstStyle/>
          <a:p>
            <a:pPr marL="508635" marR="267335" algn="just" eaLnBrk="0" hangingPunct="0">
              <a:lnSpc>
                <a:spcPct val="101000"/>
              </a:lnSpc>
              <a:buNone/>
            </a:pPr>
            <a:r>
              <a:rPr lang="es-AR" dirty="0">
                <a:effectLst/>
                <a:latin typeface="Times New Roman" panose="02020603050405020304" pitchFamily="18" charset="0"/>
                <a:ea typeface="Times New Roman" panose="02020603050405020304" pitchFamily="18" charset="0"/>
              </a:rPr>
              <a:t>El proceso para cumplir con este objetivo se puede dividir en cuatro bloques funcionales a efectos de dar una explicación elemental de su</a:t>
            </a:r>
            <a:r>
              <a:rPr lang="es-AR" spc="40" dirty="0">
                <a:effectLst/>
                <a:latin typeface="Times New Roman" panose="02020603050405020304" pitchFamily="18" charset="0"/>
                <a:ea typeface="Times New Roman" panose="02020603050405020304" pitchFamily="18" charset="0"/>
              </a:rPr>
              <a:t> </a:t>
            </a:r>
            <a:r>
              <a:rPr lang="es-AR" dirty="0">
                <a:effectLst/>
                <a:latin typeface="Times New Roman" panose="02020603050405020304" pitchFamily="18" charset="0"/>
                <a:ea typeface="Times New Roman" panose="02020603050405020304" pitchFamily="18" charset="0"/>
              </a:rPr>
              <a:t>funcionamiento:</a:t>
            </a:r>
          </a:p>
          <a:p>
            <a:pPr algn="just" eaLnBrk="0" hangingPunct="0">
              <a:spcBef>
                <a:spcPts val="20"/>
              </a:spcBef>
              <a:buNone/>
            </a:pPr>
            <a:r>
              <a:rPr lang="es-AR" dirty="0">
                <a:effectLst/>
                <a:latin typeface="Times New Roman" panose="02020603050405020304" pitchFamily="18" charset="0"/>
                <a:ea typeface="Times New Roman" panose="02020603050405020304" pitchFamily="18" charset="0"/>
              </a:rPr>
              <a:t> </a:t>
            </a:r>
          </a:p>
          <a:p>
            <a:pPr marL="1143000" lvl="2" indent="-228600" algn="l" eaLnBrk="0" hangingPunct="0">
              <a:lnSpc>
                <a:spcPct val="107000"/>
              </a:lnSpc>
              <a:spcAft>
                <a:spcPts val="800"/>
              </a:spcAft>
              <a:buFont typeface="Wingdings" panose="05000000000000000000" pitchFamily="2" charset="2"/>
              <a:buChar char=""/>
              <a:tabLst>
                <a:tab pos="1169035" algn="l"/>
              </a:tabLst>
            </a:pPr>
            <a:r>
              <a:rPr lang="es-AR" sz="2400" kern="100" dirty="0">
                <a:effectLst/>
                <a:latin typeface="Aptos" panose="020B0004020202020204" pitchFamily="34" charset="0"/>
                <a:ea typeface="Aptos" panose="020B0004020202020204" pitchFamily="34" charset="0"/>
                <a:cs typeface="Times New Roman" panose="02020603050405020304" pitchFamily="18" charset="0"/>
              </a:rPr>
              <a:t>Acondicionador</a:t>
            </a:r>
          </a:p>
          <a:p>
            <a:pPr marL="1143000" lvl="2" indent="-228600" algn="l" eaLnBrk="0" hangingPunct="0">
              <a:lnSpc>
                <a:spcPct val="107000"/>
              </a:lnSpc>
              <a:spcBef>
                <a:spcPts val="20"/>
              </a:spcBef>
              <a:spcAft>
                <a:spcPts val="800"/>
              </a:spcAft>
              <a:buFont typeface="Wingdings" panose="05000000000000000000" pitchFamily="2" charset="2"/>
              <a:buChar char=""/>
              <a:tabLst>
                <a:tab pos="1169035" algn="l"/>
              </a:tabLst>
            </a:pPr>
            <a:r>
              <a:rPr lang="es-AR" sz="2400" kern="100" dirty="0">
                <a:effectLst/>
                <a:latin typeface="Aptos" panose="020B0004020202020204" pitchFamily="34" charset="0"/>
                <a:ea typeface="Aptos" panose="020B0004020202020204" pitchFamily="34" charset="0"/>
                <a:cs typeface="Times New Roman" panose="02020603050405020304" pitchFamily="18" charset="0"/>
              </a:rPr>
              <a:t>Conversor</a:t>
            </a:r>
            <a:r>
              <a:rPr lang="es-AR" sz="2400" kern="100" spc="70" dirty="0">
                <a:effectLst/>
                <a:latin typeface="Aptos" panose="020B0004020202020204" pitchFamily="34" charset="0"/>
                <a:ea typeface="Aptos" panose="020B0004020202020204" pitchFamily="34" charset="0"/>
                <a:cs typeface="Times New Roman" panose="02020603050405020304" pitchFamily="18" charset="0"/>
              </a:rPr>
              <a:t> </a:t>
            </a:r>
            <a:r>
              <a:rPr lang="es-AR" sz="2400" kern="100" dirty="0">
                <a:effectLst/>
                <a:latin typeface="Aptos" panose="020B0004020202020204" pitchFamily="34" charset="0"/>
                <a:ea typeface="Aptos" panose="020B0004020202020204" pitchFamily="34" charset="0"/>
                <a:cs typeface="Times New Roman" panose="02020603050405020304" pitchFamily="18" charset="0"/>
              </a:rPr>
              <a:t>ADC</a:t>
            </a:r>
          </a:p>
          <a:p>
            <a:pPr marL="1143000" lvl="2" indent="-228600" algn="l" eaLnBrk="0" hangingPunct="0">
              <a:lnSpc>
                <a:spcPct val="107000"/>
              </a:lnSpc>
              <a:spcBef>
                <a:spcPts val="20"/>
              </a:spcBef>
              <a:spcAft>
                <a:spcPts val="800"/>
              </a:spcAft>
              <a:buFont typeface="Wingdings" panose="05000000000000000000" pitchFamily="2" charset="2"/>
              <a:buChar char=""/>
              <a:tabLst>
                <a:tab pos="1169035" algn="l"/>
              </a:tabLst>
            </a:pPr>
            <a:r>
              <a:rPr lang="es-AR" sz="2400" kern="100" dirty="0">
                <a:effectLst/>
                <a:latin typeface="Aptos" panose="020B0004020202020204" pitchFamily="34" charset="0"/>
                <a:ea typeface="Aptos" panose="020B0004020202020204" pitchFamily="34" charset="0"/>
                <a:cs typeface="Times New Roman" panose="02020603050405020304" pitchFamily="18" charset="0"/>
              </a:rPr>
              <a:t>Lógica</a:t>
            </a:r>
          </a:p>
          <a:p>
            <a:pPr marL="1143000" lvl="2" indent="-228600" algn="l" eaLnBrk="0" hangingPunct="0">
              <a:lnSpc>
                <a:spcPct val="107000"/>
              </a:lnSpc>
              <a:spcBef>
                <a:spcPts val="25"/>
              </a:spcBef>
              <a:spcAft>
                <a:spcPts val="800"/>
              </a:spcAft>
              <a:buFont typeface="Wingdings" panose="05000000000000000000" pitchFamily="2" charset="2"/>
              <a:buChar char=""/>
              <a:tabLst>
                <a:tab pos="1169035" algn="l"/>
              </a:tabLst>
            </a:pPr>
            <a:r>
              <a:rPr lang="es-AR" sz="2400" kern="100" dirty="0">
                <a:effectLst/>
                <a:latin typeface="Aptos" panose="020B0004020202020204" pitchFamily="34" charset="0"/>
                <a:ea typeface="Aptos" panose="020B0004020202020204" pitchFamily="34" charset="0"/>
                <a:cs typeface="Times New Roman" panose="02020603050405020304" pitchFamily="18" charset="0"/>
              </a:rPr>
              <a:t>Contador y </a:t>
            </a:r>
            <a:r>
              <a:rPr lang="es-AR" sz="2400" kern="100" dirty="0" err="1">
                <a:effectLst/>
                <a:latin typeface="Aptos" panose="020B0004020202020204" pitchFamily="34" charset="0"/>
                <a:ea typeface="Aptos" panose="020B0004020202020204" pitchFamily="34" charset="0"/>
                <a:cs typeface="Times New Roman" panose="02020603050405020304" pitchFamily="18" charset="0"/>
              </a:rPr>
              <a:t>display</a:t>
            </a:r>
            <a:r>
              <a:rPr lang="es-AR" sz="2400" kern="100" dirty="0">
                <a:effectLst/>
                <a:latin typeface="Aptos" panose="020B0004020202020204" pitchFamily="34" charset="0"/>
                <a:ea typeface="Aptos" panose="020B0004020202020204" pitchFamily="34" charset="0"/>
                <a:cs typeface="Times New Roman" panose="02020603050405020304" pitchFamily="18" charset="0"/>
              </a:rPr>
              <a:t> de</a:t>
            </a:r>
            <a:r>
              <a:rPr lang="es-AR" sz="2400" kern="100" spc="-20" dirty="0">
                <a:effectLst/>
                <a:latin typeface="Aptos" panose="020B0004020202020204" pitchFamily="34" charset="0"/>
                <a:ea typeface="Aptos" panose="020B0004020202020204" pitchFamily="34" charset="0"/>
                <a:cs typeface="Times New Roman" panose="02020603050405020304" pitchFamily="18" charset="0"/>
              </a:rPr>
              <a:t> </a:t>
            </a:r>
            <a:r>
              <a:rPr lang="es-AR" sz="2400" kern="100" dirty="0">
                <a:effectLst/>
                <a:latin typeface="Aptos" panose="020B0004020202020204" pitchFamily="34" charset="0"/>
                <a:ea typeface="Aptos" panose="020B0004020202020204" pitchFamily="34" charset="0"/>
                <a:cs typeface="Times New Roman" panose="02020603050405020304" pitchFamily="18" charset="0"/>
              </a:rPr>
              <a:t>salida</a:t>
            </a:r>
          </a:p>
          <a:p>
            <a:endParaRPr lang="es-AR" dirty="0"/>
          </a:p>
        </p:txBody>
      </p:sp>
      <p:pic>
        <p:nvPicPr>
          <p:cNvPr id="43" name="Imagen 42">
            <a:extLst>
              <a:ext uri="{FF2B5EF4-FFF2-40B4-BE49-F238E27FC236}">
                <a16:creationId xmlns:a16="http://schemas.microsoft.com/office/drawing/2014/main" id="{A12DE068-2DBB-4C2E-A1D2-AB99EC816725}"/>
              </a:ext>
            </a:extLst>
          </p:cNvPr>
          <p:cNvPicPr>
            <a:picLocks noChangeAspect="1"/>
          </p:cNvPicPr>
          <p:nvPr/>
        </p:nvPicPr>
        <p:blipFill>
          <a:blip r:embed="rId2"/>
          <a:stretch>
            <a:fillRect/>
          </a:stretch>
        </p:blipFill>
        <p:spPr>
          <a:xfrm>
            <a:off x="671660" y="4033684"/>
            <a:ext cx="11225115" cy="2387600"/>
          </a:xfrm>
          <a:prstGeom prst="rect">
            <a:avLst/>
          </a:prstGeom>
        </p:spPr>
      </p:pic>
    </p:spTree>
    <p:extLst>
      <p:ext uri="{BB962C8B-B14F-4D97-AF65-F5344CB8AC3E}">
        <p14:creationId xmlns:p14="http://schemas.microsoft.com/office/powerpoint/2010/main" val="1167658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41C5CFC-274F-EF68-0FA7-04E4DD3534CC}"/>
              </a:ext>
            </a:extLst>
          </p:cNvPr>
          <p:cNvSpPr>
            <a:spLocks noGrp="1"/>
          </p:cNvSpPr>
          <p:nvPr>
            <p:ph idx="1"/>
          </p:nvPr>
        </p:nvSpPr>
        <p:spPr>
          <a:xfrm>
            <a:off x="838200" y="537481"/>
            <a:ext cx="10886768" cy="2557689"/>
          </a:xfrm>
        </p:spPr>
        <p:txBody>
          <a:bodyPr>
            <a:normAutofit/>
          </a:bodyPr>
          <a:lstStyle/>
          <a:p>
            <a:r>
              <a:rPr lang="es-AR" sz="2600" dirty="0">
                <a:effectLst/>
                <a:latin typeface="Times New Roman" panose="02020603050405020304" pitchFamily="18" charset="0"/>
                <a:ea typeface="Times New Roman" panose="02020603050405020304" pitchFamily="18" charset="0"/>
              </a:rPr>
              <a:t>La señal de entrada debe pasar primero a través de un </a:t>
            </a:r>
            <a:r>
              <a:rPr lang="es-AR" sz="2600" b="1" dirty="0">
                <a:effectLst/>
                <a:latin typeface="Times New Roman" panose="02020603050405020304" pitchFamily="18" charset="0"/>
                <a:ea typeface="Times New Roman" panose="02020603050405020304" pitchFamily="18" charset="0"/>
              </a:rPr>
              <a:t>acondicionador </a:t>
            </a:r>
            <a:r>
              <a:rPr lang="es-AR" sz="2600" dirty="0">
                <a:effectLst/>
                <a:latin typeface="Times New Roman" panose="02020603050405020304" pitchFamily="18" charset="0"/>
                <a:ea typeface="Times New Roman" panose="02020603050405020304" pitchFamily="18" charset="0"/>
              </a:rPr>
              <a:t>cuya misión es </a:t>
            </a:r>
            <a:r>
              <a:rPr lang="es-AR" sz="2600" dirty="0" err="1">
                <a:effectLst/>
                <a:latin typeface="Times New Roman" panose="02020603050405020304" pitchFamily="18" charset="0"/>
                <a:ea typeface="Times New Roman" panose="02020603050405020304" pitchFamily="18" charset="0"/>
              </a:rPr>
              <a:t>pre-ajustar</a:t>
            </a:r>
            <a:r>
              <a:rPr lang="es-AR" sz="2600" dirty="0">
                <a:effectLst/>
                <a:latin typeface="Times New Roman" panose="02020603050405020304" pitchFamily="18" charset="0"/>
                <a:ea typeface="Times New Roman" panose="02020603050405020304" pitchFamily="18" charset="0"/>
              </a:rPr>
              <a:t>  la magnitud de entrada (tensión, corriente, etc.) a niveles de tensión continua que se encuentren dentro del rango de operación del conversor ADC (0-10 </a:t>
            </a:r>
            <a:r>
              <a:rPr lang="es-AR" sz="2600" dirty="0" err="1">
                <a:effectLst/>
                <a:latin typeface="Times New Roman" panose="02020603050405020304" pitchFamily="18" charset="0"/>
                <a:ea typeface="Times New Roman" panose="02020603050405020304" pitchFamily="18" charset="0"/>
              </a:rPr>
              <a:t>Vcc</a:t>
            </a:r>
            <a:r>
              <a:rPr lang="es-AR" sz="2600" dirty="0">
                <a:effectLst/>
                <a:latin typeface="Times New Roman" panose="02020603050405020304" pitchFamily="18" charset="0"/>
                <a:ea typeface="Times New Roman" panose="02020603050405020304" pitchFamily="18" charset="0"/>
              </a:rPr>
              <a:t>; 0-5 </a:t>
            </a:r>
            <a:r>
              <a:rPr lang="es-AR" sz="2600" dirty="0" err="1">
                <a:effectLst/>
                <a:latin typeface="Times New Roman" panose="02020603050405020304" pitchFamily="18" charset="0"/>
                <a:ea typeface="Times New Roman" panose="02020603050405020304" pitchFamily="18" charset="0"/>
              </a:rPr>
              <a:t>Vcc</a:t>
            </a:r>
            <a:r>
              <a:rPr lang="es-AR" sz="2600" dirty="0">
                <a:effectLst/>
                <a:latin typeface="Times New Roman" panose="02020603050405020304" pitchFamily="18" charset="0"/>
                <a:ea typeface="Times New Roman" panose="02020603050405020304" pitchFamily="18" charset="0"/>
              </a:rPr>
              <a:t> y 0-3 </a:t>
            </a:r>
            <a:r>
              <a:rPr lang="es-AR" sz="2600" dirty="0" err="1">
                <a:effectLst/>
                <a:latin typeface="Times New Roman" panose="02020603050405020304" pitchFamily="18" charset="0"/>
                <a:ea typeface="Times New Roman" panose="02020603050405020304" pitchFamily="18" charset="0"/>
              </a:rPr>
              <a:t>Vcc</a:t>
            </a:r>
            <a:r>
              <a:rPr lang="es-AR" sz="2600" dirty="0">
                <a:effectLst/>
                <a:latin typeface="Times New Roman" panose="02020603050405020304" pitchFamily="18" charset="0"/>
                <a:ea typeface="Times New Roman" panose="02020603050405020304" pitchFamily="18" charset="0"/>
              </a:rPr>
              <a:t>). Así, el bloque acondicionador puede ser un atenuador, si lo que se va a medir es una tensión elevada, o bien puede ser un amplificador para los rangos de tensiones</a:t>
            </a:r>
            <a:r>
              <a:rPr lang="es-AR" sz="2600" spc="5" dirty="0">
                <a:effectLst/>
                <a:latin typeface="Times New Roman" panose="02020603050405020304" pitchFamily="18" charset="0"/>
                <a:ea typeface="Times New Roman" panose="02020603050405020304" pitchFamily="18" charset="0"/>
              </a:rPr>
              <a:t> </a:t>
            </a:r>
            <a:r>
              <a:rPr lang="es-AR" sz="2600" dirty="0">
                <a:effectLst/>
                <a:latin typeface="Times New Roman" panose="02020603050405020304" pitchFamily="18" charset="0"/>
                <a:ea typeface="Times New Roman" panose="02020603050405020304" pitchFamily="18" charset="0"/>
              </a:rPr>
              <a:t>bajas.</a:t>
            </a:r>
          </a:p>
          <a:p>
            <a:pPr marL="0" indent="0">
              <a:buNone/>
            </a:pPr>
            <a:endParaRPr lang="es-AR" dirty="0"/>
          </a:p>
        </p:txBody>
      </p:sp>
      <p:sp>
        <p:nvSpPr>
          <p:cNvPr id="5" name="CuadroTexto 4">
            <a:extLst>
              <a:ext uri="{FF2B5EF4-FFF2-40B4-BE49-F238E27FC236}">
                <a16:creationId xmlns:a16="http://schemas.microsoft.com/office/drawing/2014/main" id="{AF78C88B-B872-203E-6343-70E4C4B96F71}"/>
              </a:ext>
            </a:extLst>
          </p:cNvPr>
          <p:cNvSpPr txBox="1"/>
          <p:nvPr/>
        </p:nvSpPr>
        <p:spPr>
          <a:xfrm>
            <a:off x="972457" y="3095171"/>
            <a:ext cx="10515600" cy="1384995"/>
          </a:xfrm>
          <a:prstGeom prst="rect">
            <a:avLst/>
          </a:prstGeom>
          <a:noFill/>
        </p:spPr>
        <p:txBody>
          <a:bodyPr wrap="square">
            <a:spAutoFit/>
          </a:bodyPr>
          <a:lstStyle/>
          <a:p>
            <a:r>
              <a:rPr lang="es-AR" sz="2800" dirty="0">
                <a:solidFill>
                  <a:srgbClr val="050505"/>
                </a:solidFill>
                <a:effectLst/>
                <a:latin typeface="Aptos" panose="020B0004020202020204" pitchFamily="34" charset="0"/>
                <a:ea typeface="Aptos" panose="020B0004020202020204" pitchFamily="34" charset="0"/>
                <a:cs typeface="Times New Roman" panose="02020603050405020304" pitchFamily="18" charset="0"/>
              </a:rPr>
              <a:t>La etapa siguiente es la del </a:t>
            </a:r>
            <a:r>
              <a:rPr lang="es-AR" sz="2800" b="1" dirty="0">
                <a:solidFill>
                  <a:srgbClr val="050505"/>
                </a:solidFill>
                <a:effectLst/>
                <a:latin typeface="Aptos" panose="020B0004020202020204" pitchFamily="34" charset="0"/>
                <a:ea typeface="Aptos" panose="020B0004020202020204" pitchFamily="34" charset="0"/>
                <a:cs typeface="Times New Roman" panose="02020603050405020304" pitchFamily="18" charset="0"/>
              </a:rPr>
              <a:t>conversor ADC</a:t>
            </a:r>
            <a:r>
              <a:rPr lang="es-AR" sz="2800" dirty="0">
                <a:solidFill>
                  <a:srgbClr val="050505"/>
                </a:solidFill>
                <a:effectLst/>
                <a:latin typeface="Aptos" panose="020B0004020202020204" pitchFamily="34" charset="0"/>
                <a:ea typeface="Aptos" panose="020B0004020202020204" pitchFamily="34" charset="0"/>
                <a:cs typeface="Times New Roman" panose="02020603050405020304" pitchFamily="18" charset="0"/>
              </a:rPr>
              <a:t>. La función de éste es tomar la tensión DC pre- acondicionada por el acondicionador y convertirla en una señal digital. </a:t>
            </a:r>
            <a:endParaRPr lang="es-AR" sz="2800" dirty="0"/>
          </a:p>
        </p:txBody>
      </p:sp>
      <p:pic>
        <p:nvPicPr>
          <p:cNvPr id="7" name="Imagen 6">
            <a:extLst>
              <a:ext uri="{FF2B5EF4-FFF2-40B4-BE49-F238E27FC236}">
                <a16:creationId xmlns:a16="http://schemas.microsoft.com/office/drawing/2014/main" id="{66C0832E-74F6-7FAB-DFB5-084E7722D29B}"/>
              </a:ext>
            </a:extLst>
          </p:cNvPr>
          <p:cNvPicPr>
            <a:picLocks noChangeAspect="1"/>
          </p:cNvPicPr>
          <p:nvPr/>
        </p:nvPicPr>
        <p:blipFill>
          <a:blip r:embed="rId2"/>
          <a:stretch>
            <a:fillRect/>
          </a:stretch>
        </p:blipFill>
        <p:spPr>
          <a:xfrm>
            <a:off x="3605761" y="4426403"/>
            <a:ext cx="6254984" cy="1894115"/>
          </a:xfrm>
          <a:prstGeom prst="rect">
            <a:avLst/>
          </a:prstGeom>
        </p:spPr>
      </p:pic>
    </p:spTree>
    <p:extLst>
      <p:ext uri="{BB962C8B-B14F-4D97-AF65-F5344CB8AC3E}">
        <p14:creationId xmlns:p14="http://schemas.microsoft.com/office/powerpoint/2010/main" val="2768068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5E8DB90D-3625-3EAF-1DB0-8E2DF26D898B}"/>
              </a:ext>
            </a:extLst>
          </p:cNvPr>
          <p:cNvSpPr txBox="1">
            <a:spLocks/>
          </p:cNvSpPr>
          <p:nvPr/>
        </p:nvSpPr>
        <p:spPr>
          <a:xfrm>
            <a:off x="990600" y="2227825"/>
            <a:ext cx="10515600" cy="4603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AR" dirty="0"/>
          </a:p>
        </p:txBody>
      </p:sp>
      <p:sp>
        <p:nvSpPr>
          <p:cNvPr id="9" name="CuadroTexto 8">
            <a:extLst>
              <a:ext uri="{FF2B5EF4-FFF2-40B4-BE49-F238E27FC236}">
                <a16:creationId xmlns:a16="http://schemas.microsoft.com/office/drawing/2014/main" id="{84A465FC-86F2-8824-5231-D7BE2F0ACBA7}"/>
              </a:ext>
            </a:extLst>
          </p:cNvPr>
          <p:cNvSpPr txBox="1"/>
          <p:nvPr/>
        </p:nvSpPr>
        <p:spPr>
          <a:xfrm>
            <a:off x="176981" y="5823358"/>
            <a:ext cx="11045604" cy="1034642"/>
          </a:xfrm>
          <a:prstGeom prst="rect">
            <a:avLst/>
          </a:prstGeom>
          <a:noFill/>
        </p:spPr>
        <p:txBody>
          <a:bodyPr wrap="square">
            <a:spAutoFit/>
          </a:bodyPr>
          <a:lstStyle/>
          <a:p>
            <a:pPr marL="508635" marR="198755" algn="just" eaLnBrk="0" hangingPunct="0">
              <a:lnSpc>
                <a:spcPct val="101000"/>
              </a:lnSpc>
              <a:buNone/>
            </a:pPr>
            <a:r>
              <a:rPr lang="es-AR" sz="2000" dirty="0">
                <a:solidFill>
                  <a:srgbClr val="050505"/>
                </a:solidFill>
                <a:effectLst/>
                <a:latin typeface="Times New Roman" panose="02020603050405020304" pitchFamily="18" charset="0"/>
                <a:ea typeface="Times New Roman" panose="02020603050405020304" pitchFamily="18" charset="0"/>
              </a:rPr>
              <a:t>Estos </a:t>
            </a:r>
            <a:r>
              <a:rPr lang="es-AR" sz="2000" b="1" dirty="0">
                <a:solidFill>
                  <a:srgbClr val="050505"/>
                </a:solidFill>
                <a:effectLst/>
                <a:latin typeface="Times New Roman" panose="02020603050405020304" pitchFamily="18" charset="0"/>
                <a:ea typeface="Times New Roman" panose="02020603050405020304" pitchFamily="18" charset="0"/>
              </a:rPr>
              <a:t>dos primeros bloques determinan las características básicas de un multímetro digital</a:t>
            </a:r>
            <a:r>
              <a:rPr lang="es-AR" sz="2000" dirty="0">
                <a:solidFill>
                  <a:srgbClr val="050505"/>
                </a:solidFill>
                <a:effectLst/>
                <a:latin typeface="Times New Roman" panose="02020603050405020304" pitchFamily="18" charset="0"/>
                <a:ea typeface="Times New Roman" panose="02020603050405020304" pitchFamily="18" charset="0"/>
              </a:rPr>
              <a:t>, tales como: </a:t>
            </a:r>
            <a:r>
              <a:rPr lang="es-AR" sz="2000" i="1" dirty="0">
                <a:solidFill>
                  <a:srgbClr val="050505"/>
                </a:solidFill>
                <a:effectLst/>
                <a:latin typeface="Times New Roman" panose="02020603050405020304" pitchFamily="18" charset="0"/>
                <a:ea typeface="Times New Roman" panose="02020603050405020304" pitchFamily="18" charset="0"/>
              </a:rPr>
              <a:t>número de dígitos, rango, sensibilidad, etc</a:t>
            </a:r>
            <a:r>
              <a:rPr lang="es-AR" sz="2000" dirty="0">
                <a:solidFill>
                  <a:srgbClr val="050505"/>
                </a:solidFill>
                <a:effectLst/>
                <a:latin typeface="Times New Roman" panose="02020603050405020304" pitchFamily="18" charset="0"/>
                <a:ea typeface="Times New Roman" panose="02020603050405020304" pitchFamily="18" charset="0"/>
              </a:rPr>
              <a:t>.</a:t>
            </a:r>
            <a:endParaRPr lang="es-AR" sz="2000" dirty="0">
              <a:effectLst/>
              <a:latin typeface="Times New Roman" panose="02020603050405020304" pitchFamily="18" charset="0"/>
              <a:ea typeface="Times New Roman" panose="02020603050405020304" pitchFamily="18" charset="0"/>
            </a:endParaRPr>
          </a:p>
          <a:p>
            <a:pPr eaLnBrk="0" hangingPunct="0">
              <a:spcBef>
                <a:spcPts val="50"/>
              </a:spcBef>
              <a:buNone/>
            </a:pPr>
            <a:r>
              <a:rPr lang="es-AR" sz="2000" dirty="0">
                <a:effectLst/>
                <a:latin typeface="Times New Roman" panose="02020603050405020304" pitchFamily="18" charset="0"/>
                <a:ea typeface="Times New Roman" panose="02020603050405020304" pitchFamily="18" charset="0"/>
              </a:rPr>
              <a:t> </a:t>
            </a:r>
          </a:p>
        </p:txBody>
      </p:sp>
      <p:pic>
        <p:nvPicPr>
          <p:cNvPr id="13" name="Imagen 12">
            <a:extLst>
              <a:ext uri="{FF2B5EF4-FFF2-40B4-BE49-F238E27FC236}">
                <a16:creationId xmlns:a16="http://schemas.microsoft.com/office/drawing/2014/main" id="{9B1DA2FD-4186-A117-E1A8-489AB9ED7F07}"/>
              </a:ext>
            </a:extLst>
          </p:cNvPr>
          <p:cNvPicPr>
            <a:picLocks noChangeAspect="1"/>
          </p:cNvPicPr>
          <p:nvPr/>
        </p:nvPicPr>
        <p:blipFill>
          <a:blip r:embed="rId2"/>
          <a:stretch>
            <a:fillRect/>
          </a:stretch>
        </p:blipFill>
        <p:spPr>
          <a:xfrm>
            <a:off x="176981" y="149998"/>
            <a:ext cx="11577484" cy="5528131"/>
          </a:xfrm>
          <a:prstGeom prst="rect">
            <a:avLst/>
          </a:prstGeom>
        </p:spPr>
      </p:pic>
    </p:spTree>
    <p:extLst>
      <p:ext uri="{BB962C8B-B14F-4D97-AF65-F5344CB8AC3E}">
        <p14:creationId xmlns:p14="http://schemas.microsoft.com/office/powerpoint/2010/main" val="2672304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FD9F91EC-BF7F-253A-856A-6C768EB2D842}"/>
              </a:ext>
            </a:extLst>
          </p:cNvPr>
          <p:cNvSpPr txBox="1">
            <a:spLocks/>
          </p:cNvSpPr>
          <p:nvPr/>
        </p:nvSpPr>
        <p:spPr>
          <a:xfrm>
            <a:off x="693174" y="4902990"/>
            <a:ext cx="10515600" cy="28601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AR" sz="3200" dirty="0">
                <a:solidFill>
                  <a:srgbClr val="050505"/>
                </a:solidFill>
                <a:latin typeface="Times New Roman" panose="02020603050405020304" pitchFamily="18" charset="0"/>
                <a:ea typeface="Times New Roman" panose="02020603050405020304" pitchFamily="18" charset="0"/>
              </a:rPr>
              <a:t>Finalmente un </a:t>
            </a:r>
            <a:r>
              <a:rPr lang="es-AR" sz="3200" b="1" dirty="0" err="1">
                <a:solidFill>
                  <a:srgbClr val="050505"/>
                </a:solidFill>
                <a:latin typeface="Times New Roman" panose="02020603050405020304" pitchFamily="18" charset="0"/>
                <a:ea typeface="Times New Roman" panose="02020603050405020304" pitchFamily="18" charset="0"/>
              </a:rPr>
              <a:t>display</a:t>
            </a:r>
            <a:r>
              <a:rPr lang="es-AR" sz="3200" b="1" dirty="0">
                <a:solidFill>
                  <a:srgbClr val="050505"/>
                </a:solidFill>
                <a:latin typeface="Times New Roman" panose="02020603050405020304" pitchFamily="18" charset="0"/>
                <a:ea typeface="Times New Roman" panose="02020603050405020304" pitchFamily="18" charset="0"/>
              </a:rPr>
              <a:t> </a:t>
            </a:r>
            <a:r>
              <a:rPr lang="es-AR" sz="3200" dirty="0">
                <a:solidFill>
                  <a:srgbClr val="050505"/>
                </a:solidFill>
                <a:latin typeface="Times New Roman" panose="02020603050405020304" pitchFamily="18" charset="0"/>
                <a:ea typeface="Times New Roman" panose="02020603050405020304" pitchFamily="18" charset="0"/>
              </a:rPr>
              <a:t>es el encargado de comunicar visualmente el resultado de la medición. Opcionalmente también puede existir una salida digital implementable en diferentes formas</a:t>
            </a:r>
            <a:r>
              <a:rPr lang="es-AR" sz="1800" dirty="0">
                <a:solidFill>
                  <a:srgbClr val="050505"/>
                </a:solidFill>
                <a:latin typeface="Times New Roman" panose="02020603050405020304" pitchFamily="18" charset="0"/>
                <a:ea typeface="Times New Roman" panose="02020603050405020304" pitchFamily="18" charset="0"/>
              </a:rPr>
              <a:t>.</a:t>
            </a:r>
            <a:br>
              <a:rPr lang="es-AR" sz="1800" dirty="0">
                <a:latin typeface="Times New Roman" panose="02020603050405020304" pitchFamily="18" charset="0"/>
                <a:ea typeface="Times New Roman" panose="02020603050405020304" pitchFamily="18" charset="0"/>
              </a:rPr>
            </a:br>
            <a:endParaRPr lang="es-AR" sz="1800" dirty="0"/>
          </a:p>
        </p:txBody>
      </p:sp>
      <p:sp>
        <p:nvSpPr>
          <p:cNvPr id="9" name="CuadroTexto 8">
            <a:extLst>
              <a:ext uri="{FF2B5EF4-FFF2-40B4-BE49-F238E27FC236}">
                <a16:creationId xmlns:a16="http://schemas.microsoft.com/office/drawing/2014/main" id="{E2A12AD2-D809-753B-43B7-ED4F4CAA96E5}"/>
              </a:ext>
            </a:extLst>
          </p:cNvPr>
          <p:cNvSpPr txBox="1"/>
          <p:nvPr/>
        </p:nvSpPr>
        <p:spPr>
          <a:xfrm>
            <a:off x="270387" y="615605"/>
            <a:ext cx="11651226" cy="2678810"/>
          </a:xfrm>
          <a:prstGeom prst="rect">
            <a:avLst/>
          </a:prstGeom>
          <a:noFill/>
        </p:spPr>
        <p:txBody>
          <a:bodyPr wrap="square">
            <a:spAutoFit/>
          </a:bodyPr>
          <a:lstStyle/>
          <a:p>
            <a:pPr marL="508635" marR="197485" algn="just" eaLnBrk="0" hangingPunct="0">
              <a:lnSpc>
                <a:spcPct val="101000"/>
              </a:lnSpc>
            </a:pPr>
            <a:r>
              <a:rPr lang="es-AR" sz="2800" dirty="0">
                <a:solidFill>
                  <a:srgbClr val="050505"/>
                </a:solidFill>
                <a:effectLst/>
                <a:latin typeface="Times New Roman" panose="02020603050405020304" pitchFamily="18" charset="0"/>
                <a:ea typeface="Times New Roman" panose="02020603050405020304" pitchFamily="18" charset="0"/>
              </a:rPr>
              <a:t>El tercer bloque denominado bloque de </a:t>
            </a:r>
            <a:r>
              <a:rPr lang="es-AR" sz="2800" b="1" dirty="0">
                <a:solidFill>
                  <a:srgbClr val="050505"/>
                </a:solidFill>
                <a:effectLst/>
                <a:latin typeface="Times New Roman" panose="02020603050405020304" pitchFamily="18" charset="0"/>
                <a:ea typeface="Times New Roman" panose="02020603050405020304" pitchFamily="18" charset="0"/>
              </a:rPr>
              <a:t>Lógica</a:t>
            </a:r>
            <a:r>
              <a:rPr lang="es-AR" sz="2800" dirty="0">
                <a:solidFill>
                  <a:srgbClr val="050505"/>
                </a:solidFill>
                <a:effectLst/>
                <a:latin typeface="Times New Roman" panose="02020603050405020304" pitchFamily="18" charset="0"/>
                <a:ea typeface="Times New Roman" panose="02020603050405020304" pitchFamily="18" charset="0"/>
              </a:rPr>
              <a:t>, encargado de ejecutar comandos con fin de manejar el flujo de información en el tiempo adecuado para asegurar que las funciones internas se lleven a cabo en el orden correcto. Este bloque actúa como el comunicador con el exterior, manejando el flujo de salida de información digital y aceptando instrucciones de programación de otros</a:t>
            </a:r>
            <a:r>
              <a:rPr lang="es-AR" sz="2800" spc="10" dirty="0">
                <a:solidFill>
                  <a:srgbClr val="050505"/>
                </a:solidFill>
                <a:effectLst/>
                <a:latin typeface="Times New Roman" panose="02020603050405020304" pitchFamily="18" charset="0"/>
                <a:ea typeface="Times New Roman" panose="02020603050405020304" pitchFamily="18" charset="0"/>
              </a:rPr>
              <a:t> </a:t>
            </a:r>
            <a:r>
              <a:rPr lang="es-AR" sz="2800" dirty="0">
                <a:solidFill>
                  <a:srgbClr val="050505"/>
                </a:solidFill>
                <a:effectLst/>
                <a:latin typeface="Times New Roman" panose="02020603050405020304" pitchFamily="18" charset="0"/>
                <a:ea typeface="Times New Roman" panose="02020603050405020304" pitchFamily="18" charset="0"/>
              </a:rPr>
              <a:t>dispositivos.</a:t>
            </a:r>
            <a:endParaRPr lang="es-A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72241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2">
            <a:extLst>
              <a:ext uri="{FF2B5EF4-FFF2-40B4-BE49-F238E27FC236}">
                <a16:creationId xmlns:a16="http://schemas.microsoft.com/office/drawing/2014/main" id="{D177E298-D547-2018-A0A6-A8AFF4F908C3}"/>
              </a:ext>
            </a:extLst>
          </p:cNvPr>
          <p:cNvSpPr txBox="1">
            <a:spLocks/>
          </p:cNvSpPr>
          <p:nvPr/>
        </p:nvSpPr>
        <p:spPr>
          <a:xfrm>
            <a:off x="838200" y="577799"/>
            <a:ext cx="10515600" cy="4603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s-ES" sz="2000" dirty="0"/>
              <a:t>ESPECIFICACIONES BÁSICAS DE UN MULTÍMETRO DIGITAL.</a:t>
            </a:r>
            <a:endParaRPr lang="es-AR" sz="2000" dirty="0"/>
          </a:p>
        </p:txBody>
      </p:sp>
      <p:sp>
        <p:nvSpPr>
          <p:cNvPr id="4" name="Marcador de contenido 2">
            <a:extLst>
              <a:ext uri="{FF2B5EF4-FFF2-40B4-BE49-F238E27FC236}">
                <a16:creationId xmlns:a16="http://schemas.microsoft.com/office/drawing/2014/main" id="{8705CB59-3961-829B-ADFF-6CA14C1BC4AD}"/>
              </a:ext>
            </a:extLst>
          </p:cNvPr>
          <p:cNvSpPr>
            <a:spLocks noGrp="1"/>
          </p:cNvSpPr>
          <p:nvPr>
            <p:ph idx="1"/>
          </p:nvPr>
        </p:nvSpPr>
        <p:spPr>
          <a:xfrm>
            <a:off x="543231" y="1038174"/>
            <a:ext cx="10990007" cy="5242027"/>
          </a:xfrm>
        </p:spPr>
        <p:txBody>
          <a:bodyPr>
            <a:normAutofit/>
          </a:bodyPr>
          <a:lstStyle/>
          <a:p>
            <a:pPr marL="69850" eaLnBrk="0" hangingPunct="0">
              <a:buNone/>
            </a:pPr>
            <a:r>
              <a:rPr lang="es-AR" sz="2000" b="1" dirty="0">
                <a:solidFill>
                  <a:srgbClr val="050505"/>
                </a:solidFill>
                <a:effectLst/>
                <a:latin typeface="Times New Roman" panose="02020603050405020304" pitchFamily="18" charset="0"/>
              </a:rPr>
              <a:t>Número de</a:t>
            </a:r>
            <a:r>
              <a:rPr lang="es-AR" sz="2000" b="1" spc="105" dirty="0">
                <a:solidFill>
                  <a:srgbClr val="050505"/>
                </a:solidFill>
                <a:effectLst/>
                <a:latin typeface="Times New Roman" panose="02020603050405020304" pitchFamily="18" charset="0"/>
              </a:rPr>
              <a:t> </a:t>
            </a:r>
            <a:r>
              <a:rPr lang="es-AR" sz="2000" b="1" dirty="0">
                <a:solidFill>
                  <a:srgbClr val="050505"/>
                </a:solidFill>
                <a:effectLst/>
                <a:latin typeface="Times New Roman" panose="02020603050405020304" pitchFamily="18" charset="0"/>
              </a:rPr>
              <a:t>dígitos</a:t>
            </a:r>
            <a:endParaRPr lang="es-AR" sz="2000" b="1" dirty="0">
              <a:effectLst/>
              <a:latin typeface="Times New Roman" panose="02020603050405020304" pitchFamily="18" charset="0"/>
            </a:endParaRPr>
          </a:p>
          <a:p>
            <a:pPr eaLnBrk="0" hangingPunct="0">
              <a:spcBef>
                <a:spcPts val="10"/>
              </a:spcBef>
              <a:buNone/>
            </a:pPr>
            <a:r>
              <a:rPr lang="es-AR" sz="2000" b="1" dirty="0">
                <a:effectLst/>
                <a:latin typeface="Times New Roman" panose="02020603050405020304" pitchFamily="18" charset="0"/>
                <a:ea typeface="Times New Roman" panose="02020603050405020304" pitchFamily="18" charset="0"/>
              </a:rPr>
              <a:t> </a:t>
            </a:r>
          </a:p>
          <a:p>
            <a:pPr eaLnBrk="0" hangingPunct="0">
              <a:spcBef>
                <a:spcPts val="10"/>
              </a:spcBef>
              <a:buNone/>
            </a:pPr>
            <a:r>
              <a:rPr lang="es-AR" sz="2000" dirty="0">
                <a:solidFill>
                  <a:srgbClr val="050505"/>
                </a:solidFill>
                <a:effectLst/>
                <a:latin typeface="Times New Roman" panose="02020603050405020304" pitchFamily="18" charset="0"/>
                <a:ea typeface="Times New Roman" panose="02020603050405020304" pitchFamily="18" charset="0"/>
              </a:rPr>
              <a:t>En general, se define al número de dígitos como el </a:t>
            </a:r>
            <a:r>
              <a:rPr lang="es-AR" sz="2000" i="1" dirty="0">
                <a:solidFill>
                  <a:srgbClr val="050505"/>
                </a:solidFill>
                <a:effectLst/>
                <a:latin typeface="Times New Roman" panose="02020603050405020304" pitchFamily="18" charset="0"/>
                <a:ea typeface="Times New Roman" panose="02020603050405020304" pitchFamily="18" charset="0"/>
              </a:rPr>
              <a:t>número máximo de nueves que es capaz de mostrar el visor </a:t>
            </a:r>
            <a:r>
              <a:rPr lang="es-AR" sz="2000" dirty="0">
                <a:solidFill>
                  <a:srgbClr val="050505"/>
                </a:solidFill>
                <a:effectLst/>
                <a:latin typeface="Times New Roman" panose="02020603050405020304" pitchFamily="18" charset="0"/>
                <a:ea typeface="Times New Roman" panose="02020603050405020304" pitchFamily="18" charset="0"/>
              </a:rPr>
              <a:t>(esto indica el número de dígitos completos). Muchos multímetros disponen de cierta capacidad de </a:t>
            </a:r>
            <a:r>
              <a:rPr lang="es-AR" sz="2000" dirty="0" err="1">
                <a:solidFill>
                  <a:srgbClr val="050505"/>
                </a:solidFill>
                <a:effectLst/>
                <a:latin typeface="Times New Roman" panose="02020603050405020304" pitchFamily="18" charset="0"/>
                <a:ea typeface="Times New Roman" panose="02020603050405020304" pitchFamily="18" charset="0"/>
              </a:rPr>
              <a:t>sobre-rango</a:t>
            </a:r>
            <a:r>
              <a:rPr lang="es-AR" sz="2000" dirty="0">
                <a:solidFill>
                  <a:srgbClr val="050505"/>
                </a:solidFill>
                <a:effectLst/>
                <a:latin typeface="Times New Roman" panose="02020603050405020304" pitchFamily="18" charset="0"/>
                <a:ea typeface="Times New Roman" panose="02020603050405020304" pitchFamily="18" charset="0"/>
              </a:rPr>
              <a:t> y esto agrega un dígito extra que se conoce como “</a:t>
            </a:r>
            <a:r>
              <a:rPr lang="es-AR" sz="2000" b="1" dirty="0">
                <a:solidFill>
                  <a:srgbClr val="050505"/>
                </a:solidFill>
                <a:effectLst/>
                <a:latin typeface="Times New Roman" panose="02020603050405020304" pitchFamily="18" charset="0"/>
                <a:ea typeface="Times New Roman" panose="02020603050405020304" pitchFamily="18" charset="0"/>
              </a:rPr>
              <a:t>dígito de </a:t>
            </a:r>
            <a:r>
              <a:rPr lang="es-AR" sz="2000" b="1" dirty="0" err="1">
                <a:solidFill>
                  <a:srgbClr val="050505"/>
                </a:solidFill>
                <a:effectLst/>
                <a:latin typeface="Times New Roman" panose="02020603050405020304" pitchFamily="18" charset="0"/>
                <a:ea typeface="Times New Roman" panose="02020603050405020304" pitchFamily="18" charset="0"/>
              </a:rPr>
              <a:t>sobre-rango</a:t>
            </a:r>
            <a:r>
              <a:rPr lang="es-AR" sz="2000" dirty="0">
                <a:solidFill>
                  <a:srgbClr val="050505"/>
                </a:solidFill>
                <a:effectLst/>
                <a:latin typeface="Times New Roman" panose="02020603050405020304" pitchFamily="18" charset="0"/>
                <a:ea typeface="Times New Roman" panose="02020603050405020304" pitchFamily="18" charset="0"/>
              </a:rPr>
              <a:t>”, el cual no es un dígito completo ya que solamente puede tomar el valor 0 </a:t>
            </a:r>
            <a:r>
              <a:rPr lang="es-AR" sz="2000" dirty="0" err="1">
                <a:solidFill>
                  <a:srgbClr val="050505"/>
                </a:solidFill>
                <a:effectLst/>
                <a:latin typeface="Times New Roman" panose="02020603050405020304" pitchFamily="18" charset="0"/>
                <a:ea typeface="Times New Roman" panose="02020603050405020304" pitchFamily="18" charset="0"/>
              </a:rPr>
              <a:t>ó</a:t>
            </a:r>
            <a:r>
              <a:rPr lang="es-AR" sz="2000" dirty="0">
                <a:solidFill>
                  <a:srgbClr val="050505"/>
                </a:solidFill>
                <a:effectLst/>
                <a:latin typeface="Times New Roman" panose="02020603050405020304" pitchFamily="18" charset="0"/>
                <a:ea typeface="Times New Roman" panose="02020603050405020304" pitchFamily="18" charset="0"/>
              </a:rPr>
              <a:t> 1.</a:t>
            </a:r>
            <a:endParaRPr lang="es-AR" sz="2000" dirty="0">
              <a:effectLst/>
              <a:latin typeface="Times New Roman" panose="02020603050405020304" pitchFamily="18" charset="0"/>
              <a:ea typeface="Times New Roman" panose="02020603050405020304" pitchFamily="18" charset="0"/>
            </a:endParaRPr>
          </a:p>
          <a:p>
            <a:pPr eaLnBrk="0" hangingPunct="0">
              <a:spcBef>
                <a:spcPts val="10"/>
              </a:spcBef>
              <a:buNone/>
            </a:pPr>
            <a:r>
              <a:rPr lang="es-AR" sz="2000" dirty="0">
                <a:effectLst/>
                <a:latin typeface="Times New Roman" panose="02020603050405020304" pitchFamily="18" charset="0"/>
                <a:ea typeface="Times New Roman" panose="02020603050405020304" pitchFamily="18" charset="0"/>
              </a:rPr>
              <a:t> </a:t>
            </a:r>
          </a:p>
          <a:p>
            <a:pPr marL="508635" marR="195580" algn="just" eaLnBrk="0" hangingPunct="0">
              <a:lnSpc>
                <a:spcPct val="101000"/>
              </a:lnSpc>
            </a:pPr>
            <a:r>
              <a:rPr lang="es-AR" sz="2000" dirty="0">
                <a:solidFill>
                  <a:srgbClr val="050505"/>
                </a:solidFill>
                <a:effectLst/>
                <a:latin typeface="Times New Roman" panose="02020603050405020304" pitchFamily="18" charset="0"/>
                <a:ea typeface="Times New Roman" panose="02020603050405020304" pitchFamily="18" charset="0"/>
              </a:rPr>
              <a:t>Supóngase un “</a:t>
            </a:r>
            <a:r>
              <a:rPr lang="es-AR" sz="2000" dirty="0" err="1">
                <a:solidFill>
                  <a:srgbClr val="050505"/>
                </a:solidFill>
                <a:effectLst/>
                <a:latin typeface="Times New Roman" panose="02020603050405020304" pitchFamily="18" charset="0"/>
                <a:ea typeface="Times New Roman" panose="02020603050405020304" pitchFamily="18" charset="0"/>
              </a:rPr>
              <a:t>display</a:t>
            </a:r>
            <a:r>
              <a:rPr lang="es-AR" sz="2000" dirty="0">
                <a:solidFill>
                  <a:srgbClr val="050505"/>
                </a:solidFill>
                <a:effectLst/>
                <a:latin typeface="Times New Roman" panose="02020603050405020304" pitchFamily="18" charset="0"/>
                <a:ea typeface="Times New Roman" panose="02020603050405020304" pitchFamily="18" charset="0"/>
              </a:rPr>
              <a:t>” de un multímetro digital cuya lectura máxima es de 1999, este instrumento tiene solo tres dígitos completos más ½ usado como </a:t>
            </a:r>
            <a:r>
              <a:rPr lang="es-AR" sz="2000" dirty="0" err="1">
                <a:solidFill>
                  <a:srgbClr val="050505"/>
                </a:solidFill>
                <a:effectLst/>
                <a:latin typeface="Times New Roman" panose="02020603050405020304" pitchFamily="18" charset="0"/>
                <a:ea typeface="Times New Roman" panose="02020603050405020304" pitchFamily="18" charset="0"/>
              </a:rPr>
              <a:t>sobre-rango</a:t>
            </a:r>
            <a:r>
              <a:rPr lang="es-AR" sz="2000" dirty="0">
                <a:solidFill>
                  <a:srgbClr val="050505"/>
                </a:solidFill>
                <a:effectLst/>
                <a:latin typeface="Times New Roman" panose="02020603050405020304" pitchFamily="18" charset="0"/>
                <a:ea typeface="Times New Roman" panose="02020603050405020304" pitchFamily="18" charset="0"/>
              </a:rPr>
              <a:t>: el instrumento se define de 3 ½ dígitos. Este dígito de </a:t>
            </a:r>
            <a:r>
              <a:rPr lang="es-AR" sz="2000" dirty="0" err="1">
                <a:solidFill>
                  <a:srgbClr val="050505"/>
                </a:solidFill>
                <a:effectLst/>
                <a:latin typeface="Times New Roman" panose="02020603050405020304" pitchFamily="18" charset="0"/>
                <a:ea typeface="Times New Roman" panose="02020603050405020304" pitchFamily="18" charset="0"/>
              </a:rPr>
              <a:t>sobre-rango</a:t>
            </a:r>
            <a:r>
              <a:rPr lang="es-AR" sz="2000" dirty="0">
                <a:solidFill>
                  <a:srgbClr val="050505"/>
                </a:solidFill>
                <a:effectLst/>
                <a:latin typeface="Times New Roman" panose="02020603050405020304" pitchFamily="18" charset="0"/>
                <a:ea typeface="Times New Roman" panose="02020603050405020304" pitchFamily="18" charset="0"/>
              </a:rPr>
              <a:t> permite al usuario tomar lecturas arriba del valor de plena    escala sin alterar las características de sensibilidad y exactitud. Por ejemplo, si en un multímetro de tres dígitos la señal cambia de 9.99 V a 10.01 V, el </a:t>
            </a:r>
            <a:r>
              <a:rPr lang="es-AR" sz="2000" dirty="0" err="1">
                <a:solidFill>
                  <a:srgbClr val="050505"/>
                </a:solidFill>
                <a:effectLst/>
                <a:latin typeface="Times New Roman" panose="02020603050405020304" pitchFamily="18" charset="0"/>
                <a:ea typeface="Times New Roman" panose="02020603050405020304" pitchFamily="18" charset="0"/>
              </a:rPr>
              <a:t>display</a:t>
            </a:r>
            <a:r>
              <a:rPr lang="es-AR" sz="2000" dirty="0">
                <a:solidFill>
                  <a:srgbClr val="050505"/>
                </a:solidFill>
                <a:effectLst/>
                <a:latin typeface="Times New Roman" panose="02020603050405020304" pitchFamily="18" charset="0"/>
                <a:ea typeface="Times New Roman" panose="02020603050405020304" pitchFamily="18" charset="0"/>
              </a:rPr>
              <a:t> indicará 10.0 V. Como puede observarse en este proceso de medida se pierde la información que corresponde a 0,01 V. El mismo multímetro con un dígito de </a:t>
            </a:r>
            <a:r>
              <a:rPr lang="es-AR" sz="2000" dirty="0" err="1">
                <a:solidFill>
                  <a:srgbClr val="050505"/>
                </a:solidFill>
                <a:effectLst/>
                <a:latin typeface="Times New Roman" panose="02020603050405020304" pitchFamily="18" charset="0"/>
                <a:ea typeface="Times New Roman" panose="02020603050405020304" pitchFamily="18" charset="0"/>
              </a:rPr>
              <a:t>sobre-rango</a:t>
            </a:r>
            <a:r>
              <a:rPr lang="es-AR" sz="2000" dirty="0">
                <a:solidFill>
                  <a:srgbClr val="050505"/>
                </a:solidFill>
                <a:effectLst/>
                <a:latin typeface="Times New Roman" panose="02020603050405020304" pitchFamily="18" charset="0"/>
                <a:ea typeface="Times New Roman" panose="02020603050405020304" pitchFamily="18" charset="0"/>
              </a:rPr>
              <a:t> es capaz de medir el  valor    10,01    sin    tener    que    cambiar    de    rango     y    sin    pérdida    de    sensibilidad.     El </a:t>
            </a:r>
            <a:r>
              <a:rPr lang="es-AR" sz="2000" dirty="0" err="1">
                <a:solidFill>
                  <a:srgbClr val="050505"/>
                </a:solidFill>
                <a:effectLst/>
                <a:latin typeface="Times New Roman" panose="02020603050405020304" pitchFamily="18" charset="0"/>
                <a:ea typeface="Times New Roman" panose="02020603050405020304" pitchFamily="18" charset="0"/>
              </a:rPr>
              <a:t>sobre-rango</a:t>
            </a:r>
            <a:r>
              <a:rPr lang="es-AR" sz="2000" dirty="0">
                <a:solidFill>
                  <a:srgbClr val="050505"/>
                </a:solidFill>
                <a:effectLst/>
                <a:latin typeface="Times New Roman" panose="02020603050405020304" pitchFamily="18" charset="0"/>
                <a:ea typeface="Times New Roman" panose="02020603050405020304" pitchFamily="18" charset="0"/>
              </a:rPr>
              <a:t> se expresa generalmente en valores porcentuales. Una lectura de 1999 equivale a 3 dígitos con 100% de</a:t>
            </a:r>
            <a:r>
              <a:rPr lang="es-AR" sz="2000" spc="10" dirty="0">
                <a:solidFill>
                  <a:srgbClr val="050505"/>
                </a:solidFill>
                <a:effectLst/>
                <a:latin typeface="Times New Roman" panose="02020603050405020304" pitchFamily="18" charset="0"/>
                <a:ea typeface="Times New Roman" panose="02020603050405020304" pitchFamily="18" charset="0"/>
              </a:rPr>
              <a:t> </a:t>
            </a:r>
            <a:r>
              <a:rPr lang="es-AR" sz="2000" dirty="0" err="1">
                <a:solidFill>
                  <a:srgbClr val="050505"/>
                </a:solidFill>
                <a:effectLst/>
                <a:latin typeface="Times New Roman" panose="02020603050405020304" pitchFamily="18" charset="0"/>
                <a:ea typeface="Times New Roman" panose="02020603050405020304" pitchFamily="18" charset="0"/>
              </a:rPr>
              <a:t>sobre-rango</a:t>
            </a:r>
            <a:r>
              <a:rPr lang="es-AR" sz="2000" dirty="0">
                <a:solidFill>
                  <a:srgbClr val="050505"/>
                </a:solidFill>
                <a:effectLst/>
                <a:latin typeface="Times New Roman" panose="02020603050405020304" pitchFamily="18" charset="0"/>
                <a:ea typeface="Times New Roman" panose="02020603050405020304" pitchFamily="18" charset="0"/>
              </a:rPr>
              <a:t>.</a:t>
            </a:r>
            <a:endParaRPr lang="es-AR" sz="2000" dirty="0">
              <a:effectLst/>
              <a:latin typeface="Times New Roman" panose="02020603050405020304" pitchFamily="18" charset="0"/>
              <a:ea typeface="Times New Roman" panose="02020603050405020304" pitchFamily="18" charset="0"/>
            </a:endParaRPr>
          </a:p>
          <a:p>
            <a:endParaRPr lang="es-AR" dirty="0"/>
          </a:p>
        </p:txBody>
      </p:sp>
    </p:spTree>
    <p:extLst>
      <p:ext uri="{BB962C8B-B14F-4D97-AF65-F5344CB8AC3E}">
        <p14:creationId xmlns:p14="http://schemas.microsoft.com/office/powerpoint/2010/main" val="3257024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7500EB-142C-E46E-6734-59BFF1188171}"/>
              </a:ext>
            </a:extLst>
          </p:cNvPr>
          <p:cNvSpPr>
            <a:spLocks noGrp="1"/>
          </p:cNvSpPr>
          <p:nvPr>
            <p:ph type="title"/>
          </p:nvPr>
        </p:nvSpPr>
        <p:spPr>
          <a:xfrm>
            <a:off x="838200" y="365125"/>
            <a:ext cx="10515600" cy="447675"/>
          </a:xfrm>
        </p:spPr>
        <p:txBody>
          <a:bodyPr>
            <a:normAutofit/>
          </a:bodyPr>
          <a:lstStyle/>
          <a:p>
            <a:r>
              <a:rPr lang="es-ES" sz="2000" dirty="0"/>
              <a:t>EXACTITUD: Capacidad que posee un instrumento para indicar el valor real.</a:t>
            </a:r>
            <a:endParaRPr lang="es-AR" sz="2000" dirty="0"/>
          </a:p>
        </p:txBody>
      </p:sp>
      <p:sp>
        <p:nvSpPr>
          <p:cNvPr id="3" name="Marcador de contenido 2">
            <a:extLst>
              <a:ext uri="{FF2B5EF4-FFF2-40B4-BE49-F238E27FC236}">
                <a16:creationId xmlns:a16="http://schemas.microsoft.com/office/drawing/2014/main" id="{A2B1BDDC-223F-F622-ECDE-A9B8C1E25B65}"/>
              </a:ext>
            </a:extLst>
          </p:cNvPr>
          <p:cNvSpPr>
            <a:spLocks noGrp="1"/>
          </p:cNvSpPr>
          <p:nvPr>
            <p:ph idx="1"/>
          </p:nvPr>
        </p:nvSpPr>
        <p:spPr>
          <a:xfrm>
            <a:off x="635000" y="2781300"/>
            <a:ext cx="10718800" cy="3276600"/>
          </a:xfrm>
        </p:spPr>
        <p:txBody>
          <a:bodyPr>
            <a:noAutofit/>
          </a:bodyPr>
          <a:lstStyle/>
          <a:p>
            <a:pPr marL="457200" lvl="1" indent="0" algn="just" eaLnBrk="0" hangingPunct="0">
              <a:spcBef>
                <a:spcPts val="1030"/>
              </a:spcBef>
              <a:buSzPts val="1150"/>
              <a:buNone/>
              <a:tabLst>
                <a:tab pos="515620" algn="l"/>
              </a:tabLst>
            </a:pPr>
            <a:r>
              <a:rPr lang="es-AR" sz="2000" b="1" spc="-5"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Aplicaciones de los instrumentos digitales</a:t>
            </a:r>
            <a:endParaRPr lang="es-AR" sz="2000" b="1" spc="-5" dirty="0">
              <a:effectLst/>
              <a:latin typeface="Times New Roman" panose="02020603050405020304" pitchFamily="18" charset="0"/>
              <a:ea typeface="Times New Roman" panose="02020603050405020304" pitchFamily="18" charset="0"/>
              <a:cs typeface="Times New Roman" panose="02020603050405020304" pitchFamily="18" charset="0"/>
            </a:endParaRPr>
          </a:p>
          <a:p>
            <a:pPr eaLnBrk="0" hangingPunct="0">
              <a:spcBef>
                <a:spcPts val="50"/>
              </a:spcBef>
              <a:buNone/>
            </a:pPr>
            <a:r>
              <a:rPr lang="es-AR" sz="2000" dirty="0">
                <a:effectLst/>
                <a:latin typeface="Times New Roman" panose="02020603050405020304" pitchFamily="18" charset="0"/>
                <a:ea typeface="Times New Roman" panose="02020603050405020304" pitchFamily="18" charset="0"/>
              </a:rPr>
              <a:t> </a:t>
            </a:r>
          </a:p>
          <a:p>
            <a:pPr marL="280035" marR="197485" indent="0" algn="just" eaLnBrk="0" hangingPunct="0">
              <a:lnSpc>
                <a:spcPct val="100000"/>
              </a:lnSpc>
              <a:spcBef>
                <a:spcPts val="465"/>
              </a:spcBef>
              <a:buNone/>
            </a:pPr>
            <a:r>
              <a:rPr lang="es-AR" sz="2000" dirty="0">
                <a:effectLst/>
                <a:latin typeface="Times New Roman" panose="02020603050405020304" pitchFamily="18" charset="0"/>
                <a:ea typeface="Times New Roman" panose="02020603050405020304" pitchFamily="18" charset="0"/>
              </a:rPr>
              <a:t>Gracias a la alta velocidad del muestreo del ADC y procesamiento de las señales y de la sofisticación de la lógica interna, es posible implementar instrumentos digitales capaces de medir todas las magnitudes eléctricas medibles con instrumentos analógicos, incluyendo otras (verdadero valor eficaz en altas frecuencias, tasa de distorsión armónica, etc.) que no son implementables con instrumentos analógicos tradicionales dada su evidente limitación tecnológica (el rango de frecuencias en los que puede operar un instrumento digital, manteniendo su exactitud suele ser mucho más amplio que el de los instrumentos analógicos)</a:t>
            </a:r>
          </a:p>
          <a:p>
            <a:pPr marL="0" indent="0">
              <a:buNone/>
            </a:pPr>
            <a:endParaRPr lang="es-AR" sz="2000" dirty="0"/>
          </a:p>
        </p:txBody>
      </p:sp>
      <p:sp>
        <p:nvSpPr>
          <p:cNvPr id="4" name="Título 1">
            <a:extLst>
              <a:ext uri="{FF2B5EF4-FFF2-40B4-BE49-F238E27FC236}">
                <a16:creationId xmlns:a16="http://schemas.microsoft.com/office/drawing/2014/main" id="{7C79A14F-692F-E581-A440-0A2D95F52EAA}"/>
              </a:ext>
            </a:extLst>
          </p:cNvPr>
          <p:cNvSpPr txBox="1">
            <a:spLocks/>
          </p:cNvSpPr>
          <p:nvPr/>
        </p:nvSpPr>
        <p:spPr>
          <a:xfrm>
            <a:off x="838200" y="1012825"/>
            <a:ext cx="10515600" cy="7524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2000" dirty="0"/>
              <a:t>RESOLUCIÓN: </a:t>
            </a:r>
            <a:r>
              <a:rPr lang="es-AR" sz="2000" kern="0" dirty="0" err="1">
                <a:solidFill>
                  <a:srgbClr val="050505"/>
                </a:solidFill>
                <a:effectLst/>
                <a:latin typeface="Times New Roman" panose="02020603050405020304" pitchFamily="18" charset="0"/>
                <a:ea typeface="Times New Roman" panose="02020603050405020304" pitchFamily="18" charset="0"/>
              </a:rPr>
              <a:t>N°</a:t>
            </a:r>
            <a:r>
              <a:rPr lang="es-AR" sz="2000" kern="0" dirty="0">
                <a:solidFill>
                  <a:srgbClr val="050505"/>
                </a:solidFill>
                <a:effectLst/>
                <a:latin typeface="Times New Roman" panose="02020603050405020304" pitchFamily="18" charset="0"/>
                <a:ea typeface="Times New Roman" panose="02020603050405020304" pitchFamily="18" charset="0"/>
              </a:rPr>
              <a:t> adimensional que expresa la mínima</a:t>
            </a:r>
            <a:r>
              <a:rPr lang="es-ES" sz="2000" dirty="0"/>
              <a:t> variación que el dispositivo puede detectar y mostrar (depende de los bloques de lógica y </a:t>
            </a:r>
            <a:r>
              <a:rPr lang="es-ES" sz="2000" dirty="0" err="1"/>
              <a:t>display</a:t>
            </a:r>
            <a:r>
              <a:rPr lang="es-ES" sz="2000" dirty="0"/>
              <a:t>).</a:t>
            </a:r>
            <a:endParaRPr lang="es-AR" sz="2000" dirty="0"/>
          </a:p>
        </p:txBody>
      </p:sp>
      <p:sp>
        <p:nvSpPr>
          <p:cNvPr id="5" name="Título 1">
            <a:extLst>
              <a:ext uri="{FF2B5EF4-FFF2-40B4-BE49-F238E27FC236}">
                <a16:creationId xmlns:a16="http://schemas.microsoft.com/office/drawing/2014/main" id="{B97BA0D4-B61A-29E3-BA75-53E7639CC660}"/>
              </a:ext>
            </a:extLst>
          </p:cNvPr>
          <p:cNvSpPr txBox="1">
            <a:spLocks/>
          </p:cNvSpPr>
          <p:nvPr/>
        </p:nvSpPr>
        <p:spPr>
          <a:xfrm>
            <a:off x="838200" y="1965326"/>
            <a:ext cx="10515600" cy="4476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2000" dirty="0"/>
              <a:t>SENSIBILIDAD: Capacidad de detectar pequeños cambios (depende del sensor).</a:t>
            </a:r>
            <a:endParaRPr lang="es-AR" sz="2000" dirty="0"/>
          </a:p>
        </p:txBody>
      </p:sp>
    </p:spTree>
    <p:extLst>
      <p:ext uri="{BB962C8B-B14F-4D97-AF65-F5344CB8AC3E}">
        <p14:creationId xmlns:p14="http://schemas.microsoft.com/office/powerpoint/2010/main" val="1598320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74B95B-0B6A-5BDE-76E9-A8BFDCF2F24F}"/>
              </a:ext>
            </a:extLst>
          </p:cNvPr>
          <p:cNvSpPr>
            <a:spLocks noGrp="1"/>
          </p:cNvSpPr>
          <p:nvPr>
            <p:ph type="title"/>
          </p:nvPr>
        </p:nvSpPr>
        <p:spPr>
          <a:xfrm>
            <a:off x="0" y="269875"/>
            <a:ext cx="11049000" cy="749300"/>
          </a:xfrm>
        </p:spPr>
        <p:txBody>
          <a:bodyPr>
            <a:normAutofit fontScale="90000"/>
          </a:bodyPr>
          <a:lstStyle/>
          <a:p>
            <a:pPr marL="742950" lvl="1" indent="-285750" eaLnBrk="0" hangingPunct="0">
              <a:spcBef>
                <a:spcPts val="5"/>
              </a:spcBef>
              <a:tabLst>
                <a:tab pos="515620" algn="l"/>
              </a:tabLst>
            </a:pPr>
            <a:r>
              <a:rPr lang="es-AR" sz="2400" b="1" spc="-5"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Comparación de instrumentos digitales vs. instrumentos</a:t>
            </a:r>
            <a:r>
              <a:rPr lang="es-AR" sz="2400" b="1" spc="3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s-AR" sz="2400" b="1" spc="-5"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analógicos</a:t>
            </a:r>
            <a:br>
              <a:rPr lang="es-AR" sz="2400" b="1" spc="-5" dirty="0">
                <a:effectLst/>
                <a:latin typeface="Times New Roman" panose="02020603050405020304" pitchFamily="18" charset="0"/>
                <a:ea typeface="Times New Roman" panose="02020603050405020304" pitchFamily="18" charset="0"/>
                <a:cs typeface="Times New Roman" panose="02020603050405020304" pitchFamily="18" charset="0"/>
              </a:rPr>
            </a:br>
            <a:r>
              <a:rPr lang="es-AR" sz="800" dirty="0">
                <a:effectLst/>
                <a:latin typeface="Times New Roman" panose="02020603050405020304" pitchFamily="18" charset="0"/>
                <a:ea typeface="Times New Roman" panose="02020603050405020304" pitchFamily="18" charset="0"/>
              </a:rPr>
              <a:t> </a:t>
            </a:r>
            <a:br>
              <a:rPr lang="es-AR" sz="1150" dirty="0">
                <a:effectLst/>
                <a:latin typeface="Times New Roman" panose="02020603050405020304" pitchFamily="18" charset="0"/>
                <a:ea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9470F77F-4C45-1149-3CA2-90F250BDB3FD}"/>
              </a:ext>
            </a:extLst>
          </p:cNvPr>
          <p:cNvSpPr>
            <a:spLocks noGrp="1"/>
          </p:cNvSpPr>
          <p:nvPr>
            <p:ph idx="1"/>
          </p:nvPr>
        </p:nvSpPr>
        <p:spPr>
          <a:xfrm>
            <a:off x="469900" y="1019175"/>
            <a:ext cx="11506200" cy="5613399"/>
          </a:xfrm>
        </p:spPr>
        <p:txBody>
          <a:bodyPr>
            <a:normAutofit fontScale="85000" lnSpcReduction="20000"/>
          </a:bodyPr>
          <a:lstStyle/>
          <a:p>
            <a:pPr marL="69850" eaLnBrk="0" hangingPunct="0">
              <a:spcBef>
                <a:spcPts val="470"/>
              </a:spcBef>
              <a:buNone/>
            </a:pPr>
            <a:r>
              <a:rPr lang="es-AR" sz="2100" b="1" dirty="0">
                <a:effectLst/>
                <a:latin typeface="Times New Roman" panose="02020603050405020304" pitchFamily="18" charset="0"/>
              </a:rPr>
              <a:t>Ventajas:</a:t>
            </a:r>
            <a:endParaRPr lang="es-AR" sz="2100" dirty="0">
              <a:effectLst/>
              <a:latin typeface="Times New Roman" panose="02020603050405020304" pitchFamily="18" charset="0"/>
              <a:ea typeface="Times New Roman" panose="02020603050405020304" pitchFamily="18" charset="0"/>
            </a:endParaRPr>
          </a:p>
          <a:p>
            <a:pPr marL="342900" marR="199390" lvl="0" indent="-342900" eaLnBrk="0" hangingPunct="0">
              <a:lnSpc>
                <a:spcPct val="115000"/>
              </a:lnSpc>
              <a:spcBef>
                <a:spcPts val="895"/>
              </a:spcBef>
              <a:buSzPts val="1150"/>
              <a:buFont typeface="Wingdings" panose="05000000000000000000" pitchFamily="2" charset="2"/>
              <a:buChar char=""/>
              <a:tabLst>
                <a:tab pos="293370" algn="l"/>
              </a:tabLst>
            </a:pPr>
            <a:r>
              <a:rPr lang="es-AR" sz="2100" dirty="0">
                <a:effectLst/>
                <a:latin typeface="Times New Roman" panose="02020603050405020304" pitchFamily="18" charset="0"/>
                <a:ea typeface="Times New Roman" panose="02020603050405020304" pitchFamily="18" charset="0"/>
                <a:cs typeface="Times New Roman" panose="02020603050405020304" pitchFamily="18" charset="0"/>
              </a:rPr>
              <a:t>Tienen alta resolución instrumental, alcanzando en algunos casos más de 9 cifras significativas.</a:t>
            </a:r>
          </a:p>
          <a:p>
            <a:pPr marL="342900" lvl="0" indent="-342900" eaLnBrk="0" hangingPunct="0">
              <a:spcBef>
                <a:spcPts val="15"/>
              </a:spcBef>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Se minimiza el error de lectura</a:t>
            </a:r>
          </a:p>
          <a:p>
            <a:pPr marL="342900" lvl="0" indent="-342900" eaLnBrk="0" hangingPunct="0">
              <a:spcBef>
                <a:spcPts val="215"/>
              </a:spcBef>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Pueden eliminar la posibilidad de errores por confusión de escalas.</a:t>
            </a:r>
          </a:p>
          <a:p>
            <a:pPr marL="342900" indent="-342900" eaLnBrk="0" hangingPunct="0">
              <a:lnSpc>
                <a:spcPct val="100000"/>
              </a:lnSpc>
              <a:spcBef>
                <a:spcPts val="225"/>
              </a:spcBef>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Tienen una rapidez de lectura que puede superar las 1000 lecturas por segundo.</a:t>
            </a:r>
          </a:p>
          <a:p>
            <a:pPr marL="342900" marR="198120" indent="-342900" eaLnBrk="0" hangingPunct="0">
              <a:lnSpc>
                <a:spcPct val="100000"/>
              </a:lnSpc>
              <a:spcBef>
                <a:spcPts val="225"/>
              </a:spcBef>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Multifuncionalidad: en muchos casos un único instrumento es capaz de  medir  un importante número de parámetros eléctricos, sin aumentar drásticamente la cantidad de  hardware requerido respecto a instrumentos que única funcionalidad.</a:t>
            </a:r>
          </a:p>
          <a:p>
            <a:pPr marL="342900" marR="198120" lvl="0" indent="-342900" algn="just" eaLnBrk="0" hangingPunct="0">
              <a:lnSpc>
                <a:spcPct val="116000"/>
              </a:lnSpc>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Mayor robustez por no incorporar parte móviles (como el cuadro móvil de un instrumento IPBM) susceptibles a golpes y vibraciones.</a:t>
            </a:r>
          </a:p>
          <a:p>
            <a:pPr marL="342900" marR="198120" lvl="0" indent="-342900" algn="just" eaLnBrk="0" hangingPunct="0">
              <a:lnSpc>
                <a:spcPct val="115000"/>
              </a:lnSpc>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Presentan alta impedancia de entrada (modifican poco el circuito al que se conectan, es decir, cometen un bajo error sistemático de inserción).</a:t>
            </a:r>
          </a:p>
          <a:p>
            <a:pPr marL="342900" marR="198755" lvl="1" indent="-342900" eaLnBrk="0" hangingPunct="0">
              <a:lnSpc>
                <a:spcPct val="100000"/>
              </a:lnSpc>
              <a:spcBef>
                <a:spcPts val="225"/>
              </a:spcBef>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Pueden poseer conmutación automática de escala (función comúnmente denominada auto- rango)</a:t>
            </a:r>
          </a:p>
          <a:p>
            <a:pPr marL="342900" marR="197485" lvl="1" indent="-342900" eaLnBrk="0" hangingPunct="0">
              <a:lnSpc>
                <a:spcPct val="100000"/>
              </a:lnSpc>
              <a:spcBef>
                <a:spcPts val="225"/>
              </a:spcBef>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En algunos casos pueden ser </a:t>
            </a:r>
            <a:r>
              <a:rPr lang="es-AR" sz="2100" dirty="0" err="1">
                <a:latin typeface="Times New Roman" panose="02020603050405020304" pitchFamily="18" charset="0"/>
                <a:cs typeface="Times New Roman" panose="02020603050405020304" pitchFamily="18" charset="0"/>
              </a:rPr>
              <a:t>re-programados</a:t>
            </a:r>
            <a:r>
              <a:rPr lang="es-AR" sz="2100" dirty="0">
                <a:latin typeface="Times New Roman" panose="02020603050405020304" pitchFamily="18" charset="0"/>
                <a:cs typeface="Times New Roman" panose="02020603050405020304" pitchFamily="18" charset="0"/>
              </a:rPr>
              <a:t> por software para la ejecución rutinas de medición específicas y personalizadas.</a:t>
            </a:r>
          </a:p>
          <a:p>
            <a:pPr marL="342900" marR="198755" lvl="1" indent="-342900" eaLnBrk="0" hangingPunct="0">
              <a:lnSpc>
                <a:spcPct val="100000"/>
              </a:lnSpc>
              <a:spcBef>
                <a:spcPts val="225"/>
              </a:spcBef>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Pueden almacenar en registros las mediciones y datos para su posterior análisis fuera de línea.</a:t>
            </a:r>
          </a:p>
          <a:p>
            <a:pPr marL="342900" marR="199390" lvl="1" indent="-342900" eaLnBrk="0" hangingPunct="0">
              <a:lnSpc>
                <a:spcPct val="100000"/>
              </a:lnSpc>
              <a:spcBef>
                <a:spcPts val="225"/>
              </a:spcBef>
              <a:buSzPts val="1150"/>
              <a:buFont typeface="Wingdings" panose="05000000000000000000" pitchFamily="2" charset="2"/>
              <a:buChar char=""/>
              <a:tabLst>
                <a:tab pos="293370" algn="l"/>
              </a:tabLst>
            </a:pPr>
            <a:r>
              <a:rPr lang="es-AR" sz="2100" dirty="0">
                <a:latin typeface="Times New Roman" panose="02020603050405020304" pitchFamily="18" charset="0"/>
                <a:cs typeface="Times New Roman" panose="02020603050405020304" pitchFamily="18" charset="0"/>
              </a:rPr>
              <a:t>En casos de instrumentos a instalar en forma permanente, pueden entregar información digital en tiempo real vía uno o más puertos de comunicaciones a otros  sistemas,  para monitoreo y análisis en línea. Por ejemplo, esto permite la implementación de  sistemas  SCADA (sistemas de Supervisión, Control y Adquisición de Datos)</a:t>
            </a:r>
          </a:p>
          <a:p>
            <a:pPr>
              <a:buNone/>
            </a:pPr>
            <a:br>
              <a:rPr lang="es-AR" sz="1800" kern="0" dirty="0">
                <a:effectLst/>
                <a:latin typeface="Times New Roman" panose="02020603050405020304" pitchFamily="18" charset="0"/>
                <a:ea typeface="Times New Roman" panose="02020603050405020304" pitchFamily="18" charset="0"/>
              </a:rPr>
            </a:br>
            <a:endParaRPr lang="es-AR" dirty="0"/>
          </a:p>
        </p:txBody>
      </p:sp>
    </p:spTree>
    <p:extLst>
      <p:ext uri="{BB962C8B-B14F-4D97-AF65-F5344CB8AC3E}">
        <p14:creationId xmlns:p14="http://schemas.microsoft.com/office/powerpoint/2010/main" val="1777479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9F48276-14AA-1BE4-969E-3FE42878286D}"/>
              </a:ext>
            </a:extLst>
          </p:cNvPr>
          <p:cNvSpPr>
            <a:spLocks noGrp="1"/>
          </p:cNvSpPr>
          <p:nvPr>
            <p:ph idx="1"/>
          </p:nvPr>
        </p:nvSpPr>
        <p:spPr>
          <a:xfrm>
            <a:off x="558800" y="631825"/>
            <a:ext cx="11180916" cy="4943065"/>
          </a:xfrm>
        </p:spPr>
        <p:txBody>
          <a:bodyPr>
            <a:normAutofit/>
          </a:bodyPr>
          <a:lstStyle/>
          <a:p>
            <a:pPr marL="69850" eaLnBrk="0" hangingPunct="0">
              <a:spcBef>
                <a:spcPts val="5"/>
              </a:spcBef>
              <a:buNone/>
            </a:pPr>
            <a:r>
              <a:rPr lang="es-AR" sz="3200" b="1" dirty="0">
                <a:effectLst/>
                <a:latin typeface="Times New Roman" panose="02020603050405020304" pitchFamily="18" charset="0"/>
              </a:rPr>
              <a:t>Desventajas:</a:t>
            </a:r>
          </a:p>
          <a:p>
            <a:pPr eaLnBrk="0" hangingPunct="0">
              <a:spcBef>
                <a:spcPts val="35"/>
              </a:spcBef>
              <a:buNone/>
            </a:pPr>
            <a:r>
              <a:rPr lang="es-AR" sz="3200" b="1" dirty="0">
                <a:effectLst/>
                <a:latin typeface="Times New Roman" panose="02020603050405020304" pitchFamily="18" charset="0"/>
                <a:ea typeface="Times New Roman" panose="02020603050405020304" pitchFamily="18" charset="0"/>
              </a:rPr>
              <a:t> </a:t>
            </a:r>
            <a:endParaRPr lang="es-AR" sz="3200" dirty="0">
              <a:effectLst/>
              <a:latin typeface="Times New Roman" panose="02020603050405020304" pitchFamily="18" charset="0"/>
              <a:ea typeface="Times New Roman" panose="02020603050405020304" pitchFamily="18" charset="0"/>
            </a:endParaRPr>
          </a:p>
          <a:p>
            <a:pPr marL="342900" marR="199390" lvl="0" indent="-342900" eaLnBrk="0" hangingPunct="0">
              <a:lnSpc>
                <a:spcPct val="115000"/>
              </a:lnSpc>
              <a:buSzPts val="1150"/>
              <a:buFont typeface="Wingdings" panose="05000000000000000000" pitchFamily="2" charset="2"/>
              <a:buChar char=""/>
              <a:tabLst>
                <a:tab pos="954405" algn="l"/>
              </a:tabLst>
            </a:pPr>
            <a:r>
              <a:rPr lang="es-AR" sz="3200" dirty="0">
                <a:latin typeface="Times New Roman" panose="02020603050405020304" pitchFamily="18" charset="0"/>
              </a:rPr>
              <a:t>En algunos casos no es posible observar variaciones cuya duración es del orden de la tasa  de actualización de la salida en </a:t>
            </a:r>
            <a:r>
              <a:rPr lang="es-AR" sz="3200" dirty="0" err="1">
                <a:latin typeface="Times New Roman" panose="02020603050405020304" pitchFamily="18" charset="0"/>
              </a:rPr>
              <a:t>display</a:t>
            </a:r>
            <a:r>
              <a:rPr lang="es-AR" sz="3200" dirty="0">
                <a:latin typeface="Times New Roman" panose="02020603050405020304" pitchFamily="18" charset="0"/>
              </a:rPr>
              <a:t>.</a:t>
            </a:r>
          </a:p>
          <a:p>
            <a:pPr marL="342900" lvl="0" indent="-342900" eaLnBrk="0" hangingPunct="0">
              <a:spcBef>
                <a:spcPts val="15"/>
              </a:spcBef>
              <a:buSzPts val="1150"/>
              <a:buFont typeface="Wingdings" panose="05000000000000000000" pitchFamily="2" charset="2"/>
              <a:buChar char=""/>
              <a:tabLst>
                <a:tab pos="954405" algn="l"/>
              </a:tabLst>
            </a:pPr>
            <a:r>
              <a:rPr lang="es-AR" sz="3200" dirty="0">
                <a:latin typeface="Times New Roman" panose="02020603050405020304" pitchFamily="18" charset="0"/>
              </a:rPr>
              <a:t>Mantenimiento complejo.</a:t>
            </a:r>
          </a:p>
          <a:p>
            <a:pPr marL="342900" lvl="0" indent="-342900" eaLnBrk="0" hangingPunct="0">
              <a:spcBef>
                <a:spcPts val="225"/>
              </a:spcBef>
              <a:buSzPts val="1150"/>
              <a:buFont typeface="Wingdings" panose="05000000000000000000" pitchFamily="2" charset="2"/>
              <a:buChar char=""/>
              <a:tabLst>
                <a:tab pos="954405" algn="l"/>
              </a:tabLst>
            </a:pPr>
            <a:r>
              <a:rPr lang="es-AR" sz="3200" dirty="0">
                <a:latin typeface="Times New Roman" panose="02020603050405020304" pitchFamily="18" charset="0"/>
              </a:rPr>
              <a:t>En todos los casos requieren de fuente de alimentación externas o baterías.</a:t>
            </a:r>
          </a:p>
          <a:p>
            <a:pPr>
              <a:buNone/>
            </a:pPr>
            <a:br>
              <a:rPr lang="es-AR" sz="1800" dirty="0">
                <a:latin typeface="Times New Roman" panose="02020603050405020304" pitchFamily="18" charset="0"/>
              </a:rPr>
            </a:br>
            <a:endParaRPr lang="es-AR" sz="1800" dirty="0">
              <a:latin typeface="Times New Roman" panose="02020603050405020304" pitchFamily="18" charset="0"/>
            </a:endParaRPr>
          </a:p>
        </p:txBody>
      </p:sp>
    </p:spTree>
    <p:extLst>
      <p:ext uri="{BB962C8B-B14F-4D97-AF65-F5344CB8AC3E}">
        <p14:creationId xmlns:p14="http://schemas.microsoft.com/office/powerpoint/2010/main" val="14760688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210</TotalTime>
  <Words>1167</Words>
  <Application>Microsoft Office PowerPoint</Application>
  <PresentationFormat>Panorámica</PresentationFormat>
  <Paragraphs>62</Paragraphs>
  <Slides>10</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Aptos</vt:lpstr>
      <vt:lpstr>Aptos Display</vt:lpstr>
      <vt:lpstr>Arial</vt:lpstr>
      <vt:lpstr>Times New Roman</vt:lpstr>
      <vt:lpstr>Wingdings</vt:lpstr>
      <vt:lpstr>Tema de Office</vt:lpstr>
      <vt:lpstr>INSTRUMENTOS DIGITALES</vt:lpstr>
      <vt:lpstr>Presentación de PowerPoint</vt:lpstr>
      <vt:lpstr>Presentación de PowerPoint</vt:lpstr>
      <vt:lpstr>Presentación de PowerPoint</vt:lpstr>
      <vt:lpstr>Presentación de PowerPoint</vt:lpstr>
      <vt:lpstr>Presentación de PowerPoint</vt:lpstr>
      <vt:lpstr>EXACTITUD: Capacidad que posee un instrumento para indicar el valor real.</vt:lpstr>
      <vt:lpstr>Comparación de instrumentos digitales vs. instrumentos analógicos   </vt:lpstr>
      <vt:lpstr>Presentación de PowerPoint</vt:lpstr>
      <vt:lpstr>BIBLIOGRAFÍA: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Cristian Mancuello (prof.)</dc:creator>
  <cp:lastModifiedBy>Cristian Mancuello (prof.)</cp:lastModifiedBy>
  <cp:revision>5</cp:revision>
  <dcterms:created xsi:type="dcterms:W3CDTF">2025-03-28T11:30:58Z</dcterms:created>
  <dcterms:modified xsi:type="dcterms:W3CDTF">2025-04-28T13:54:07Z</dcterms:modified>
</cp:coreProperties>
</file>