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g"/>
  <Override PartName="/ppt/media/image6.jpg" ContentType="image/jpg"/>
  <Override PartName="/ppt/media/image8.jpg" ContentType="image/jpg"/>
  <Override PartName="/ppt/media/image9.jpg" ContentType="image/jpg"/>
  <Override PartName="/ppt/media/image11.jpg" ContentType="image/jpg"/>
  <Override PartName="/ppt/media/image13.jpg" ContentType="image/jpg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41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7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8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0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DF069B-C636-4AA3-BEFB-B1DCD67E49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2FFF2B-2381-4412-A338-3859FE170A2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48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1602101"/>
            <a:ext cx="10058400" cy="2162378"/>
          </a:xfrm>
        </p:spPr>
        <p:txBody>
          <a:bodyPr>
            <a:normAutofit fontScale="90000"/>
          </a:bodyPr>
          <a:lstStyle/>
          <a:p>
            <a:pPr algn="ctr"/>
            <a:r>
              <a:rPr lang="es-AR" sz="5400" dirty="0">
                <a:latin typeface="Berlin Sans FB Demi" panose="020E0802020502020306" pitchFamily="34" charset="0"/>
              </a:rPr>
              <a:t>Introducción a la </a:t>
            </a:r>
            <a:br>
              <a:rPr lang="es-AR" sz="5400" dirty="0">
                <a:latin typeface="Berlin Sans FB Demi" panose="020E0802020502020306" pitchFamily="34" charset="0"/>
              </a:rPr>
            </a:br>
            <a:r>
              <a:rPr lang="es-AR" sz="5400" dirty="0">
                <a:latin typeface="Berlin Sans FB Demi" panose="020E0802020502020306" pitchFamily="34" charset="0"/>
              </a:rPr>
              <a:t>Resistencia de Materiales</a:t>
            </a:r>
            <a:br>
              <a:rPr lang="es-AR" sz="4400" dirty="0"/>
            </a:br>
            <a:br>
              <a:rPr lang="es-AR" sz="3200" dirty="0"/>
            </a:br>
            <a:endParaRPr lang="en-U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U.T.N. – </a:t>
            </a:r>
            <a:r>
              <a:rPr lang="es-AR" dirty="0" err="1"/>
              <a:t>F.R.Reconquista</a:t>
            </a:r>
            <a:r>
              <a:rPr lang="es-AR" dirty="0"/>
              <a:t>                                             estabilidad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5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6233"/>
          </a:xfrm>
        </p:spPr>
        <p:txBody>
          <a:bodyPr>
            <a:normAutofit/>
          </a:bodyPr>
          <a:lstStyle/>
          <a:p>
            <a:r>
              <a:rPr lang="es-ES" sz="3200" b="1" dirty="0"/>
              <a:t>ALGUNAS PROPIEDADES DE LOS MATERIALES </a:t>
            </a:r>
            <a:endParaRPr lang="en-US" sz="3200" dirty="0"/>
          </a:p>
        </p:txBody>
      </p:sp>
      <p:sp>
        <p:nvSpPr>
          <p:cNvPr id="4" name="Rectángulo 3"/>
          <p:cNvSpPr/>
          <p:nvPr/>
        </p:nvSpPr>
        <p:spPr>
          <a:xfrm>
            <a:off x="1097280" y="1174619"/>
            <a:ext cx="250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000000"/>
                </a:solidFill>
                <a:latin typeface="Calibri" panose="020F0502020204030204" pitchFamily="34" charset="0"/>
              </a:rPr>
              <a:t>Elasticidad y Plasticidad 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097280" y="1803456"/>
            <a:ext cx="6008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Si retomamos nuevamente el ejemplo de la barra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traccionada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233169"/>
            <a:ext cx="1535084" cy="22457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63" y="2117368"/>
            <a:ext cx="1704109" cy="31124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472" y="2150038"/>
            <a:ext cx="1717964" cy="34913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7" y="2233168"/>
            <a:ext cx="1671397" cy="26851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828" y="1974478"/>
            <a:ext cx="1104900" cy="15430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3162" y="3086100"/>
            <a:ext cx="1543050" cy="19431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678" y="4482194"/>
            <a:ext cx="1162050" cy="180975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567107" y="3688318"/>
            <a:ext cx="242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“</a:t>
            </a:r>
            <a:r>
              <a:rPr lang="es-AR" dirty="0">
                <a:solidFill>
                  <a:srgbClr val="000000"/>
                </a:solidFill>
              </a:rPr>
              <a:t>parcialmente elástico</a:t>
            </a:r>
            <a:r>
              <a:rPr lang="en-US" dirty="0">
                <a:solidFill>
                  <a:srgbClr val="000000"/>
                </a:solidFill>
              </a:rPr>
              <a:t>” </a:t>
            </a:r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9331736" y="2394322"/>
            <a:ext cx="2585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0000"/>
                </a:solidFill>
              </a:rPr>
              <a:t>“perfectamente elástico” </a:t>
            </a:r>
            <a:endParaRPr lang="es-AR" dirty="0"/>
          </a:p>
        </p:txBody>
      </p:sp>
      <p:sp>
        <p:nvSpPr>
          <p:cNvPr id="18" name="Rectángulo 17"/>
          <p:cNvSpPr/>
          <p:nvPr/>
        </p:nvSpPr>
        <p:spPr>
          <a:xfrm>
            <a:off x="9362728" y="5274890"/>
            <a:ext cx="2592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“perfectamente plástico”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3570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6233"/>
          </a:xfrm>
        </p:spPr>
        <p:txBody>
          <a:bodyPr>
            <a:normAutofit/>
          </a:bodyPr>
          <a:lstStyle/>
          <a:p>
            <a:r>
              <a:rPr lang="es-ES" sz="3200" b="1" dirty="0"/>
              <a:t>LEY DE HOOKE</a:t>
            </a:r>
            <a:endParaRPr lang="en-U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32" y="1581171"/>
            <a:ext cx="3657662" cy="39417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329" y="2949719"/>
            <a:ext cx="1806460" cy="7052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46" y="1220930"/>
            <a:ext cx="5392634" cy="22782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850" y="3761508"/>
            <a:ext cx="3476625" cy="24003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529329" y="1551709"/>
            <a:ext cx="1914526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8229600" y="872836"/>
            <a:ext cx="3106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Si se independiza el ensayo de la sección y de la longitud, podemos graficar Tensión vs. Deformación Específica </a:t>
            </a:r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5777345" y="5515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E: Recibe el nombre de Módulo de Elasticidad Longitudinal, o módulo de Young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1652"/>
          </a:xfrm>
        </p:spPr>
        <p:txBody>
          <a:bodyPr>
            <a:normAutofit/>
          </a:bodyPr>
          <a:lstStyle/>
          <a:p>
            <a:r>
              <a:rPr lang="es-ES" sz="3200" b="1" dirty="0"/>
              <a:t>Diagrama tensión - deformación (</a:t>
            </a:r>
            <a:r>
              <a:rPr lang="es-ES" sz="3200" b="1" dirty="0">
                <a:latin typeface="GreekC" panose="00000400000000000000" pitchFamily="2" charset="0"/>
                <a:cs typeface="GreekC" panose="00000400000000000000" pitchFamily="2" charset="0"/>
              </a:rPr>
              <a:t>s-e</a:t>
            </a:r>
            <a:r>
              <a:rPr lang="es-ES" sz="3200" b="1" dirty="0"/>
              <a:t>) del acero común </a:t>
            </a:r>
            <a:endParaRPr lang="en-U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600"/>
            <a:ext cx="4391025" cy="4429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250" y="5143282"/>
            <a:ext cx="2967039" cy="11768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6000" contras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025" y="910945"/>
            <a:ext cx="7184015" cy="43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34" y="466291"/>
            <a:ext cx="10839435" cy="54911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97612" y="3038622"/>
            <a:ext cx="815926" cy="229303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8349620" y="235458"/>
            <a:ext cx="2974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Período elástico </a:t>
            </a:r>
            <a:endParaRPr lang="es-A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34" y="466291"/>
            <a:ext cx="10839435" cy="54911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13538" y="2827607"/>
            <a:ext cx="365760" cy="248998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8060788" y="235458"/>
            <a:ext cx="3263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Período </a:t>
            </a:r>
            <a:r>
              <a:rPr lang="es-AR" sz="24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elasto</a:t>
            </a:r>
            <a:r>
              <a:rPr lang="es-AR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-plástico</a:t>
            </a:r>
            <a:endParaRPr lang="es-A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34" y="466291"/>
            <a:ext cx="10839435" cy="54911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79297" y="2602523"/>
            <a:ext cx="1350499" cy="271506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737231" y="235458"/>
            <a:ext cx="3587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Período plástico (fluencia) </a:t>
            </a:r>
            <a:endParaRPr lang="es-A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163" y="0"/>
            <a:ext cx="3191192" cy="1200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883" y="2602523"/>
            <a:ext cx="1764501" cy="7079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039865" y="343043"/>
            <a:ext cx="1536310" cy="23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34" y="466291"/>
            <a:ext cx="10839435" cy="54911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29795" y="1716258"/>
            <a:ext cx="3221503" cy="361539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582486" y="235458"/>
            <a:ext cx="3742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Período de endurecimiento </a:t>
            </a:r>
            <a:endParaRPr lang="es-A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3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34" y="466291"/>
            <a:ext cx="10839435" cy="54911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751298" y="1716258"/>
            <a:ext cx="2096088" cy="361539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948246" y="398777"/>
            <a:ext cx="3038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Período de estricción </a:t>
            </a:r>
            <a:endParaRPr lang="es-A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309" y="1111650"/>
            <a:ext cx="1362181" cy="2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07" y="63670"/>
            <a:ext cx="5410200" cy="33051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73" y="896010"/>
            <a:ext cx="1952625" cy="1104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054" y="943635"/>
            <a:ext cx="1857375" cy="10572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877908" y="1547446"/>
            <a:ext cx="1608991" cy="33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441" y="2409193"/>
            <a:ext cx="3543300" cy="4476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0008" y="4443845"/>
            <a:ext cx="5468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Endurecimiento mecánico del acero dulce </a:t>
            </a:r>
            <a:endParaRPr lang="en-US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006" y="3171858"/>
            <a:ext cx="6197317" cy="284717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382888" y="156252"/>
            <a:ext cx="4426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>
                <a:solidFill>
                  <a:srgbClr val="000000"/>
                </a:solidFill>
              </a:rPr>
              <a:t>Diagrama efectivo y convencional </a:t>
            </a:r>
            <a:endParaRPr lang="es-AR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729006" y="1924022"/>
            <a:ext cx="31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Coeficiente de estricción lateral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97280" y="374525"/>
            <a:ext cx="5629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>
                <a:solidFill>
                  <a:srgbClr val="000000"/>
                </a:solidFill>
              </a:rPr>
              <a:t>Límite Convencional de Fluencia </a:t>
            </a:r>
            <a:endParaRPr lang="es-AR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559" y="472999"/>
            <a:ext cx="3838324" cy="563387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97280" y="1463040"/>
            <a:ext cx="6386732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863896" y="252948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Cuando no se pueda definir un límite de fluencia, este se determina en forma convencional como la tensión para la cual la deformación especifica remanente alcanzan al 0.2 %. </a:t>
            </a:r>
          </a:p>
        </p:txBody>
      </p:sp>
    </p:spTree>
    <p:extLst>
      <p:ext uri="{BB962C8B-B14F-4D97-AF65-F5344CB8AC3E}">
        <p14:creationId xmlns:p14="http://schemas.microsoft.com/office/powerpoint/2010/main" val="6175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1F94001-7138-4315-8139-9D2D3C787FE9}"/>
              </a:ext>
            </a:extLst>
          </p:cNvPr>
          <p:cNvSpPr/>
          <p:nvPr/>
        </p:nvSpPr>
        <p:spPr>
          <a:xfrm>
            <a:off x="1151906" y="1662545"/>
            <a:ext cx="10070276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A761543-AEA8-43EF-A0A5-9E5927B0F6E7}"/>
              </a:ext>
            </a:extLst>
          </p:cNvPr>
          <p:cNvSpPr txBox="1"/>
          <p:nvPr/>
        </p:nvSpPr>
        <p:spPr>
          <a:xfrm>
            <a:off x="1151906" y="317073"/>
            <a:ext cx="9113520" cy="580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ESI</a:t>
            </a:r>
            <a:r>
              <a:rPr sz="1600" b="1" spc="-30" dirty="0">
                <a:latin typeface="Calibri"/>
                <a:cs typeface="Calibri"/>
              </a:rPr>
              <a:t>S</a:t>
            </a:r>
            <a:r>
              <a:rPr sz="1600" b="1" spc="-15" dirty="0">
                <a:latin typeface="Calibri"/>
                <a:cs typeface="Calibri"/>
              </a:rPr>
              <a:t>TE</a:t>
            </a:r>
            <a:r>
              <a:rPr sz="1600" b="1" spc="-25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30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 M</a:t>
            </a:r>
            <a:r>
              <a:rPr sz="1600" b="1" spc="-15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IA</a:t>
            </a:r>
            <a:r>
              <a:rPr sz="1600" b="1" spc="-20" dirty="0">
                <a:latin typeface="Calibri"/>
                <a:cs typeface="Calibri"/>
              </a:rPr>
              <a:t>L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400" b="1" spc="-5" dirty="0">
                <a:latin typeface="Calibri"/>
                <a:cs typeface="Calibri"/>
              </a:rPr>
              <a:t>Conceptos</a:t>
            </a:r>
            <a:endParaRPr sz="1400" dirty="0">
              <a:latin typeface="Calibri"/>
              <a:cs typeface="Calibri"/>
            </a:endParaRPr>
          </a:p>
          <a:p>
            <a:pPr marL="469900" indent="-229870">
              <a:lnSpc>
                <a:spcPct val="100000"/>
              </a:lnSpc>
              <a:spcBef>
                <a:spcPts val="121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400" b="1" spc="-5" dirty="0">
                <a:latin typeface="Calibri"/>
                <a:cs typeface="Calibri"/>
              </a:rPr>
              <a:t>Los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cuerpos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en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ésta parte</a:t>
            </a:r>
            <a:r>
              <a:rPr sz="1400" b="1" dirty="0">
                <a:latin typeface="Calibri"/>
                <a:cs typeface="Calibri"/>
              </a:rPr>
              <a:t> de </a:t>
            </a:r>
            <a:r>
              <a:rPr sz="1400" b="1" spc="-5" dirty="0">
                <a:latin typeface="Calibri"/>
                <a:cs typeface="Calibri"/>
              </a:rPr>
              <a:t>la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materia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son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DEFORMABLES.</a:t>
            </a:r>
            <a:endParaRPr sz="1400" dirty="0">
              <a:latin typeface="Calibri"/>
              <a:cs typeface="Calibri"/>
            </a:endParaRPr>
          </a:p>
          <a:p>
            <a:pPr marL="469900" marR="6350" indent="-229235">
              <a:lnSpc>
                <a:spcPct val="102099"/>
              </a:lnSpc>
              <a:spcBef>
                <a:spcPts val="119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400" b="1" dirty="0">
                <a:latin typeface="Calibri"/>
                <a:cs typeface="Calibri"/>
              </a:rPr>
              <a:t>El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estudio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esas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deformaciones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sirve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para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determinar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las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condiciones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para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las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cuales</a:t>
            </a:r>
            <a:r>
              <a:rPr sz="1400" b="1" spc="114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puede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tener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lugar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falla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una</a:t>
            </a:r>
            <a:r>
              <a:rPr sz="1400" b="1" spc="-5" dirty="0">
                <a:latin typeface="Calibri"/>
                <a:cs typeface="Calibri"/>
              </a:rPr>
              <a:t> pieza.</a:t>
            </a:r>
            <a:endParaRPr sz="1400" dirty="0">
              <a:latin typeface="Calibri"/>
              <a:cs typeface="Calibri"/>
            </a:endParaRPr>
          </a:p>
          <a:p>
            <a:pPr marL="469900" indent="-22987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400" b="1" spc="-5" dirty="0">
                <a:latin typeface="Calibri"/>
                <a:cs typeface="Calibri"/>
              </a:rPr>
              <a:t>Falla: </a:t>
            </a:r>
            <a:r>
              <a:rPr sz="1400" b="1" dirty="0">
                <a:latin typeface="Calibri"/>
                <a:cs typeface="Calibri"/>
              </a:rPr>
              <a:t>se </a:t>
            </a:r>
            <a:r>
              <a:rPr sz="1400" b="1" spc="-5" dirty="0">
                <a:latin typeface="Calibri"/>
                <a:cs typeface="Calibri"/>
              </a:rPr>
              <a:t>entiende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 la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rotura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sistema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 </a:t>
            </a:r>
            <a:r>
              <a:rPr sz="1400" b="1" spc="-5" dirty="0">
                <a:latin typeface="Calibri"/>
                <a:cs typeface="Calibri"/>
              </a:rPr>
              <a:t>partes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del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mismo),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 la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existencia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estado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inadecuado.</a:t>
            </a:r>
            <a:endParaRPr sz="1400" dirty="0">
              <a:latin typeface="Calibri"/>
              <a:cs typeface="Calibri"/>
            </a:endParaRPr>
          </a:p>
          <a:p>
            <a:pPr marL="469900" marR="5080" indent="-229235">
              <a:lnSpc>
                <a:spcPct val="102099"/>
              </a:lnSpc>
              <a:spcBef>
                <a:spcPts val="119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400" b="1" spc="-5" dirty="0">
                <a:latin typeface="Calibri"/>
                <a:cs typeface="Calibri"/>
              </a:rPr>
              <a:t>La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Resistencia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Materiales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disciplina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que</a:t>
            </a:r>
            <a:r>
              <a:rPr sz="1400" b="1" spc="2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estudia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las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solicitaciones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internas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las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deformaciones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</a:t>
            </a:r>
            <a:r>
              <a:rPr sz="1400" b="1" spc="2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se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producen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 el cuerpo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sometido</a:t>
            </a:r>
            <a:r>
              <a:rPr sz="1400" b="1" dirty="0">
                <a:latin typeface="Calibri"/>
                <a:cs typeface="Calibri"/>
              </a:rPr>
              <a:t> a</a:t>
            </a:r>
            <a:r>
              <a:rPr sz="1400" b="1" spc="-5" dirty="0">
                <a:latin typeface="Calibri"/>
                <a:cs typeface="Calibri"/>
              </a:rPr>
              <a:t> cargas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exteriores.</a:t>
            </a:r>
            <a:endParaRPr sz="1400" dirty="0">
              <a:latin typeface="Calibri"/>
              <a:cs typeface="Calibri"/>
            </a:endParaRPr>
          </a:p>
          <a:p>
            <a:pPr marL="469900" marR="5080" indent="-229235">
              <a:lnSpc>
                <a:spcPct val="102099"/>
              </a:lnSpc>
              <a:spcBef>
                <a:spcPts val="118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400" b="1" spc="-5" dirty="0">
                <a:latin typeface="Calibri"/>
                <a:cs typeface="Calibri"/>
              </a:rPr>
              <a:t>La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Resistencia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Materiales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tiene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como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finalidad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elaborar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métodos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simples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cálculo;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empleando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para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ello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diversos procedimientos aproximados,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recurriendo</a:t>
            </a:r>
            <a:r>
              <a:rPr sz="1400" b="1" dirty="0">
                <a:latin typeface="Calibri"/>
                <a:cs typeface="Calibri"/>
              </a:rPr>
              <a:t> a </a:t>
            </a:r>
            <a:r>
              <a:rPr sz="1400" b="1" spc="-5" dirty="0">
                <a:latin typeface="Calibri"/>
                <a:cs typeface="Calibri"/>
              </a:rPr>
              <a:t>hipótesis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simplificativas.</a:t>
            </a:r>
            <a:endParaRPr sz="1400" dirty="0">
              <a:latin typeface="Calibri"/>
              <a:cs typeface="Calibri"/>
            </a:endParaRPr>
          </a:p>
          <a:p>
            <a:pPr marL="469900" indent="-229870">
              <a:lnSpc>
                <a:spcPts val="1525"/>
              </a:lnSpc>
              <a:spcBef>
                <a:spcPts val="125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400" b="1" spc="-5" dirty="0">
                <a:latin typeface="Calibri"/>
                <a:cs typeface="Calibri"/>
              </a:rPr>
              <a:t>Los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problemas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resolver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haciendo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uso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esta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ciencia </a:t>
            </a:r>
            <a:r>
              <a:rPr sz="1400" b="1" dirty="0">
                <a:latin typeface="Calibri"/>
                <a:cs typeface="Calibri"/>
              </a:rPr>
              <a:t>son</a:t>
            </a:r>
            <a:r>
              <a:rPr sz="1400" b="1" spc="-5" dirty="0">
                <a:latin typeface="Calibri"/>
                <a:cs typeface="Calibri"/>
              </a:rPr>
              <a:t> 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tipos:</a:t>
            </a:r>
            <a:endParaRPr sz="1400" dirty="0">
              <a:latin typeface="Calibri"/>
              <a:cs typeface="Calibri"/>
            </a:endParaRPr>
          </a:p>
          <a:p>
            <a:pPr marL="915035" lvl="1" indent="-183515">
              <a:lnSpc>
                <a:spcPts val="1385"/>
              </a:lnSpc>
              <a:buSzPct val="85714"/>
              <a:buAutoNum type="alphaLcParenR"/>
              <a:tabLst>
                <a:tab pos="915669" algn="l"/>
              </a:tabLst>
            </a:pPr>
            <a:r>
              <a:rPr sz="1400" b="1" spc="-5" dirty="0">
                <a:latin typeface="Calibri"/>
                <a:cs typeface="Calibri"/>
              </a:rPr>
              <a:t>Dimensionamiento</a:t>
            </a:r>
            <a:endParaRPr sz="1400" dirty="0">
              <a:latin typeface="Calibri"/>
              <a:cs typeface="Calibri"/>
            </a:endParaRPr>
          </a:p>
          <a:p>
            <a:pPr marL="915035" lvl="1" indent="-183515">
              <a:lnSpc>
                <a:spcPts val="1540"/>
              </a:lnSpc>
              <a:buSzPct val="85714"/>
              <a:buAutoNum type="alphaLcParenR"/>
              <a:tabLst>
                <a:tab pos="915669" algn="l"/>
              </a:tabLst>
            </a:pPr>
            <a:r>
              <a:rPr sz="1400" b="1" spc="-5" dirty="0">
                <a:latin typeface="Calibri"/>
                <a:cs typeface="Calibri"/>
              </a:rPr>
              <a:t>Verificación</a:t>
            </a:r>
            <a:endParaRPr sz="1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Calibri"/>
              <a:buAutoNum type="alphaLcParenR"/>
            </a:pPr>
            <a:endParaRPr sz="1350" dirty="0">
              <a:latin typeface="Calibri"/>
              <a:cs typeface="Calibri"/>
            </a:endParaRPr>
          </a:p>
          <a:p>
            <a:pPr marL="481965" marR="5080" indent="-270510">
              <a:lnSpc>
                <a:spcPct val="103600"/>
              </a:lnSpc>
              <a:spcBef>
                <a:spcPts val="5"/>
              </a:spcBef>
              <a:buFont typeface="Symbol"/>
              <a:buChar char=""/>
              <a:tabLst>
                <a:tab pos="481965" algn="l"/>
                <a:tab pos="482600" algn="l"/>
              </a:tabLst>
            </a:pP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2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el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primer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caso</a:t>
            </a:r>
            <a:r>
              <a:rPr sz="1400" b="1" spc="2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se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trata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encontrar</a:t>
            </a:r>
            <a:r>
              <a:rPr sz="1400" b="1" spc="2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el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material,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las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formas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254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dimensiones</a:t>
            </a:r>
            <a:r>
              <a:rPr sz="1400" b="1" spc="2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más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adecuadas</a:t>
            </a:r>
            <a:r>
              <a:rPr sz="1400" b="1" spc="1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1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una</a:t>
            </a:r>
            <a:r>
              <a:rPr sz="1400" b="1" spc="1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pieza,</a:t>
            </a:r>
            <a:r>
              <a:rPr sz="1400" b="1" spc="1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manera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que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ésta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pueda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cumplir</a:t>
            </a:r>
            <a:r>
              <a:rPr sz="1400" b="1" dirty="0">
                <a:latin typeface="Calibri"/>
                <a:cs typeface="Calibri"/>
              </a:rPr>
              <a:t> su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cometido:</a:t>
            </a:r>
            <a:endParaRPr sz="1400" dirty="0">
              <a:latin typeface="Calibri"/>
              <a:cs typeface="Calibri"/>
            </a:endParaRPr>
          </a:p>
          <a:p>
            <a:pPr marL="913130" indent="-227329">
              <a:lnSpc>
                <a:spcPts val="1590"/>
              </a:lnSpc>
              <a:spcBef>
                <a:spcPts val="95"/>
              </a:spcBef>
              <a:buSzPct val="85714"/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1400" b="1" dirty="0">
                <a:latin typeface="Calibri"/>
                <a:cs typeface="Calibri"/>
              </a:rPr>
              <a:t>Con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seguridad</a:t>
            </a:r>
            <a:endParaRPr sz="1400" dirty="0">
              <a:latin typeface="Calibri"/>
              <a:cs typeface="Calibri"/>
            </a:endParaRPr>
          </a:p>
          <a:p>
            <a:pPr marL="913130" indent="-227329">
              <a:lnSpc>
                <a:spcPts val="1460"/>
              </a:lnSpc>
              <a:buSzPct val="85714"/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perfecto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estado</a:t>
            </a:r>
            <a:endParaRPr sz="1400" dirty="0">
              <a:latin typeface="Calibri"/>
              <a:cs typeface="Calibri"/>
            </a:endParaRPr>
          </a:p>
          <a:p>
            <a:pPr marL="913130" indent="-227329">
              <a:lnSpc>
                <a:spcPts val="1550"/>
              </a:lnSpc>
              <a:buSzPct val="85714"/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1400" b="1" dirty="0">
                <a:latin typeface="Calibri"/>
                <a:cs typeface="Calibri"/>
              </a:rPr>
              <a:t>Con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gastos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adecuados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Calibri"/>
              <a:cs typeface="Calibri"/>
            </a:endParaRPr>
          </a:p>
          <a:p>
            <a:pPr marL="481965" marR="5080" indent="-270510">
              <a:lnSpc>
                <a:spcPts val="1660"/>
              </a:lnSpc>
              <a:spcBef>
                <a:spcPts val="5"/>
              </a:spcBef>
              <a:buFont typeface="Symbol"/>
              <a:buChar char=""/>
              <a:tabLst>
                <a:tab pos="481965" algn="l"/>
                <a:tab pos="482600" algn="l"/>
              </a:tabLst>
            </a:pPr>
            <a:r>
              <a:rPr sz="1400" b="1" spc="-5" dirty="0">
                <a:latin typeface="Calibri"/>
                <a:cs typeface="Calibri"/>
              </a:rPr>
              <a:t>El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segundo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caso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presenta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cuando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dimensiones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ya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han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sido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prefijadas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necesario</a:t>
            </a:r>
            <a:r>
              <a:rPr sz="1400" b="1" spc="-1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conocer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si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son </a:t>
            </a:r>
            <a:r>
              <a:rPr sz="1400" b="1" dirty="0">
                <a:latin typeface="Calibri"/>
                <a:cs typeface="Calibri"/>
              </a:rPr>
              <a:t>las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adecuadas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para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resistir el estado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solicitaciones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actuantes.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1466" y="543337"/>
            <a:ext cx="9548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Diagrama tensión – deformación para otros materiales </a:t>
            </a:r>
            <a:endParaRPr lang="en-U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66" y="1503043"/>
            <a:ext cx="6024155" cy="454606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035621" y="1503043"/>
            <a:ext cx="4302939" cy="593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7161940" y="1485352"/>
            <a:ext cx="2695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s-AR" sz="2400" dirty="0">
                <a:solidFill>
                  <a:srgbClr val="000000"/>
                </a:solidFill>
                <a:latin typeface="Calibri" panose="020F0502020204030204" pitchFamily="34" charset="0"/>
              </a:rPr>
              <a:t>) Módulo al origen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394" y="1485352"/>
            <a:ext cx="1152525" cy="4476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161940" y="2282942"/>
            <a:ext cx="4492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b) Módulo </a:t>
            </a:r>
            <a:r>
              <a:rPr lang="es-AR" sz="2400" dirty="0">
                <a:solidFill>
                  <a:srgbClr val="000000"/>
                </a:solidFill>
              </a:rPr>
              <a:t>instantáneo</a:t>
            </a:r>
            <a:r>
              <a:rPr lang="pt-BR" sz="2400" dirty="0">
                <a:solidFill>
                  <a:srgbClr val="000000"/>
                </a:solidFill>
              </a:rPr>
              <a:t> o tangente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56" y="2900953"/>
            <a:ext cx="1943100" cy="78105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161940" y="3897634"/>
            <a:ext cx="2607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c) </a:t>
            </a:r>
            <a:r>
              <a:rPr lang="es-AR" sz="2400" dirty="0">
                <a:solidFill>
                  <a:srgbClr val="000000"/>
                </a:solidFill>
              </a:rPr>
              <a:t>Módulo secante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846" y="5585755"/>
            <a:ext cx="1524000" cy="5334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151245" y="4359299"/>
            <a:ext cx="3008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>
                <a:solidFill>
                  <a:srgbClr val="000000"/>
                </a:solidFill>
              </a:rPr>
              <a:t>Viene dado por la tangente trigonométrica del ángulo </a:t>
            </a:r>
            <a:r>
              <a:rPr lang="el-GR" sz="2000" dirty="0">
                <a:solidFill>
                  <a:srgbClr val="000000"/>
                </a:solidFill>
              </a:rPr>
              <a:t>α</a:t>
            </a:r>
            <a:r>
              <a:rPr lang="es-AR" sz="2000" dirty="0">
                <a:solidFill>
                  <a:srgbClr val="000000"/>
                </a:solidFill>
              </a:rPr>
              <a:t>1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325275" y="5621623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Bach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0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7" y="1487172"/>
            <a:ext cx="5311039" cy="47616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46" y="1581437"/>
            <a:ext cx="5465636" cy="2425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153" y="4741483"/>
            <a:ext cx="2208120" cy="77284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1466" y="543337"/>
            <a:ext cx="9548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Diagrama tensión – deformación para otros materiales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16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97280" y="444863"/>
            <a:ext cx="3363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Diagramas ideales </a:t>
            </a:r>
            <a:endParaRPr lang="es-AR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6" y="1431460"/>
            <a:ext cx="4176094" cy="32812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278" y="1431459"/>
            <a:ext cx="3195376" cy="34443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704" y="1431460"/>
            <a:ext cx="4055666" cy="328121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554351" y="1589649"/>
            <a:ext cx="436098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078" y="5114499"/>
            <a:ext cx="1590675" cy="695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339" y="5066874"/>
            <a:ext cx="1590675" cy="7429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8600" y="5114499"/>
            <a:ext cx="17811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08831" y="276051"/>
            <a:ext cx="4393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CONSTANTES ELÁSTICAS </a:t>
            </a:r>
            <a:endParaRPr lang="en-US" sz="3200" dirty="0"/>
          </a:p>
        </p:txBody>
      </p:sp>
      <p:sp>
        <p:nvSpPr>
          <p:cNvPr id="5" name="Rectángulo 4"/>
          <p:cNvSpPr/>
          <p:nvPr/>
        </p:nvSpPr>
        <p:spPr>
          <a:xfrm>
            <a:off x="1108831" y="1049773"/>
            <a:ext cx="5102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Módulo de elasticidad longitudinal (E) </a:t>
            </a:r>
            <a:endParaRPr lang="es-AR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997" y="1813633"/>
            <a:ext cx="6648450" cy="15144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73" y="1985156"/>
            <a:ext cx="3781425" cy="42100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085" y="3464828"/>
            <a:ext cx="952500" cy="8286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085" y="4430223"/>
            <a:ext cx="2276475" cy="7715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085" y="5395618"/>
            <a:ext cx="14382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5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08831" y="276051"/>
            <a:ext cx="4393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CONSTANTES ELÁSTICAS </a:t>
            </a:r>
            <a:endParaRPr lang="en-US" sz="3200" dirty="0"/>
          </a:p>
        </p:txBody>
      </p:sp>
      <p:sp>
        <p:nvSpPr>
          <p:cNvPr id="5" name="Rectángulo 4"/>
          <p:cNvSpPr/>
          <p:nvPr/>
        </p:nvSpPr>
        <p:spPr>
          <a:xfrm>
            <a:off x="1108831" y="1049773"/>
            <a:ext cx="501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/>
              <a:t>Módulo de elasticidad transversal (G) </a:t>
            </a:r>
            <a:endParaRPr lang="es-AR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2" y="1885144"/>
            <a:ext cx="4019550" cy="24860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57" y="4414190"/>
            <a:ext cx="2448583" cy="17190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844" y="2162847"/>
            <a:ext cx="971550" cy="838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801" y="3680041"/>
            <a:ext cx="1790700" cy="7905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719" y="5160333"/>
            <a:ext cx="1209675" cy="5334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252" y="1776272"/>
            <a:ext cx="5252155" cy="45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99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08831" y="276051"/>
            <a:ext cx="4393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CONSTANTES ELÁSTICAS </a:t>
            </a:r>
            <a:endParaRPr lang="en-US" sz="3200" dirty="0"/>
          </a:p>
        </p:txBody>
      </p:sp>
      <p:sp>
        <p:nvSpPr>
          <p:cNvPr id="5" name="Rectángulo 4"/>
          <p:cNvSpPr/>
          <p:nvPr/>
        </p:nvSpPr>
        <p:spPr>
          <a:xfrm>
            <a:off x="1108831" y="1049773"/>
            <a:ext cx="5096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/>
              <a:t>Módulo de elasticidad de volumen (K) </a:t>
            </a:r>
            <a:endParaRPr lang="es-AR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31" y="1928372"/>
            <a:ext cx="3543300" cy="3057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33" y="2094840"/>
            <a:ext cx="2025527" cy="10563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033" y="3734565"/>
            <a:ext cx="1457912" cy="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40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50613" y="669946"/>
            <a:ext cx="4104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Coeficiente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de Poisson </a:t>
            </a:r>
            <a:endParaRPr lang="en-U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455" y="130771"/>
            <a:ext cx="6629400" cy="2247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463" y="2632272"/>
            <a:ext cx="3819525" cy="838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275" y="3637026"/>
            <a:ext cx="1485900" cy="971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050" y="4775131"/>
            <a:ext cx="2038350" cy="990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17" y="2334418"/>
            <a:ext cx="6774303" cy="370046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050613" y="1614488"/>
            <a:ext cx="4207187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7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90611" y="719821"/>
            <a:ext cx="1009650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b="1" dirty="0">
                <a:solidFill>
                  <a:srgbClr val="000000"/>
                </a:solidFill>
                <a:latin typeface="Calibri" panose="020F0502020204030204" pitchFamily="34" charset="0"/>
              </a:rPr>
              <a:t>CONCEPTOS DE COEFICIENTES DE SEGURIDAD, DE TENSIÓN ADMISIBLE Y DE CARGA ADMISIBLE </a:t>
            </a:r>
            <a:endParaRPr lang="en-US" sz="1900" dirty="0"/>
          </a:p>
        </p:txBody>
      </p:sp>
      <p:sp>
        <p:nvSpPr>
          <p:cNvPr id="5" name="Rectángulo 4"/>
          <p:cNvSpPr/>
          <p:nvPr/>
        </p:nvSpPr>
        <p:spPr>
          <a:xfrm>
            <a:off x="1090611" y="201444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dirty="0">
                <a:solidFill>
                  <a:srgbClr val="000000"/>
                </a:solidFill>
              </a:rPr>
              <a:t>Causas de incertidumbres:</a:t>
            </a:r>
          </a:p>
          <a:p>
            <a:r>
              <a:rPr lang="es-AR" sz="2000" dirty="0">
                <a:solidFill>
                  <a:srgbClr val="000000"/>
                </a:solidFill>
              </a:rPr>
              <a:t> </a:t>
            </a:r>
            <a:endParaRPr lang="es-AR" sz="8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0000"/>
                </a:solidFill>
              </a:rPr>
              <a:t>Las hipótesis de cargas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0000"/>
                </a:solidFill>
              </a:rPr>
              <a:t>Las hipótesis de cálculo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0000"/>
                </a:solidFill>
              </a:rPr>
              <a:t>Los errores de cálculos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Defectos del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Errores de las dimensiones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Errores</a:t>
            </a:r>
            <a:r>
              <a:rPr lang="en-US" sz="2000" dirty="0"/>
              <a:t> de </a:t>
            </a:r>
            <a:r>
              <a:rPr lang="es-AR" sz="2000" dirty="0"/>
              <a:t>ejecución</a:t>
            </a:r>
            <a:r>
              <a:rPr lang="en-US" sz="2000" dirty="0"/>
              <a:t> 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676900" y="201444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El método de cálculo fundamental y más difundido de los Coeficientes de Seguridad </a:t>
            </a:r>
            <a:endParaRPr lang="en-US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2863095"/>
            <a:ext cx="1619250" cy="857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118" y="2839283"/>
            <a:ext cx="1504950" cy="904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209" y="3632242"/>
            <a:ext cx="6087319" cy="25470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46" y="5095189"/>
            <a:ext cx="4805363" cy="7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81081" y="386834"/>
            <a:ext cx="8566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Ejemplos de cálculo del Coeficiente de Seguridad </a:t>
            </a:r>
            <a:endParaRPr lang="en-US" sz="3200" dirty="0"/>
          </a:p>
        </p:txBody>
      </p:sp>
      <p:sp>
        <p:nvSpPr>
          <p:cNvPr id="5" name="Rectángulo 4"/>
          <p:cNvSpPr/>
          <p:nvPr/>
        </p:nvSpPr>
        <p:spPr>
          <a:xfrm>
            <a:off x="1081081" y="1172646"/>
            <a:ext cx="6506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Interpretación del concepto de tensión admisible </a:t>
            </a:r>
            <a:endParaRPr lang="en-US" sz="2400" dirty="0"/>
          </a:p>
        </p:txBody>
      </p:sp>
      <p:sp>
        <p:nvSpPr>
          <p:cNvPr id="6" name="Rectángulo 5"/>
          <p:cNvSpPr/>
          <p:nvPr/>
        </p:nvSpPr>
        <p:spPr>
          <a:xfrm>
            <a:off x="1081081" y="1835348"/>
            <a:ext cx="10091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000000"/>
                </a:solidFill>
                <a:latin typeface="Calibri" panose="020F0502020204030204" pitchFamily="34" charset="0"/>
              </a:rPr>
              <a:t>Dimensionar las barras de la figura con secciones circulares macizas de acero común. Condición: </a:t>
            </a:r>
            <a:r>
              <a:rPr lang="es-ES" dirty="0">
                <a:solidFill>
                  <a:srgbClr val="000000"/>
                </a:solidFill>
                <a:latin typeface="GreekC" panose="00000400000000000000" pitchFamily="2" charset="0"/>
              </a:rPr>
              <a:t>W</a:t>
            </a:r>
            <a:r>
              <a:rPr lang="es-ES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es-ES" i="1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es-ES" dirty="0">
                <a:solidFill>
                  <a:srgbClr val="000000"/>
                </a:solidFill>
                <a:latin typeface="GreekC" panose="00000400000000000000" pitchFamily="2" charset="0"/>
              </a:rPr>
              <a:t>W</a:t>
            </a:r>
            <a:r>
              <a:rPr lang="es-ES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1" y="2405717"/>
            <a:ext cx="4113555" cy="35849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893" y="4310564"/>
            <a:ext cx="1874493" cy="18811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35" y="2405717"/>
            <a:ext cx="6538290" cy="18996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367" y="4813008"/>
            <a:ext cx="45243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5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01" y="1921825"/>
            <a:ext cx="2341027" cy="234938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81081" y="386834"/>
            <a:ext cx="8566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Ejemplos de cálculo del Coeficiente de Seguridad </a:t>
            </a:r>
            <a:endParaRPr lang="en-US" sz="3200" dirty="0"/>
          </a:p>
        </p:txBody>
      </p:sp>
      <p:sp>
        <p:nvSpPr>
          <p:cNvPr id="8" name="Rectángulo 7"/>
          <p:cNvSpPr/>
          <p:nvPr/>
        </p:nvSpPr>
        <p:spPr>
          <a:xfrm>
            <a:off x="1081081" y="1172646"/>
            <a:ext cx="6506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Interpretación del concepto de tensión admisible </a:t>
            </a:r>
            <a:endParaRPr lang="en-U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929" y="1916297"/>
            <a:ext cx="4614204" cy="5348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065" y="2449414"/>
            <a:ext cx="5247250" cy="5682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168" y="1992068"/>
            <a:ext cx="1132817" cy="3638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496" y="2499538"/>
            <a:ext cx="3703584" cy="4398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569" y="3114403"/>
            <a:ext cx="1307929" cy="3497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1114" y="3114403"/>
            <a:ext cx="1036172" cy="3453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5902" y="3114403"/>
            <a:ext cx="1420471" cy="33501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6204" y="3134371"/>
            <a:ext cx="1073205" cy="3254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4569" y="3626849"/>
            <a:ext cx="3480259" cy="70737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6891" y="4320826"/>
            <a:ext cx="2970912" cy="180120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366496" y="3657368"/>
            <a:ext cx="303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adopto una barra de </a:t>
            </a:r>
            <a:r>
              <a:rPr lang="es-ES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Ø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16 mm y de sección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2,01 cm</a:t>
            </a:r>
            <a:r>
              <a:rPr lang="es-E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aseline="30000" dirty="0"/>
          </a:p>
        </p:txBody>
      </p:sp>
      <p:sp>
        <p:nvSpPr>
          <p:cNvPr id="20" name="Rectángulo 19"/>
          <p:cNvSpPr/>
          <p:nvPr/>
        </p:nvSpPr>
        <p:spPr>
          <a:xfrm>
            <a:off x="4583524" y="4387858"/>
            <a:ext cx="196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Tensión de trabajo </a:t>
            </a:r>
            <a:endParaRPr lang="es-AR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1514" y="4870550"/>
            <a:ext cx="6035371" cy="135528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0596" y="5342088"/>
            <a:ext cx="1609213" cy="4122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6103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A27A64-CD37-40FA-B936-B5575E1E1621}"/>
              </a:ext>
            </a:extLst>
          </p:cNvPr>
          <p:cNvSpPr/>
          <p:nvPr/>
        </p:nvSpPr>
        <p:spPr>
          <a:xfrm>
            <a:off x="1151906" y="1662545"/>
            <a:ext cx="10070276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CA19603-362B-4E77-BC19-FB68FBA2E826}"/>
              </a:ext>
            </a:extLst>
          </p:cNvPr>
          <p:cNvSpPr txBox="1"/>
          <p:nvPr/>
        </p:nvSpPr>
        <p:spPr>
          <a:xfrm>
            <a:off x="718819" y="197312"/>
            <a:ext cx="6296660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Hipótesis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fundamentales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 dirty="0">
              <a:latin typeface="Calibri"/>
              <a:cs typeface="Calibri"/>
            </a:endParaRPr>
          </a:p>
          <a:p>
            <a:pPr marL="370840" indent="-270510">
              <a:lnSpc>
                <a:spcPct val="100000"/>
              </a:lnSpc>
              <a:buSzPct val="85714"/>
              <a:buAutoNum type="alphaLcParenR"/>
              <a:tabLst>
                <a:tab pos="370840" algn="l"/>
                <a:tab pos="371475" algn="l"/>
              </a:tabLst>
            </a:pP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considera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macizo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(continuo).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lphaLcParenR"/>
            </a:pPr>
            <a:endParaRPr sz="1050" dirty="0">
              <a:latin typeface="Calibri"/>
              <a:cs typeface="Calibri"/>
            </a:endParaRPr>
          </a:p>
          <a:p>
            <a:pPr marL="370840" indent="-270510">
              <a:lnSpc>
                <a:spcPct val="100000"/>
              </a:lnSpc>
              <a:buSzPct val="85714"/>
              <a:buAutoNum type="alphaLcParenR"/>
              <a:tabLst>
                <a:tab pos="370840" algn="l"/>
                <a:tab pos="371475" algn="l"/>
              </a:tabLst>
            </a:pP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pieza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homogéneo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(idénticas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propiedades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todos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puntos).</a:t>
            </a:r>
            <a:endParaRPr sz="1400" dirty="0">
              <a:latin typeface="Calibri"/>
              <a:cs typeface="Calibri"/>
            </a:endParaRPr>
          </a:p>
          <a:p>
            <a:pPr marL="370840" indent="-270510">
              <a:lnSpc>
                <a:spcPct val="100000"/>
              </a:lnSpc>
              <a:spcBef>
                <a:spcPts val="1225"/>
              </a:spcBef>
              <a:buSzPct val="85714"/>
              <a:buAutoNum type="alphaLcParenR"/>
              <a:tabLst>
                <a:tab pos="370840" algn="l"/>
                <a:tab pos="371475" algn="l"/>
              </a:tabLst>
            </a:pP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pieza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isótropo.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lphaLcParenR"/>
            </a:pPr>
            <a:endParaRPr sz="1150" dirty="0">
              <a:latin typeface="Calibri"/>
              <a:cs typeface="Calibri"/>
            </a:endParaRPr>
          </a:p>
          <a:p>
            <a:pPr marL="370840" indent="-270510">
              <a:lnSpc>
                <a:spcPct val="100000"/>
              </a:lnSpc>
              <a:buSzPct val="85714"/>
              <a:buAutoNum type="alphaLcParenR"/>
              <a:tabLst>
                <a:tab pos="370840" algn="l"/>
                <a:tab pos="371475" algn="l"/>
              </a:tabLst>
            </a:pP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fuerzas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interiores,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originales,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preceden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cargas,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son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nulas.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D2B4911-030A-449A-B6F3-0494DA0C1633}"/>
              </a:ext>
            </a:extLst>
          </p:cNvPr>
          <p:cNvSpPr txBox="1"/>
          <p:nvPr/>
        </p:nvSpPr>
        <p:spPr>
          <a:xfrm>
            <a:off x="807212" y="2156032"/>
            <a:ext cx="6834505" cy="892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2575" algn="l"/>
              </a:tabLst>
            </a:pPr>
            <a:r>
              <a:rPr sz="1200" dirty="0">
                <a:latin typeface="Calibri"/>
                <a:cs typeface="Calibri"/>
              </a:rPr>
              <a:t>e)	</a:t>
            </a: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válido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principio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superposición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efectos.</a:t>
            </a:r>
            <a:endParaRPr sz="1400">
              <a:latin typeface="Calibri"/>
              <a:cs typeface="Calibri"/>
            </a:endParaRPr>
          </a:p>
          <a:p>
            <a:pPr marL="501650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latin typeface="Calibri"/>
                <a:cs typeface="Calibri"/>
              </a:rPr>
              <a:t>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tratarse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sólidos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deformables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principio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 válido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cuando:</a:t>
            </a:r>
            <a:endParaRPr sz="1400">
              <a:latin typeface="Calibri"/>
              <a:cs typeface="Calibri"/>
            </a:endParaRPr>
          </a:p>
          <a:p>
            <a:pPr marL="53340" marR="5080" indent="448309">
              <a:lnSpc>
                <a:spcPts val="1639"/>
              </a:lnSpc>
              <a:spcBef>
                <a:spcPts val="150"/>
              </a:spcBef>
            </a:pPr>
            <a:r>
              <a:rPr sz="1200" spc="-20" dirty="0">
                <a:latin typeface="Times New Roman"/>
                <a:cs typeface="Times New Roman"/>
              </a:rPr>
              <a:t>-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desplazamientos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puntos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aplicación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fuerzas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son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pequeños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dimensiones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sólido.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9C31F64-8241-491C-BA0C-321A95F66308}"/>
              </a:ext>
            </a:extLst>
          </p:cNvPr>
          <p:cNvSpPr txBox="1"/>
          <p:nvPr/>
        </p:nvSpPr>
        <p:spPr>
          <a:xfrm>
            <a:off x="7243284" y="2613994"/>
            <a:ext cx="1906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4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comparación</a:t>
            </a:r>
            <a:r>
              <a:rPr sz="1400" spc="4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</a:t>
            </a:r>
            <a:r>
              <a:rPr sz="1400" spc="4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282FD02-AC88-4039-BB3F-1C5F1697E7F5}"/>
              </a:ext>
            </a:extLst>
          </p:cNvPr>
          <p:cNvSpPr txBox="1"/>
          <p:nvPr/>
        </p:nvSpPr>
        <p:spPr>
          <a:xfrm>
            <a:off x="807212" y="3024966"/>
            <a:ext cx="8833485" cy="318135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3340" marR="6985" indent="448309">
              <a:lnSpc>
                <a:spcPct val="105000"/>
              </a:lnSpc>
              <a:spcBef>
                <a:spcPts val="20"/>
              </a:spcBef>
            </a:pPr>
            <a:r>
              <a:rPr sz="1200" spc="-20" dirty="0">
                <a:latin typeface="Times New Roman"/>
                <a:cs typeface="Times New Roman"/>
              </a:rPr>
              <a:t>-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desplazamientos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acompañan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deformaciones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sólido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dependen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linealmente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cargas.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Estos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sólidos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denominan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“sólidos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linealmente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deformables”.</a:t>
            </a:r>
            <a:endParaRPr sz="1400" dirty="0">
              <a:latin typeface="Calibri"/>
              <a:cs typeface="Calibri"/>
            </a:endParaRPr>
          </a:p>
          <a:p>
            <a:pPr marL="53340" marR="20320" indent="448309">
              <a:lnSpc>
                <a:spcPct val="102899"/>
              </a:lnSpc>
              <a:spcBef>
                <a:spcPts val="35"/>
              </a:spcBef>
            </a:pP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otro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lado,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siendo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deformaciones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son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pequeñas,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ecuaciones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equilibrio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correspondientes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cuerpo cargado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pueden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plantearse sobre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 configuración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inicial, es</a:t>
            </a:r>
            <a:r>
              <a:rPr sz="1400" spc="-5" dirty="0">
                <a:latin typeface="Calibri"/>
                <a:cs typeface="Calibri"/>
              </a:rPr>
              <a:t> decir,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deformaciones.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Calibri"/>
              <a:cs typeface="Calibri"/>
            </a:endParaRPr>
          </a:p>
          <a:p>
            <a:pPr marL="282575" indent="-270510">
              <a:lnSpc>
                <a:spcPts val="1655"/>
              </a:lnSpc>
              <a:buSzPct val="85714"/>
              <a:buAutoNum type="alphaLcParenR" startAt="6"/>
              <a:tabLst>
                <a:tab pos="282575" algn="l"/>
                <a:tab pos="283210" algn="l"/>
              </a:tabLst>
            </a:pP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aplicable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principio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Saint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5" dirty="0">
                <a:latin typeface="Calibri"/>
                <a:cs typeface="Calibri"/>
              </a:rPr>
              <a:t> Venant</a:t>
            </a:r>
            <a:endParaRPr sz="1400" dirty="0">
              <a:latin typeface="Calibri"/>
              <a:cs typeface="Calibri"/>
            </a:endParaRPr>
          </a:p>
          <a:p>
            <a:pPr marL="53340" marR="5080" indent="448309">
              <a:lnSpc>
                <a:spcPts val="1720"/>
              </a:lnSpc>
            </a:pPr>
            <a:r>
              <a:rPr sz="1400" spc="-5" dirty="0">
                <a:latin typeface="Calibri"/>
                <a:cs typeface="Calibri"/>
              </a:rPr>
              <a:t>Este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principio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establece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valor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fuerzas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interiores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puntos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sólido,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situados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suficientemente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lejos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lugares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aplicación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cargas,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depende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poco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del</a:t>
            </a:r>
            <a:r>
              <a:rPr lang="es-AR" sz="1400" spc="15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modo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concreto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aplicación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mismas.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Merced</a:t>
            </a:r>
            <a:endParaRPr sz="1400" dirty="0">
              <a:latin typeface="Calibri"/>
              <a:cs typeface="Calibri"/>
            </a:endParaRPr>
          </a:p>
          <a:p>
            <a:pPr marL="53340">
              <a:lnSpc>
                <a:spcPts val="1660"/>
              </a:lnSpc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principio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muchos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casos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podremos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sustituir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sistema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fuerzas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otro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estáticamente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equivalente,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endParaRPr sz="1400" dirty="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50"/>
              </a:spcBef>
            </a:pPr>
            <a:r>
              <a:rPr sz="1400" spc="-5" dirty="0">
                <a:latin typeface="Calibri"/>
                <a:cs typeface="Calibri"/>
              </a:rPr>
              <a:t>puede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conducir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simplificaciones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cálculo.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Calibri"/>
              <a:cs typeface="Calibri"/>
            </a:endParaRPr>
          </a:p>
          <a:p>
            <a:pPr marL="282575" indent="-270510">
              <a:lnSpc>
                <a:spcPts val="1655"/>
              </a:lnSpc>
              <a:buSzPct val="85714"/>
              <a:buAutoNum type="alphaLcParenR" startAt="7"/>
              <a:tabLst>
                <a:tab pos="282575" algn="l"/>
                <a:tab pos="283210" algn="l"/>
              </a:tabLst>
            </a:pP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cargas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estáticas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cuasi-estáticas</a:t>
            </a:r>
            <a:endParaRPr sz="1400" dirty="0">
              <a:latin typeface="Calibri"/>
              <a:cs typeface="Calibri"/>
            </a:endParaRPr>
          </a:p>
          <a:p>
            <a:pPr marL="501650">
              <a:lnSpc>
                <a:spcPts val="1655"/>
              </a:lnSpc>
            </a:pP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cargas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dicen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estáticas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cuando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demoran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tiempo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infinito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aplicarse,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mientras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denominan</a:t>
            </a:r>
            <a:endParaRPr sz="1400" dirty="0">
              <a:latin typeface="Calibri"/>
              <a:cs typeface="Calibri"/>
            </a:endParaRPr>
          </a:p>
          <a:p>
            <a:pPr marL="53340" marR="7620">
              <a:lnSpc>
                <a:spcPct val="102899"/>
              </a:lnSpc>
            </a:pPr>
            <a:r>
              <a:rPr sz="1400" spc="-5" dirty="0">
                <a:latin typeface="Calibri"/>
                <a:cs typeface="Calibri"/>
              </a:rPr>
              <a:t>cuasi-estáticas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cuando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tiempo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aplicación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suficientemente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prolongado.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cargas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aplican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tiempo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reducido se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denominan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dinámicas.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470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40195" y="599608"/>
            <a:ext cx="7578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PRINCIPIO DE SUPERPOSICION DE EFECTOS </a:t>
            </a:r>
            <a:endParaRPr lang="en-US" sz="3200" dirty="0"/>
          </a:p>
        </p:txBody>
      </p:sp>
      <p:sp>
        <p:nvSpPr>
          <p:cNvPr id="5" name="Rectángulo 4"/>
          <p:cNvSpPr/>
          <p:nvPr/>
        </p:nvSpPr>
        <p:spPr>
          <a:xfrm>
            <a:off x="1140195" y="1830030"/>
            <a:ext cx="9748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“El efecto que produce un conjunto de fuerzas que actúan en forma simultánea es igual a la suma de los efectos que produce cada una de las fuerzas por separado”. En su expresión más general dice: “La relación entre causa y efecto es lineal.” 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140195" y="3037673"/>
            <a:ext cx="9748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causa C1 le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corresponde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efecto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E1 y a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causa C2 le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corresponde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efecto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E2 a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causa C =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α 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C1 +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β 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C2, con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α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y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β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constantes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le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corresponderá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efecto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E =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α 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E1 +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β 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E2. 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1140195" y="3968317"/>
            <a:ext cx="9748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Esta linealidad no se da principalmente en los siguientes casos: </a:t>
            </a:r>
          </a:p>
          <a:p>
            <a:pPr algn="just"/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AutoNum type="alphaLcParenR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Cuando no se cumple la ley de Hooke, o sea, no existe linealidad entre tensiones y deformaciones. </a:t>
            </a:r>
          </a:p>
          <a:p>
            <a:pPr algn="just"/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b) Cuando la geometría de la estructura cambia en forma apreciable, y para el equilibrio es necesario tomar en cuenta la modificación sufrida por el sistema. </a:t>
            </a:r>
          </a:p>
        </p:txBody>
      </p:sp>
    </p:spTree>
    <p:extLst>
      <p:ext uri="{BB962C8B-B14F-4D97-AF65-F5344CB8AC3E}">
        <p14:creationId xmlns:p14="http://schemas.microsoft.com/office/powerpoint/2010/main" val="191404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BDDDC0B-A59E-4E96-AF68-0189A4A26100}"/>
              </a:ext>
            </a:extLst>
          </p:cNvPr>
          <p:cNvSpPr/>
          <p:nvPr/>
        </p:nvSpPr>
        <p:spPr>
          <a:xfrm>
            <a:off x="1151906" y="1662545"/>
            <a:ext cx="10070276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9283A40-9814-426B-BA68-84178A96A142}"/>
              </a:ext>
            </a:extLst>
          </p:cNvPr>
          <p:cNvSpPr txBox="1"/>
          <p:nvPr/>
        </p:nvSpPr>
        <p:spPr>
          <a:xfrm>
            <a:off x="718819" y="213735"/>
            <a:ext cx="8999220" cy="60331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b="1" dirty="0">
                <a:latin typeface="Calibri"/>
                <a:cs typeface="Calibri"/>
              </a:rPr>
              <a:t>Método</a:t>
            </a:r>
            <a:endParaRPr sz="1400" dirty="0">
              <a:latin typeface="Calibri"/>
              <a:cs typeface="Calibri"/>
            </a:endParaRPr>
          </a:p>
          <a:p>
            <a:pPr marL="141605" marR="84455" indent="448309" algn="just">
              <a:lnSpc>
                <a:spcPct val="101699"/>
              </a:lnSpc>
              <a:spcBef>
                <a:spcPts val="645"/>
              </a:spcBef>
            </a:pPr>
            <a:r>
              <a:rPr sz="1400" dirty="0">
                <a:latin typeface="Calibri"/>
                <a:cs typeface="Calibri"/>
              </a:rPr>
              <a:t>Al </a:t>
            </a:r>
            <a:r>
              <a:rPr sz="1400" spc="-5" dirty="0">
                <a:latin typeface="Calibri"/>
                <a:cs typeface="Calibri"/>
              </a:rPr>
              <a:t>realizarse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estudio de un objeto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sistema </a:t>
            </a:r>
            <a:r>
              <a:rPr sz="1400" dirty="0">
                <a:latin typeface="Calibri"/>
                <a:cs typeface="Calibri"/>
              </a:rPr>
              <a:t>real </a:t>
            </a:r>
            <a:r>
              <a:rPr sz="1400" spc="-5" dirty="0">
                <a:latin typeface="Calibri"/>
                <a:cs typeface="Calibri"/>
              </a:rPr>
              <a:t>se debe comenzar por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elección de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 </a:t>
            </a:r>
            <a:r>
              <a:rPr sz="1400" dirty="0">
                <a:latin typeface="Calibri"/>
                <a:cs typeface="Calibri"/>
              </a:rPr>
              <a:t>esquema de </a:t>
            </a:r>
            <a:r>
              <a:rPr sz="1400" spc="-5" dirty="0">
                <a:latin typeface="Calibri"/>
                <a:cs typeface="Calibri"/>
              </a:rPr>
              <a:t>cálculo.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realizar el </a:t>
            </a:r>
            <a:r>
              <a:rPr sz="1400" spc="-5" dirty="0">
                <a:latin typeface="Calibri"/>
                <a:cs typeface="Calibri"/>
              </a:rPr>
              <a:t>cálculo de una </a:t>
            </a:r>
            <a:r>
              <a:rPr sz="1400" dirty="0">
                <a:latin typeface="Calibri"/>
                <a:cs typeface="Calibri"/>
              </a:rPr>
              <a:t>estructura o </a:t>
            </a:r>
            <a:r>
              <a:rPr sz="1400" spc="-5" dirty="0">
                <a:latin typeface="Calibri"/>
                <a:cs typeface="Calibri"/>
              </a:rPr>
              <a:t>sistema se debe, ante </a:t>
            </a:r>
            <a:r>
              <a:rPr sz="1400" dirty="0">
                <a:latin typeface="Calibri"/>
                <a:cs typeface="Calibri"/>
              </a:rPr>
              <a:t>todo, </a:t>
            </a:r>
            <a:r>
              <a:rPr sz="1400" spc="-5" dirty="0">
                <a:latin typeface="Calibri"/>
                <a:cs typeface="Calibri"/>
              </a:rPr>
              <a:t>separar </a:t>
            </a:r>
            <a:r>
              <a:rPr sz="1400" dirty="0">
                <a:latin typeface="Calibri"/>
                <a:cs typeface="Calibri"/>
              </a:rPr>
              <a:t>lo </a:t>
            </a:r>
            <a:r>
              <a:rPr sz="1400" spc="-5" dirty="0">
                <a:latin typeface="Calibri"/>
                <a:cs typeface="Calibri"/>
              </a:rPr>
              <a:t>importante de </a:t>
            </a:r>
            <a:r>
              <a:rPr sz="1400" dirty="0">
                <a:latin typeface="Calibri"/>
                <a:cs typeface="Calibri"/>
              </a:rPr>
              <a:t>lo </a:t>
            </a:r>
            <a:r>
              <a:rPr sz="1400" spc="-5" dirty="0">
                <a:latin typeface="Calibri"/>
                <a:cs typeface="Calibri"/>
              </a:rPr>
              <a:t>que carece de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importancia, </a:t>
            </a:r>
            <a:r>
              <a:rPr sz="1400" dirty="0">
                <a:latin typeface="Calibri"/>
                <a:cs typeface="Calibri"/>
              </a:rPr>
              <a:t>es </a:t>
            </a:r>
            <a:r>
              <a:rPr sz="1400" spc="-5" dirty="0">
                <a:latin typeface="Calibri"/>
                <a:cs typeface="Calibri"/>
              </a:rPr>
              <a:t>decir, se debe esquematizar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estructura prescindiendo de </a:t>
            </a:r>
            <a:r>
              <a:rPr sz="1400" dirty="0">
                <a:latin typeface="Calibri"/>
                <a:cs typeface="Calibri"/>
              </a:rPr>
              <a:t>todos aquellos </a:t>
            </a:r>
            <a:r>
              <a:rPr sz="1400" spc="-5" dirty="0">
                <a:latin typeface="Calibri"/>
                <a:cs typeface="Calibri"/>
              </a:rPr>
              <a:t>factores que no </a:t>
            </a:r>
            <a:r>
              <a:rPr sz="1400" dirty="0">
                <a:latin typeface="Calibri"/>
                <a:cs typeface="Calibri"/>
              </a:rPr>
              <a:t>influyen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significativamente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sobre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elcomportamiento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sistema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como </a:t>
            </a:r>
            <a:r>
              <a:rPr sz="1400" dirty="0">
                <a:latin typeface="Calibri"/>
                <a:cs typeface="Calibri"/>
              </a:rPr>
              <a:t>tal.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Calibri"/>
              <a:cs typeface="Calibri"/>
            </a:endParaRPr>
          </a:p>
          <a:p>
            <a:pPr marL="141605" marR="2764155" indent="448309" algn="just">
              <a:lnSpc>
                <a:spcPct val="100499"/>
              </a:lnSpc>
            </a:pPr>
            <a:r>
              <a:rPr sz="1400" spc="-5" dirty="0">
                <a:latin typeface="Calibri"/>
                <a:cs typeface="Calibri"/>
              </a:rPr>
              <a:t>Supongamos, por ejemplo, que deseamos calcular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resistencia del cable </a:t>
            </a:r>
            <a:r>
              <a:rPr sz="1400" spc="-1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 un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ascensor.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Debemos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considerar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todo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cabina,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aceleración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caso de que se </a:t>
            </a:r>
            <a:r>
              <a:rPr sz="1400" dirty="0">
                <a:latin typeface="Calibri"/>
                <a:cs typeface="Calibri"/>
              </a:rPr>
              <a:t>eleve a gran altura, el peso </a:t>
            </a:r>
            <a:r>
              <a:rPr sz="1400" spc="-5" dirty="0">
                <a:latin typeface="Calibri"/>
                <a:cs typeface="Calibri"/>
              </a:rPr>
              <a:t>del cable. Simultáneamente, podremos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dejar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lado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algunos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factores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poca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importancia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como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resistencia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aerodinámica que ofrece </a:t>
            </a:r>
            <a:r>
              <a:rPr sz="1400" dirty="0">
                <a:latin typeface="Calibri"/>
                <a:cs typeface="Calibri"/>
              </a:rPr>
              <a:t>al </a:t>
            </a:r>
            <a:r>
              <a:rPr sz="1400" spc="-5" dirty="0">
                <a:latin typeface="Calibri"/>
                <a:cs typeface="Calibri"/>
              </a:rPr>
              <a:t>ascensor, </a:t>
            </a:r>
            <a:r>
              <a:rPr sz="1400" dirty="0">
                <a:latin typeface="Calibri"/>
                <a:cs typeface="Calibri"/>
              </a:rPr>
              <a:t>la presión </a:t>
            </a:r>
            <a:r>
              <a:rPr sz="1400" spc="-5" dirty="0">
                <a:latin typeface="Calibri"/>
                <a:cs typeface="Calibri"/>
              </a:rPr>
              <a:t>barométrica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distintas </a:t>
            </a:r>
            <a:r>
              <a:rPr sz="1400" dirty="0">
                <a:latin typeface="Calibri"/>
                <a:cs typeface="Calibri"/>
              </a:rPr>
              <a:t>alturas, 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variación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temperatura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altura,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etc.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Calibri"/>
              <a:cs typeface="Calibri"/>
            </a:endParaRPr>
          </a:p>
          <a:p>
            <a:pPr marL="141605" marR="2765425" indent="448309" algn="just">
              <a:lnSpc>
                <a:spcPct val="102400"/>
              </a:lnSpc>
            </a:pP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dirty="0">
                <a:latin typeface="Calibri"/>
                <a:cs typeface="Calibri"/>
              </a:rPr>
              <a:t> mismo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cuerpo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puede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tener</a:t>
            </a:r>
            <a:r>
              <a:rPr sz="1400" dirty="0">
                <a:latin typeface="Calibri"/>
                <a:cs typeface="Calibri"/>
              </a:rPr>
              <a:t> esquemas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cálculo diferentes,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según</a:t>
            </a:r>
            <a:r>
              <a:rPr sz="1400" dirty="0">
                <a:latin typeface="Calibri"/>
                <a:cs typeface="Calibri"/>
              </a:rPr>
              <a:t> 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exactitud </a:t>
            </a:r>
            <a:r>
              <a:rPr sz="1400" spc="-5" dirty="0">
                <a:latin typeface="Calibri"/>
                <a:cs typeface="Calibri"/>
              </a:rPr>
              <a:t>pretendida</a:t>
            </a:r>
            <a:r>
              <a:rPr sz="1400" dirty="0">
                <a:latin typeface="Calibri"/>
                <a:cs typeface="Calibri"/>
              </a:rPr>
              <a:t> y </a:t>
            </a:r>
            <a:r>
              <a:rPr sz="1400" spc="-5" dirty="0">
                <a:latin typeface="Calibri"/>
                <a:cs typeface="Calibri"/>
              </a:rPr>
              <a:t>según 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aspecto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 fenómeno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dirty="0">
                <a:latin typeface="Calibri"/>
                <a:cs typeface="Calibri"/>
              </a:rPr>
              <a:t> interesa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analizar.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otro lado, un hecho muy importante </a:t>
            </a:r>
            <a:r>
              <a:rPr sz="1400" dirty="0">
                <a:latin typeface="Calibri"/>
                <a:cs typeface="Calibri"/>
              </a:rPr>
              <a:t>a tener en </a:t>
            </a:r>
            <a:r>
              <a:rPr sz="1400" spc="-5" dirty="0">
                <a:latin typeface="Calibri"/>
                <a:cs typeface="Calibri"/>
              </a:rPr>
              <a:t>cuenta </a:t>
            </a:r>
            <a:r>
              <a:rPr sz="1400" dirty="0">
                <a:latin typeface="Calibri"/>
                <a:cs typeface="Calibri"/>
              </a:rPr>
              <a:t>es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un </a:t>
            </a:r>
            <a:r>
              <a:rPr sz="1400" dirty="0">
                <a:latin typeface="Calibri"/>
                <a:cs typeface="Calibri"/>
              </a:rPr>
              <a:t>mismo esquema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cálculo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pueden </a:t>
            </a:r>
            <a:r>
              <a:rPr sz="1400" dirty="0">
                <a:latin typeface="Calibri"/>
                <a:cs typeface="Calibri"/>
              </a:rPr>
              <a:t>corresponderle</a:t>
            </a:r>
            <a:r>
              <a:rPr sz="1400" spc="-10" dirty="0">
                <a:latin typeface="Calibri"/>
                <a:cs typeface="Calibri"/>
              </a:rPr>
              <a:t> muchos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objetos</a:t>
            </a:r>
            <a:r>
              <a:rPr sz="1400" dirty="0">
                <a:latin typeface="Calibri"/>
                <a:cs typeface="Calibri"/>
              </a:rPr>
              <a:t> reales.</a:t>
            </a: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Calibri"/>
              <a:cs typeface="Calibri"/>
            </a:endParaRPr>
          </a:p>
          <a:p>
            <a:pPr marL="58991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escogerse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esquema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cálculo</a:t>
            </a:r>
            <a:r>
              <a:rPr sz="1400" dirty="0">
                <a:latin typeface="Calibri"/>
                <a:cs typeface="Calibri"/>
              </a:rPr>
              <a:t> se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introducen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ciertas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simplificaciones en:</a:t>
            </a:r>
            <a:endParaRPr sz="1400" dirty="0">
              <a:latin typeface="Calibri"/>
              <a:cs typeface="Calibri"/>
            </a:endParaRPr>
          </a:p>
          <a:p>
            <a:pPr marL="828040" marR="2799080" indent="-228600">
              <a:lnSpc>
                <a:spcPct val="102099"/>
              </a:lnSpc>
              <a:spcBef>
                <a:spcPts val="430"/>
              </a:spcBef>
              <a:buSzPct val="85714"/>
              <a:buAutoNum type="alphaLcParenR"/>
              <a:tabLst>
                <a:tab pos="828675" algn="l"/>
              </a:tabLst>
            </a:pP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geometría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objeto.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Así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sólido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muy </a:t>
            </a:r>
            <a:r>
              <a:rPr sz="1400" dirty="0">
                <a:latin typeface="Calibri"/>
                <a:cs typeface="Calibri"/>
              </a:rPr>
              <a:t>alargado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puede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idealizar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una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barra.</a:t>
            </a:r>
          </a:p>
          <a:p>
            <a:pPr marL="828040" indent="-229235">
              <a:lnSpc>
                <a:spcPct val="100000"/>
              </a:lnSpc>
              <a:spcBef>
                <a:spcPts val="480"/>
              </a:spcBef>
              <a:buSzPct val="85714"/>
              <a:buAutoNum type="alphaLcParenR"/>
              <a:tabLst>
                <a:tab pos="828675" algn="l"/>
              </a:tabLst>
            </a:pP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vínculos.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Usualmente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consideran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ideales.</a:t>
            </a:r>
          </a:p>
          <a:p>
            <a:pPr marL="828040" marR="5080" indent="-228600">
              <a:lnSpc>
                <a:spcPct val="101400"/>
              </a:lnSpc>
              <a:spcBef>
                <a:spcPts val="450"/>
              </a:spcBef>
              <a:buSzPct val="85714"/>
              <a:buAutoNum type="alphaLcParenR"/>
              <a:tabLst>
                <a:tab pos="828675" algn="l"/>
              </a:tabLst>
            </a:pP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sistemas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fuerzas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aplicadas: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conocido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ejemplo,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cargas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concentradas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prácticamente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existen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realidad, sino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son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resultantes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fuertes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presiones </a:t>
            </a:r>
            <a:r>
              <a:rPr sz="1400" spc="-5" dirty="0">
                <a:latin typeface="Calibri"/>
                <a:cs typeface="Calibri"/>
              </a:rPr>
              <a:t>localizadas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zonas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pequeñas.</a:t>
            </a:r>
            <a:endParaRPr sz="1400" dirty="0">
              <a:latin typeface="Calibri"/>
              <a:cs typeface="Calibri"/>
            </a:endParaRPr>
          </a:p>
          <a:p>
            <a:pPr marL="828040" indent="-229235">
              <a:lnSpc>
                <a:spcPct val="100000"/>
              </a:lnSpc>
              <a:spcBef>
                <a:spcPts val="490"/>
              </a:spcBef>
              <a:buSzPct val="85714"/>
              <a:buAutoNum type="alphaLcParenR"/>
              <a:tabLst>
                <a:tab pos="828675" algn="l"/>
              </a:tabLst>
            </a:pPr>
            <a:r>
              <a:rPr sz="1400" spc="-5" dirty="0">
                <a:latin typeface="Calibri"/>
                <a:cs typeface="Calibri"/>
              </a:rPr>
              <a:t>Las propiedades 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materiales.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BEC03BF9-D96F-4C80-941C-0CE9AF4ACE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2590" y="1704901"/>
            <a:ext cx="1702085" cy="30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B4F469F-B76C-48D8-86B4-1D5C4D79EDF8}"/>
              </a:ext>
            </a:extLst>
          </p:cNvPr>
          <p:cNvSpPr/>
          <p:nvPr/>
        </p:nvSpPr>
        <p:spPr>
          <a:xfrm>
            <a:off x="1151906" y="1662545"/>
            <a:ext cx="10070276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F0490B5-6B08-4075-82C9-83801A2FCF0B}"/>
              </a:ext>
            </a:extLst>
          </p:cNvPr>
          <p:cNvSpPr txBox="1"/>
          <p:nvPr/>
        </p:nvSpPr>
        <p:spPr>
          <a:xfrm>
            <a:off x="1480543" y="719312"/>
            <a:ext cx="8813800" cy="37414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82550" indent="635635" algn="just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El paso siguiente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5" dirty="0">
                <a:latin typeface="Calibri"/>
                <a:cs typeface="Calibri"/>
              </a:rPr>
              <a:t>elaboración del </a:t>
            </a:r>
            <a:r>
              <a:rPr sz="1400" dirty="0">
                <a:latin typeface="Calibri"/>
                <a:cs typeface="Calibri"/>
              </a:rPr>
              <a:t>esquema </a:t>
            </a:r>
            <a:r>
              <a:rPr sz="1400" spc="-5" dirty="0">
                <a:latin typeface="Calibri"/>
                <a:cs typeface="Calibri"/>
              </a:rPr>
              <a:t>de cálculo corresponde </a:t>
            </a:r>
            <a:r>
              <a:rPr sz="1400" dirty="0">
                <a:latin typeface="Calibri"/>
                <a:cs typeface="Calibri"/>
              </a:rPr>
              <a:t>a la resolución </a:t>
            </a:r>
            <a:r>
              <a:rPr sz="1400" spc="-5" dirty="0">
                <a:latin typeface="Calibri"/>
                <a:cs typeface="Calibri"/>
              </a:rPr>
              <a:t>numérica del problema,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lo </a:t>
            </a:r>
            <a:r>
              <a:rPr sz="1400" spc="-5" dirty="0">
                <a:latin typeface="Calibri"/>
                <a:cs typeface="Calibri"/>
              </a:rPr>
              <a:t>cual,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bases fundamentales de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Resistencia de </a:t>
            </a:r>
            <a:r>
              <a:rPr sz="1400" dirty="0">
                <a:latin typeface="Calibri"/>
                <a:cs typeface="Calibri"/>
              </a:rPr>
              <a:t>Materiales </a:t>
            </a:r>
            <a:r>
              <a:rPr sz="1400" spc="-5" dirty="0">
                <a:latin typeface="Calibri"/>
                <a:cs typeface="Calibri"/>
              </a:rPr>
              <a:t>se apoyan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1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Estática,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resulta </a:t>
            </a:r>
            <a:r>
              <a:rPr sz="1400" spc="-5" dirty="0">
                <a:latin typeface="Calibri"/>
                <a:cs typeface="Calibri"/>
              </a:rPr>
              <a:t>sumamente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importante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determinación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solicitaciones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internas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deformaciones.</a:t>
            </a:r>
            <a:endParaRPr sz="1400" dirty="0">
              <a:latin typeface="Calibri"/>
              <a:cs typeface="Calibri"/>
            </a:endParaRPr>
          </a:p>
          <a:p>
            <a:pPr marL="12700" marR="85090" indent="631190" algn="just">
              <a:lnSpc>
                <a:spcPct val="102499"/>
              </a:lnSpc>
              <a:spcBef>
                <a:spcPts val="980"/>
              </a:spcBef>
            </a:pPr>
            <a:r>
              <a:rPr sz="1400" dirty="0">
                <a:latin typeface="Calibri"/>
                <a:cs typeface="Calibri"/>
              </a:rPr>
              <a:t>Aun </a:t>
            </a:r>
            <a:r>
              <a:rPr sz="1400" spc="-5" dirty="0">
                <a:latin typeface="Calibri"/>
                <a:cs typeface="Calibri"/>
              </a:rPr>
              <a:t>cuando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partir del encauzamiento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5" dirty="0">
                <a:latin typeface="Calibri"/>
                <a:cs typeface="Calibri"/>
              </a:rPr>
              <a:t>estudio por </a:t>
            </a:r>
            <a:r>
              <a:rPr sz="1400" dirty="0">
                <a:latin typeface="Calibri"/>
                <a:cs typeface="Calibri"/>
              </a:rPr>
              <a:t>la vía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operaciones matemáticas </a:t>
            </a:r>
            <a:r>
              <a:rPr sz="1400" dirty="0">
                <a:latin typeface="Calibri"/>
                <a:cs typeface="Calibri"/>
              </a:rPr>
              <a:t>pareciera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trabajo </a:t>
            </a:r>
            <a:r>
              <a:rPr sz="1400" spc="-5" dirty="0">
                <a:latin typeface="Calibri"/>
                <a:cs typeface="Calibri"/>
              </a:rPr>
              <a:t>ha concluido, debemos dejar bien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</a:rPr>
              <a:t>claro que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cálculo no consiste solamente </a:t>
            </a:r>
            <a:r>
              <a:rPr sz="1400" dirty="0">
                <a:latin typeface="Calibri"/>
                <a:cs typeface="Calibri"/>
              </a:rPr>
              <a:t>en el </a:t>
            </a:r>
            <a:r>
              <a:rPr sz="1400" spc="-5" dirty="0">
                <a:latin typeface="Calibri"/>
                <a:cs typeface="Calibri"/>
              </a:rPr>
              <a:t>empleo de </a:t>
            </a:r>
            <a:r>
              <a:rPr sz="1400" dirty="0">
                <a:latin typeface="Calibri"/>
                <a:cs typeface="Calibri"/>
              </a:rPr>
              <a:t>fórmulas.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 efecto, </a:t>
            </a:r>
            <a:r>
              <a:rPr sz="1400" spc="-5" dirty="0">
                <a:latin typeface="Calibri"/>
                <a:cs typeface="Calibri"/>
              </a:rPr>
              <a:t>debemos </a:t>
            </a:r>
            <a:r>
              <a:rPr sz="1400" dirty="0">
                <a:latin typeface="Calibri"/>
                <a:cs typeface="Calibri"/>
              </a:rPr>
              <a:t>tener </a:t>
            </a:r>
            <a:r>
              <a:rPr sz="1400" spc="-5" dirty="0">
                <a:latin typeface="Calibri"/>
                <a:cs typeface="Calibri"/>
              </a:rPr>
              <a:t>muy presente que </a:t>
            </a:r>
            <a:r>
              <a:rPr sz="1400" dirty="0">
                <a:latin typeface="Calibri"/>
                <a:cs typeface="Calibri"/>
              </a:rPr>
              <a:t>lo </a:t>
            </a:r>
            <a:r>
              <a:rPr sz="1400" spc="-5" dirty="0">
                <a:latin typeface="Calibri"/>
                <a:cs typeface="Calibri"/>
              </a:rPr>
              <a:t>que se ha </a:t>
            </a:r>
            <a:r>
              <a:rPr sz="1400" dirty="0">
                <a:latin typeface="Calibri"/>
                <a:cs typeface="Calibri"/>
              </a:rPr>
              <a:t>resuelto </a:t>
            </a:r>
            <a:r>
              <a:rPr sz="1400" spc="-5" dirty="0">
                <a:latin typeface="Calibri"/>
                <a:cs typeface="Calibri"/>
              </a:rPr>
              <a:t>no </a:t>
            </a:r>
            <a:r>
              <a:rPr sz="1400" dirty="0">
                <a:latin typeface="Calibri"/>
                <a:cs typeface="Calibri"/>
              </a:rPr>
              <a:t>es el </a:t>
            </a:r>
            <a:r>
              <a:rPr sz="1400" spc="-5" dirty="0">
                <a:latin typeface="Calibri"/>
                <a:cs typeface="Calibri"/>
              </a:rPr>
              <a:t>sistema real sino un modelo matemático. Esto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significa que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resultados deben ser adecuadamente </a:t>
            </a:r>
            <a:r>
              <a:rPr sz="1400" dirty="0">
                <a:latin typeface="Calibri"/>
                <a:cs typeface="Calibri"/>
              </a:rPr>
              <a:t>interpretados, y </a:t>
            </a:r>
            <a:r>
              <a:rPr sz="1400" spc="-5" dirty="0">
                <a:latin typeface="Calibri"/>
                <a:cs typeface="Calibri"/>
              </a:rPr>
              <a:t>eventualmente corregidos para </a:t>
            </a:r>
            <a:r>
              <a:rPr sz="1400" dirty="0">
                <a:latin typeface="Calibri"/>
                <a:cs typeface="Calibri"/>
              </a:rPr>
              <a:t>acercarse lo </a:t>
            </a:r>
            <a:r>
              <a:rPr sz="1400" spc="-10" dirty="0">
                <a:latin typeface="Calibri"/>
                <a:cs typeface="Calibri"/>
              </a:rPr>
              <a:t>más </a:t>
            </a:r>
            <a:r>
              <a:rPr sz="1400" spc="-5" dirty="0">
                <a:latin typeface="Calibri"/>
                <a:cs typeface="Calibri"/>
              </a:rPr>
              <a:t> próximo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posible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solución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5080" indent="63119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Finalmente,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título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resumen,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podemos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decir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método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Resistencia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Materiales,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sino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Mecánica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Aplicada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puede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enunciarse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siguiente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manera: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Calibri"/>
              <a:cs typeface="Calibri"/>
            </a:endParaRPr>
          </a:p>
          <a:p>
            <a:pPr marL="823594" indent="-180975">
              <a:lnSpc>
                <a:spcPct val="100000"/>
              </a:lnSpc>
              <a:buSzPct val="75000"/>
              <a:buAutoNum type="arabicParenR"/>
              <a:tabLst>
                <a:tab pos="824230" algn="l"/>
              </a:tabLst>
            </a:pPr>
            <a:r>
              <a:rPr sz="1600" b="1" spc="-5" dirty="0">
                <a:latin typeface="Calibri"/>
                <a:cs typeface="Calibri"/>
              </a:rPr>
              <a:t>Elección 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un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esquema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cálculo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(elaboración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 un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modelo</a:t>
            </a:r>
            <a:r>
              <a:rPr sz="1600" b="1" spc="1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matemático).</a:t>
            </a:r>
            <a:endParaRPr sz="1600" dirty="0">
              <a:latin typeface="Calibri"/>
              <a:cs typeface="Calibri"/>
            </a:endParaRPr>
          </a:p>
          <a:p>
            <a:pPr marL="823594" indent="-180975">
              <a:lnSpc>
                <a:spcPct val="100000"/>
              </a:lnSpc>
              <a:spcBef>
                <a:spcPts val="1210"/>
              </a:spcBef>
              <a:buSzPct val="75000"/>
              <a:buAutoNum type="arabicParenR"/>
              <a:tabLst>
                <a:tab pos="824230" algn="l"/>
              </a:tabLst>
            </a:pPr>
            <a:r>
              <a:rPr sz="1600" b="1" spc="-5" dirty="0">
                <a:latin typeface="Calibri"/>
                <a:cs typeface="Calibri"/>
              </a:rPr>
              <a:t>Resolución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matemática del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problema.</a:t>
            </a:r>
            <a:endParaRPr sz="1600" dirty="0">
              <a:latin typeface="Calibri"/>
              <a:cs typeface="Calibri"/>
            </a:endParaRPr>
          </a:p>
          <a:p>
            <a:pPr marL="823594" indent="-180975">
              <a:lnSpc>
                <a:spcPct val="100000"/>
              </a:lnSpc>
              <a:spcBef>
                <a:spcPts val="840"/>
              </a:spcBef>
              <a:buSzPct val="75000"/>
              <a:buAutoNum type="arabicParenR"/>
              <a:tabLst>
                <a:tab pos="824230" algn="l"/>
              </a:tabLst>
            </a:pPr>
            <a:r>
              <a:rPr sz="1600" b="1" spc="-5" dirty="0">
                <a:latin typeface="Calibri"/>
                <a:cs typeface="Calibri"/>
              </a:rPr>
              <a:t>Interpretación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dirty="0">
                <a:latin typeface="Calibri"/>
                <a:cs typeface="Calibri"/>
              </a:rPr>
              <a:t> los </a:t>
            </a:r>
            <a:r>
              <a:rPr sz="1600" b="1" spc="-5" dirty="0">
                <a:latin typeface="Calibri"/>
                <a:cs typeface="Calibri"/>
              </a:rPr>
              <a:t>resultados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función del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sistema físico</a:t>
            </a:r>
            <a:r>
              <a:rPr sz="1600" b="1" spc="1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real.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05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6C3C273-26F2-4856-BCD9-4F7E1AC096A6}"/>
              </a:ext>
            </a:extLst>
          </p:cNvPr>
          <p:cNvSpPr/>
          <p:nvPr/>
        </p:nvSpPr>
        <p:spPr>
          <a:xfrm>
            <a:off x="1151906" y="1662545"/>
            <a:ext cx="10070276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DE65776-E2C0-4317-B3B9-21585636E144}"/>
              </a:ext>
            </a:extLst>
          </p:cNvPr>
          <p:cNvSpPr txBox="1"/>
          <p:nvPr/>
        </p:nvSpPr>
        <p:spPr>
          <a:xfrm>
            <a:off x="1151906" y="139830"/>
            <a:ext cx="4546600" cy="265366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70"/>
              </a:spcBef>
            </a:pPr>
            <a:r>
              <a:rPr sz="1400" b="1" spc="-15" dirty="0">
                <a:latin typeface="Calibri"/>
                <a:cs typeface="Calibri"/>
              </a:rPr>
              <a:t>CONCEPTOS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TENSIÓN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DEFORMACIONESESPECÍFICAS</a:t>
            </a:r>
            <a:endParaRPr sz="1400" dirty="0">
              <a:latin typeface="Calibri"/>
              <a:cs typeface="Calibri"/>
            </a:endParaRPr>
          </a:p>
          <a:p>
            <a:pPr marL="30480" marR="5080" algn="just">
              <a:lnSpc>
                <a:spcPct val="101699"/>
              </a:lnSpc>
              <a:spcBef>
                <a:spcPts val="945"/>
              </a:spcBef>
            </a:pPr>
            <a:r>
              <a:rPr sz="1400" spc="-5" dirty="0">
                <a:latin typeface="Calibri"/>
                <a:cs typeface="Calibri"/>
              </a:rPr>
              <a:t>Como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introducción</a:t>
            </a:r>
            <a:r>
              <a:rPr sz="1400" dirty="0">
                <a:latin typeface="Calibri"/>
                <a:cs typeface="Calibri"/>
              </a:rPr>
              <a:t> 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observemos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máquina</a:t>
            </a:r>
            <a:r>
              <a:rPr sz="1400" dirty="0">
                <a:latin typeface="Calibri"/>
                <a:cs typeface="Calibri"/>
              </a:rPr>
              <a:t> de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figura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función de </a:t>
            </a:r>
            <a:r>
              <a:rPr sz="1400" dirty="0">
                <a:latin typeface="Calibri"/>
                <a:cs typeface="Calibri"/>
              </a:rPr>
              <a:t>esta </a:t>
            </a:r>
            <a:r>
              <a:rPr sz="1400" spc="-5" dirty="0">
                <a:latin typeface="Calibri"/>
                <a:cs typeface="Calibri"/>
              </a:rPr>
              <a:t>prensa </a:t>
            </a:r>
            <a:r>
              <a:rPr sz="1400" dirty="0">
                <a:latin typeface="Calibri"/>
                <a:cs typeface="Calibri"/>
              </a:rPr>
              <a:t>es la </a:t>
            </a:r>
            <a:r>
              <a:rPr sz="1400" spc="-5" dirty="0">
                <a:latin typeface="Calibri"/>
                <a:cs typeface="Calibri"/>
              </a:rPr>
              <a:t>de ensayar muestras de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materiales sometidos </a:t>
            </a:r>
            <a:r>
              <a:rPr sz="1400" dirty="0">
                <a:latin typeface="Calibri"/>
                <a:cs typeface="Calibri"/>
              </a:rPr>
              <a:t>a esfuerzos </a:t>
            </a:r>
            <a:r>
              <a:rPr sz="1400" spc="-5" dirty="0">
                <a:latin typeface="Calibri"/>
                <a:cs typeface="Calibri"/>
              </a:rPr>
              <a:t>de compresión. Para ello se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coloca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muestra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sobre</a:t>
            </a:r>
            <a:r>
              <a:rPr sz="1400" dirty="0">
                <a:latin typeface="Calibri"/>
                <a:cs typeface="Calibri"/>
              </a:rPr>
              <a:t> 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piso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base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dirty="0">
                <a:latin typeface="Calibri"/>
                <a:cs typeface="Calibri"/>
              </a:rPr>
              <a:t> aprieta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extremo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tornillo </a:t>
            </a:r>
            <a:r>
              <a:rPr sz="1400" spc="-5" dirty="0">
                <a:latin typeface="Calibri"/>
                <a:cs typeface="Calibri"/>
              </a:rPr>
              <a:t>contra </a:t>
            </a:r>
            <a:r>
              <a:rPr sz="1400" dirty="0">
                <a:latin typeface="Calibri"/>
                <a:cs typeface="Calibri"/>
              </a:rPr>
              <a:t>ella </a:t>
            </a:r>
            <a:r>
              <a:rPr sz="1400" spc="-5" dirty="0">
                <a:latin typeface="Calibri"/>
                <a:cs typeface="Calibri"/>
              </a:rPr>
              <a:t>haciendo </a:t>
            </a:r>
            <a:r>
              <a:rPr sz="1400" dirty="0">
                <a:latin typeface="Calibri"/>
                <a:cs typeface="Calibri"/>
              </a:rPr>
              <a:t>girar el volante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 extremo </a:t>
            </a:r>
            <a:r>
              <a:rPr sz="1400" spc="-5" dirty="0">
                <a:latin typeface="Calibri"/>
                <a:cs typeface="Calibri"/>
              </a:rPr>
              <a:t>superior. Esta acción somete </a:t>
            </a:r>
            <a:r>
              <a:rPr sz="1400" dirty="0">
                <a:latin typeface="Calibri"/>
                <a:cs typeface="Calibri"/>
              </a:rPr>
              <a:t>así a la </a:t>
            </a:r>
            <a:r>
              <a:rPr sz="1400" spc="-5" dirty="0">
                <a:latin typeface="Calibri"/>
                <a:cs typeface="Calibri"/>
              </a:rPr>
              <a:t>porción inferior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tornillo </a:t>
            </a:r>
            <a:r>
              <a:rPr sz="1400" spc="-5" dirty="0">
                <a:latin typeface="Calibri"/>
                <a:cs typeface="Calibri"/>
              </a:rPr>
              <a:t>(4) </a:t>
            </a:r>
            <a:r>
              <a:rPr sz="1400" dirty="0">
                <a:latin typeface="Calibri"/>
                <a:cs typeface="Calibri"/>
              </a:rPr>
              <a:t>a compresión axial y a las barras </a:t>
            </a:r>
            <a:r>
              <a:rPr sz="1400" spc="-5" dirty="0">
                <a:latin typeface="Calibri"/>
                <a:cs typeface="Calibri"/>
              </a:rPr>
              <a:t>laterales (1)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tracción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axial.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observa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también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cruceta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cabeza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(3)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está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sometida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flexión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corte,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superior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tornillo</a:t>
            </a:r>
            <a:endParaRPr sz="1400" dirty="0">
              <a:latin typeface="Calibri"/>
              <a:cs typeface="Calibri"/>
            </a:endParaRPr>
          </a:p>
          <a:p>
            <a:pPr marL="30480" algn="just">
              <a:lnSpc>
                <a:spcPct val="100000"/>
              </a:lnSpc>
              <a:spcBef>
                <a:spcPts val="35"/>
              </a:spcBef>
            </a:pPr>
            <a:r>
              <a:rPr sz="1400" spc="-5" dirty="0">
                <a:latin typeface="Calibri"/>
                <a:cs typeface="Calibri"/>
              </a:rPr>
              <a:t>(2)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torsión.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F80FC31-F5D3-42F4-A93C-8B98ABE58AA3}"/>
              </a:ext>
            </a:extLst>
          </p:cNvPr>
          <p:cNvSpPr txBox="1"/>
          <p:nvPr/>
        </p:nvSpPr>
        <p:spPr>
          <a:xfrm>
            <a:off x="1170195" y="3023263"/>
            <a:ext cx="4528185" cy="3061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75"/>
              </a:spcBef>
            </a:pPr>
            <a:r>
              <a:rPr sz="1400" spc="-5" dirty="0">
                <a:latin typeface="Calibri"/>
                <a:cs typeface="Calibri"/>
              </a:rPr>
              <a:t>Si tomamos ahora una de </a:t>
            </a:r>
            <a:r>
              <a:rPr sz="1400" dirty="0">
                <a:latin typeface="Calibri"/>
                <a:cs typeface="Calibri"/>
              </a:rPr>
              <a:t>las barras laterales y le </a:t>
            </a:r>
            <a:r>
              <a:rPr sz="1400" spc="-5" dirty="0">
                <a:latin typeface="Calibri"/>
                <a:cs typeface="Calibri"/>
              </a:rPr>
              <a:t>realizamos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 corte como el </a:t>
            </a:r>
            <a:r>
              <a:rPr sz="1400" dirty="0">
                <a:latin typeface="Calibri"/>
                <a:cs typeface="Calibri"/>
              </a:rPr>
              <a:t>a-a </a:t>
            </a:r>
            <a:r>
              <a:rPr sz="1400" spc="-5" dirty="0">
                <a:latin typeface="Calibri"/>
                <a:cs typeface="Calibri"/>
              </a:rPr>
              <a:t>indicado, veremos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-5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que la </a:t>
            </a:r>
            <a:r>
              <a:rPr sz="1400" spc="-5" dirty="0">
                <a:latin typeface="Calibri"/>
                <a:cs typeface="Calibri"/>
              </a:rPr>
              <a:t>parte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superior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encuentre</a:t>
            </a:r>
            <a:r>
              <a:rPr sz="1400" dirty="0">
                <a:latin typeface="Calibri"/>
                <a:cs typeface="Calibri"/>
              </a:rPr>
              <a:t> 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equilibrio,</a:t>
            </a:r>
            <a:r>
              <a:rPr sz="1400" dirty="0">
                <a:latin typeface="Calibri"/>
                <a:cs typeface="Calibri"/>
              </a:rPr>
              <a:t> 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debe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aparecer una fuerza </a:t>
            </a:r>
            <a:r>
              <a:rPr sz="1400" dirty="0">
                <a:latin typeface="Calibri"/>
                <a:cs typeface="Calibri"/>
              </a:rPr>
              <a:t>F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en realidad representa la </a:t>
            </a:r>
            <a:r>
              <a:rPr sz="1400" spc="-5" dirty="0">
                <a:latin typeface="Calibri"/>
                <a:cs typeface="Calibri"/>
              </a:rPr>
              <a:t>acción de 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otra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parte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eliminada.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Ahora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bien,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¿debemos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suponer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indicada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aparece</a:t>
            </a:r>
            <a:r>
              <a:rPr sz="1400" dirty="0">
                <a:latin typeface="Calibri"/>
                <a:cs typeface="Calibri"/>
              </a:rPr>
              <a:t> 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realidad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fuerza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concentrada F? La intuición nos dice </a:t>
            </a:r>
            <a:r>
              <a:rPr sz="1400" dirty="0">
                <a:latin typeface="Calibri"/>
                <a:cs typeface="Calibri"/>
              </a:rPr>
              <a:t>que eso </a:t>
            </a:r>
            <a:r>
              <a:rPr sz="1400" spc="-5" dirty="0">
                <a:latin typeface="Calibri"/>
                <a:cs typeface="Calibri"/>
              </a:rPr>
              <a:t>no parece lógico,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 razonable es </a:t>
            </a:r>
            <a:r>
              <a:rPr sz="1400" spc="-5" dirty="0">
                <a:latin typeface="Calibri"/>
                <a:cs typeface="Calibri"/>
              </a:rPr>
              <a:t>que aparezcan solicitaciones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</a:rPr>
              <a:t>cada punto de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sección considerada,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-5" dirty="0">
                <a:latin typeface="Calibri"/>
                <a:cs typeface="Calibri"/>
              </a:rPr>
              <a:t>no </a:t>
            </a:r>
            <a:r>
              <a:rPr sz="1400" dirty="0">
                <a:latin typeface="Calibri"/>
                <a:cs typeface="Calibri"/>
              </a:rPr>
              <a:t>son </a:t>
            </a:r>
            <a:r>
              <a:rPr sz="1400" spc="-5" dirty="0">
                <a:latin typeface="Calibri"/>
                <a:cs typeface="Calibri"/>
              </a:rPr>
              <a:t>otra </a:t>
            </a:r>
            <a:r>
              <a:rPr sz="1400" dirty="0">
                <a:latin typeface="Calibri"/>
                <a:cs typeface="Calibri"/>
              </a:rPr>
              <a:t>cosa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los esfuerzos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 actúan en cada partícula manteniendo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continuidad del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cuerpo. La </a:t>
            </a:r>
            <a:r>
              <a:rPr sz="1400" dirty="0">
                <a:latin typeface="Calibri"/>
                <a:cs typeface="Calibri"/>
              </a:rPr>
              <a:t>ley </a:t>
            </a:r>
            <a:r>
              <a:rPr sz="1400" spc="-5" dirty="0">
                <a:latin typeface="Calibri"/>
                <a:cs typeface="Calibri"/>
              </a:rPr>
              <a:t>matemática que podría corresponderle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estas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solicitaciones podría ser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que se indica en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figura, aunque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 </a:t>
            </a:r>
            <a:r>
              <a:rPr sz="1400" dirty="0">
                <a:latin typeface="Calibri"/>
                <a:cs typeface="Calibri"/>
              </a:rPr>
              <a:t>lo </a:t>
            </a:r>
            <a:r>
              <a:rPr sz="1400" spc="-5" dirty="0">
                <a:latin typeface="Calibri"/>
                <a:cs typeface="Calibri"/>
              </a:rPr>
              <a:t>podemos afirmar </a:t>
            </a:r>
            <a:r>
              <a:rPr sz="1400" dirty="0">
                <a:latin typeface="Calibri"/>
                <a:cs typeface="Calibri"/>
              </a:rPr>
              <a:t>rigurosamente si </a:t>
            </a:r>
            <a:r>
              <a:rPr sz="1400" spc="-5" dirty="0">
                <a:latin typeface="Calibri"/>
                <a:cs typeface="Calibri"/>
              </a:rPr>
              <a:t>no hacemos un buen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estudio del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problema.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BA36CD2D-5D3A-4346-B430-3840A4780F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6732" y="793693"/>
            <a:ext cx="1448863" cy="2712151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7966D7F3-4D79-4AC5-BACB-F03FE9A931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1363" y="723524"/>
            <a:ext cx="1839341" cy="2704373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12FBB99F-C9C0-4DC6-A763-E885F5F101F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7142" y="3886155"/>
            <a:ext cx="2323878" cy="2271251"/>
          </a:xfrm>
          <a:prstGeom prst="rect">
            <a:avLst/>
          </a:prstGeom>
        </p:spPr>
      </p:pic>
      <p:pic>
        <p:nvPicPr>
          <p:cNvPr id="10" name="object 8">
            <a:extLst>
              <a:ext uri="{FF2B5EF4-FFF2-40B4-BE49-F238E27FC236}">
                <a16:creationId xmlns:a16="http://schemas.microsoft.com/office/drawing/2014/main" id="{B2DA2FC5-C5BD-41EF-864F-979AF45250A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0442" y="3969499"/>
            <a:ext cx="2003792" cy="17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4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4354B6E-63A6-4151-95AE-C4C2D6450325}"/>
              </a:ext>
            </a:extLst>
          </p:cNvPr>
          <p:cNvSpPr/>
          <p:nvPr/>
        </p:nvSpPr>
        <p:spPr>
          <a:xfrm>
            <a:off x="1151906" y="1662545"/>
            <a:ext cx="10070276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C8A95B1-BDC5-4FE1-AE68-31909FA81E54}"/>
              </a:ext>
            </a:extLst>
          </p:cNvPr>
          <p:cNvSpPr txBox="1"/>
          <p:nvPr/>
        </p:nvSpPr>
        <p:spPr>
          <a:xfrm>
            <a:off x="1437753" y="370552"/>
            <a:ext cx="8900795" cy="24053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499"/>
              </a:lnSpc>
              <a:spcBef>
                <a:spcPts val="60"/>
              </a:spcBef>
            </a:pP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partir de </a:t>
            </a:r>
            <a:r>
              <a:rPr sz="1400" dirty="0">
                <a:latin typeface="Calibri"/>
                <a:cs typeface="Calibri"/>
              </a:rPr>
              <a:t>todas las </a:t>
            </a:r>
            <a:r>
              <a:rPr sz="1400" spc="-5" dirty="0">
                <a:latin typeface="Calibri"/>
                <a:cs typeface="Calibri"/>
              </a:rPr>
              <a:t>consideraciones anteriores podemos formular una hipótesis: “Los </a:t>
            </a:r>
            <a:r>
              <a:rPr sz="1400" dirty="0">
                <a:latin typeface="Calibri"/>
                <a:cs typeface="Calibri"/>
              </a:rPr>
              <a:t>esfuerzos </a:t>
            </a:r>
            <a:r>
              <a:rPr sz="1400" spc="-5" dirty="0">
                <a:latin typeface="Calibri"/>
                <a:cs typeface="Calibri"/>
              </a:rPr>
              <a:t>internos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</a:rPr>
              <a:t>una sección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cualquiera de un </a:t>
            </a:r>
            <a:r>
              <a:rPr sz="1400" dirty="0">
                <a:latin typeface="Calibri"/>
                <a:cs typeface="Calibri"/>
              </a:rPr>
              <a:t>cuerpo </a:t>
            </a:r>
            <a:r>
              <a:rPr sz="1400" spc="-5" dirty="0">
                <a:latin typeface="Calibri"/>
                <a:cs typeface="Calibri"/>
              </a:rPr>
              <a:t>se </a:t>
            </a:r>
            <a:r>
              <a:rPr sz="1400" dirty="0">
                <a:latin typeface="Calibri"/>
                <a:cs typeface="Calibri"/>
              </a:rPr>
              <a:t>desarrollan </a:t>
            </a:r>
            <a:r>
              <a:rPr sz="1400" spc="-5" dirty="0">
                <a:latin typeface="Calibri"/>
                <a:cs typeface="Calibri"/>
              </a:rPr>
              <a:t>punto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punto”. Esta hipótesis será de gran importancia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pueden demostrarse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experimentalmente.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2748915" algn="just">
              <a:lnSpc>
                <a:spcPct val="101099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Si consideramos </a:t>
            </a:r>
            <a:r>
              <a:rPr sz="1400" dirty="0">
                <a:latin typeface="Calibri"/>
                <a:cs typeface="Calibri"/>
              </a:rPr>
              <a:t>un </a:t>
            </a:r>
            <a:r>
              <a:rPr sz="1400" spc="-5" dirty="0">
                <a:latin typeface="Calibri"/>
                <a:cs typeface="Calibri"/>
              </a:rPr>
              <a:t>cuerpo </a:t>
            </a:r>
            <a:r>
              <a:rPr sz="1400" dirty="0">
                <a:latin typeface="Calibri"/>
                <a:cs typeface="Calibri"/>
              </a:rPr>
              <a:t>sometido a cargas exteriores en equilibrio, y lo </a:t>
            </a:r>
            <a:r>
              <a:rPr sz="1400" spc="-5" dirty="0">
                <a:latin typeface="Calibri"/>
                <a:cs typeface="Calibri"/>
              </a:rPr>
              <a:t>dividimos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 dos </a:t>
            </a:r>
            <a:r>
              <a:rPr sz="1400" dirty="0">
                <a:latin typeface="Calibri"/>
                <a:cs typeface="Calibri"/>
              </a:rPr>
              <a:t>partes </a:t>
            </a:r>
            <a:r>
              <a:rPr sz="1400" spc="-5" dirty="0">
                <a:latin typeface="Calibri"/>
                <a:cs typeface="Calibri"/>
              </a:rPr>
              <a:t>mediante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intersección </a:t>
            </a:r>
            <a:r>
              <a:rPr sz="1400" dirty="0">
                <a:latin typeface="Calibri"/>
                <a:cs typeface="Calibri"/>
              </a:rPr>
              <a:t>con </a:t>
            </a:r>
            <a:r>
              <a:rPr sz="1400" spc="-5" dirty="0">
                <a:latin typeface="Calibri"/>
                <a:cs typeface="Calibri"/>
              </a:rPr>
              <a:t>un plano cualquiera, sabemos que en </a:t>
            </a:r>
            <a:r>
              <a:rPr sz="1400" spc="10" dirty="0">
                <a:latin typeface="Calibri"/>
                <a:cs typeface="Calibri"/>
              </a:rPr>
              <a:t>la 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sección originada aparecerán fuerzas que mantienen el </a:t>
            </a:r>
            <a:r>
              <a:rPr sz="1400" dirty="0">
                <a:latin typeface="Calibri"/>
                <a:cs typeface="Calibri"/>
              </a:rPr>
              <a:t>equilibrio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porción. </a:t>
            </a:r>
            <a:r>
              <a:rPr sz="1400" dirty="0">
                <a:latin typeface="Calibri"/>
                <a:cs typeface="Calibri"/>
              </a:rPr>
              <a:t>Si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sección tomamos un punto </a:t>
            </a:r>
            <a:r>
              <a:rPr sz="1400" dirty="0">
                <a:latin typeface="Calibri"/>
                <a:cs typeface="Calibri"/>
              </a:rPr>
              <a:t>P y </a:t>
            </a:r>
            <a:r>
              <a:rPr sz="1400" spc="-5" dirty="0">
                <a:latin typeface="Calibri"/>
                <a:cs typeface="Calibri"/>
              </a:rPr>
              <a:t>un entorno de </a:t>
            </a:r>
            <a:r>
              <a:rPr sz="1400" dirty="0">
                <a:latin typeface="Calibri"/>
                <a:cs typeface="Calibri"/>
              </a:rPr>
              <a:t>área </a:t>
            </a:r>
            <a:r>
              <a:rPr sz="1400" spc="-5" dirty="0">
                <a:latin typeface="Symbol"/>
                <a:cs typeface="Symbol"/>
              </a:rPr>
              <a:t></a:t>
            </a:r>
            <a:r>
              <a:rPr sz="1400" spc="-5" dirty="0">
                <a:latin typeface="Calibri"/>
                <a:cs typeface="Calibri"/>
              </a:rPr>
              <a:t>, sobre dicha </a:t>
            </a:r>
            <a:r>
              <a:rPr sz="1400" dirty="0">
                <a:latin typeface="Calibri"/>
                <a:cs typeface="Calibri"/>
              </a:rPr>
              <a:t>área existirá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una fuerza elemental </a:t>
            </a:r>
            <a:r>
              <a:rPr sz="1400" dirty="0">
                <a:latin typeface="Symbol"/>
                <a:cs typeface="Symbol"/>
              </a:rPr>
              <a:t></a:t>
            </a:r>
            <a:r>
              <a:rPr sz="1400" dirty="0">
                <a:latin typeface="Calibri"/>
                <a:cs typeface="Calibri"/>
              </a:rPr>
              <a:t>F. </a:t>
            </a:r>
            <a:r>
              <a:rPr sz="1400" spc="-10" dirty="0">
                <a:latin typeface="Calibri"/>
                <a:cs typeface="Calibri"/>
              </a:rPr>
              <a:t>Haciendo </a:t>
            </a:r>
            <a:r>
              <a:rPr sz="1400" spc="-5" dirty="0">
                <a:latin typeface="Calibri"/>
                <a:cs typeface="Calibri"/>
              </a:rPr>
              <a:t>el cociente </a:t>
            </a:r>
            <a:r>
              <a:rPr sz="1400" spc="-10" dirty="0">
                <a:latin typeface="Calibri"/>
                <a:cs typeface="Calibri"/>
              </a:rPr>
              <a:t>de </a:t>
            </a:r>
            <a:r>
              <a:rPr sz="1400" spc="-10" dirty="0">
                <a:latin typeface="Symbol"/>
                <a:cs typeface="Symbol"/>
              </a:rPr>
              <a:t></a:t>
            </a:r>
            <a:r>
              <a:rPr sz="1400" spc="-10" dirty="0">
                <a:latin typeface="Times New Roman"/>
                <a:cs typeface="Times New Roman"/>
              </a:rPr>
              <a:t>F/</a:t>
            </a:r>
            <a:r>
              <a:rPr sz="1400" spc="-10" dirty="0">
                <a:latin typeface="Symbol"/>
                <a:cs typeface="Symbol"/>
              </a:rPr>
              <a:t>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sz="1400" spc="-5" dirty="0">
                <a:latin typeface="Calibri"/>
                <a:cs typeface="Calibri"/>
              </a:rPr>
              <a:t>con </a:t>
            </a:r>
            <a:r>
              <a:rPr sz="1400" spc="-5" dirty="0">
                <a:latin typeface="Symbol"/>
                <a:cs typeface="Symbol"/>
              </a:rPr>
              <a:t>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tendiendo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cero, </a:t>
            </a:r>
            <a:r>
              <a:rPr sz="1400" spc="-5" dirty="0">
                <a:latin typeface="Calibri"/>
                <a:cs typeface="Calibri"/>
              </a:rPr>
              <a:t> definiremos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“vector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tensión </a:t>
            </a:r>
            <a:r>
              <a:rPr sz="1400" dirty="0">
                <a:latin typeface="Calibri"/>
                <a:cs typeface="Calibri"/>
              </a:rPr>
              <a:t>total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tensión</a:t>
            </a:r>
            <a:r>
              <a:rPr sz="1400" dirty="0">
                <a:latin typeface="Calibri"/>
                <a:cs typeface="Calibri"/>
              </a:rPr>
              <a:t> resultante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punto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siguiente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límite.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B6D2134-6897-47D7-ADB0-256CBEB24E49}"/>
              </a:ext>
            </a:extLst>
          </p:cNvPr>
          <p:cNvSpPr txBox="1"/>
          <p:nvPr/>
        </p:nvSpPr>
        <p:spPr>
          <a:xfrm>
            <a:off x="1412353" y="3599019"/>
            <a:ext cx="8940800" cy="6788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 algn="just">
              <a:lnSpc>
                <a:spcPct val="102899"/>
              </a:lnSpc>
              <a:spcBef>
                <a:spcPts val="55"/>
              </a:spcBef>
            </a:pPr>
            <a:r>
              <a:rPr sz="1400" spc="-5" dirty="0">
                <a:latin typeface="Calibri"/>
                <a:cs typeface="Calibri"/>
              </a:rPr>
              <a:t>La </a:t>
            </a:r>
            <a:r>
              <a:rPr sz="1400" dirty="0">
                <a:latin typeface="Calibri"/>
                <a:cs typeface="Calibri"/>
              </a:rPr>
              <a:t>tensión </a:t>
            </a:r>
            <a:r>
              <a:rPr sz="1400" spc="-5" dirty="0">
                <a:latin typeface="Calibri"/>
                <a:cs typeface="Calibri"/>
              </a:rPr>
              <a:t>es </a:t>
            </a:r>
            <a:r>
              <a:rPr sz="1400" dirty="0">
                <a:latin typeface="Calibri"/>
                <a:cs typeface="Calibri"/>
              </a:rPr>
              <a:t>una </a:t>
            </a:r>
            <a:r>
              <a:rPr sz="1400" spc="-5" dirty="0">
                <a:latin typeface="Calibri"/>
                <a:cs typeface="Calibri"/>
              </a:rPr>
              <a:t>magnitud </a:t>
            </a:r>
            <a:r>
              <a:rPr sz="1400" dirty="0">
                <a:latin typeface="Calibri"/>
                <a:cs typeface="Calibri"/>
              </a:rPr>
              <a:t>vectorial, por lo tanto, </a:t>
            </a:r>
            <a:r>
              <a:rPr sz="1400" spc="-5" dirty="0">
                <a:latin typeface="Calibri"/>
                <a:cs typeface="Calibri"/>
              </a:rPr>
              <a:t>queda definida </a:t>
            </a:r>
            <a:r>
              <a:rPr sz="1400" dirty="0">
                <a:latin typeface="Calibri"/>
                <a:cs typeface="Calibri"/>
              </a:rPr>
              <a:t>mediante tres </a:t>
            </a:r>
            <a:r>
              <a:rPr sz="1400" spc="-5" dirty="0">
                <a:latin typeface="Calibri"/>
                <a:cs typeface="Calibri"/>
              </a:rPr>
              <a:t>parámetros: intensidad, dirección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sentido. Por otro lado,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dimensión </a:t>
            </a:r>
            <a:r>
              <a:rPr sz="1400" dirty="0">
                <a:latin typeface="Calibri"/>
                <a:cs typeface="Calibri"/>
              </a:rPr>
              <a:t>que tiene es la </a:t>
            </a:r>
            <a:r>
              <a:rPr sz="1400" spc="-5" dirty="0">
                <a:latin typeface="Calibri"/>
                <a:cs typeface="Calibri"/>
              </a:rPr>
              <a:t>de una </a:t>
            </a:r>
            <a:r>
              <a:rPr sz="1400" dirty="0">
                <a:latin typeface="Calibri"/>
                <a:cs typeface="Calibri"/>
              </a:rPr>
              <a:t>fuerza </a:t>
            </a:r>
            <a:r>
              <a:rPr sz="1400" spc="-5" dirty="0">
                <a:latin typeface="Calibri"/>
                <a:cs typeface="Calibri"/>
              </a:rPr>
              <a:t>por unidad </a:t>
            </a:r>
            <a:r>
              <a:rPr sz="1400" dirty="0">
                <a:latin typeface="Calibri"/>
                <a:cs typeface="Calibri"/>
              </a:rPr>
              <a:t>de área, y </a:t>
            </a:r>
            <a:r>
              <a:rPr sz="1400" spc="-5" dirty="0">
                <a:latin typeface="Calibri"/>
                <a:cs typeface="Calibri"/>
              </a:rPr>
              <a:t>puede medírsela, por ejemplo, en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Kg/cm</a:t>
            </a:r>
            <a:r>
              <a:rPr sz="1350" spc="-7" baseline="30864" dirty="0">
                <a:latin typeface="Calibri"/>
                <a:cs typeface="Calibri"/>
              </a:rPr>
              <a:t>2</a:t>
            </a:r>
            <a:r>
              <a:rPr sz="1350" spc="150" baseline="3086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(KN/cm</a:t>
            </a:r>
            <a:r>
              <a:rPr sz="1350" spc="-7" baseline="30864" dirty="0">
                <a:latin typeface="Calibri"/>
                <a:cs typeface="Calibri"/>
              </a:rPr>
              <a:t>2</a:t>
            </a:r>
            <a:r>
              <a:rPr sz="1400" spc="-5" dirty="0">
                <a:latin typeface="Calibri"/>
                <a:cs typeface="Calibri"/>
              </a:rPr>
              <a:t>).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0971118A-AF00-4A95-B618-B0653B58F66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1000" y="2893027"/>
            <a:ext cx="1126236" cy="437388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B98D65E8-5FDF-4A96-8DB5-9FBE6360FC4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0216" y="1361504"/>
            <a:ext cx="2199341" cy="1924325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092CB17B-4FE0-4246-8F00-9094DF67234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4534" y="4553921"/>
            <a:ext cx="5372008" cy="14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7AA6516-2B4A-4A48-99AB-5286BA2BE5C6}"/>
              </a:ext>
            </a:extLst>
          </p:cNvPr>
          <p:cNvSpPr/>
          <p:nvPr/>
        </p:nvSpPr>
        <p:spPr>
          <a:xfrm>
            <a:off x="1151906" y="1662545"/>
            <a:ext cx="10070276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C509D3F-7A3A-41D6-A1ED-50160816587F}"/>
              </a:ext>
            </a:extLst>
          </p:cNvPr>
          <p:cNvSpPr txBox="1"/>
          <p:nvPr/>
        </p:nvSpPr>
        <p:spPr>
          <a:xfrm>
            <a:off x="1645602" y="284731"/>
            <a:ext cx="8900795" cy="30168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2932430" algn="just">
              <a:lnSpc>
                <a:spcPct val="104000"/>
              </a:lnSpc>
              <a:spcBef>
                <a:spcPts val="35"/>
              </a:spcBef>
            </a:pP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vector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tensión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total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puede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descomponerse según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direcciones,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normal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sección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contenida</a:t>
            </a:r>
            <a:r>
              <a:rPr sz="1400" dirty="0">
                <a:latin typeface="Calibri"/>
                <a:cs typeface="Calibri"/>
              </a:rPr>
              <a:t> 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mismo,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obteniéndose</a:t>
            </a:r>
            <a:r>
              <a:rPr sz="1400" dirty="0">
                <a:latin typeface="Calibri"/>
                <a:cs typeface="Calibri"/>
              </a:rPr>
              <a:t> así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componentes </a:t>
            </a:r>
            <a:r>
              <a:rPr sz="1400" dirty="0">
                <a:latin typeface="Calibri"/>
                <a:cs typeface="Calibri"/>
              </a:rPr>
              <a:t>de tensión </a:t>
            </a:r>
            <a:r>
              <a:rPr sz="1400" spc="-5" dirty="0">
                <a:latin typeface="Calibri"/>
                <a:cs typeface="Calibri"/>
              </a:rPr>
              <a:t>denominadas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tensión normal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Symbol"/>
                <a:cs typeface="Symbol"/>
              </a:rPr>
              <a:t></a:t>
            </a:r>
            <a:r>
              <a:rPr sz="1400" spc="-5" dirty="0">
                <a:latin typeface="Times New Roman"/>
                <a:cs typeface="Times New Roman"/>
              </a:rPr>
              <a:t>)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tensión tangencial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Symbol"/>
                <a:cs typeface="Symbol"/>
              </a:rPr>
              <a:t>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2932430" algn="just">
              <a:lnSpc>
                <a:spcPct val="98800"/>
              </a:lnSpc>
            </a:pPr>
            <a:r>
              <a:rPr sz="1400" spc="-5" dirty="0">
                <a:latin typeface="Calibri"/>
                <a:cs typeface="Calibri"/>
              </a:rPr>
              <a:t>Volviendo nuevamente al caso 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barra </a:t>
            </a:r>
            <a:r>
              <a:rPr sz="1400" dirty="0">
                <a:latin typeface="Calibri"/>
                <a:cs typeface="Calibri"/>
              </a:rPr>
              <a:t>lateral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prensa, cuando más </a:t>
            </a:r>
            <a:r>
              <a:rPr sz="1400" dirty="0">
                <a:latin typeface="Calibri"/>
                <a:cs typeface="Calibri"/>
              </a:rPr>
              <a:t>gira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dirty="0">
                <a:latin typeface="Calibri"/>
                <a:cs typeface="Calibri"/>
              </a:rPr>
              <a:t> volante </a:t>
            </a:r>
            <a:r>
              <a:rPr sz="1400" spc="-5" dirty="0">
                <a:latin typeface="Calibri"/>
                <a:cs typeface="Calibri"/>
              </a:rPr>
              <a:t>superior mayor </a:t>
            </a:r>
            <a:r>
              <a:rPr sz="1400" dirty="0">
                <a:latin typeface="Calibri"/>
                <a:cs typeface="Calibri"/>
              </a:rPr>
              <a:t>es la </a:t>
            </a:r>
            <a:r>
              <a:rPr sz="1400" spc="-5" dirty="0">
                <a:latin typeface="Calibri"/>
                <a:cs typeface="Calibri"/>
              </a:rPr>
              <a:t>fuerza que debe absorber </a:t>
            </a:r>
            <a:r>
              <a:rPr sz="1400" dirty="0">
                <a:latin typeface="Calibri"/>
                <a:cs typeface="Calibri"/>
              </a:rPr>
              <a:t>la barra. </a:t>
            </a:r>
            <a:r>
              <a:rPr sz="14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observa,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así </a:t>
            </a:r>
            <a:r>
              <a:rPr sz="1400" dirty="0">
                <a:latin typeface="Calibri"/>
                <a:cs typeface="Calibri"/>
              </a:rPr>
              <a:t> mismo,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 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barra 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estira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ligeramente de modo que para 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cada valor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 </a:t>
            </a:r>
            <a:r>
              <a:rPr sz="14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 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produce un</a:t>
            </a:r>
            <a:r>
              <a:rPr sz="14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pequeño</a:t>
            </a:r>
            <a:r>
              <a:rPr sz="1400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alargamiento</a:t>
            </a:r>
            <a:r>
              <a:rPr sz="1400" i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50" b="1" i="1" u="sng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</a:t>
            </a: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12700" marR="5080" algn="just">
              <a:lnSpc>
                <a:spcPct val="103899"/>
              </a:lnSpc>
              <a:spcBef>
                <a:spcPts val="1020"/>
              </a:spcBef>
            </a:pPr>
            <a:r>
              <a:rPr sz="1400" spc="-5" dirty="0">
                <a:latin typeface="Calibri"/>
                <a:cs typeface="Calibri"/>
              </a:rPr>
              <a:t>Como </a:t>
            </a:r>
            <a:r>
              <a:rPr sz="1400" dirty="0">
                <a:latin typeface="Calibri"/>
                <a:cs typeface="Calibri"/>
              </a:rPr>
              <a:t>el esfuerzo F es </a:t>
            </a:r>
            <a:r>
              <a:rPr sz="1400" spc="-5" dirty="0">
                <a:latin typeface="Calibri"/>
                <a:cs typeface="Calibri"/>
              </a:rPr>
              <a:t>constante </a:t>
            </a:r>
            <a:r>
              <a:rPr sz="1400" dirty="0">
                <a:latin typeface="Calibri"/>
                <a:cs typeface="Calibri"/>
              </a:rPr>
              <a:t>en toda la barra, todas las </a:t>
            </a:r>
            <a:r>
              <a:rPr sz="1400" spc="-5" dirty="0">
                <a:latin typeface="Calibri"/>
                <a:cs typeface="Calibri"/>
              </a:rPr>
              <a:t>fibras longitudinales </a:t>
            </a:r>
            <a:r>
              <a:rPr sz="1400" dirty="0">
                <a:latin typeface="Calibri"/>
                <a:cs typeface="Calibri"/>
              </a:rPr>
              <a:t>están estiradas </a:t>
            </a:r>
            <a:r>
              <a:rPr sz="1400" spc="-5" dirty="0">
                <a:latin typeface="Calibri"/>
                <a:cs typeface="Calibri"/>
              </a:rPr>
              <a:t>uniformemente. Podemos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entonces establecer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cociente entre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desplazamiento </a:t>
            </a:r>
            <a:r>
              <a:rPr sz="1400" dirty="0">
                <a:latin typeface="Symbol"/>
                <a:cs typeface="Symbol"/>
              </a:rPr>
              <a:t>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y la </a:t>
            </a:r>
            <a:r>
              <a:rPr sz="1400" spc="-5" dirty="0">
                <a:latin typeface="Calibri"/>
                <a:cs typeface="Calibri"/>
              </a:rPr>
              <a:t>longitud </a:t>
            </a:r>
            <a:r>
              <a:rPr sz="1400" dirty="0">
                <a:latin typeface="Calibri"/>
                <a:cs typeface="Calibri"/>
              </a:rPr>
              <a:t>L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 barra </a:t>
            </a:r>
            <a:r>
              <a:rPr sz="1400" spc="-5" dirty="0">
                <a:latin typeface="Calibri"/>
                <a:cs typeface="Calibri"/>
              </a:rPr>
              <a:t>cuando </a:t>
            </a:r>
            <a:r>
              <a:rPr sz="1400" dirty="0">
                <a:latin typeface="Calibri"/>
                <a:cs typeface="Calibri"/>
              </a:rPr>
              <a:t>está </a:t>
            </a:r>
            <a:r>
              <a:rPr sz="1400" spc="-5" dirty="0">
                <a:latin typeface="Calibri"/>
                <a:cs typeface="Calibri"/>
              </a:rPr>
              <a:t>descargada, </a:t>
            </a:r>
            <a:r>
              <a:rPr sz="1400" dirty="0">
                <a:latin typeface="Calibri"/>
                <a:cs typeface="Calibri"/>
              </a:rPr>
              <a:t>a este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cociente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denominamos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“deformación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unitaria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específica”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5B5607E-3FEA-458F-8362-C5F09CCD7EDB}"/>
              </a:ext>
            </a:extLst>
          </p:cNvPr>
          <p:cNvSpPr txBox="1"/>
          <p:nvPr/>
        </p:nvSpPr>
        <p:spPr>
          <a:xfrm>
            <a:off x="1645602" y="4007354"/>
            <a:ext cx="7319009" cy="163766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Observamos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ésta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tiene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unidades,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decir,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 una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magnitud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adimensional.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Ahora</a:t>
            </a:r>
            <a:r>
              <a:rPr sz="1400" spc="-1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bien,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todas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fibras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han</a:t>
            </a:r>
            <a:r>
              <a:rPr sz="1400" dirty="0">
                <a:latin typeface="Calibri"/>
                <a:cs typeface="Calibri"/>
              </a:rPr>
              <a:t> alargado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igual,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punto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cuerpo</a:t>
            </a:r>
            <a:r>
              <a:rPr sz="1400" dirty="0">
                <a:latin typeface="Calibri"/>
                <a:cs typeface="Calibri"/>
              </a:rPr>
              <a:t> está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caracterizado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tener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misma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deformación específica, aunque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</a:rPr>
              <a:t>otros </a:t>
            </a:r>
            <a:r>
              <a:rPr sz="1400" dirty="0">
                <a:latin typeface="Calibri"/>
                <a:cs typeface="Calibri"/>
              </a:rPr>
              <a:t>casos esto </a:t>
            </a:r>
            <a:r>
              <a:rPr sz="1400" spc="-5" dirty="0">
                <a:latin typeface="Calibri"/>
                <a:cs typeface="Calibri"/>
              </a:rPr>
              <a:t>podría no ser </a:t>
            </a:r>
            <a:r>
              <a:rPr sz="1400" dirty="0">
                <a:latin typeface="Calibri"/>
                <a:cs typeface="Calibri"/>
              </a:rPr>
              <a:t>así, </a:t>
            </a:r>
            <a:r>
              <a:rPr sz="1400" spc="-5" dirty="0">
                <a:latin typeface="Calibri"/>
                <a:cs typeface="Calibri"/>
              </a:rPr>
              <a:t>con </a:t>
            </a:r>
            <a:r>
              <a:rPr sz="1400" dirty="0">
                <a:latin typeface="Calibri"/>
                <a:cs typeface="Calibri"/>
              </a:rPr>
              <a:t>lo </a:t>
            </a:r>
            <a:r>
              <a:rPr sz="1400" spc="-5" dirty="0">
                <a:latin typeface="Calibri"/>
                <a:cs typeface="Calibri"/>
              </a:rPr>
              <a:t>que cada punto tendría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valor </a:t>
            </a:r>
            <a:r>
              <a:rPr sz="1400" spc="-5" dirty="0">
                <a:latin typeface="Calibri"/>
                <a:cs typeface="Calibri"/>
              </a:rPr>
              <a:t>distinto 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Symbol"/>
                <a:cs typeface="Symbol"/>
              </a:rPr>
              <a:t>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5080" indent="22860" algn="just">
              <a:lnSpc>
                <a:spcPct val="100800"/>
              </a:lnSpc>
              <a:spcBef>
                <a:spcPts val="790"/>
              </a:spcBef>
            </a:pPr>
            <a:r>
              <a:rPr sz="1400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las consideraciones anteriores podemos </a:t>
            </a:r>
            <a:r>
              <a:rPr sz="1400" spc="-5" dirty="0">
                <a:latin typeface="Calibri"/>
                <a:cs typeface="Calibri"/>
              </a:rPr>
              <a:t>deducir que cada punto 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barra </a:t>
            </a:r>
            <a:r>
              <a:rPr sz="1400" dirty="0">
                <a:latin typeface="Calibri"/>
                <a:cs typeface="Calibri"/>
              </a:rPr>
              <a:t>tiene </a:t>
            </a:r>
            <a:r>
              <a:rPr sz="1400" spc="-5" dirty="0">
                <a:latin typeface="Calibri"/>
                <a:cs typeface="Calibri"/>
              </a:rPr>
              <a:t>una </a:t>
            </a:r>
            <a:r>
              <a:rPr sz="1400" dirty="0">
                <a:latin typeface="Calibri"/>
                <a:cs typeface="Calibri"/>
              </a:rPr>
              <a:t>tensión y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deformación.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Cabe</a:t>
            </a:r>
            <a:r>
              <a:rPr sz="1400" dirty="0">
                <a:latin typeface="Calibri"/>
                <a:cs typeface="Calibri"/>
              </a:rPr>
              <a:t> entonces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una</a:t>
            </a:r>
            <a:r>
              <a:rPr sz="1400" dirty="0">
                <a:latin typeface="Calibri"/>
                <a:cs typeface="Calibri"/>
              </a:rPr>
              <a:t> pregunta: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¿las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tensiones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deformaciones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están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relacionadas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sí?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Resolveremos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interrogante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 próximo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ítem.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BDFA65FB-CFBD-4B0C-8B74-3ADD615A1A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894" y="3771896"/>
            <a:ext cx="1048511" cy="2388108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6D047766-67A2-45D2-9A10-398446775CE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9995" y="366856"/>
            <a:ext cx="2317825" cy="1958714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F65EDD62-4005-4BBA-A6B3-5C5710B5E8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2349" y="3416804"/>
            <a:ext cx="429768" cy="3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0339830-365D-489F-8D12-97D78F93DD24}"/>
              </a:ext>
            </a:extLst>
          </p:cNvPr>
          <p:cNvSpPr/>
          <p:nvPr/>
        </p:nvSpPr>
        <p:spPr>
          <a:xfrm>
            <a:off x="1151906" y="1662545"/>
            <a:ext cx="10070276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358DCED-A602-4836-B523-311AEAFEB551}"/>
              </a:ext>
            </a:extLst>
          </p:cNvPr>
          <p:cNvSpPr txBox="1"/>
          <p:nvPr/>
        </p:nvSpPr>
        <p:spPr>
          <a:xfrm>
            <a:off x="1151906" y="276598"/>
            <a:ext cx="6795134" cy="907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Supongamos ahora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quisiéramos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graficar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variación </a:t>
            </a:r>
            <a:r>
              <a:rPr sz="1400" dirty="0">
                <a:latin typeface="Calibri"/>
                <a:cs typeface="Calibri"/>
              </a:rPr>
              <a:t>Carga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Desplazamiento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</a:t>
            </a:r>
            <a:r>
              <a:rPr sz="1400" spc="-5" dirty="0">
                <a:latin typeface="Times New Roman"/>
                <a:cs typeface="Times New Roman"/>
              </a:rPr>
              <a:t>):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4500"/>
              </a:lnSpc>
            </a:pPr>
            <a:r>
              <a:rPr sz="1400" spc="-5" dirty="0">
                <a:latin typeface="Calibri"/>
                <a:cs typeface="Calibri"/>
              </a:rPr>
              <a:t>Para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nuestro</a:t>
            </a:r>
            <a:r>
              <a:rPr sz="1400" dirty="0">
                <a:latin typeface="Calibri"/>
                <a:cs typeface="Calibri"/>
              </a:rPr>
              <a:t> análisis,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consideremos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posibilidad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combinar</a:t>
            </a:r>
            <a:r>
              <a:rPr sz="1400" dirty="0">
                <a:latin typeface="Calibri"/>
                <a:cs typeface="Calibri"/>
              </a:rPr>
              <a:t> 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variables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sección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características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constante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27510EA-CF18-400B-8DE2-195390219A18}"/>
              </a:ext>
            </a:extLst>
          </p:cNvPr>
          <p:cNvSpPr txBox="1"/>
          <p:nvPr/>
        </p:nvSpPr>
        <p:spPr>
          <a:xfrm>
            <a:off x="7217487" y="707243"/>
            <a:ext cx="2209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y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longitud;</a:t>
            </a:r>
            <a:r>
              <a:rPr sz="1400" spc="4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manteniendo</a:t>
            </a:r>
            <a:r>
              <a:rPr sz="1400" spc="4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3504CEA-F2FE-4EF1-A969-E6D13E89E866}"/>
              </a:ext>
            </a:extLst>
          </p:cNvPr>
          <p:cNvSpPr txBox="1"/>
          <p:nvPr/>
        </p:nvSpPr>
        <p:spPr>
          <a:xfrm>
            <a:off x="1151906" y="4040370"/>
            <a:ext cx="4528820" cy="1513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1400" dirty="0">
                <a:latin typeface="Calibri"/>
                <a:cs typeface="Calibri"/>
              </a:rPr>
              <a:t>Aun </a:t>
            </a:r>
            <a:r>
              <a:rPr sz="1400" spc="-5" dirty="0">
                <a:latin typeface="Calibri"/>
                <a:cs typeface="Calibri"/>
              </a:rPr>
              <a:t>cuando se </a:t>
            </a:r>
            <a:r>
              <a:rPr sz="1400" dirty="0">
                <a:latin typeface="Calibri"/>
                <a:cs typeface="Calibri"/>
              </a:rPr>
              <a:t>trata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mismo </a:t>
            </a:r>
            <a:r>
              <a:rPr sz="1400" spc="-5" dirty="0">
                <a:latin typeface="Calibri"/>
                <a:cs typeface="Calibri"/>
              </a:rPr>
              <a:t>material,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representación </a:t>
            </a:r>
            <a:r>
              <a:rPr sz="1400" dirty="0">
                <a:latin typeface="Calibri"/>
                <a:cs typeface="Calibri"/>
              </a:rPr>
              <a:t> Carga – </a:t>
            </a:r>
            <a:r>
              <a:rPr sz="1400" spc="-5" dirty="0">
                <a:latin typeface="Calibri"/>
                <a:cs typeface="Calibri"/>
              </a:rPr>
              <a:t>Desplazamiento </a:t>
            </a:r>
            <a:r>
              <a:rPr sz="1400" dirty="0">
                <a:latin typeface="Calibri"/>
                <a:cs typeface="Calibri"/>
              </a:rPr>
              <a:t>va a variar </a:t>
            </a:r>
            <a:r>
              <a:rPr sz="1400" spc="-5" dirty="0">
                <a:latin typeface="Calibri"/>
                <a:cs typeface="Calibri"/>
              </a:rPr>
              <a:t>si tomamos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</a:rPr>
              <a:t>cuenta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sección </a:t>
            </a:r>
            <a:r>
              <a:rPr sz="1400" dirty="0">
                <a:latin typeface="Calibri"/>
                <a:cs typeface="Calibri"/>
              </a:rPr>
              <a:t>o la </a:t>
            </a:r>
            <a:r>
              <a:rPr sz="1400" spc="-5" dirty="0">
                <a:latin typeface="Calibri"/>
                <a:cs typeface="Calibri"/>
              </a:rPr>
              <a:t>longitud de </a:t>
            </a:r>
            <a:r>
              <a:rPr sz="1400" dirty="0">
                <a:latin typeface="Calibri"/>
                <a:cs typeface="Calibri"/>
              </a:rPr>
              <a:t>la barra. </a:t>
            </a:r>
            <a:r>
              <a:rPr sz="1400" spc="-5" dirty="0">
                <a:latin typeface="Calibri"/>
                <a:cs typeface="Calibri"/>
              </a:rPr>
              <a:t>La conclusión que se puede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obtener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dirty="0">
                <a:latin typeface="Calibri"/>
                <a:cs typeface="Calibri"/>
              </a:rPr>
              <a:t> gráfico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figura</a:t>
            </a:r>
            <a:r>
              <a:rPr sz="1400" dirty="0">
                <a:latin typeface="Calibri"/>
                <a:cs typeface="Calibri"/>
              </a:rPr>
              <a:t> inferior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que:</a:t>
            </a:r>
            <a:r>
              <a:rPr sz="1400" dirty="0">
                <a:latin typeface="Calibri"/>
                <a:cs typeface="Calibri"/>
              </a:rPr>
              <a:t> ante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carga,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mismo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material,</a:t>
            </a:r>
            <a:r>
              <a:rPr sz="1400" dirty="0">
                <a:latin typeface="Calibri"/>
                <a:cs typeface="Calibri"/>
              </a:rPr>
              <a:t> las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deformaciones </a:t>
            </a:r>
            <a:r>
              <a:rPr sz="1400" dirty="0">
                <a:latin typeface="Calibri"/>
                <a:cs typeface="Calibri"/>
              </a:rPr>
              <a:t> mayores se </a:t>
            </a:r>
            <a:r>
              <a:rPr sz="1400" spc="-5" dirty="0">
                <a:latin typeface="Calibri"/>
                <a:cs typeface="Calibri"/>
              </a:rPr>
              <a:t>obtienen en </a:t>
            </a:r>
            <a:r>
              <a:rPr sz="1400" dirty="0">
                <a:latin typeface="Calibri"/>
                <a:cs typeface="Calibri"/>
              </a:rPr>
              <a:t>barras </a:t>
            </a:r>
            <a:r>
              <a:rPr sz="1400" spc="-5" dirty="0">
                <a:latin typeface="Calibri"/>
                <a:cs typeface="Calibri"/>
              </a:rPr>
              <a:t>de menor sección </a:t>
            </a:r>
            <a:r>
              <a:rPr sz="1400" dirty="0">
                <a:latin typeface="Calibri"/>
                <a:cs typeface="Calibri"/>
              </a:rPr>
              <a:t>y mayor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longitud.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6">
            <a:extLst>
              <a:ext uri="{FF2B5EF4-FFF2-40B4-BE49-F238E27FC236}">
                <a16:creationId xmlns:a16="http://schemas.microsoft.com/office/drawing/2014/main" id="{318534C2-D7F0-4EFD-8539-AD6017C1A7A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5751" y="1407233"/>
            <a:ext cx="4447152" cy="1962210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406FE54C-7602-4E65-9CAE-42AA2A0C199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7042" y="4027489"/>
            <a:ext cx="3320860" cy="22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20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1159</TotalTime>
  <Words>2292</Words>
  <Application>Microsoft Office PowerPoint</Application>
  <PresentationFormat>Panorámica</PresentationFormat>
  <Paragraphs>143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1" baseType="lpstr">
      <vt:lpstr>Malgun Gothic Semilight</vt:lpstr>
      <vt:lpstr>Arial</vt:lpstr>
      <vt:lpstr>Berlin Sans FB Demi</vt:lpstr>
      <vt:lpstr>Calibri</vt:lpstr>
      <vt:lpstr>Calibri Light</vt:lpstr>
      <vt:lpstr>GreekC</vt:lpstr>
      <vt:lpstr>Symbol</vt:lpstr>
      <vt:lpstr>Times New Roman</vt:lpstr>
      <vt:lpstr>Verdana</vt:lpstr>
      <vt:lpstr>Wingdings</vt:lpstr>
      <vt:lpstr>Retrospección</vt:lpstr>
      <vt:lpstr>Introducción a la  Resistencia de Materiales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ALGUNAS PROPIEDADES DE LOS MATERIALES </vt:lpstr>
      <vt:lpstr>LEY DE HOOKE</vt:lpstr>
      <vt:lpstr>Diagrama tensión - deformación (s-e) del acero común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Resistencia de Materiales  -Segunda Parte-</dc:title>
  <dc:creator>Walter Adrian Longhi (prof.)</dc:creator>
  <cp:lastModifiedBy>Walter Adrian Longhi (prof.)</cp:lastModifiedBy>
  <cp:revision>44</cp:revision>
  <dcterms:created xsi:type="dcterms:W3CDTF">2021-09-11T10:57:02Z</dcterms:created>
  <dcterms:modified xsi:type="dcterms:W3CDTF">2022-10-06T11:52:36Z</dcterms:modified>
</cp:coreProperties>
</file>