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72" r:id="rId4"/>
    <p:sldId id="258" r:id="rId5"/>
    <p:sldId id="259" r:id="rId6"/>
    <p:sldId id="260" r:id="rId7"/>
    <p:sldId id="261" r:id="rId8"/>
    <p:sldId id="278" r:id="rId9"/>
    <p:sldId id="275" r:id="rId10"/>
    <p:sldId id="280" r:id="rId11"/>
    <p:sldId id="281" r:id="rId12"/>
    <p:sldId id="284" r:id="rId13"/>
    <p:sldId id="285" r:id="rId1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102" y="3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DCD4-FC27-4568-9742-1642C1684D1A}" type="datetimeFigureOut">
              <a:rPr lang="es-AR" smtClean="0"/>
              <a:pPr/>
              <a:t>03/06/2021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BBA5-39DB-4AA1-A40C-9A9773DE23E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93587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DCD4-FC27-4568-9742-1642C1684D1A}" type="datetimeFigureOut">
              <a:rPr lang="es-AR" smtClean="0"/>
              <a:pPr/>
              <a:t>03/06/2021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BBA5-39DB-4AA1-A40C-9A9773DE23E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47890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DCD4-FC27-4568-9742-1642C1684D1A}" type="datetimeFigureOut">
              <a:rPr lang="es-AR" smtClean="0"/>
              <a:pPr/>
              <a:t>03/06/2021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BBA5-39DB-4AA1-A40C-9A9773DE23E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56808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DCD4-FC27-4568-9742-1642C1684D1A}" type="datetimeFigureOut">
              <a:rPr lang="es-AR" smtClean="0"/>
              <a:pPr/>
              <a:t>03/06/2021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BBA5-39DB-4AA1-A40C-9A9773DE23E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9253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DCD4-FC27-4568-9742-1642C1684D1A}" type="datetimeFigureOut">
              <a:rPr lang="es-AR" smtClean="0"/>
              <a:pPr/>
              <a:t>03/06/2021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BBA5-39DB-4AA1-A40C-9A9773DE23E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80280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DCD4-FC27-4568-9742-1642C1684D1A}" type="datetimeFigureOut">
              <a:rPr lang="es-AR" smtClean="0"/>
              <a:pPr/>
              <a:t>03/06/2021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BBA5-39DB-4AA1-A40C-9A9773DE23E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68632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DCD4-FC27-4568-9742-1642C1684D1A}" type="datetimeFigureOut">
              <a:rPr lang="es-AR" smtClean="0"/>
              <a:pPr/>
              <a:t>03/06/2021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BBA5-39DB-4AA1-A40C-9A9773DE23E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70947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DCD4-FC27-4568-9742-1642C1684D1A}" type="datetimeFigureOut">
              <a:rPr lang="es-AR" smtClean="0"/>
              <a:pPr/>
              <a:t>03/06/2021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BBA5-39DB-4AA1-A40C-9A9773DE23E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079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DCD4-FC27-4568-9742-1642C1684D1A}" type="datetimeFigureOut">
              <a:rPr lang="es-AR" smtClean="0"/>
              <a:pPr/>
              <a:t>03/06/2021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BBA5-39DB-4AA1-A40C-9A9773DE23E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19772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DCD4-FC27-4568-9742-1642C1684D1A}" type="datetimeFigureOut">
              <a:rPr lang="es-AR" smtClean="0"/>
              <a:pPr/>
              <a:t>03/06/2021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BBA5-39DB-4AA1-A40C-9A9773DE23E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22126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DCD4-FC27-4568-9742-1642C1684D1A}" type="datetimeFigureOut">
              <a:rPr lang="es-AR" smtClean="0"/>
              <a:pPr/>
              <a:t>03/06/2021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BBA5-39DB-4AA1-A40C-9A9773DE23E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06122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0DCD4-FC27-4568-9742-1642C1684D1A}" type="datetimeFigureOut">
              <a:rPr lang="es-AR" smtClean="0"/>
              <a:pPr/>
              <a:t>03/06/2021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8BBA5-39DB-4AA1-A40C-9A9773DE23E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57035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TN Reconquis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32597"/>
            <a:ext cx="4133738" cy="2335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130629" y="5780778"/>
            <a:ext cx="4049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INGENIERIA ELECTROMECANICA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PROGRAMACION EN COMPUTACION 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2020</a:t>
            </a:r>
            <a:endParaRPr lang="es-AR" sz="1600" b="1" dirty="0">
              <a:solidFill>
                <a:schemeClr val="accent1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358601" y="446516"/>
            <a:ext cx="71192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AR" sz="20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ESTRUCTURAS CONDICIONALES ANIDADAS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AR" sz="20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OPERADORES LOGICOS  “</a:t>
            </a:r>
            <a:r>
              <a:rPr lang="es-AR" sz="2000" b="1" dirty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Y” </a:t>
            </a:r>
            <a:r>
              <a:rPr lang="es-AR" sz="20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(AND) </a:t>
            </a:r>
            <a:r>
              <a:rPr lang="es-AR" sz="2000" b="1" dirty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 </a:t>
            </a:r>
            <a:r>
              <a:rPr lang="es-AR" sz="20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“O” (OR)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AR" sz="20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DIAGRAMAS DE FLUJO Y PSEUDOCODIGO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AR" sz="20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CODIFICACION EN C SHARP MODO CONSOLA</a:t>
            </a:r>
          </a:p>
          <a:p>
            <a:endParaRPr lang="es-AR" sz="2000" b="1" dirty="0">
              <a:solidFill>
                <a:schemeClr val="accent1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3696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449286" y="5870538"/>
            <a:ext cx="74621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INGENIERIA ELECTROMECANICA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PROGRAMACION EN COMPUTACION 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2020</a:t>
            </a:r>
            <a:endParaRPr lang="es-AR" sz="1600" b="1" dirty="0">
              <a:solidFill>
                <a:schemeClr val="accent1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7" name="Picture 2" descr="UTN Reconquis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4076"/>
            <a:ext cx="2024743" cy="11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/>
          <p:cNvSpPr txBox="1"/>
          <p:nvPr/>
        </p:nvSpPr>
        <p:spPr>
          <a:xfrm>
            <a:off x="1583418" y="636815"/>
            <a:ext cx="2228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Pseudocódigo</a:t>
            </a:r>
            <a:endParaRPr lang="es-A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6042222" y="636815"/>
            <a:ext cx="3303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Código C</a:t>
            </a:r>
            <a:r>
              <a:rPr lang="es-AR" b="1" baseline="30000" dirty="0" smtClean="0">
                <a:solidFill>
                  <a:schemeClr val="accent1">
                    <a:lumMod val="75000"/>
                  </a:schemeClr>
                </a:solidFill>
              </a:rPr>
              <a:t># </a:t>
            </a:r>
            <a:r>
              <a:rPr lang="es-AR" b="1" dirty="0">
                <a:solidFill>
                  <a:schemeClr val="accent1">
                    <a:lumMod val="75000"/>
                  </a:schemeClr>
                </a:solidFill>
              </a:rPr>
              <a:t>modo </a:t>
            </a:r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consola</a:t>
            </a:r>
            <a:endParaRPr lang="es-AR" b="1" baseline="30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388257" y="1355272"/>
            <a:ext cx="493848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 smtClean="0"/>
              <a:t>Inicio</a:t>
            </a:r>
          </a:p>
          <a:p>
            <a:r>
              <a:rPr lang="es-AR" u="sng" dirty="0" smtClean="0"/>
              <a:t>Ingresa</a:t>
            </a:r>
            <a:r>
              <a:rPr lang="es-AR" dirty="0" smtClean="0"/>
              <a:t>r sueldo</a:t>
            </a:r>
          </a:p>
          <a:p>
            <a:r>
              <a:rPr lang="es-AR" u="sng" dirty="0" smtClean="0"/>
              <a:t>Si</a:t>
            </a:r>
            <a:r>
              <a:rPr lang="es-AR" dirty="0" smtClean="0"/>
              <a:t> (sueldo &gt;=3000) </a:t>
            </a:r>
            <a:r>
              <a:rPr lang="es-AR" u="sng" dirty="0" smtClean="0"/>
              <a:t>entonces</a:t>
            </a:r>
            <a:endParaRPr lang="es-AR" dirty="0" smtClean="0"/>
          </a:p>
          <a:p>
            <a:r>
              <a:rPr lang="es-AR" dirty="0" smtClean="0"/>
              <a:t>      </a:t>
            </a:r>
            <a:r>
              <a:rPr lang="es-AR" u="sng" dirty="0" smtClean="0"/>
              <a:t>Mostrar </a:t>
            </a:r>
            <a:r>
              <a:rPr lang="es-AR" dirty="0"/>
              <a:t>“ Debe pagar impuestos”</a:t>
            </a:r>
            <a:endParaRPr lang="es-AR" u="sng" dirty="0"/>
          </a:p>
          <a:p>
            <a:r>
              <a:rPr lang="es-AR" u="sng" dirty="0" smtClean="0"/>
              <a:t>Sino</a:t>
            </a:r>
          </a:p>
          <a:p>
            <a:r>
              <a:rPr lang="es-AR" dirty="0" smtClean="0"/>
              <a:t>      </a:t>
            </a:r>
            <a:r>
              <a:rPr lang="es-AR" u="sng" dirty="0" smtClean="0"/>
              <a:t>Ingresa</a:t>
            </a:r>
            <a:r>
              <a:rPr lang="es-AR" dirty="0" smtClean="0"/>
              <a:t>r </a:t>
            </a:r>
            <a:r>
              <a:rPr lang="es-AR" dirty="0" err="1" smtClean="0"/>
              <a:t>est_civil</a:t>
            </a:r>
            <a:endParaRPr lang="es-AR" dirty="0"/>
          </a:p>
          <a:p>
            <a:r>
              <a:rPr lang="es-AR" dirty="0" smtClean="0"/>
              <a:t>        </a:t>
            </a:r>
            <a:r>
              <a:rPr lang="es-AR" u="sng" dirty="0" smtClean="0"/>
              <a:t>Si</a:t>
            </a:r>
            <a:r>
              <a:rPr lang="es-AR" dirty="0" smtClean="0"/>
              <a:t> (</a:t>
            </a:r>
            <a:r>
              <a:rPr lang="es-AR" dirty="0" err="1" smtClean="0"/>
              <a:t>est_civil</a:t>
            </a:r>
            <a:r>
              <a:rPr lang="es-AR" dirty="0" smtClean="0"/>
              <a:t>=“S”) </a:t>
            </a:r>
            <a:r>
              <a:rPr lang="es-AR" u="sng" dirty="0"/>
              <a:t>entonces</a:t>
            </a:r>
          </a:p>
          <a:p>
            <a:r>
              <a:rPr lang="es-AR" dirty="0" smtClean="0"/>
              <a:t>	</a:t>
            </a:r>
            <a:r>
              <a:rPr lang="es-AR" u="sng" dirty="0" smtClean="0"/>
              <a:t>Mostrar </a:t>
            </a:r>
            <a:r>
              <a:rPr lang="es-AR" dirty="0" smtClean="0"/>
              <a:t>“ Debe pagar impuestos”</a:t>
            </a:r>
            <a:endParaRPr lang="es-AR" u="sng" dirty="0" smtClean="0"/>
          </a:p>
          <a:p>
            <a:r>
              <a:rPr lang="es-AR" dirty="0" smtClean="0"/>
              <a:t>        </a:t>
            </a:r>
            <a:r>
              <a:rPr lang="es-AR" u="sng" dirty="0" smtClean="0"/>
              <a:t>Fin-si</a:t>
            </a:r>
            <a:endParaRPr lang="es-AR" u="sng" dirty="0"/>
          </a:p>
          <a:p>
            <a:r>
              <a:rPr lang="es-AR" u="sng" dirty="0" smtClean="0"/>
              <a:t>Fin-si</a:t>
            </a:r>
          </a:p>
          <a:p>
            <a:r>
              <a:rPr lang="es-AR" u="sng" dirty="0" smtClean="0"/>
              <a:t>Fin</a:t>
            </a:r>
            <a:endParaRPr lang="es-AR" u="sng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2640" y="1261536"/>
            <a:ext cx="7158924" cy="393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65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8608332" y="1478495"/>
            <a:ext cx="2228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Pseudocódigo</a:t>
            </a:r>
            <a:endParaRPr lang="es-A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30" t="8333" r="22054" b="4524"/>
          <a:stretch/>
        </p:blipFill>
        <p:spPr>
          <a:xfrm>
            <a:off x="388257" y="1"/>
            <a:ext cx="6541525" cy="5714076"/>
          </a:xfrm>
          <a:prstGeom prst="rect">
            <a:avLst/>
          </a:prstGeom>
        </p:spPr>
      </p:pic>
      <p:sp>
        <p:nvSpPr>
          <p:cNvPr id="12" name="CuadroTexto 11"/>
          <p:cNvSpPr txBox="1"/>
          <p:nvPr/>
        </p:nvSpPr>
        <p:spPr>
          <a:xfrm>
            <a:off x="910318" y="670202"/>
            <a:ext cx="2228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Diagrama de flujo</a:t>
            </a:r>
            <a:endParaRPr lang="es-A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4748404" y="854868"/>
            <a:ext cx="3242013" cy="400110"/>
          </a:xfrm>
          <a:prstGeom prst="rect">
            <a:avLst/>
          </a:prstGeom>
          <a:solidFill>
            <a:schemeClr val="bg1"/>
          </a:solidFill>
          <a:ln w="22225"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31750"/>
          </a:effectLst>
        </p:spPr>
        <p:txBody>
          <a:bodyPr wrap="square" rtlCol="0">
            <a:spAutoFit/>
          </a:bodyPr>
          <a:lstStyle/>
          <a:p>
            <a:r>
              <a:rPr lang="es-AR" sz="2000" dirty="0" smtClean="0"/>
              <a:t>Caso: Uso del operador “O”</a:t>
            </a:r>
            <a:endParaRPr lang="es-AR" sz="20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7442200" y="2236301"/>
            <a:ext cx="49384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 smtClean="0"/>
              <a:t>Inicio</a:t>
            </a:r>
          </a:p>
          <a:p>
            <a:r>
              <a:rPr lang="es-AR" u="sng" dirty="0" smtClean="0"/>
              <a:t>Ingresa</a:t>
            </a:r>
            <a:r>
              <a:rPr lang="es-AR" dirty="0" smtClean="0"/>
              <a:t>r sueldo, </a:t>
            </a:r>
            <a:r>
              <a:rPr lang="es-AR" dirty="0" err="1" smtClean="0"/>
              <a:t>est_civil</a:t>
            </a:r>
            <a:endParaRPr lang="es-AR" dirty="0" smtClean="0"/>
          </a:p>
          <a:p>
            <a:r>
              <a:rPr lang="es-AR" u="sng" dirty="0" smtClean="0"/>
              <a:t>Si</a:t>
            </a:r>
            <a:r>
              <a:rPr lang="es-AR" dirty="0" smtClean="0"/>
              <a:t> (sueldo &gt;=3000) O (</a:t>
            </a:r>
            <a:r>
              <a:rPr lang="es-AR" dirty="0" err="1" smtClean="0"/>
              <a:t>est_civil</a:t>
            </a:r>
            <a:r>
              <a:rPr lang="es-AR" dirty="0" smtClean="0"/>
              <a:t>=“S”) </a:t>
            </a:r>
            <a:r>
              <a:rPr lang="es-AR" u="sng" dirty="0"/>
              <a:t>entonces</a:t>
            </a:r>
          </a:p>
          <a:p>
            <a:r>
              <a:rPr lang="es-AR" dirty="0" smtClean="0"/>
              <a:t>	</a:t>
            </a:r>
            <a:r>
              <a:rPr lang="es-AR" u="sng" dirty="0" smtClean="0"/>
              <a:t>Mostrar </a:t>
            </a:r>
            <a:r>
              <a:rPr lang="es-AR" dirty="0" smtClean="0"/>
              <a:t>“ Debe pagar impuestos”</a:t>
            </a:r>
            <a:endParaRPr lang="es-AR" u="sng" dirty="0" smtClean="0"/>
          </a:p>
          <a:p>
            <a:r>
              <a:rPr lang="es-AR" u="sng" dirty="0" smtClean="0"/>
              <a:t>Fin-si</a:t>
            </a:r>
            <a:endParaRPr lang="es-AR" u="sng" dirty="0"/>
          </a:p>
          <a:p>
            <a:r>
              <a:rPr lang="es-AR" u="sng" dirty="0" smtClean="0"/>
              <a:t>Fin</a:t>
            </a:r>
            <a:endParaRPr lang="es-AR" u="sng" dirty="0"/>
          </a:p>
        </p:txBody>
      </p:sp>
      <p:sp>
        <p:nvSpPr>
          <p:cNvPr id="17" name="CuadroTexto 16"/>
          <p:cNvSpPr txBox="1"/>
          <p:nvPr/>
        </p:nvSpPr>
        <p:spPr>
          <a:xfrm>
            <a:off x="2449286" y="5870538"/>
            <a:ext cx="74621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INGENIERIA ELECTROMECANICA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PROGRAMACION EN COMPUTACION 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2020</a:t>
            </a:r>
            <a:endParaRPr lang="es-AR" sz="1600" b="1" dirty="0">
              <a:solidFill>
                <a:schemeClr val="accent1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18" name="Picture 2" descr="UTN Reconquist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4076"/>
            <a:ext cx="2024743" cy="11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909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449286" y="5870538"/>
            <a:ext cx="74621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INGENIERIA ELECTROMECANICA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PROGRAMACION EN COMPUTACION 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2020</a:t>
            </a:r>
            <a:endParaRPr lang="es-AR" sz="1600" b="1" dirty="0">
              <a:solidFill>
                <a:schemeClr val="accent1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7" name="Picture 2" descr="UTN Reconquis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4076"/>
            <a:ext cx="2024743" cy="11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2024743" y="306162"/>
            <a:ext cx="2228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Pseudocódigo</a:t>
            </a:r>
            <a:endParaRPr lang="es-A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6838" y="778894"/>
            <a:ext cx="6650981" cy="263178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5991718" y="306162"/>
            <a:ext cx="3303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Código C</a:t>
            </a:r>
            <a:r>
              <a:rPr lang="es-AR" b="1" baseline="30000" dirty="0" smtClean="0">
                <a:solidFill>
                  <a:schemeClr val="accent1">
                    <a:lumMod val="75000"/>
                  </a:schemeClr>
                </a:solidFill>
              </a:rPr>
              <a:t># </a:t>
            </a:r>
            <a:r>
              <a:rPr lang="es-AR" b="1" dirty="0">
                <a:solidFill>
                  <a:schemeClr val="accent1">
                    <a:lumMod val="75000"/>
                  </a:schemeClr>
                </a:solidFill>
              </a:rPr>
              <a:t>modo </a:t>
            </a:r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consola</a:t>
            </a:r>
            <a:endParaRPr lang="es-AR" b="1" baseline="30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050" name="Picture 2" descr="https://player.slideplayer.es/79/13053319/slides/slide_3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5" t="9932" r="11333" b="36192"/>
          <a:stretch/>
        </p:blipFill>
        <p:spPr bwMode="auto">
          <a:xfrm>
            <a:off x="5671351" y="3677597"/>
            <a:ext cx="6058196" cy="2192941"/>
          </a:xfrm>
          <a:prstGeom prst="rect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contourW="12700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/>
          <p:cNvSpPr txBox="1"/>
          <p:nvPr/>
        </p:nvSpPr>
        <p:spPr>
          <a:xfrm>
            <a:off x="224972" y="1362228"/>
            <a:ext cx="49384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 smtClean="0"/>
              <a:t>Inicio</a:t>
            </a:r>
          </a:p>
          <a:p>
            <a:r>
              <a:rPr lang="es-AR" u="sng" dirty="0" smtClean="0"/>
              <a:t>Ingresa</a:t>
            </a:r>
            <a:r>
              <a:rPr lang="es-AR" dirty="0" smtClean="0"/>
              <a:t>r sueldo, </a:t>
            </a:r>
            <a:r>
              <a:rPr lang="es-AR" dirty="0" err="1" smtClean="0"/>
              <a:t>est_civil</a:t>
            </a:r>
            <a:endParaRPr lang="es-AR" dirty="0" smtClean="0"/>
          </a:p>
          <a:p>
            <a:r>
              <a:rPr lang="es-AR" u="sng" dirty="0" smtClean="0"/>
              <a:t>Si</a:t>
            </a:r>
            <a:r>
              <a:rPr lang="es-AR" dirty="0" smtClean="0"/>
              <a:t> (sueldo &gt;=3000) O (</a:t>
            </a:r>
            <a:r>
              <a:rPr lang="es-AR" dirty="0" err="1" smtClean="0"/>
              <a:t>est_civil</a:t>
            </a:r>
            <a:r>
              <a:rPr lang="es-AR" dirty="0" smtClean="0"/>
              <a:t>=“S”) </a:t>
            </a:r>
            <a:r>
              <a:rPr lang="es-AR" u="sng" dirty="0"/>
              <a:t>entonces</a:t>
            </a:r>
          </a:p>
          <a:p>
            <a:r>
              <a:rPr lang="es-AR" dirty="0" smtClean="0"/>
              <a:t>	</a:t>
            </a:r>
            <a:r>
              <a:rPr lang="es-AR" u="sng" dirty="0" smtClean="0"/>
              <a:t>Mostrar </a:t>
            </a:r>
            <a:r>
              <a:rPr lang="es-AR" dirty="0" smtClean="0"/>
              <a:t>“ Debe pagar impuestos”</a:t>
            </a:r>
            <a:endParaRPr lang="es-AR" u="sng" dirty="0" smtClean="0"/>
          </a:p>
          <a:p>
            <a:r>
              <a:rPr lang="es-AR" u="sng" dirty="0" smtClean="0"/>
              <a:t>Fin-si</a:t>
            </a:r>
            <a:endParaRPr lang="es-AR" u="sng" dirty="0"/>
          </a:p>
          <a:p>
            <a:r>
              <a:rPr lang="es-AR" u="sng" dirty="0" smtClean="0"/>
              <a:t>Fin</a:t>
            </a:r>
            <a:endParaRPr lang="es-AR" u="sng" dirty="0"/>
          </a:p>
        </p:txBody>
      </p:sp>
    </p:spTree>
    <p:extLst>
      <p:ext uri="{BB962C8B-B14F-4D97-AF65-F5344CB8AC3E}">
        <p14:creationId xmlns:p14="http://schemas.microsoft.com/office/powerpoint/2010/main" val="272255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449286" y="5870538"/>
            <a:ext cx="74621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INGENIERIA ELECTROMECANICA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PROGRAMACION EN COMPUTACION 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2020</a:t>
            </a:r>
            <a:endParaRPr lang="es-AR" sz="1600" b="1" dirty="0">
              <a:solidFill>
                <a:schemeClr val="accent1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7" name="Picture 2" descr="UTN Reconquis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4076"/>
            <a:ext cx="2024743" cy="11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/>
          <p:cNvSpPr txBox="1"/>
          <p:nvPr/>
        </p:nvSpPr>
        <p:spPr>
          <a:xfrm>
            <a:off x="6751242" y="1910788"/>
            <a:ext cx="49384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 smtClean="0"/>
              <a:t>Inicio</a:t>
            </a:r>
          </a:p>
          <a:p>
            <a:r>
              <a:rPr lang="es-AR" u="sng" dirty="0" smtClean="0"/>
              <a:t>Ingresa</a:t>
            </a:r>
            <a:r>
              <a:rPr lang="es-AR" dirty="0" smtClean="0"/>
              <a:t>r sueldo, </a:t>
            </a:r>
            <a:r>
              <a:rPr lang="es-AR" dirty="0" err="1" smtClean="0"/>
              <a:t>est_civil</a:t>
            </a:r>
            <a:endParaRPr lang="es-AR" dirty="0" smtClean="0"/>
          </a:p>
          <a:p>
            <a:r>
              <a:rPr lang="es-AR" u="sng" dirty="0" smtClean="0"/>
              <a:t>Si</a:t>
            </a:r>
            <a:r>
              <a:rPr lang="es-AR" dirty="0" smtClean="0"/>
              <a:t> (sueldo &gt;=3000) </a:t>
            </a:r>
            <a:r>
              <a:rPr lang="es-AR" u="sng" dirty="0" smtClean="0"/>
              <a:t>entonces</a:t>
            </a:r>
            <a:endParaRPr lang="es-AR" u="sng" dirty="0"/>
          </a:p>
          <a:p>
            <a:r>
              <a:rPr lang="es-AR" dirty="0"/>
              <a:t> </a:t>
            </a:r>
            <a:r>
              <a:rPr lang="es-AR" dirty="0" smtClean="0"/>
              <a:t>            </a:t>
            </a:r>
            <a:r>
              <a:rPr lang="es-AR" dirty="0" err="1" smtClean="0"/>
              <a:t>msj</a:t>
            </a:r>
            <a:r>
              <a:rPr lang="es-AR" dirty="0" smtClean="0">
                <a:sym typeface="Wingdings" panose="05000000000000000000" pitchFamily="2" charset="2"/>
              </a:rPr>
              <a:t> “Debe pagar impuestos”</a:t>
            </a:r>
            <a:endParaRPr lang="es-AR" u="sng" dirty="0" smtClean="0"/>
          </a:p>
          <a:p>
            <a:r>
              <a:rPr lang="es-AR" u="sng" dirty="0" smtClean="0"/>
              <a:t>Fin-si</a:t>
            </a:r>
          </a:p>
          <a:p>
            <a:r>
              <a:rPr lang="es-AR" u="sng" dirty="0"/>
              <a:t>Si</a:t>
            </a:r>
            <a:r>
              <a:rPr lang="es-AR" dirty="0"/>
              <a:t> </a:t>
            </a:r>
            <a:r>
              <a:rPr lang="es-AR" dirty="0" smtClean="0"/>
              <a:t>(</a:t>
            </a:r>
            <a:r>
              <a:rPr lang="es-AR" dirty="0" err="1"/>
              <a:t>est_civil</a:t>
            </a:r>
            <a:r>
              <a:rPr lang="es-AR" dirty="0"/>
              <a:t>=“S”) </a:t>
            </a:r>
            <a:r>
              <a:rPr lang="es-AR" u="sng" dirty="0"/>
              <a:t>entonces</a:t>
            </a:r>
          </a:p>
          <a:p>
            <a:r>
              <a:rPr lang="es-AR" dirty="0"/>
              <a:t>	 </a:t>
            </a:r>
            <a:r>
              <a:rPr lang="es-AR" dirty="0" err="1"/>
              <a:t>msj</a:t>
            </a:r>
            <a:r>
              <a:rPr lang="es-AR" dirty="0">
                <a:sym typeface="Wingdings" panose="05000000000000000000" pitchFamily="2" charset="2"/>
              </a:rPr>
              <a:t> “Debe pagar impuestos” </a:t>
            </a:r>
            <a:endParaRPr lang="es-AR" dirty="0" smtClean="0">
              <a:sym typeface="Wingdings" panose="05000000000000000000" pitchFamily="2" charset="2"/>
            </a:endParaRPr>
          </a:p>
          <a:p>
            <a:r>
              <a:rPr lang="es-AR" u="sng" smtClean="0"/>
              <a:t>Fin-si</a:t>
            </a:r>
            <a:endParaRPr lang="es-AR" u="sng" dirty="0" smtClean="0"/>
          </a:p>
          <a:p>
            <a:r>
              <a:rPr lang="es-AR" u="sng" dirty="0" smtClean="0"/>
              <a:t>Mostrar</a:t>
            </a:r>
            <a:r>
              <a:rPr lang="es-AR" dirty="0" smtClean="0"/>
              <a:t> </a:t>
            </a:r>
            <a:r>
              <a:rPr lang="es-AR" dirty="0" err="1" smtClean="0"/>
              <a:t>msj</a:t>
            </a:r>
            <a:endParaRPr lang="es-AR" dirty="0"/>
          </a:p>
          <a:p>
            <a:r>
              <a:rPr lang="es-AR" u="sng" dirty="0" smtClean="0"/>
              <a:t>Fin</a:t>
            </a:r>
            <a:endParaRPr lang="es-AR" u="sng" dirty="0"/>
          </a:p>
        </p:txBody>
      </p:sp>
      <p:sp>
        <p:nvSpPr>
          <p:cNvPr id="10" name="CuadroTexto 9"/>
          <p:cNvSpPr txBox="1"/>
          <p:nvPr/>
        </p:nvSpPr>
        <p:spPr>
          <a:xfrm>
            <a:off x="8608332" y="1478495"/>
            <a:ext cx="2228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Pseudocódigo</a:t>
            </a:r>
            <a:endParaRPr lang="es-A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57" t="2619" r="29286"/>
          <a:stretch/>
        </p:blipFill>
        <p:spPr>
          <a:xfrm>
            <a:off x="960818" y="0"/>
            <a:ext cx="5090830" cy="5537632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261224" y="581566"/>
            <a:ext cx="2228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Diagrama de flujo</a:t>
            </a:r>
            <a:endParaRPr lang="es-A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4276462" y="405673"/>
            <a:ext cx="3886823" cy="400110"/>
          </a:xfrm>
          <a:prstGeom prst="rect">
            <a:avLst/>
          </a:prstGeom>
          <a:solidFill>
            <a:schemeClr val="bg1"/>
          </a:solidFill>
          <a:ln w="22225"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31750"/>
          </a:effectLst>
        </p:spPr>
        <p:txBody>
          <a:bodyPr wrap="square" rtlCol="0">
            <a:spAutoFit/>
          </a:bodyPr>
          <a:lstStyle/>
          <a:p>
            <a:r>
              <a:rPr lang="es-AR" sz="2000" dirty="0" smtClean="0"/>
              <a:t>Caso: Otra alternativa (Operador O)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23562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449286" y="5870538"/>
            <a:ext cx="74621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INGENIERIA ELECTROMECANICA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PROGRAMACION EN COMPUTACION 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2020</a:t>
            </a:r>
            <a:endParaRPr lang="es-AR" sz="1600" b="1" dirty="0">
              <a:solidFill>
                <a:schemeClr val="accent1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7" name="Picture 2" descr="UTN Reconquis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4076"/>
            <a:ext cx="2024743" cy="11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1012370" y="537312"/>
            <a:ext cx="93399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000" dirty="0"/>
              <a:t>Decimos que una estructura condicional es anidada cuando por la rama del verdadero o el falso de una estructura condicional hay otra estructura condicional.</a:t>
            </a:r>
          </a:p>
          <a:p>
            <a:endParaRPr lang="es-AR" sz="2000" dirty="0"/>
          </a:p>
        </p:txBody>
      </p:sp>
      <p:pic>
        <p:nvPicPr>
          <p:cNvPr id="1026" name="Picture 2" descr="diagrama flujo estructura condicional anid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7029" y="1357031"/>
            <a:ext cx="6487886" cy="4080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216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449286" y="5870538"/>
            <a:ext cx="74621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INGENIERIA ELECTROMECANICA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PROGRAMACION EN COMPUTACION 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2020</a:t>
            </a:r>
            <a:endParaRPr lang="es-AR" sz="1600" b="1" dirty="0">
              <a:solidFill>
                <a:schemeClr val="accent1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7" name="Picture 2" descr="UTN Reconquis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4076"/>
            <a:ext cx="2024743" cy="11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2171699" y="1845129"/>
            <a:ext cx="76254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/>
              <a:t>Diseñar un </a:t>
            </a:r>
            <a:r>
              <a:rPr lang="es-AR" sz="2400" dirty="0" smtClean="0"/>
              <a:t>algoritmo </a:t>
            </a:r>
            <a:r>
              <a:rPr lang="es-AR" sz="2400" dirty="0" smtClean="0"/>
              <a:t>que determine si un empleado debe pagar impuestos. Esto se dará en el caso de que su sueldo sea igual o supere los $ 3000 </a:t>
            </a:r>
            <a:r>
              <a:rPr lang="es-AR" sz="2400" b="1" dirty="0" smtClean="0">
                <a:solidFill>
                  <a:srgbClr val="FF0000"/>
                </a:solidFill>
              </a:rPr>
              <a:t>y</a:t>
            </a:r>
            <a:r>
              <a:rPr lang="es-AR" sz="2400" dirty="0" smtClean="0"/>
              <a:t> que además sea soltero.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9441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442200" y="1632857"/>
            <a:ext cx="493848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 smtClean="0"/>
              <a:t>Inicio</a:t>
            </a:r>
          </a:p>
          <a:p>
            <a:r>
              <a:rPr lang="es-AR" u="sng" dirty="0" smtClean="0"/>
              <a:t>Ingresa</a:t>
            </a:r>
            <a:r>
              <a:rPr lang="es-AR" dirty="0" smtClean="0"/>
              <a:t>r sueldo</a:t>
            </a:r>
          </a:p>
          <a:p>
            <a:r>
              <a:rPr lang="es-AR" u="sng" dirty="0" smtClean="0"/>
              <a:t>Si</a:t>
            </a:r>
            <a:r>
              <a:rPr lang="es-AR" dirty="0" smtClean="0"/>
              <a:t> (sueldo &gt;=3000) </a:t>
            </a:r>
            <a:r>
              <a:rPr lang="es-AR" u="sng" dirty="0" smtClean="0"/>
              <a:t>entonces</a:t>
            </a:r>
          </a:p>
          <a:p>
            <a:r>
              <a:rPr lang="es-AR" dirty="0" smtClean="0"/>
              <a:t>        </a:t>
            </a:r>
            <a:r>
              <a:rPr lang="es-AR" u="sng" dirty="0" smtClean="0"/>
              <a:t>Ingresa</a:t>
            </a:r>
            <a:r>
              <a:rPr lang="es-AR" dirty="0" smtClean="0"/>
              <a:t>r </a:t>
            </a:r>
            <a:r>
              <a:rPr lang="es-AR" dirty="0" err="1" smtClean="0"/>
              <a:t>est_civil</a:t>
            </a:r>
            <a:endParaRPr lang="es-AR" dirty="0"/>
          </a:p>
          <a:p>
            <a:r>
              <a:rPr lang="es-AR" dirty="0" smtClean="0"/>
              <a:t>         </a:t>
            </a:r>
            <a:r>
              <a:rPr lang="es-AR" u="sng" dirty="0" smtClean="0"/>
              <a:t>Si</a:t>
            </a:r>
            <a:r>
              <a:rPr lang="es-AR" dirty="0" smtClean="0"/>
              <a:t> (</a:t>
            </a:r>
            <a:r>
              <a:rPr lang="es-AR" dirty="0" err="1" smtClean="0"/>
              <a:t>est_civil</a:t>
            </a:r>
            <a:r>
              <a:rPr lang="es-AR" dirty="0" smtClean="0"/>
              <a:t>=“S”) </a:t>
            </a:r>
            <a:r>
              <a:rPr lang="es-AR" u="sng" dirty="0"/>
              <a:t>entonces</a:t>
            </a:r>
          </a:p>
          <a:p>
            <a:r>
              <a:rPr lang="es-AR" dirty="0" smtClean="0"/>
              <a:t>	</a:t>
            </a:r>
            <a:r>
              <a:rPr lang="es-AR" u="sng" dirty="0" smtClean="0"/>
              <a:t>Mostrar </a:t>
            </a:r>
            <a:r>
              <a:rPr lang="es-AR" dirty="0" smtClean="0"/>
              <a:t>“ Debe pagar impuestos”</a:t>
            </a:r>
            <a:endParaRPr lang="es-AR" u="sng" dirty="0" smtClean="0"/>
          </a:p>
          <a:p>
            <a:r>
              <a:rPr lang="es-AR" dirty="0" smtClean="0"/>
              <a:t>        </a:t>
            </a:r>
            <a:r>
              <a:rPr lang="es-AR" u="sng" dirty="0" smtClean="0"/>
              <a:t>Fin-si</a:t>
            </a:r>
            <a:endParaRPr lang="es-AR" u="sng" dirty="0"/>
          </a:p>
          <a:p>
            <a:r>
              <a:rPr lang="es-AR" u="sng" dirty="0" smtClean="0"/>
              <a:t>Fin-si</a:t>
            </a:r>
          </a:p>
          <a:p>
            <a:r>
              <a:rPr lang="es-AR" u="sng" dirty="0" smtClean="0"/>
              <a:t>Fin</a:t>
            </a:r>
            <a:endParaRPr lang="es-AR" u="sng" dirty="0"/>
          </a:p>
        </p:txBody>
      </p:sp>
      <p:sp>
        <p:nvSpPr>
          <p:cNvPr id="6" name="CuadroTexto 5"/>
          <p:cNvSpPr txBox="1"/>
          <p:nvPr/>
        </p:nvSpPr>
        <p:spPr>
          <a:xfrm>
            <a:off x="2024743" y="0"/>
            <a:ext cx="2228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Diagrama de flujo</a:t>
            </a:r>
            <a:endParaRPr lang="es-A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8392432" y="889125"/>
            <a:ext cx="2228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Pseudocódigo</a:t>
            </a:r>
            <a:endParaRPr lang="es-A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" name="Picture 2" descr="UTN Reconquis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4076"/>
            <a:ext cx="2024743" cy="11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/>
          <p:cNvSpPr txBox="1"/>
          <p:nvPr/>
        </p:nvSpPr>
        <p:spPr>
          <a:xfrm>
            <a:off x="2449286" y="5870538"/>
            <a:ext cx="74621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INGENIERIA ELECTROMECANICA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PROGRAMACION EN COMPUTACION 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2020</a:t>
            </a:r>
            <a:endParaRPr lang="es-AR" sz="1600" b="1" dirty="0">
              <a:solidFill>
                <a:schemeClr val="accent1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14" t="6189" r="24196" b="4286"/>
          <a:stretch/>
        </p:blipFill>
        <p:spPr>
          <a:xfrm>
            <a:off x="0" y="494447"/>
            <a:ext cx="5826171" cy="5094514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4182974" y="689070"/>
            <a:ext cx="2926328" cy="400110"/>
          </a:xfrm>
          <a:prstGeom prst="rect">
            <a:avLst/>
          </a:prstGeom>
          <a:solidFill>
            <a:schemeClr val="bg1"/>
          </a:solidFill>
          <a:ln w="22225"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31750"/>
          </a:effectLst>
        </p:spPr>
        <p:txBody>
          <a:bodyPr wrap="square" rtlCol="0">
            <a:spAutoFit/>
          </a:bodyPr>
          <a:lstStyle/>
          <a:p>
            <a:r>
              <a:rPr lang="es-AR" sz="2000" dirty="0" smtClean="0"/>
              <a:t>Caso: Uso de SI anidados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302074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UTN Reconquis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4076"/>
            <a:ext cx="2024743" cy="11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2449286" y="5870538"/>
            <a:ext cx="74621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INGENIERIA ELECTROMECANICA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PROGRAMACION EN COMPUTACION 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2020</a:t>
            </a:r>
            <a:endParaRPr lang="es-AR" sz="1600" b="1" dirty="0">
              <a:solidFill>
                <a:schemeClr val="accent1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910318" y="1008889"/>
            <a:ext cx="2228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Pseudocódigo</a:t>
            </a:r>
            <a:endParaRPr lang="es-A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80364" y="767073"/>
            <a:ext cx="3303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Código C</a:t>
            </a:r>
            <a:r>
              <a:rPr lang="es-AR" b="1" baseline="30000" dirty="0" smtClean="0">
                <a:solidFill>
                  <a:schemeClr val="accent1">
                    <a:lumMod val="75000"/>
                  </a:schemeClr>
                </a:solidFill>
              </a:rPr>
              <a:t># </a:t>
            </a:r>
            <a:r>
              <a:rPr lang="es-AR" b="1" dirty="0">
                <a:solidFill>
                  <a:schemeClr val="accent1">
                    <a:lumMod val="75000"/>
                  </a:schemeClr>
                </a:solidFill>
              </a:rPr>
              <a:t>modo </a:t>
            </a:r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consola</a:t>
            </a:r>
            <a:endParaRPr lang="es-AR" b="1" baseline="30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175986" y="1720252"/>
            <a:ext cx="493848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 smtClean="0"/>
              <a:t>Inicio</a:t>
            </a:r>
          </a:p>
          <a:p>
            <a:r>
              <a:rPr lang="es-AR" u="sng" dirty="0" smtClean="0"/>
              <a:t>Ingresa</a:t>
            </a:r>
            <a:r>
              <a:rPr lang="es-AR" dirty="0" smtClean="0"/>
              <a:t>r sueldo</a:t>
            </a:r>
          </a:p>
          <a:p>
            <a:r>
              <a:rPr lang="es-AR" u="sng" dirty="0" smtClean="0"/>
              <a:t>Si</a:t>
            </a:r>
            <a:r>
              <a:rPr lang="es-AR" dirty="0" smtClean="0"/>
              <a:t> (sueldo &gt;=3000) </a:t>
            </a:r>
            <a:r>
              <a:rPr lang="es-AR" u="sng" dirty="0" smtClean="0"/>
              <a:t>entonces</a:t>
            </a:r>
          </a:p>
          <a:p>
            <a:r>
              <a:rPr lang="es-AR" dirty="0" smtClean="0"/>
              <a:t>        </a:t>
            </a:r>
            <a:r>
              <a:rPr lang="es-AR" u="sng" dirty="0" smtClean="0"/>
              <a:t>Ingresa</a:t>
            </a:r>
            <a:r>
              <a:rPr lang="es-AR" dirty="0" smtClean="0"/>
              <a:t>r </a:t>
            </a:r>
            <a:r>
              <a:rPr lang="es-AR" dirty="0" err="1" smtClean="0"/>
              <a:t>est_civil</a:t>
            </a:r>
            <a:endParaRPr lang="es-AR" dirty="0"/>
          </a:p>
          <a:p>
            <a:r>
              <a:rPr lang="es-AR" dirty="0" smtClean="0"/>
              <a:t>         </a:t>
            </a:r>
            <a:r>
              <a:rPr lang="es-AR" u="sng" dirty="0" smtClean="0"/>
              <a:t>Si</a:t>
            </a:r>
            <a:r>
              <a:rPr lang="es-AR" dirty="0" smtClean="0"/>
              <a:t> (</a:t>
            </a:r>
            <a:r>
              <a:rPr lang="es-AR" dirty="0" err="1" smtClean="0"/>
              <a:t>est_civil</a:t>
            </a:r>
            <a:r>
              <a:rPr lang="es-AR" dirty="0" smtClean="0"/>
              <a:t>=“S”) </a:t>
            </a:r>
            <a:r>
              <a:rPr lang="es-AR" u="sng" dirty="0"/>
              <a:t>entonces</a:t>
            </a:r>
          </a:p>
          <a:p>
            <a:r>
              <a:rPr lang="es-AR" dirty="0" smtClean="0"/>
              <a:t>	</a:t>
            </a:r>
            <a:r>
              <a:rPr lang="es-AR" u="sng" dirty="0" smtClean="0"/>
              <a:t>Mostrar </a:t>
            </a:r>
            <a:r>
              <a:rPr lang="es-AR" dirty="0" smtClean="0"/>
              <a:t>“ Debe pagar impuestos”</a:t>
            </a:r>
            <a:endParaRPr lang="es-AR" u="sng" dirty="0" smtClean="0"/>
          </a:p>
          <a:p>
            <a:r>
              <a:rPr lang="es-AR" dirty="0" smtClean="0"/>
              <a:t>        </a:t>
            </a:r>
            <a:r>
              <a:rPr lang="es-AR" u="sng" dirty="0" smtClean="0"/>
              <a:t>Fin-si</a:t>
            </a:r>
            <a:endParaRPr lang="es-AR" u="sng" dirty="0"/>
          </a:p>
          <a:p>
            <a:r>
              <a:rPr lang="es-AR" u="sng" dirty="0" smtClean="0"/>
              <a:t>Fin-si</a:t>
            </a:r>
          </a:p>
          <a:p>
            <a:r>
              <a:rPr lang="es-AR" u="sng" dirty="0" smtClean="0"/>
              <a:t>Fin</a:t>
            </a:r>
            <a:endParaRPr lang="es-AR" u="sng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375" y="1269443"/>
            <a:ext cx="7063468" cy="4036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43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449286" y="78068"/>
            <a:ext cx="2228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Diagrama de flujo</a:t>
            </a:r>
            <a:endParaRPr lang="es-A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7682593" y="1084658"/>
            <a:ext cx="2228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Pseudocódigo</a:t>
            </a:r>
            <a:endParaRPr lang="es-A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1" name="Picture 2" descr="UTN Reconquis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4076"/>
            <a:ext cx="2024743" cy="11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uadroTexto 11"/>
          <p:cNvSpPr txBox="1"/>
          <p:nvPr/>
        </p:nvSpPr>
        <p:spPr>
          <a:xfrm>
            <a:off x="2449286" y="5870538"/>
            <a:ext cx="74621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INGENIERIA ELECTROMECANICA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PROGRAMACION EN COMPUTACION 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2020</a:t>
            </a:r>
            <a:endParaRPr lang="es-AR" sz="1600" b="1" dirty="0">
              <a:solidFill>
                <a:schemeClr val="accent1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6544129" y="1692154"/>
            <a:ext cx="49384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 smtClean="0"/>
              <a:t>Inicio</a:t>
            </a:r>
          </a:p>
          <a:p>
            <a:r>
              <a:rPr lang="es-AR" u="sng" dirty="0" smtClean="0"/>
              <a:t>Ingresa</a:t>
            </a:r>
            <a:r>
              <a:rPr lang="es-AR" dirty="0" smtClean="0"/>
              <a:t>r sueldo, </a:t>
            </a:r>
            <a:r>
              <a:rPr lang="es-AR" dirty="0" err="1" smtClean="0"/>
              <a:t>est_civil</a:t>
            </a:r>
            <a:endParaRPr lang="es-AR" dirty="0" smtClean="0"/>
          </a:p>
          <a:p>
            <a:r>
              <a:rPr lang="es-AR" u="sng" dirty="0" smtClean="0"/>
              <a:t>Si</a:t>
            </a:r>
            <a:r>
              <a:rPr lang="es-AR" dirty="0" smtClean="0"/>
              <a:t> (sueldo &gt;=3000) Y (</a:t>
            </a:r>
            <a:r>
              <a:rPr lang="es-AR" dirty="0" err="1" smtClean="0"/>
              <a:t>est_civil</a:t>
            </a:r>
            <a:r>
              <a:rPr lang="es-AR" dirty="0" smtClean="0"/>
              <a:t>=“S”) </a:t>
            </a:r>
            <a:r>
              <a:rPr lang="es-AR" u="sng" dirty="0"/>
              <a:t>entonces</a:t>
            </a:r>
          </a:p>
          <a:p>
            <a:r>
              <a:rPr lang="es-AR" dirty="0" smtClean="0"/>
              <a:t>	</a:t>
            </a:r>
            <a:r>
              <a:rPr lang="es-AR" u="sng" dirty="0" smtClean="0"/>
              <a:t>Mostrar </a:t>
            </a:r>
            <a:r>
              <a:rPr lang="es-AR" dirty="0" smtClean="0"/>
              <a:t>“ Debe pagar impuestos”</a:t>
            </a:r>
            <a:endParaRPr lang="es-AR" u="sng" dirty="0" smtClean="0"/>
          </a:p>
          <a:p>
            <a:r>
              <a:rPr lang="es-AR" u="sng" dirty="0" smtClean="0"/>
              <a:t>Fin-si</a:t>
            </a:r>
            <a:endParaRPr lang="es-AR" u="sng" dirty="0"/>
          </a:p>
          <a:p>
            <a:r>
              <a:rPr lang="es-AR" u="sng" dirty="0" smtClean="0"/>
              <a:t>Fin</a:t>
            </a:r>
            <a:endParaRPr lang="es-AR" u="sng" dirty="0"/>
          </a:p>
        </p:txBody>
      </p:sp>
      <p:sp>
        <p:nvSpPr>
          <p:cNvPr id="3" name="AutoShape 4" descr="METODOLOGÍA DE LA PROGRAMACIÓN - ppt descarg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8682" y="3753143"/>
            <a:ext cx="5369379" cy="2455949"/>
          </a:xfrm>
          <a:prstGeom prst="rect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contourW="12700"/>
        </p:spPr>
      </p:pic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30" t="8571" r="21250" b="4285"/>
          <a:stretch/>
        </p:blipFill>
        <p:spPr>
          <a:xfrm>
            <a:off x="249376" y="677026"/>
            <a:ext cx="5764073" cy="4963885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3909900" y="715326"/>
            <a:ext cx="3242013" cy="400110"/>
          </a:xfrm>
          <a:prstGeom prst="rect">
            <a:avLst/>
          </a:prstGeom>
          <a:solidFill>
            <a:schemeClr val="bg1"/>
          </a:solidFill>
          <a:ln w="22225"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31750"/>
          </a:effectLst>
        </p:spPr>
        <p:txBody>
          <a:bodyPr wrap="square" rtlCol="0">
            <a:spAutoFit/>
          </a:bodyPr>
          <a:lstStyle/>
          <a:p>
            <a:r>
              <a:rPr lang="es-AR" sz="2000" dirty="0" smtClean="0"/>
              <a:t>Caso: Uso del operador “Y”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66385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UTN Reconquis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4076"/>
            <a:ext cx="2024743" cy="11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2449286" y="5870538"/>
            <a:ext cx="74621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INGENIERIA ELECTROMECANICA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PROGRAMACION EN COMPUTACION 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2020</a:t>
            </a:r>
            <a:endParaRPr lang="es-AR" sz="1600" b="1" dirty="0">
              <a:solidFill>
                <a:schemeClr val="accent1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500063" y="873056"/>
            <a:ext cx="2228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Pseudocódigo</a:t>
            </a:r>
            <a:endParaRPr lang="es-A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5927922" y="873056"/>
            <a:ext cx="3303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Código C</a:t>
            </a:r>
            <a:r>
              <a:rPr lang="es-AR" b="1" baseline="30000" dirty="0" smtClean="0">
                <a:solidFill>
                  <a:schemeClr val="accent1">
                    <a:lumMod val="75000"/>
                  </a:schemeClr>
                </a:solidFill>
              </a:rPr>
              <a:t># </a:t>
            </a:r>
            <a:r>
              <a:rPr lang="es-AR" b="1" dirty="0">
                <a:solidFill>
                  <a:schemeClr val="accent1">
                    <a:lumMod val="75000"/>
                  </a:schemeClr>
                </a:solidFill>
              </a:rPr>
              <a:t>modo </a:t>
            </a:r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consola</a:t>
            </a:r>
            <a:endParaRPr lang="es-AR" b="1" baseline="30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29039" y="2047235"/>
            <a:ext cx="45405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 smtClean="0"/>
              <a:t>Inicio</a:t>
            </a:r>
          </a:p>
          <a:p>
            <a:r>
              <a:rPr lang="es-AR" u="sng" dirty="0" smtClean="0"/>
              <a:t>Ingresa</a:t>
            </a:r>
            <a:r>
              <a:rPr lang="es-AR" dirty="0" smtClean="0"/>
              <a:t>r </a:t>
            </a:r>
            <a:r>
              <a:rPr lang="es-AR" dirty="0" err="1" smtClean="0"/>
              <a:t>sueldo,est_civil</a:t>
            </a:r>
            <a:endParaRPr lang="es-AR" dirty="0" smtClean="0"/>
          </a:p>
          <a:p>
            <a:r>
              <a:rPr lang="es-AR" u="sng" dirty="0" smtClean="0"/>
              <a:t>Si</a:t>
            </a:r>
            <a:r>
              <a:rPr lang="es-AR" dirty="0" smtClean="0"/>
              <a:t> (sueldo &gt;=3000) Y (</a:t>
            </a:r>
            <a:r>
              <a:rPr lang="es-AR" dirty="0" err="1" smtClean="0"/>
              <a:t>est_civil</a:t>
            </a:r>
            <a:r>
              <a:rPr lang="es-AR" dirty="0" smtClean="0"/>
              <a:t>=“S”) </a:t>
            </a:r>
            <a:r>
              <a:rPr lang="es-AR" u="sng" dirty="0"/>
              <a:t>entonces</a:t>
            </a:r>
          </a:p>
          <a:p>
            <a:r>
              <a:rPr lang="es-AR" dirty="0" smtClean="0"/>
              <a:t>	</a:t>
            </a:r>
            <a:r>
              <a:rPr lang="es-AR" u="sng" dirty="0" smtClean="0"/>
              <a:t>Mostrar </a:t>
            </a:r>
            <a:r>
              <a:rPr lang="es-AR" dirty="0" smtClean="0"/>
              <a:t>“ Debe pagar impuestos”</a:t>
            </a:r>
            <a:endParaRPr lang="es-AR" u="sng" dirty="0" smtClean="0"/>
          </a:p>
          <a:p>
            <a:r>
              <a:rPr lang="es-AR" u="sng" dirty="0" smtClean="0"/>
              <a:t>Fin-si</a:t>
            </a:r>
            <a:endParaRPr lang="es-AR" u="sng" dirty="0"/>
          </a:p>
          <a:p>
            <a:r>
              <a:rPr lang="es-AR" u="sng" dirty="0" smtClean="0"/>
              <a:t>Fin</a:t>
            </a:r>
            <a:endParaRPr lang="es-AR" u="sng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9610" y="1470989"/>
            <a:ext cx="7296637" cy="290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12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449286" y="5870538"/>
            <a:ext cx="74621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INGENIERIA ELECTROMECANICA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PROGRAMACION EN COMPUTACION 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2020</a:t>
            </a:r>
            <a:endParaRPr lang="es-AR" sz="1600" b="1" dirty="0">
              <a:solidFill>
                <a:schemeClr val="accent1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7" name="Picture 2" descr="UTN Reconquis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4076"/>
            <a:ext cx="2024743" cy="11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2171699" y="1845129"/>
            <a:ext cx="76254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/>
              <a:t>Diseñar un </a:t>
            </a:r>
            <a:r>
              <a:rPr lang="es-AR" sz="2400" dirty="0" smtClean="0"/>
              <a:t>algoritmo que </a:t>
            </a:r>
            <a:r>
              <a:rPr lang="es-AR" sz="2400" dirty="0" smtClean="0"/>
              <a:t>determine si un empleado debe pagar impuestos. Esto se dará en el caso de que su sueldo sea igual o supere los $ 3000 </a:t>
            </a:r>
            <a:r>
              <a:rPr lang="es-AR" sz="2400" b="1" dirty="0" smtClean="0">
                <a:solidFill>
                  <a:srgbClr val="FF0000"/>
                </a:solidFill>
              </a:rPr>
              <a:t>o</a:t>
            </a:r>
            <a:r>
              <a:rPr lang="es-AR" sz="2400" dirty="0" smtClean="0"/>
              <a:t> que sea soltero.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4311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449286" y="5870538"/>
            <a:ext cx="74621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INGENIERIA ELECTROMECANICA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PROGRAMACION EN COMPUTACION </a:t>
            </a:r>
          </a:p>
          <a:p>
            <a:r>
              <a:rPr lang="es-AR" sz="16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2020</a:t>
            </a:r>
            <a:endParaRPr lang="es-AR" sz="1600" b="1" dirty="0">
              <a:solidFill>
                <a:schemeClr val="accent1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8" name="Picture 2" descr="UTN Reconquis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4076"/>
            <a:ext cx="2024743" cy="11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/>
          <p:cNvSpPr txBox="1"/>
          <p:nvPr/>
        </p:nvSpPr>
        <p:spPr>
          <a:xfrm>
            <a:off x="7442200" y="1632857"/>
            <a:ext cx="493848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 smtClean="0"/>
              <a:t>Inicio</a:t>
            </a:r>
          </a:p>
          <a:p>
            <a:r>
              <a:rPr lang="es-AR" u="sng" dirty="0" smtClean="0"/>
              <a:t>Ingresa</a:t>
            </a:r>
            <a:r>
              <a:rPr lang="es-AR" dirty="0" smtClean="0"/>
              <a:t>r sueldo</a:t>
            </a:r>
          </a:p>
          <a:p>
            <a:r>
              <a:rPr lang="es-AR" u="sng" dirty="0" smtClean="0"/>
              <a:t>Si</a:t>
            </a:r>
            <a:r>
              <a:rPr lang="es-AR" dirty="0" smtClean="0"/>
              <a:t> (sueldo &gt;=3000) </a:t>
            </a:r>
            <a:r>
              <a:rPr lang="es-AR" u="sng" dirty="0" smtClean="0"/>
              <a:t>entonces</a:t>
            </a:r>
            <a:endParaRPr lang="es-AR" dirty="0" smtClean="0"/>
          </a:p>
          <a:p>
            <a:r>
              <a:rPr lang="es-AR" dirty="0" smtClean="0"/>
              <a:t>      </a:t>
            </a:r>
            <a:r>
              <a:rPr lang="es-AR" u="sng" dirty="0" smtClean="0"/>
              <a:t>Mostrar </a:t>
            </a:r>
            <a:r>
              <a:rPr lang="es-AR" dirty="0"/>
              <a:t>“ Debe pagar impuestos”</a:t>
            </a:r>
            <a:endParaRPr lang="es-AR" u="sng" dirty="0"/>
          </a:p>
          <a:p>
            <a:r>
              <a:rPr lang="es-AR" u="sng" dirty="0" smtClean="0"/>
              <a:t>Sino</a:t>
            </a:r>
          </a:p>
          <a:p>
            <a:r>
              <a:rPr lang="es-AR" dirty="0" smtClean="0"/>
              <a:t>      </a:t>
            </a:r>
            <a:r>
              <a:rPr lang="es-AR" u="sng" dirty="0" smtClean="0"/>
              <a:t>Ingresa</a:t>
            </a:r>
            <a:r>
              <a:rPr lang="es-AR" dirty="0" smtClean="0"/>
              <a:t>r </a:t>
            </a:r>
            <a:r>
              <a:rPr lang="es-AR" dirty="0" err="1" smtClean="0"/>
              <a:t>est_civil</a:t>
            </a:r>
            <a:endParaRPr lang="es-AR" dirty="0"/>
          </a:p>
          <a:p>
            <a:r>
              <a:rPr lang="es-AR" dirty="0" smtClean="0"/>
              <a:t>        </a:t>
            </a:r>
            <a:r>
              <a:rPr lang="es-AR" u="sng" dirty="0" smtClean="0"/>
              <a:t>Si</a:t>
            </a:r>
            <a:r>
              <a:rPr lang="es-AR" dirty="0" smtClean="0"/>
              <a:t> (</a:t>
            </a:r>
            <a:r>
              <a:rPr lang="es-AR" dirty="0" err="1" smtClean="0"/>
              <a:t>est_civil</a:t>
            </a:r>
            <a:r>
              <a:rPr lang="es-AR" dirty="0" smtClean="0"/>
              <a:t>=“S”) </a:t>
            </a:r>
            <a:r>
              <a:rPr lang="es-AR" u="sng" dirty="0"/>
              <a:t>entonces</a:t>
            </a:r>
          </a:p>
          <a:p>
            <a:r>
              <a:rPr lang="es-AR" dirty="0" smtClean="0"/>
              <a:t>	</a:t>
            </a:r>
            <a:r>
              <a:rPr lang="es-AR" u="sng" dirty="0" smtClean="0"/>
              <a:t>Mostrar </a:t>
            </a:r>
            <a:r>
              <a:rPr lang="es-AR" dirty="0" smtClean="0"/>
              <a:t>“ Debe pagar impuestos”</a:t>
            </a:r>
            <a:endParaRPr lang="es-AR" u="sng" dirty="0" smtClean="0"/>
          </a:p>
          <a:p>
            <a:r>
              <a:rPr lang="es-AR" dirty="0" smtClean="0"/>
              <a:t>        </a:t>
            </a:r>
            <a:r>
              <a:rPr lang="es-AR" u="sng" dirty="0" smtClean="0"/>
              <a:t>Fin-si</a:t>
            </a:r>
            <a:endParaRPr lang="es-AR" u="sng" dirty="0"/>
          </a:p>
          <a:p>
            <a:r>
              <a:rPr lang="es-AR" u="sng" dirty="0" smtClean="0"/>
              <a:t>Fin-si</a:t>
            </a:r>
          </a:p>
          <a:p>
            <a:r>
              <a:rPr lang="es-AR" u="sng" dirty="0" smtClean="0"/>
              <a:t>Fin</a:t>
            </a:r>
            <a:endParaRPr lang="es-AR" u="sng" dirty="0"/>
          </a:p>
        </p:txBody>
      </p:sp>
      <p:sp>
        <p:nvSpPr>
          <p:cNvPr id="11" name="CuadroTexto 10"/>
          <p:cNvSpPr txBox="1"/>
          <p:nvPr/>
        </p:nvSpPr>
        <p:spPr>
          <a:xfrm>
            <a:off x="8392432" y="914400"/>
            <a:ext cx="2228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Pseudocódigo</a:t>
            </a:r>
            <a:endParaRPr lang="es-A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83" t="6666" r="29822" b="4286"/>
          <a:stretch/>
        </p:blipFill>
        <p:spPr>
          <a:xfrm>
            <a:off x="146957" y="277586"/>
            <a:ext cx="7001026" cy="5257800"/>
          </a:xfrm>
          <a:prstGeom prst="rect">
            <a:avLst/>
          </a:prstGeom>
        </p:spPr>
      </p:pic>
      <p:sp>
        <p:nvSpPr>
          <p:cNvPr id="12" name="CuadroTexto 11"/>
          <p:cNvSpPr txBox="1"/>
          <p:nvPr/>
        </p:nvSpPr>
        <p:spPr>
          <a:xfrm>
            <a:off x="783771" y="995791"/>
            <a:ext cx="2228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Diagrama de flujo</a:t>
            </a:r>
            <a:endParaRPr lang="es-AR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37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473</Words>
  <Application>Microsoft Office PowerPoint</Application>
  <PresentationFormat>Panorámica</PresentationFormat>
  <Paragraphs>142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9" baseType="lpstr">
      <vt:lpstr>Aharoni</vt:lpstr>
      <vt:lpstr>Arial</vt:lpstr>
      <vt:lpstr>Calibri</vt:lpstr>
      <vt:lpstr>Calibri Light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101</cp:revision>
  <dcterms:created xsi:type="dcterms:W3CDTF">2020-05-23T23:58:35Z</dcterms:created>
  <dcterms:modified xsi:type="dcterms:W3CDTF">2021-06-03T23:20:40Z</dcterms:modified>
</cp:coreProperties>
</file>