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87" r:id="rId4"/>
    <p:sldId id="274" r:id="rId5"/>
    <p:sldId id="275" r:id="rId6"/>
    <p:sldId id="276" r:id="rId7"/>
    <p:sldId id="277" r:id="rId8"/>
    <p:sldId id="278" r:id="rId9"/>
    <p:sldId id="279" r:id="rId10"/>
    <p:sldId id="280" r:id="rId11"/>
    <p:sldId id="281" r:id="rId12"/>
    <p:sldId id="282" r:id="rId13"/>
    <p:sldId id="284" r:id="rId14"/>
    <p:sldId id="283" r:id="rId15"/>
    <p:sldId id="286" r:id="rId16"/>
    <p:sldId id="288" r:id="rId17"/>
    <p:sldId id="290" r:id="rId18"/>
    <p:sldId id="289" r:id="rId19"/>
    <p:sldId id="291" r:id="rId20"/>
    <p:sldId id="292" r:id="rId21"/>
    <p:sldId id="293" r:id="rId22"/>
    <p:sldId id="294" r:id="rId23"/>
    <p:sldId id="295" r:id="rId24"/>
    <p:sldId id="296" r:id="rId2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p:cViewPr varScale="1">
        <p:scale>
          <a:sx n="69" d="100"/>
          <a:sy n="69" d="100"/>
        </p:scale>
        <p:origin x="16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136304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347380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72481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34391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27812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128484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268890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140359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21529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39396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D08831-76AE-4C61-9837-D2577FEC119D}" type="datetimeFigureOut">
              <a:rPr lang="es-AR" smtClean="0"/>
              <a:t>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CDEEB08-F1B5-406E-8F49-BF39B3D01A6F}" type="slidenum">
              <a:rPr lang="es-AR" smtClean="0"/>
              <a:t>‹Nº›</a:t>
            </a:fld>
            <a:endParaRPr lang="es-AR"/>
          </a:p>
        </p:txBody>
      </p:sp>
    </p:spTree>
    <p:extLst>
      <p:ext uri="{BB962C8B-B14F-4D97-AF65-F5344CB8AC3E}">
        <p14:creationId xmlns:p14="http://schemas.microsoft.com/office/powerpoint/2010/main" val="215372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08831-76AE-4C61-9837-D2577FEC119D}" type="datetimeFigureOut">
              <a:rPr lang="es-AR" smtClean="0"/>
              <a:t>3/10/2023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EEB08-F1B5-406E-8F49-BF39B3D01A6F}" type="slidenum">
              <a:rPr lang="es-AR" smtClean="0"/>
              <a:t>‹Nº›</a:t>
            </a:fld>
            <a:endParaRPr lang="es-AR"/>
          </a:p>
        </p:txBody>
      </p:sp>
    </p:spTree>
    <p:extLst>
      <p:ext uri="{BB962C8B-B14F-4D97-AF65-F5344CB8AC3E}">
        <p14:creationId xmlns:p14="http://schemas.microsoft.com/office/powerpoint/2010/main" val="385532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57369" y="414448"/>
            <a:ext cx="8064896" cy="936104"/>
          </a:xfrm>
        </p:spPr>
        <p:txBody>
          <a:bodyPr>
            <a:noAutofit/>
          </a:bodyPr>
          <a:lstStyle/>
          <a:p>
            <a:pPr algn="l"/>
            <a:r>
              <a:rPr lang="es-AR" sz="2800" u="sng" dirty="0" smtClean="0">
                <a:solidFill>
                  <a:schemeClr val="tx1">
                    <a:lumMod val="85000"/>
                    <a:lumOff val="15000"/>
                  </a:schemeClr>
                </a:solidFill>
              </a:rPr>
              <a:t>COMPRESOR</a:t>
            </a:r>
            <a:endParaRPr lang="es-AR" sz="2800" u="sng" dirty="0">
              <a:solidFill>
                <a:schemeClr val="tx1">
                  <a:lumMod val="85000"/>
                  <a:lumOff val="15000"/>
                </a:schemeClr>
              </a:solidFill>
            </a:endParaRPr>
          </a:p>
        </p:txBody>
      </p:sp>
      <p:sp>
        <p:nvSpPr>
          <p:cNvPr id="5" name="2 Subtítulo"/>
          <p:cNvSpPr txBox="1">
            <a:spLocks/>
          </p:cNvSpPr>
          <p:nvPr/>
        </p:nvSpPr>
        <p:spPr>
          <a:xfrm>
            <a:off x="1055021" y="3645024"/>
            <a:ext cx="5616624" cy="227803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AR" sz="2600" u="sng" dirty="0" smtClean="0">
                <a:solidFill>
                  <a:schemeClr val="tx1">
                    <a:lumMod val="85000"/>
                    <a:lumOff val="15000"/>
                  </a:schemeClr>
                </a:solidFill>
              </a:rPr>
              <a:t>CLASIFICACION</a:t>
            </a:r>
          </a:p>
          <a:p>
            <a:pPr marL="514350" indent="-514350" algn="l">
              <a:buAutoNum type="arabicPeriod"/>
            </a:pPr>
            <a:r>
              <a:rPr lang="es-AR" sz="2600" dirty="0" smtClean="0">
                <a:solidFill>
                  <a:schemeClr val="tx1">
                    <a:lumMod val="85000"/>
                    <a:lumOff val="15000"/>
                  </a:schemeClr>
                </a:solidFill>
              </a:rPr>
              <a:t>Constructivo (Abiertos, </a:t>
            </a:r>
            <a:r>
              <a:rPr lang="es-AR" sz="2600" dirty="0" err="1" smtClean="0">
                <a:solidFill>
                  <a:schemeClr val="tx1">
                    <a:lumMod val="85000"/>
                    <a:lumOff val="15000"/>
                  </a:schemeClr>
                </a:solidFill>
              </a:rPr>
              <a:t>semi</a:t>
            </a:r>
            <a:r>
              <a:rPr lang="es-AR" sz="2600" dirty="0" smtClean="0">
                <a:solidFill>
                  <a:schemeClr val="tx1">
                    <a:lumMod val="85000"/>
                    <a:lumOff val="15000"/>
                  </a:schemeClr>
                </a:solidFill>
              </a:rPr>
              <a:t> abiertos, cerrados)</a:t>
            </a:r>
          </a:p>
          <a:p>
            <a:pPr marL="514350" indent="-514350" algn="l">
              <a:buAutoNum type="arabicPeriod"/>
            </a:pPr>
            <a:r>
              <a:rPr lang="es-AR" sz="2600" dirty="0" smtClean="0">
                <a:solidFill>
                  <a:schemeClr val="tx1">
                    <a:lumMod val="85000"/>
                    <a:lumOff val="15000"/>
                  </a:schemeClr>
                </a:solidFill>
              </a:rPr>
              <a:t>Tipo de funcionamiento Dinámicos  (compresores centrífugos o axiales, desplazamiento positivo, alternativos, rotativos)</a:t>
            </a:r>
          </a:p>
          <a:p>
            <a:pPr marL="514350" indent="-514350" algn="l">
              <a:buAutoNum type="arabicPeriod"/>
            </a:pPr>
            <a:endParaRPr lang="es-AR" dirty="0" smtClean="0">
              <a:solidFill>
                <a:srgbClr val="FF0000"/>
              </a:solidFill>
            </a:endParaRPr>
          </a:p>
          <a:p>
            <a:pPr algn="l"/>
            <a:endParaRPr lang="es-AR" dirty="0">
              <a:solidFill>
                <a:srgbClr val="FF0000"/>
              </a:solidFill>
            </a:endParaRPr>
          </a:p>
        </p:txBody>
      </p:sp>
      <p:sp>
        <p:nvSpPr>
          <p:cNvPr id="6" name="2 Subtítulo"/>
          <p:cNvSpPr txBox="1">
            <a:spLocks/>
          </p:cNvSpPr>
          <p:nvPr/>
        </p:nvSpPr>
        <p:spPr>
          <a:xfrm>
            <a:off x="827584" y="1124744"/>
            <a:ext cx="7416824" cy="22780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AR" sz="1600" dirty="0" smtClean="0">
                <a:solidFill>
                  <a:schemeClr val="tx1">
                    <a:lumMod val="85000"/>
                    <a:lumOff val="15000"/>
                  </a:schemeClr>
                </a:solidFill>
              </a:rPr>
              <a:t>Compresor: Máquina termodinámica cuyo objetivo es tomar un gas y elevar la presión del mismo a la salida.</a:t>
            </a:r>
          </a:p>
          <a:p>
            <a:pPr algn="l"/>
            <a:r>
              <a:rPr lang="es-AR" sz="1600" dirty="0" smtClean="0">
                <a:solidFill>
                  <a:schemeClr val="tx1">
                    <a:lumMod val="85000"/>
                    <a:lumOff val="15000"/>
                  </a:schemeClr>
                </a:solidFill>
              </a:rPr>
              <a:t>Cuando tenemos un gas que necesita ser comprimido, por ejemplo aire, NH3, CO2 para procesos industriales se utilizan este tipo de maquinas termodinámicas que con capaces de transferir a través de la energía mecánica entregada por un motor eléctrico o de combustión interna en energía de presión.</a:t>
            </a:r>
          </a:p>
          <a:p>
            <a:pPr algn="l"/>
            <a:r>
              <a:rPr lang="es-AR" sz="1600" dirty="0" smtClean="0">
                <a:solidFill>
                  <a:schemeClr val="tx1">
                    <a:lumMod val="85000"/>
                    <a:lumOff val="15000"/>
                  </a:schemeClr>
                </a:solidFill>
              </a:rPr>
              <a:t>Para nuestro caso vamos a estudiar equipos que trabajan en base al desplazamiento positivo. </a:t>
            </a:r>
          </a:p>
          <a:p>
            <a:pPr marL="514350" indent="-514350" algn="l">
              <a:buAutoNum type="arabicPeriod"/>
            </a:pPr>
            <a:endParaRPr lang="es-AR" dirty="0" smtClean="0">
              <a:solidFill>
                <a:srgbClr val="FF0000"/>
              </a:solidFill>
            </a:endParaRPr>
          </a:p>
          <a:p>
            <a:pPr algn="l"/>
            <a:endParaRPr lang="es-AR" dirty="0">
              <a:solidFill>
                <a:srgbClr val="FF0000"/>
              </a:solidFill>
            </a:endParaRPr>
          </a:p>
        </p:txBody>
      </p:sp>
    </p:spTree>
    <p:extLst>
      <p:ext uri="{BB962C8B-B14F-4D97-AF65-F5344CB8AC3E}">
        <p14:creationId xmlns:p14="http://schemas.microsoft.com/office/powerpoint/2010/main" val="310934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5338936" cy="490066"/>
          </a:xfrm>
        </p:spPr>
        <p:txBody>
          <a:bodyPr>
            <a:noAutofit/>
          </a:bodyPr>
          <a:lstStyle/>
          <a:p>
            <a:r>
              <a:rPr lang="es-ES" sz="2800" u="sng" dirty="0" smtClean="0"/>
              <a:t>Rendimiento volumétrico</a:t>
            </a:r>
            <a:endParaRPr lang="es-ES" sz="2800" u="sng" dirty="0"/>
          </a:p>
        </p:txBody>
      </p:sp>
      <p:pic>
        <p:nvPicPr>
          <p:cNvPr id="4" name="Marcador de contenido 3"/>
          <p:cNvPicPr>
            <a:picLocks noGrp="1" noChangeAspect="1"/>
          </p:cNvPicPr>
          <p:nvPr>
            <p:ph idx="1"/>
          </p:nvPr>
        </p:nvPicPr>
        <p:blipFill>
          <a:blip r:embed="rId2"/>
          <a:stretch>
            <a:fillRect/>
          </a:stretch>
        </p:blipFill>
        <p:spPr>
          <a:xfrm>
            <a:off x="899592" y="678706"/>
            <a:ext cx="6440991" cy="5791899"/>
          </a:xfrm>
          <a:prstGeom prst="rect">
            <a:avLst/>
          </a:prstGeom>
        </p:spPr>
      </p:pic>
    </p:spTree>
    <p:extLst>
      <p:ext uri="{BB962C8B-B14F-4D97-AF65-F5344CB8AC3E}">
        <p14:creationId xmlns:p14="http://schemas.microsoft.com/office/powerpoint/2010/main" val="3170455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611560" y="980728"/>
            <a:ext cx="6400800" cy="576064"/>
          </a:xfrm>
        </p:spPr>
        <p:txBody>
          <a:bodyPr>
            <a:normAutofit/>
          </a:bodyPr>
          <a:lstStyle/>
          <a:p>
            <a:r>
              <a:rPr lang="es-ES" sz="1800" dirty="0" smtClean="0">
                <a:solidFill>
                  <a:schemeClr val="tx1">
                    <a:lumMod val="85000"/>
                    <a:lumOff val="15000"/>
                  </a:schemeClr>
                </a:solidFill>
              </a:rPr>
              <a:t>Partiendo de las ecuaciones anteriores, llegamos a que:</a:t>
            </a:r>
            <a:endParaRPr lang="es-ES" sz="1800" dirty="0">
              <a:solidFill>
                <a:schemeClr val="tx1">
                  <a:lumMod val="85000"/>
                  <a:lumOff val="15000"/>
                </a:schemeClr>
              </a:solidFill>
            </a:endParaRPr>
          </a:p>
        </p:txBody>
      </p:sp>
      <p:pic>
        <p:nvPicPr>
          <p:cNvPr id="4" name="Marcador de contenido 3"/>
          <p:cNvPicPr>
            <a:picLocks noGrp="1" noChangeAspect="1"/>
          </p:cNvPicPr>
          <p:nvPr>
            <p:ph idx="4294967295"/>
          </p:nvPr>
        </p:nvPicPr>
        <p:blipFill>
          <a:blip r:embed="rId2"/>
          <a:stretch>
            <a:fillRect/>
          </a:stretch>
        </p:blipFill>
        <p:spPr>
          <a:xfrm>
            <a:off x="1043608" y="260648"/>
            <a:ext cx="5353050" cy="609600"/>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1403648" y="1916832"/>
                <a:ext cx="3744936" cy="524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𝑛𝑣</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𝑉𝑎</m:t>
                          </m:r>
                        </m:num>
                        <m:den>
                          <m:r>
                            <a:rPr lang="es-ES" b="0" i="1" smtClean="0">
                              <a:latin typeface="Cambria Math" panose="02040503050406030204" pitchFamily="18" charset="0"/>
                            </a:rPr>
                            <m:t>𝑉𝐷</m:t>
                          </m:r>
                        </m:den>
                      </m:f>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𝑉𝐷</m:t>
                              </m:r>
                            </m:num>
                            <m:den>
                              <m:r>
                                <a:rPr lang="es-ES" b="0" i="1" smtClean="0">
                                  <a:latin typeface="Cambria Math" panose="02040503050406030204" pitchFamily="18" charset="0"/>
                                </a:rPr>
                                <m:t>𝑉𝑑</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𝑉𝑟</m:t>
                              </m:r>
                            </m:num>
                            <m:den>
                              <m:r>
                                <a:rPr lang="es-ES" b="0" i="1" smtClean="0">
                                  <a:latin typeface="Cambria Math" panose="02040503050406030204" pitchFamily="18" charset="0"/>
                                </a:rPr>
                                <m:t>𝑉𝑑</m:t>
                              </m:r>
                            </m:den>
                          </m:f>
                        </m:e>
                      </m:d>
                      <m:r>
                        <a:rPr lang="es-ES" b="0" i="1" smtClean="0">
                          <a:latin typeface="Cambria Math" panose="02040503050406030204" pitchFamily="18" charset="0"/>
                        </a:rPr>
                        <m:t>=1−</m:t>
                      </m:r>
                      <m:r>
                        <a:rPr lang="es-ES" b="0" i="1" smtClean="0">
                          <a:latin typeface="Cambria Math" panose="02040503050406030204" pitchFamily="18" charset="0"/>
                        </a:rPr>
                        <m:t>𝑉𝑟</m:t>
                      </m:r>
                      <m:r>
                        <a:rPr lang="es-ES" b="0" i="1" smtClean="0">
                          <a:latin typeface="Cambria Math" panose="02040503050406030204" pitchFamily="18" charset="0"/>
                        </a:rPr>
                        <m:t>/</m:t>
                      </m:r>
                      <m:r>
                        <a:rPr lang="es-ES" b="0" i="1" smtClean="0">
                          <a:latin typeface="Cambria Math" panose="02040503050406030204" pitchFamily="18" charset="0"/>
                        </a:rPr>
                        <m:t>𝑉𝑑</m:t>
                      </m:r>
                      <m:r>
                        <a:rPr lang="es-ES" b="0" i="1" smtClean="0">
                          <a:latin typeface="Cambria Math" panose="02040503050406030204" pitchFamily="18" charset="0"/>
                        </a:rPr>
                        <m:t> </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403648" y="1916832"/>
                <a:ext cx="3744936" cy="524439"/>
              </a:xfrm>
              <a:prstGeom prst="rect">
                <a:avLst/>
              </a:prstGeom>
              <a:blipFill>
                <a:blip r:embed="rId3"/>
                <a:stretch>
                  <a:fillRect b="-1163"/>
                </a:stretch>
              </a:blipFill>
            </p:spPr>
            <p:txBody>
              <a:bodyPr/>
              <a:lstStyle/>
              <a:p>
                <a:r>
                  <a:rPr lang="es-ES">
                    <a:noFill/>
                  </a:rPr>
                  <a:t> </a:t>
                </a:r>
              </a:p>
            </p:txBody>
          </p:sp>
        </mc:Fallback>
      </mc:AlternateContent>
      <p:pic>
        <p:nvPicPr>
          <p:cNvPr id="10" name="Imagen 9"/>
          <p:cNvPicPr>
            <a:picLocks noChangeAspect="1"/>
          </p:cNvPicPr>
          <p:nvPr/>
        </p:nvPicPr>
        <p:blipFill>
          <a:blip r:embed="rId4"/>
          <a:stretch>
            <a:fillRect/>
          </a:stretch>
        </p:blipFill>
        <p:spPr>
          <a:xfrm>
            <a:off x="1043608" y="2631946"/>
            <a:ext cx="5904656" cy="3461350"/>
          </a:xfrm>
          <a:prstGeom prst="rect">
            <a:avLst/>
          </a:prstGeom>
        </p:spPr>
      </p:pic>
    </p:spTree>
    <p:extLst>
      <p:ext uri="{BB962C8B-B14F-4D97-AF65-F5344CB8AC3E}">
        <p14:creationId xmlns:p14="http://schemas.microsoft.com/office/powerpoint/2010/main" val="209787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15616" y="338901"/>
            <a:ext cx="6048672" cy="5917535"/>
          </a:xfrm>
          <a:prstGeom prst="rect">
            <a:avLst/>
          </a:prstGeom>
        </p:spPr>
      </p:pic>
    </p:spTree>
    <p:extLst>
      <p:ext uri="{BB962C8B-B14F-4D97-AF65-F5344CB8AC3E}">
        <p14:creationId xmlns:p14="http://schemas.microsoft.com/office/powerpoint/2010/main" val="164550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87624" y="274637"/>
            <a:ext cx="5040560" cy="6392907"/>
          </a:xfrm>
          <a:prstGeom prst="rect">
            <a:avLst/>
          </a:prstGeom>
        </p:spPr>
      </p:pic>
    </p:spTree>
    <p:extLst>
      <p:ext uri="{BB962C8B-B14F-4D97-AF65-F5344CB8AC3E}">
        <p14:creationId xmlns:p14="http://schemas.microsoft.com/office/powerpoint/2010/main" val="52827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5410944" cy="634082"/>
          </a:xfrm>
        </p:spPr>
        <p:txBody>
          <a:bodyPr>
            <a:normAutofit/>
          </a:bodyPr>
          <a:lstStyle/>
          <a:p>
            <a:r>
              <a:rPr lang="es-ES" sz="2800" u="sng" dirty="0" smtClean="0"/>
              <a:t>Trabajo teórico de un compresor</a:t>
            </a:r>
            <a:endParaRPr lang="es-ES" sz="2800" u="sng" dirty="0"/>
          </a:p>
        </p:txBody>
      </p:sp>
      <p:pic>
        <p:nvPicPr>
          <p:cNvPr id="4" name="Marcador de contenido 3"/>
          <p:cNvPicPr>
            <a:picLocks noGrp="1" noChangeAspect="1"/>
          </p:cNvPicPr>
          <p:nvPr>
            <p:ph idx="1"/>
          </p:nvPr>
        </p:nvPicPr>
        <p:blipFill rotWithShape="1">
          <a:blip r:embed="rId2"/>
          <a:srcRect t="1699"/>
          <a:stretch/>
        </p:blipFill>
        <p:spPr>
          <a:xfrm>
            <a:off x="467544" y="1052736"/>
            <a:ext cx="8116839" cy="4536504"/>
          </a:xfrm>
          <a:prstGeom prst="rect">
            <a:avLst/>
          </a:prstGeom>
        </p:spPr>
      </p:pic>
    </p:spTree>
    <p:extLst>
      <p:ext uri="{BB962C8B-B14F-4D97-AF65-F5344CB8AC3E}">
        <p14:creationId xmlns:p14="http://schemas.microsoft.com/office/powerpoint/2010/main" val="3590551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67544" y="476672"/>
            <a:ext cx="8205848" cy="2065610"/>
          </a:xfrm>
          <a:prstGeom prst="rect">
            <a:avLst/>
          </a:prstGeom>
        </p:spPr>
      </p:pic>
      <p:pic>
        <p:nvPicPr>
          <p:cNvPr id="5" name="Imagen 4"/>
          <p:cNvPicPr>
            <a:picLocks noChangeAspect="1"/>
          </p:cNvPicPr>
          <p:nvPr/>
        </p:nvPicPr>
        <p:blipFill rotWithShape="1">
          <a:blip r:embed="rId3"/>
          <a:srcRect t="2778" b="-1"/>
          <a:stretch/>
        </p:blipFill>
        <p:spPr>
          <a:xfrm>
            <a:off x="971600" y="2780928"/>
            <a:ext cx="7409919" cy="2520280"/>
          </a:xfrm>
          <a:prstGeom prst="rect">
            <a:avLst/>
          </a:prstGeom>
        </p:spPr>
      </p:pic>
    </p:spTree>
    <p:extLst>
      <p:ext uri="{BB962C8B-B14F-4D97-AF65-F5344CB8AC3E}">
        <p14:creationId xmlns:p14="http://schemas.microsoft.com/office/powerpoint/2010/main" val="2080776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8058"/>
          </a:xfrm>
        </p:spPr>
        <p:txBody>
          <a:bodyPr>
            <a:normAutofit fontScale="90000"/>
          </a:bodyPr>
          <a:lstStyle/>
          <a:p>
            <a:r>
              <a:rPr lang="es-ES" sz="2800" u="sng" dirty="0" smtClean="0"/>
              <a:t>Trabajo absorbido por un compresor</a:t>
            </a:r>
            <a:endParaRPr lang="es-ES" sz="2800" u="sng" dirty="0"/>
          </a:p>
        </p:txBody>
      </p:sp>
      <p:pic>
        <p:nvPicPr>
          <p:cNvPr id="4" name="Marcador de contenido 3"/>
          <p:cNvPicPr>
            <a:picLocks noGrp="1" noChangeAspect="1"/>
          </p:cNvPicPr>
          <p:nvPr>
            <p:ph idx="1"/>
          </p:nvPr>
        </p:nvPicPr>
        <p:blipFill rotWithShape="1">
          <a:blip r:embed="rId2"/>
          <a:srcRect l="10767" r="18963"/>
          <a:stretch/>
        </p:blipFill>
        <p:spPr>
          <a:xfrm>
            <a:off x="1187624" y="675184"/>
            <a:ext cx="5616625" cy="1773257"/>
          </a:xfrm>
          <a:prstGeom prst="rect">
            <a:avLst/>
          </a:prstGeom>
        </p:spPr>
      </p:pic>
      <p:pic>
        <p:nvPicPr>
          <p:cNvPr id="5" name="Imagen 4"/>
          <p:cNvPicPr>
            <a:picLocks noChangeAspect="1"/>
          </p:cNvPicPr>
          <p:nvPr/>
        </p:nvPicPr>
        <p:blipFill>
          <a:blip r:embed="rId3"/>
          <a:stretch>
            <a:fillRect/>
          </a:stretch>
        </p:blipFill>
        <p:spPr>
          <a:xfrm>
            <a:off x="1187624" y="2708920"/>
            <a:ext cx="4588510" cy="4028935"/>
          </a:xfrm>
          <a:prstGeom prst="rect">
            <a:avLst/>
          </a:prstGeom>
        </p:spPr>
      </p:pic>
    </p:spTree>
    <p:extLst>
      <p:ext uri="{BB962C8B-B14F-4D97-AF65-F5344CB8AC3E}">
        <p14:creationId xmlns:p14="http://schemas.microsoft.com/office/powerpoint/2010/main" val="920377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rmAutofit/>
          </a:bodyPr>
          <a:lstStyle/>
          <a:p>
            <a:r>
              <a:rPr lang="es-ES" sz="2800" u="sng" dirty="0" smtClean="0"/>
              <a:t>Trabajo en sistemas con etapas de compresión</a:t>
            </a:r>
            <a:endParaRPr lang="es-ES" sz="2800" u="sng" dirty="0"/>
          </a:p>
        </p:txBody>
      </p:sp>
      <p:pic>
        <p:nvPicPr>
          <p:cNvPr id="4" name="Marcador de contenido 3"/>
          <p:cNvPicPr>
            <a:picLocks noGrp="1" noChangeAspect="1"/>
          </p:cNvPicPr>
          <p:nvPr>
            <p:ph idx="1"/>
          </p:nvPr>
        </p:nvPicPr>
        <p:blipFill>
          <a:blip r:embed="rId2"/>
          <a:stretch>
            <a:fillRect/>
          </a:stretch>
        </p:blipFill>
        <p:spPr>
          <a:xfrm>
            <a:off x="4532700" y="4387462"/>
            <a:ext cx="2520280" cy="2470538"/>
          </a:xfrm>
          <a:prstGeom prst="rect">
            <a:avLst/>
          </a:prstGeom>
        </p:spPr>
      </p:pic>
      <p:pic>
        <p:nvPicPr>
          <p:cNvPr id="3" name="Imagen 2"/>
          <p:cNvPicPr>
            <a:picLocks noChangeAspect="1"/>
          </p:cNvPicPr>
          <p:nvPr/>
        </p:nvPicPr>
        <p:blipFill>
          <a:blip r:embed="rId3"/>
          <a:stretch>
            <a:fillRect/>
          </a:stretch>
        </p:blipFill>
        <p:spPr>
          <a:xfrm>
            <a:off x="971600" y="836712"/>
            <a:ext cx="7122200" cy="3816424"/>
          </a:xfrm>
          <a:prstGeom prst="rect">
            <a:avLst/>
          </a:prstGeom>
        </p:spPr>
      </p:pic>
    </p:spTree>
    <p:extLst>
      <p:ext uri="{BB962C8B-B14F-4D97-AF65-F5344CB8AC3E}">
        <p14:creationId xmlns:p14="http://schemas.microsoft.com/office/powerpoint/2010/main" val="4042033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933056"/>
            <a:ext cx="8229600" cy="490066"/>
          </a:xfrm>
        </p:spPr>
        <p:txBody>
          <a:bodyPr>
            <a:noAutofit/>
          </a:bodyPr>
          <a:lstStyle/>
          <a:p>
            <a:r>
              <a:rPr lang="es-ES" sz="2800" u="sng" dirty="0" smtClean="0"/>
              <a:t>Esquema unifilar</a:t>
            </a:r>
            <a:endParaRPr lang="es-ES" sz="2800" u="sng" dirty="0"/>
          </a:p>
        </p:txBody>
      </p:sp>
      <p:pic>
        <p:nvPicPr>
          <p:cNvPr id="4" name="Marcador de contenido 3"/>
          <p:cNvPicPr>
            <a:picLocks noGrp="1" noChangeAspect="1"/>
          </p:cNvPicPr>
          <p:nvPr>
            <p:ph idx="1"/>
          </p:nvPr>
        </p:nvPicPr>
        <p:blipFill>
          <a:blip r:embed="rId2"/>
          <a:stretch>
            <a:fillRect/>
          </a:stretch>
        </p:blipFill>
        <p:spPr>
          <a:xfrm>
            <a:off x="971600" y="4797152"/>
            <a:ext cx="7260680" cy="2028358"/>
          </a:xfrm>
          <a:prstGeom prst="rect">
            <a:avLst/>
          </a:prstGeom>
        </p:spPr>
      </p:pic>
      <p:pic>
        <p:nvPicPr>
          <p:cNvPr id="5" name="Imagen 4"/>
          <p:cNvPicPr>
            <a:picLocks noChangeAspect="1"/>
          </p:cNvPicPr>
          <p:nvPr/>
        </p:nvPicPr>
        <p:blipFill>
          <a:blip r:embed="rId3"/>
          <a:stretch>
            <a:fillRect/>
          </a:stretch>
        </p:blipFill>
        <p:spPr>
          <a:xfrm>
            <a:off x="2118990" y="710290"/>
            <a:ext cx="4973289" cy="3292421"/>
          </a:xfrm>
          <a:prstGeom prst="rect">
            <a:avLst/>
          </a:prstGeom>
        </p:spPr>
      </p:pic>
      <p:sp>
        <p:nvSpPr>
          <p:cNvPr id="6" name="Título 1"/>
          <p:cNvSpPr txBox="1">
            <a:spLocks/>
          </p:cNvSpPr>
          <p:nvPr/>
        </p:nvSpPr>
        <p:spPr>
          <a:xfrm>
            <a:off x="128427" y="96211"/>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u="sng" dirty="0" smtClean="0"/>
              <a:t>Trabajo total en etapas</a:t>
            </a:r>
            <a:endParaRPr lang="es-ES" sz="2800" u="sng" dirty="0"/>
          </a:p>
        </p:txBody>
      </p:sp>
    </p:spTree>
    <p:extLst>
      <p:ext uri="{BB962C8B-B14F-4D97-AF65-F5344CB8AC3E}">
        <p14:creationId xmlns:p14="http://schemas.microsoft.com/office/powerpoint/2010/main" val="72769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es-ES" sz="3200" u="sng" dirty="0" smtClean="0"/>
              <a:t>Presiones intermedias </a:t>
            </a:r>
            <a:r>
              <a:rPr lang="es-ES" sz="3200" u="sng" dirty="0"/>
              <a:t>ó</a:t>
            </a:r>
            <a:r>
              <a:rPr lang="es-ES" sz="3200" u="sng" dirty="0" smtClean="0"/>
              <a:t>ptimas</a:t>
            </a:r>
            <a:endParaRPr lang="es-ES" sz="3200" u="sng" dirty="0"/>
          </a:p>
        </p:txBody>
      </p:sp>
      <p:pic>
        <p:nvPicPr>
          <p:cNvPr id="4" name="Marcador de contenido 3"/>
          <p:cNvPicPr>
            <a:picLocks noGrp="1" noChangeAspect="1"/>
          </p:cNvPicPr>
          <p:nvPr>
            <p:ph idx="1"/>
          </p:nvPr>
        </p:nvPicPr>
        <p:blipFill>
          <a:blip r:embed="rId2"/>
          <a:stretch>
            <a:fillRect/>
          </a:stretch>
        </p:blipFill>
        <p:spPr>
          <a:xfrm>
            <a:off x="827584" y="1052736"/>
            <a:ext cx="3922232" cy="4089135"/>
          </a:xfrm>
          <a:prstGeom prst="rect">
            <a:avLst/>
          </a:prstGeom>
        </p:spPr>
      </p:pic>
      <p:sp>
        <p:nvSpPr>
          <p:cNvPr id="5" name="CuadroTexto 4"/>
          <p:cNvSpPr txBox="1"/>
          <p:nvPr/>
        </p:nvSpPr>
        <p:spPr>
          <a:xfrm>
            <a:off x="4932040" y="1052736"/>
            <a:ext cx="3922232" cy="1200329"/>
          </a:xfrm>
          <a:prstGeom prst="rect">
            <a:avLst/>
          </a:prstGeom>
          <a:noFill/>
        </p:spPr>
        <p:txBody>
          <a:bodyPr wrap="square" rtlCol="0">
            <a:spAutoFit/>
          </a:bodyPr>
          <a:lstStyle/>
          <a:p>
            <a:r>
              <a:rPr lang="es-ES" dirty="0" smtClean="0"/>
              <a:t>P1= Presión de aspiración</a:t>
            </a:r>
          </a:p>
          <a:p>
            <a:r>
              <a:rPr lang="es-ES" dirty="0" smtClean="0"/>
              <a:t>P2= Presión de descarga </a:t>
            </a:r>
          </a:p>
          <a:p>
            <a:r>
              <a:rPr lang="es-ES" dirty="0" smtClean="0"/>
              <a:t>Pi=  Presión intermedia</a:t>
            </a:r>
          </a:p>
          <a:p>
            <a:r>
              <a:rPr lang="es-ES" dirty="0" smtClean="0"/>
              <a:t>N= Número de etapas</a:t>
            </a:r>
            <a:endParaRPr lang="es-ES" dirty="0"/>
          </a:p>
        </p:txBody>
      </p:sp>
      <p:pic>
        <p:nvPicPr>
          <p:cNvPr id="6" name="Imagen 5"/>
          <p:cNvPicPr>
            <a:picLocks noChangeAspect="1"/>
          </p:cNvPicPr>
          <p:nvPr/>
        </p:nvPicPr>
        <p:blipFill>
          <a:blip r:embed="rId3"/>
          <a:stretch>
            <a:fillRect/>
          </a:stretch>
        </p:blipFill>
        <p:spPr>
          <a:xfrm>
            <a:off x="719137" y="4653136"/>
            <a:ext cx="7705725" cy="2057400"/>
          </a:xfrm>
          <a:prstGeom prst="rect">
            <a:avLst/>
          </a:prstGeom>
        </p:spPr>
      </p:pic>
    </p:spTree>
    <p:extLst>
      <p:ext uri="{BB962C8B-B14F-4D97-AF65-F5344CB8AC3E}">
        <p14:creationId xmlns:p14="http://schemas.microsoft.com/office/powerpoint/2010/main" val="240096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5536" y="332656"/>
            <a:ext cx="8016013" cy="4752528"/>
          </a:xfrm>
          <a:prstGeom prst="rect">
            <a:avLst/>
          </a:prstGeom>
        </p:spPr>
      </p:pic>
      <p:sp>
        <p:nvSpPr>
          <p:cNvPr id="3" name="CuadroTexto 2"/>
          <p:cNvSpPr txBox="1"/>
          <p:nvPr/>
        </p:nvSpPr>
        <p:spPr>
          <a:xfrm>
            <a:off x="1259632" y="5085184"/>
            <a:ext cx="5976664" cy="646331"/>
          </a:xfrm>
          <a:prstGeom prst="rect">
            <a:avLst/>
          </a:prstGeom>
          <a:noFill/>
        </p:spPr>
        <p:txBody>
          <a:bodyPr wrap="square" rtlCol="0">
            <a:spAutoFit/>
          </a:bodyPr>
          <a:lstStyle/>
          <a:p>
            <a:r>
              <a:rPr lang="es-ES" dirty="0" smtClean="0"/>
              <a:t>Los compresores dinámicos responden a las ecuaciones de Euler.</a:t>
            </a:r>
            <a:endParaRPr lang="es-ES" dirty="0"/>
          </a:p>
        </p:txBody>
      </p:sp>
      <p:cxnSp>
        <p:nvCxnSpPr>
          <p:cNvPr id="5" name="Conector recto 4"/>
          <p:cNvCxnSpPr/>
          <p:nvPr/>
        </p:nvCxnSpPr>
        <p:spPr>
          <a:xfrm>
            <a:off x="4067944" y="1916832"/>
            <a:ext cx="12961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514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Ciclo real de compresor</a:t>
            </a:r>
            <a:endParaRPr lang="es-ES" u="sng" dirty="0"/>
          </a:p>
        </p:txBody>
      </p:sp>
      <p:pic>
        <p:nvPicPr>
          <p:cNvPr id="4" name="Marcador de contenido 3"/>
          <p:cNvPicPr>
            <a:picLocks noGrp="1" noChangeAspect="1"/>
          </p:cNvPicPr>
          <p:nvPr>
            <p:ph idx="1"/>
          </p:nvPr>
        </p:nvPicPr>
        <p:blipFill>
          <a:blip r:embed="rId2"/>
          <a:stretch>
            <a:fillRect/>
          </a:stretch>
        </p:blipFill>
        <p:spPr>
          <a:xfrm>
            <a:off x="1691680" y="1301896"/>
            <a:ext cx="5537740" cy="4190060"/>
          </a:xfrm>
          <a:prstGeom prst="rect">
            <a:avLst/>
          </a:prstGeom>
        </p:spPr>
      </p:pic>
    </p:spTree>
    <p:extLst>
      <p:ext uri="{BB962C8B-B14F-4D97-AF65-F5344CB8AC3E}">
        <p14:creationId xmlns:p14="http://schemas.microsoft.com/office/powerpoint/2010/main" val="2457403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706090"/>
          </a:xfrm>
        </p:spPr>
        <p:txBody>
          <a:bodyPr>
            <a:normAutofit fontScale="90000"/>
          </a:bodyPr>
          <a:lstStyle/>
          <a:p>
            <a:r>
              <a:rPr lang="es-ES" u="sng" dirty="0" smtClean="0"/>
              <a:t>Corte de un compresor </a:t>
            </a:r>
            <a:r>
              <a:rPr lang="es-ES" u="sng" dirty="0" err="1" smtClean="0"/>
              <a:t>multietapa</a:t>
            </a:r>
            <a:endParaRPr lang="es-ES" u="sng" dirty="0"/>
          </a:p>
        </p:txBody>
      </p:sp>
      <p:pic>
        <p:nvPicPr>
          <p:cNvPr id="4" name="Marcador de contenido 3"/>
          <p:cNvPicPr>
            <a:picLocks noGrp="1" noChangeAspect="1"/>
          </p:cNvPicPr>
          <p:nvPr>
            <p:ph idx="1"/>
          </p:nvPr>
        </p:nvPicPr>
        <p:blipFill>
          <a:blip r:embed="rId2"/>
          <a:stretch>
            <a:fillRect/>
          </a:stretch>
        </p:blipFill>
        <p:spPr>
          <a:xfrm>
            <a:off x="539552" y="1147336"/>
            <a:ext cx="4968552" cy="2623281"/>
          </a:xfrm>
          <a:prstGeom prst="rect">
            <a:avLst/>
          </a:prstGeom>
        </p:spPr>
      </p:pic>
      <p:pic>
        <p:nvPicPr>
          <p:cNvPr id="6" name="Imagen 5"/>
          <p:cNvPicPr>
            <a:picLocks noChangeAspect="1"/>
          </p:cNvPicPr>
          <p:nvPr/>
        </p:nvPicPr>
        <p:blipFill>
          <a:blip r:embed="rId3"/>
          <a:stretch>
            <a:fillRect/>
          </a:stretch>
        </p:blipFill>
        <p:spPr>
          <a:xfrm>
            <a:off x="858997" y="3770617"/>
            <a:ext cx="6792044" cy="2958390"/>
          </a:xfrm>
          <a:prstGeom prst="rect">
            <a:avLst/>
          </a:prstGeom>
        </p:spPr>
      </p:pic>
      <p:sp>
        <p:nvSpPr>
          <p:cNvPr id="3" name="CuadroTexto 2"/>
          <p:cNvSpPr txBox="1"/>
          <p:nvPr/>
        </p:nvSpPr>
        <p:spPr>
          <a:xfrm>
            <a:off x="5292080" y="1147336"/>
            <a:ext cx="3333056" cy="2585323"/>
          </a:xfrm>
          <a:prstGeom prst="rect">
            <a:avLst/>
          </a:prstGeom>
          <a:noFill/>
        </p:spPr>
        <p:txBody>
          <a:bodyPr wrap="square" rtlCol="0">
            <a:spAutoFit/>
          </a:bodyPr>
          <a:lstStyle/>
          <a:p>
            <a:r>
              <a:rPr lang="es-ES" dirty="0" smtClean="0"/>
              <a:t>Observación: Tener en cuenta que la masa por unidad de tiempo (Qm) que ingresa al dispositivo se mantiene constante en todas sus etapas de compresión, lo que sí cambia es el volumen especifico en cada etapa y por ende el caudal volumétrico (</a:t>
            </a:r>
            <a:r>
              <a:rPr lang="es-ES" dirty="0" err="1" smtClean="0"/>
              <a:t>Qv</a:t>
            </a:r>
            <a:r>
              <a:rPr lang="es-ES" dirty="0" smtClean="0"/>
              <a:t>)…</a:t>
            </a:r>
            <a:endParaRPr lang="es-ES" dirty="0"/>
          </a:p>
        </p:txBody>
      </p:sp>
    </p:spTree>
    <p:extLst>
      <p:ext uri="{BB962C8B-B14F-4D97-AF65-F5344CB8AC3E}">
        <p14:creationId xmlns:p14="http://schemas.microsoft.com/office/powerpoint/2010/main" val="3136821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11560" y="188641"/>
            <a:ext cx="6120680" cy="3334656"/>
          </a:xfrm>
          <a:prstGeom prst="rect">
            <a:avLst/>
          </a:prstGeom>
        </p:spPr>
      </p:pic>
      <p:pic>
        <p:nvPicPr>
          <p:cNvPr id="5" name="Imagen 4"/>
          <p:cNvPicPr>
            <a:picLocks noChangeAspect="1"/>
          </p:cNvPicPr>
          <p:nvPr/>
        </p:nvPicPr>
        <p:blipFill>
          <a:blip r:embed="rId3"/>
          <a:stretch>
            <a:fillRect/>
          </a:stretch>
        </p:blipFill>
        <p:spPr>
          <a:xfrm>
            <a:off x="605911" y="3478583"/>
            <a:ext cx="5400600" cy="3379417"/>
          </a:xfrm>
          <a:prstGeom prst="rect">
            <a:avLst/>
          </a:prstGeom>
        </p:spPr>
      </p:pic>
    </p:spTree>
    <p:extLst>
      <p:ext uri="{BB962C8B-B14F-4D97-AF65-F5344CB8AC3E}">
        <p14:creationId xmlns:p14="http://schemas.microsoft.com/office/powerpoint/2010/main" val="182137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31640" y="836712"/>
            <a:ext cx="6664927" cy="5433467"/>
          </a:xfrm>
          <a:prstGeom prst="rect">
            <a:avLst/>
          </a:prstGeom>
        </p:spPr>
      </p:pic>
    </p:spTree>
    <p:extLst>
      <p:ext uri="{BB962C8B-B14F-4D97-AF65-F5344CB8AC3E}">
        <p14:creationId xmlns:p14="http://schemas.microsoft.com/office/powerpoint/2010/main" val="66709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83568" y="764704"/>
            <a:ext cx="8053621" cy="5073427"/>
          </a:xfrm>
          <a:prstGeom prst="rect">
            <a:avLst/>
          </a:prstGeom>
        </p:spPr>
      </p:pic>
    </p:spTree>
    <p:extLst>
      <p:ext uri="{BB962C8B-B14F-4D97-AF65-F5344CB8AC3E}">
        <p14:creationId xmlns:p14="http://schemas.microsoft.com/office/powerpoint/2010/main" val="33797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1835696" y="341508"/>
            <a:ext cx="4104456" cy="3300393"/>
          </a:xfrm>
          <a:prstGeom prst="rect">
            <a:avLst/>
          </a:prstGeom>
        </p:spPr>
      </p:pic>
      <p:pic>
        <p:nvPicPr>
          <p:cNvPr id="6" name="Imagen 5"/>
          <p:cNvPicPr>
            <a:picLocks noChangeAspect="1"/>
          </p:cNvPicPr>
          <p:nvPr/>
        </p:nvPicPr>
        <p:blipFill>
          <a:blip r:embed="rId3"/>
          <a:stretch>
            <a:fillRect/>
          </a:stretch>
        </p:blipFill>
        <p:spPr>
          <a:xfrm>
            <a:off x="1619672" y="3645024"/>
            <a:ext cx="4898497" cy="3127028"/>
          </a:xfrm>
          <a:prstGeom prst="rect">
            <a:avLst/>
          </a:prstGeom>
        </p:spPr>
      </p:pic>
    </p:spTree>
    <p:extLst>
      <p:ext uri="{BB962C8B-B14F-4D97-AF65-F5344CB8AC3E}">
        <p14:creationId xmlns:p14="http://schemas.microsoft.com/office/powerpoint/2010/main" val="17814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60650"/>
            <a:ext cx="4323750" cy="562074"/>
          </a:xfrm>
        </p:spPr>
        <p:txBody>
          <a:bodyPr>
            <a:normAutofit/>
          </a:bodyPr>
          <a:lstStyle/>
          <a:p>
            <a:r>
              <a:rPr lang="es-ES" sz="2800" u="sng" dirty="0" smtClean="0"/>
              <a:t>Ciclo de un Compresor</a:t>
            </a:r>
            <a:endParaRPr lang="es-ES" sz="2800" u="sng" dirty="0"/>
          </a:p>
        </p:txBody>
      </p:sp>
      <p:sp>
        <p:nvSpPr>
          <p:cNvPr id="3" name="Marcador de contenido 2"/>
          <p:cNvSpPr>
            <a:spLocks noGrp="1"/>
          </p:cNvSpPr>
          <p:nvPr>
            <p:ph sz="half" idx="1"/>
          </p:nvPr>
        </p:nvSpPr>
        <p:spPr>
          <a:xfrm>
            <a:off x="609600" y="1052737"/>
            <a:ext cx="8210872" cy="2088231"/>
          </a:xfrm>
        </p:spPr>
        <p:txBody>
          <a:bodyPr>
            <a:normAutofit lnSpcReduction="10000"/>
          </a:bodyPr>
          <a:lstStyle/>
          <a:p>
            <a:r>
              <a:rPr lang="es-ES" sz="1600" dirty="0" smtClean="0"/>
              <a:t>Toda máquina termodinámica esta formada por una serie de transformaciones, al ser un sistema cíclico y repetitivo  en el tiempo, terminan formando un ciclo, por ende siempre va a estar cuantificado por diferentes parámetros como ser el rendimiento del ciclo.</a:t>
            </a:r>
          </a:p>
          <a:p>
            <a:r>
              <a:rPr lang="es-ES" sz="1600" dirty="0" smtClean="0"/>
              <a:t>Para este caso, que es un equipo del tipo alternativo, este equipo cuenta con válvulas de aspiración y de descarga del gas.</a:t>
            </a:r>
          </a:p>
          <a:p>
            <a:r>
              <a:rPr lang="es-ES" sz="1600" dirty="0" smtClean="0"/>
              <a:t>Al ser un circuito abierto de régimen permanente, ya que en este caso la cantidad de masa por unidad de tiempo que ingresa se mantiene a la salida por una cuestión de conservación de la masa y energía.</a:t>
            </a:r>
          </a:p>
          <a:p>
            <a:endParaRPr lang="es-ES" sz="1600" dirty="0"/>
          </a:p>
        </p:txBody>
      </p:sp>
      <p:pic>
        <p:nvPicPr>
          <p:cNvPr id="6" name="Imagen 5"/>
          <p:cNvPicPr>
            <a:picLocks noChangeAspect="1"/>
          </p:cNvPicPr>
          <p:nvPr/>
        </p:nvPicPr>
        <p:blipFill>
          <a:blip r:embed="rId2"/>
          <a:stretch>
            <a:fillRect/>
          </a:stretch>
        </p:blipFill>
        <p:spPr>
          <a:xfrm>
            <a:off x="1361039" y="3144625"/>
            <a:ext cx="7048500" cy="2057400"/>
          </a:xfrm>
          <a:prstGeom prst="rect">
            <a:avLst/>
          </a:prstGeom>
        </p:spPr>
      </p:pic>
      <p:sp>
        <p:nvSpPr>
          <p:cNvPr id="4" name="CuadroTexto 3"/>
          <p:cNvSpPr txBox="1"/>
          <p:nvPr/>
        </p:nvSpPr>
        <p:spPr>
          <a:xfrm>
            <a:off x="1820017" y="4128137"/>
            <a:ext cx="720080" cy="369332"/>
          </a:xfrm>
          <a:prstGeom prst="rect">
            <a:avLst/>
          </a:prstGeom>
          <a:noFill/>
        </p:spPr>
        <p:txBody>
          <a:bodyPr wrap="square" rtlCol="0">
            <a:spAutoFit/>
          </a:bodyPr>
          <a:lstStyle/>
          <a:p>
            <a:r>
              <a:rPr lang="es-ES" dirty="0" smtClean="0"/>
              <a:t>PMS</a:t>
            </a:r>
            <a:endParaRPr lang="es-ES" dirty="0"/>
          </a:p>
        </p:txBody>
      </p:sp>
      <p:sp>
        <p:nvSpPr>
          <p:cNvPr id="7" name="CuadroTexto 6"/>
          <p:cNvSpPr txBox="1"/>
          <p:nvPr/>
        </p:nvSpPr>
        <p:spPr>
          <a:xfrm>
            <a:off x="3275856" y="4143625"/>
            <a:ext cx="674471" cy="369332"/>
          </a:xfrm>
          <a:prstGeom prst="rect">
            <a:avLst/>
          </a:prstGeom>
          <a:noFill/>
        </p:spPr>
        <p:txBody>
          <a:bodyPr wrap="square" rtlCol="0">
            <a:spAutoFit/>
          </a:bodyPr>
          <a:lstStyle/>
          <a:p>
            <a:r>
              <a:rPr lang="es-ES" dirty="0" smtClean="0"/>
              <a:t>PMI</a:t>
            </a:r>
            <a:endParaRPr lang="es-ES" dirty="0"/>
          </a:p>
        </p:txBody>
      </p:sp>
      <p:sp>
        <p:nvSpPr>
          <p:cNvPr id="5" name="CuadroTexto 4"/>
          <p:cNvSpPr txBox="1"/>
          <p:nvPr/>
        </p:nvSpPr>
        <p:spPr>
          <a:xfrm>
            <a:off x="2267744" y="5202025"/>
            <a:ext cx="3240360" cy="369332"/>
          </a:xfrm>
          <a:prstGeom prst="rect">
            <a:avLst/>
          </a:prstGeom>
          <a:noFill/>
        </p:spPr>
        <p:txBody>
          <a:bodyPr wrap="square" rtlCol="0">
            <a:spAutoFit/>
          </a:bodyPr>
          <a:lstStyle/>
          <a:p>
            <a:r>
              <a:rPr lang="es-ES" dirty="0" smtClean="0"/>
              <a:t>Punto muerto superior PMS</a:t>
            </a:r>
            <a:endParaRPr lang="es-ES" dirty="0"/>
          </a:p>
        </p:txBody>
      </p:sp>
      <p:sp>
        <p:nvSpPr>
          <p:cNvPr id="8" name="CuadroTexto 7"/>
          <p:cNvSpPr txBox="1"/>
          <p:nvPr/>
        </p:nvSpPr>
        <p:spPr>
          <a:xfrm>
            <a:off x="2330147" y="5571357"/>
            <a:ext cx="3240360" cy="369332"/>
          </a:xfrm>
          <a:prstGeom prst="rect">
            <a:avLst/>
          </a:prstGeom>
          <a:noFill/>
        </p:spPr>
        <p:txBody>
          <a:bodyPr wrap="square" rtlCol="0">
            <a:spAutoFit/>
          </a:bodyPr>
          <a:lstStyle/>
          <a:p>
            <a:r>
              <a:rPr lang="es-ES" dirty="0" smtClean="0"/>
              <a:t>Punto muerto inferior PMI</a:t>
            </a:r>
            <a:endParaRPr lang="es-ES" dirty="0"/>
          </a:p>
        </p:txBody>
      </p:sp>
    </p:spTree>
    <p:extLst>
      <p:ext uri="{BB962C8B-B14F-4D97-AF65-F5344CB8AC3E}">
        <p14:creationId xmlns:p14="http://schemas.microsoft.com/office/powerpoint/2010/main" val="3201098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39552" y="764704"/>
            <a:ext cx="8495890" cy="4824536"/>
          </a:xfrm>
          <a:prstGeom prst="rect">
            <a:avLst/>
          </a:prstGeom>
        </p:spPr>
      </p:pic>
      <p:sp>
        <p:nvSpPr>
          <p:cNvPr id="7" name="Título 6"/>
          <p:cNvSpPr>
            <a:spLocks noGrp="1"/>
          </p:cNvSpPr>
          <p:nvPr>
            <p:ph type="ctrTitle"/>
          </p:nvPr>
        </p:nvSpPr>
        <p:spPr>
          <a:xfrm>
            <a:off x="-828600" y="260648"/>
            <a:ext cx="7772400" cy="454496"/>
          </a:xfrm>
        </p:spPr>
        <p:txBody>
          <a:bodyPr>
            <a:noAutofit/>
          </a:bodyPr>
          <a:lstStyle/>
          <a:p>
            <a:r>
              <a:rPr lang="es-ES" sz="2800" u="sng" dirty="0" smtClean="0"/>
              <a:t>Transformaciones de un compresor</a:t>
            </a:r>
            <a:endParaRPr lang="es-ES" sz="2800" u="sng" dirty="0"/>
          </a:p>
        </p:txBody>
      </p:sp>
    </p:spTree>
    <p:extLst>
      <p:ext uri="{BB962C8B-B14F-4D97-AF65-F5344CB8AC3E}">
        <p14:creationId xmlns:p14="http://schemas.microsoft.com/office/powerpoint/2010/main" val="349787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89" y="387330"/>
            <a:ext cx="8229600" cy="1152128"/>
          </a:xfrm>
        </p:spPr>
        <p:txBody>
          <a:bodyPr>
            <a:normAutofit/>
          </a:bodyPr>
          <a:lstStyle/>
          <a:p>
            <a:pPr algn="l"/>
            <a:r>
              <a:rPr lang="es-ES" sz="1600" dirty="0" smtClean="0"/>
              <a:t>A raíz de los detalles mecánicos constructivos, debido a que el pistón no debe tocar las válvulas de aspiración e impulsión, por ende queda un volumen que no se escapa y se denomina volumen de espacio nocivo.</a:t>
            </a:r>
            <a:endParaRPr lang="es-ES" sz="1600" dirty="0"/>
          </a:p>
        </p:txBody>
      </p:sp>
      <p:pic>
        <p:nvPicPr>
          <p:cNvPr id="5" name="Imagen 4"/>
          <p:cNvPicPr>
            <a:picLocks noChangeAspect="1"/>
          </p:cNvPicPr>
          <p:nvPr/>
        </p:nvPicPr>
        <p:blipFill>
          <a:blip r:embed="rId2"/>
          <a:stretch>
            <a:fillRect/>
          </a:stretch>
        </p:blipFill>
        <p:spPr>
          <a:xfrm>
            <a:off x="395536" y="2219148"/>
            <a:ext cx="7754107" cy="3942581"/>
          </a:xfrm>
          <a:prstGeom prst="rect">
            <a:avLst/>
          </a:prstGeom>
        </p:spPr>
      </p:pic>
      <p:sp>
        <p:nvSpPr>
          <p:cNvPr id="6" name="Título 1"/>
          <p:cNvSpPr txBox="1">
            <a:spLocks/>
          </p:cNvSpPr>
          <p:nvPr/>
        </p:nvSpPr>
        <p:spPr>
          <a:xfrm>
            <a:off x="694902" y="1314662"/>
            <a:ext cx="8229600" cy="8728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u="sng" dirty="0" smtClean="0"/>
              <a:t>CICLO TEÒRICO DE UN COMPRESOR </a:t>
            </a:r>
            <a:endParaRPr lang="es-ES" sz="2800" u="sng" dirty="0"/>
          </a:p>
        </p:txBody>
      </p:sp>
      <p:sp>
        <p:nvSpPr>
          <p:cNvPr id="29" name="CuadroTexto 28"/>
          <p:cNvSpPr txBox="1"/>
          <p:nvPr/>
        </p:nvSpPr>
        <p:spPr>
          <a:xfrm>
            <a:off x="6250252" y="4437112"/>
            <a:ext cx="481988" cy="369332"/>
          </a:xfrm>
          <a:prstGeom prst="rect">
            <a:avLst/>
          </a:prstGeom>
          <a:noFill/>
        </p:spPr>
        <p:txBody>
          <a:bodyPr wrap="square" rtlCol="0">
            <a:spAutoFit/>
          </a:bodyPr>
          <a:lstStyle/>
          <a:p>
            <a:r>
              <a:rPr lang="es-ES" smtClean="0"/>
              <a:t>Va</a:t>
            </a:r>
            <a:endParaRPr lang="es-ES"/>
          </a:p>
        </p:txBody>
      </p:sp>
      <p:sp>
        <p:nvSpPr>
          <p:cNvPr id="30" name="CuadroTexto 29"/>
          <p:cNvSpPr txBox="1"/>
          <p:nvPr/>
        </p:nvSpPr>
        <p:spPr>
          <a:xfrm>
            <a:off x="5758473" y="5116802"/>
            <a:ext cx="1291092" cy="369332"/>
          </a:xfrm>
          <a:prstGeom prst="rect">
            <a:avLst/>
          </a:prstGeom>
          <a:noFill/>
        </p:spPr>
        <p:txBody>
          <a:bodyPr wrap="square" rtlCol="0">
            <a:spAutoFit/>
          </a:bodyPr>
          <a:lstStyle/>
          <a:p>
            <a:r>
              <a:rPr lang="es-ES" dirty="0" smtClean="0"/>
              <a:t>VD</a:t>
            </a:r>
            <a:endParaRPr lang="es-ES" dirty="0"/>
          </a:p>
        </p:txBody>
      </p:sp>
      <p:cxnSp>
        <p:nvCxnSpPr>
          <p:cNvPr id="32" name="Conector recto de flecha 31"/>
          <p:cNvCxnSpPr/>
          <p:nvPr/>
        </p:nvCxnSpPr>
        <p:spPr>
          <a:xfrm>
            <a:off x="5292080" y="5373216"/>
            <a:ext cx="20269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7175498" y="5116802"/>
            <a:ext cx="662880" cy="276999"/>
          </a:xfrm>
          <a:prstGeom prst="rect">
            <a:avLst/>
          </a:prstGeom>
          <a:noFill/>
        </p:spPr>
        <p:txBody>
          <a:bodyPr wrap="square" rtlCol="0">
            <a:spAutoFit/>
          </a:bodyPr>
          <a:lstStyle/>
          <a:p>
            <a:r>
              <a:rPr lang="es-ES" sz="1200" dirty="0" smtClean="0"/>
              <a:t>PMI</a:t>
            </a:r>
            <a:endParaRPr lang="es-ES" sz="1200" dirty="0"/>
          </a:p>
        </p:txBody>
      </p:sp>
      <p:sp>
        <p:nvSpPr>
          <p:cNvPr id="36" name="CuadroTexto 35"/>
          <p:cNvSpPr txBox="1"/>
          <p:nvPr/>
        </p:nvSpPr>
        <p:spPr>
          <a:xfrm>
            <a:off x="5157533" y="5080408"/>
            <a:ext cx="662880" cy="276999"/>
          </a:xfrm>
          <a:prstGeom prst="rect">
            <a:avLst/>
          </a:prstGeom>
          <a:noFill/>
        </p:spPr>
        <p:txBody>
          <a:bodyPr wrap="square" rtlCol="0">
            <a:spAutoFit/>
          </a:bodyPr>
          <a:lstStyle/>
          <a:p>
            <a:r>
              <a:rPr lang="es-ES" sz="1200" dirty="0" smtClean="0"/>
              <a:t>PMS</a:t>
            </a:r>
            <a:endParaRPr lang="es-ES" sz="1200" dirty="0"/>
          </a:p>
        </p:txBody>
      </p:sp>
      <p:sp>
        <p:nvSpPr>
          <p:cNvPr id="4" name="Rectángulo 3"/>
          <p:cNvSpPr/>
          <p:nvPr/>
        </p:nvSpPr>
        <p:spPr>
          <a:xfrm>
            <a:off x="4941055" y="3212976"/>
            <a:ext cx="423033" cy="1692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39518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11559" y="260649"/>
            <a:ext cx="7616847" cy="3024336"/>
          </a:xfrm>
          <a:prstGeom prst="rect">
            <a:avLst/>
          </a:prstGeom>
        </p:spPr>
      </p:pic>
      <p:pic>
        <p:nvPicPr>
          <p:cNvPr id="6" name="Imagen 5"/>
          <p:cNvPicPr>
            <a:picLocks noChangeAspect="1"/>
          </p:cNvPicPr>
          <p:nvPr/>
        </p:nvPicPr>
        <p:blipFill>
          <a:blip r:embed="rId3"/>
          <a:stretch>
            <a:fillRect/>
          </a:stretch>
        </p:blipFill>
        <p:spPr>
          <a:xfrm>
            <a:off x="584384" y="3297025"/>
            <a:ext cx="7192072" cy="2304256"/>
          </a:xfrm>
          <a:prstGeom prst="rect">
            <a:avLst/>
          </a:prstGeom>
        </p:spPr>
      </p:pic>
    </p:spTree>
    <p:extLst>
      <p:ext uri="{BB962C8B-B14F-4D97-AF65-F5344CB8AC3E}">
        <p14:creationId xmlns:p14="http://schemas.microsoft.com/office/powerpoint/2010/main" val="2476845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p:cNvSpPr>
            <a:spLocks noGrp="1"/>
          </p:cNvSpPr>
          <p:nvPr>
            <p:ph type="subTitle" idx="1"/>
          </p:nvPr>
        </p:nvSpPr>
        <p:spPr>
          <a:xfrm>
            <a:off x="1345673" y="3755895"/>
            <a:ext cx="6400800" cy="792088"/>
          </a:xfrm>
        </p:spPr>
        <p:txBody>
          <a:bodyPr>
            <a:normAutofit/>
          </a:bodyPr>
          <a:lstStyle/>
          <a:p>
            <a:pPr algn="l"/>
            <a:r>
              <a:rPr lang="es-ES" sz="1800" dirty="0" smtClean="0">
                <a:solidFill>
                  <a:schemeClr val="tx1">
                    <a:lumMod val="85000"/>
                    <a:lumOff val="15000"/>
                  </a:schemeClr>
                </a:solidFill>
              </a:rPr>
              <a:t>El rectángulo formado por los puntos “0,V3,3,P2” es el volumen de espacio nocivo</a:t>
            </a:r>
            <a:endParaRPr lang="es-ES" sz="1800" dirty="0">
              <a:solidFill>
                <a:schemeClr val="tx1">
                  <a:lumMod val="85000"/>
                  <a:lumOff val="15000"/>
                </a:schemeClr>
              </a:solidFill>
            </a:endParaRPr>
          </a:p>
        </p:txBody>
      </p:sp>
      <p:pic>
        <p:nvPicPr>
          <p:cNvPr id="5" name="Marcador de contenido 4"/>
          <p:cNvPicPr>
            <a:picLocks noGrp="1" noChangeAspect="1"/>
          </p:cNvPicPr>
          <p:nvPr>
            <p:ph sz="half" idx="4294967295"/>
          </p:nvPr>
        </p:nvPicPr>
        <p:blipFill>
          <a:blip r:embed="rId2"/>
          <a:stretch>
            <a:fillRect/>
          </a:stretch>
        </p:blipFill>
        <p:spPr>
          <a:xfrm>
            <a:off x="1212323" y="4725144"/>
            <a:ext cx="6534150" cy="1663700"/>
          </a:xfrm>
          <a:prstGeom prst="rect">
            <a:avLst/>
          </a:prstGeom>
        </p:spPr>
      </p:pic>
      <p:pic>
        <p:nvPicPr>
          <p:cNvPr id="6" name="Imagen 5"/>
          <p:cNvPicPr>
            <a:picLocks noChangeAspect="1"/>
          </p:cNvPicPr>
          <p:nvPr/>
        </p:nvPicPr>
        <p:blipFill>
          <a:blip r:embed="rId3"/>
          <a:stretch>
            <a:fillRect/>
          </a:stretch>
        </p:blipFill>
        <p:spPr>
          <a:xfrm>
            <a:off x="670075" y="709496"/>
            <a:ext cx="4156012" cy="2770675"/>
          </a:xfrm>
          <a:prstGeom prst="rect">
            <a:avLst/>
          </a:prstGeom>
        </p:spPr>
      </p:pic>
      <p:pic>
        <p:nvPicPr>
          <p:cNvPr id="2" name="Imagen 1"/>
          <p:cNvPicPr>
            <a:picLocks noChangeAspect="1"/>
          </p:cNvPicPr>
          <p:nvPr/>
        </p:nvPicPr>
        <p:blipFill>
          <a:blip r:embed="rId4"/>
          <a:stretch>
            <a:fillRect/>
          </a:stretch>
        </p:blipFill>
        <p:spPr>
          <a:xfrm>
            <a:off x="4419090" y="483332"/>
            <a:ext cx="4266259" cy="3017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Conector recto 8"/>
          <p:cNvCxnSpPr/>
          <p:nvPr/>
        </p:nvCxnSpPr>
        <p:spPr>
          <a:xfrm flipH="1">
            <a:off x="5436096" y="908720"/>
            <a:ext cx="136828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Conector recto 10"/>
          <p:cNvCxnSpPr/>
          <p:nvPr/>
        </p:nvCxnSpPr>
        <p:spPr>
          <a:xfrm flipH="1">
            <a:off x="5436096" y="1412776"/>
            <a:ext cx="158417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199620" y="692696"/>
            <a:ext cx="668524" cy="276999"/>
          </a:xfrm>
          <a:prstGeom prst="rect">
            <a:avLst/>
          </a:prstGeom>
          <a:noFill/>
        </p:spPr>
        <p:txBody>
          <a:bodyPr wrap="square" rtlCol="0">
            <a:spAutoFit/>
          </a:bodyPr>
          <a:lstStyle/>
          <a:p>
            <a:r>
              <a:rPr lang="es-ES" sz="1200" dirty="0" smtClean="0"/>
              <a:t>V3</a:t>
            </a:r>
            <a:endParaRPr lang="es-ES" sz="1200" dirty="0"/>
          </a:p>
        </p:txBody>
      </p:sp>
      <p:sp>
        <p:nvSpPr>
          <p:cNvPr id="14" name="CuadroTexto 13"/>
          <p:cNvSpPr txBox="1"/>
          <p:nvPr/>
        </p:nvSpPr>
        <p:spPr>
          <a:xfrm>
            <a:off x="5060930" y="878234"/>
            <a:ext cx="668524" cy="276999"/>
          </a:xfrm>
          <a:prstGeom prst="rect">
            <a:avLst/>
          </a:prstGeom>
          <a:noFill/>
        </p:spPr>
        <p:txBody>
          <a:bodyPr wrap="square" rtlCol="0">
            <a:spAutoFit/>
          </a:bodyPr>
          <a:lstStyle/>
          <a:p>
            <a:r>
              <a:rPr lang="es-ES" sz="1200" dirty="0" smtClean="0"/>
              <a:t>PMS</a:t>
            </a:r>
            <a:endParaRPr lang="es-ES" sz="1200" dirty="0"/>
          </a:p>
        </p:txBody>
      </p:sp>
      <p:sp>
        <p:nvSpPr>
          <p:cNvPr id="15" name="CuadroTexto 14"/>
          <p:cNvSpPr txBox="1"/>
          <p:nvPr/>
        </p:nvSpPr>
        <p:spPr>
          <a:xfrm>
            <a:off x="7742543" y="1550669"/>
            <a:ext cx="576064" cy="276999"/>
          </a:xfrm>
          <a:prstGeom prst="rect">
            <a:avLst/>
          </a:prstGeom>
          <a:noFill/>
        </p:spPr>
        <p:txBody>
          <a:bodyPr wrap="square" rtlCol="0">
            <a:spAutoFit/>
          </a:bodyPr>
          <a:lstStyle/>
          <a:p>
            <a:r>
              <a:rPr lang="es-ES" sz="1200" dirty="0" smtClean="0"/>
              <a:t>PMI</a:t>
            </a:r>
            <a:endParaRPr lang="es-ES" sz="1200" dirty="0"/>
          </a:p>
        </p:txBody>
      </p:sp>
      <p:cxnSp>
        <p:nvCxnSpPr>
          <p:cNvPr id="17" name="Conector recto de flecha 16"/>
          <p:cNvCxnSpPr/>
          <p:nvPr/>
        </p:nvCxnSpPr>
        <p:spPr>
          <a:xfrm>
            <a:off x="6156176" y="1124744"/>
            <a:ext cx="0" cy="72008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6804378" y="1423809"/>
            <a:ext cx="0" cy="42101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5796136" y="1423809"/>
            <a:ext cx="576064" cy="276999"/>
          </a:xfrm>
          <a:prstGeom prst="rect">
            <a:avLst/>
          </a:prstGeom>
          <a:noFill/>
        </p:spPr>
        <p:txBody>
          <a:bodyPr wrap="square" rtlCol="0">
            <a:spAutoFit/>
          </a:bodyPr>
          <a:lstStyle/>
          <a:p>
            <a:r>
              <a:rPr lang="es-ES" sz="1200" dirty="0" smtClean="0">
                <a:solidFill>
                  <a:srgbClr val="FFFF00"/>
                </a:solidFill>
              </a:rPr>
              <a:t>VD</a:t>
            </a:r>
            <a:endParaRPr lang="es-ES" sz="1200" dirty="0">
              <a:solidFill>
                <a:srgbClr val="FFFF00"/>
              </a:solidFill>
            </a:endParaRPr>
          </a:p>
        </p:txBody>
      </p:sp>
      <p:sp>
        <p:nvSpPr>
          <p:cNvPr id="21" name="CuadroTexto 20"/>
          <p:cNvSpPr txBox="1"/>
          <p:nvPr/>
        </p:nvSpPr>
        <p:spPr>
          <a:xfrm>
            <a:off x="6840252" y="1528474"/>
            <a:ext cx="360040" cy="276999"/>
          </a:xfrm>
          <a:prstGeom prst="rect">
            <a:avLst/>
          </a:prstGeom>
          <a:noFill/>
        </p:spPr>
        <p:txBody>
          <a:bodyPr wrap="square" rtlCol="0">
            <a:spAutoFit/>
          </a:bodyPr>
          <a:lstStyle/>
          <a:p>
            <a:r>
              <a:rPr lang="es-ES" sz="1200" dirty="0" smtClean="0">
                <a:solidFill>
                  <a:srgbClr val="FF0000"/>
                </a:solidFill>
              </a:rPr>
              <a:t>VA</a:t>
            </a:r>
            <a:endParaRPr lang="es-ES" sz="1200" dirty="0">
              <a:solidFill>
                <a:srgbClr val="FF0000"/>
              </a:solidFill>
            </a:endParaRPr>
          </a:p>
        </p:txBody>
      </p:sp>
      <p:cxnSp>
        <p:nvCxnSpPr>
          <p:cNvPr id="23" name="Conector recto de flecha 22"/>
          <p:cNvCxnSpPr/>
          <p:nvPr/>
        </p:nvCxnSpPr>
        <p:spPr>
          <a:xfrm>
            <a:off x="5868144" y="836712"/>
            <a:ext cx="0" cy="299065"/>
          </a:xfrm>
          <a:prstGeom prst="straightConnector1">
            <a:avLst/>
          </a:prstGeom>
          <a:ln>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472165" y="908720"/>
            <a:ext cx="432048" cy="276999"/>
          </a:xfrm>
          <a:prstGeom prst="rect">
            <a:avLst/>
          </a:prstGeom>
          <a:noFill/>
        </p:spPr>
        <p:txBody>
          <a:bodyPr wrap="square" rtlCol="0">
            <a:spAutoFit/>
          </a:bodyPr>
          <a:lstStyle/>
          <a:p>
            <a:r>
              <a:rPr lang="es-ES" sz="1200" dirty="0" smtClean="0">
                <a:solidFill>
                  <a:schemeClr val="accent6">
                    <a:lumMod val="20000"/>
                    <a:lumOff val="80000"/>
                  </a:schemeClr>
                </a:solidFill>
              </a:rPr>
              <a:t>VR</a:t>
            </a:r>
            <a:endParaRPr lang="es-ES" sz="1200" dirty="0">
              <a:solidFill>
                <a:schemeClr val="accent6">
                  <a:lumMod val="20000"/>
                  <a:lumOff val="80000"/>
                </a:schemeClr>
              </a:solidFill>
            </a:endParaRPr>
          </a:p>
        </p:txBody>
      </p:sp>
      <p:cxnSp>
        <p:nvCxnSpPr>
          <p:cNvPr id="26" name="Conector recto 25"/>
          <p:cNvCxnSpPr/>
          <p:nvPr/>
        </p:nvCxnSpPr>
        <p:spPr>
          <a:xfrm flipH="1">
            <a:off x="5580113" y="1844824"/>
            <a:ext cx="25922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96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4348" b="8696"/>
          <a:stretch/>
        </p:blipFill>
        <p:spPr>
          <a:xfrm>
            <a:off x="575645" y="1744007"/>
            <a:ext cx="8309976" cy="1440160"/>
          </a:xfrm>
          <a:prstGeom prst="rect">
            <a:avLst/>
          </a:prstGeom>
        </p:spPr>
      </p:pic>
      <p:pic>
        <p:nvPicPr>
          <p:cNvPr id="7" name="Imagen 6"/>
          <p:cNvPicPr>
            <a:picLocks noChangeAspect="1"/>
          </p:cNvPicPr>
          <p:nvPr/>
        </p:nvPicPr>
        <p:blipFill>
          <a:blip r:embed="rId3"/>
          <a:stretch>
            <a:fillRect/>
          </a:stretch>
        </p:blipFill>
        <p:spPr>
          <a:xfrm>
            <a:off x="1297360" y="770624"/>
            <a:ext cx="1872208" cy="576064"/>
          </a:xfrm>
          <a:prstGeom prst="rect">
            <a:avLst/>
          </a:prstGeom>
        </p:spPr>
      </p:pic>
      <p:pic>
        <p:nvPicPr>
          <p:cNvPr id="8" name="Imagen 7"/>
          <p:cNvPicPr>
            <a:picLocks noChangeAspect="1"/>
          </p:cNvPicPr>
          <p:nvPr/>
        </p:nvPicPr>
        <p:blipFill>
          <a:blip r:embed="rId4"/>
          <a:stretch>
            <a:fillRect/>
          </a:stretch>
        </p:blipFill>
        <p:spPr>
          <a:xfrm>
            <a:off x="565060" y="3789040"/>
            <a:ext cx="6237984" cy="1299580"/>
          </a:xfrm>
          <a:prstGeom prst="rect">
            <a:avLst/>
          </a:prstGeom>
        </p:spPr>
      </p:pic>
      <p:sp>
        <p:nvSpPr>
          <p:cNvPr id="9" name="CuadroTexto 8"/>
          <p:cNvSpPr txBox="1"/>
          <p:nvPr/>
        </p:nvSpPr>
        <p:spPr>
          <a:xfrm>
            <a:off x="1203969" y="580038"/>
            <a:ext cx="2520280" cy="369332"/>
          </a:xfrm>
          <a:prstGeom prst="rect">
            <a:avLst/>
          </a:prstGeom>
          <a:noFill/>
        </p:spPr>
        <p:txBody>
          <a:bodyPr wrap="square" rtlCol="0">
            <a:spAutoFit/>
          </a:bodyPr>
          <a:lstStyle/>
          <a:p>
            <a:r>
              <a:rPr lang="es-ES" dirty="0" smtClean="0"/>
              <a:t>Volumen desplazado</a:t>
            </a:r>
            <a:endParaRPr lang="es-ES" dirty="0"/>
          </a:p>
        </p:txBody>
      </p:sp>
      <p:sp>
        <p:nvSpPr>
          <p:cNvPr id="10" name="CuadroTexto 9"/>
          <p:cNvSpPr txBox="1"/>
          <p:nvPr/>
        </p:nvSpPr>
        <p:spPr>
          <a:xfrm>
            <a:off x="4197927" y="550588"/>
            <a:ext cx="2392854" cy="369332"/>
          </a:xfrm>
          <a:prstGeom prst="rect">
            <a:avLst/>
          </a:prstGeom>
          <a:noFill/>
        </p:spPr>
        <p:txBody>
          <a:bodyPr wrap="square" rtlCol="0">
            <a:spAutoFit/>
          </a:bodyPr>
          <a:lstStyle/>
          <a:p>
            <a:r>
              <a:rPr lang="es-ES" dirty="0" smtClean="0"/>
              <a:t>Volumen aspirado</a:t>
            </a:r>
            <a:endParaRPr lang="es-ES" dirty="0"/>
          </a:p>
        </p:txBody>
      </p:sp>
      <p:sp>
        <p:nvSpPr>
          <p:cNvPr id="11" name="CuadroTexto 10"/>
          <p:cNvSpPr txBox="1"/>
          <p:nvPr/>
        </p:nvSpPr>
        <p:spPr>
          <a:xfrm>
            <a:off x="4644008" y="970485"/>
            <a:ext cx="1944216" cy="369332"/>
          </a:xfrm>
          <a:prstGeom prst="rect">
            <a:avLst/>
          </a:prstGeom>
          <a:noFill/>
        </p:spPr>
        <p:txBody>
          <a:bodyPr wrap="square" rtlCol="0">
            <a:spAutoFit/>
          </a:bodyPr>
          <a:lstStyle/>
          <a:p>
            <a:r>
              <a:rPr lang="es-ES" i="1" dirty="0" smtClean="0"/>
              <a:t>Va=V1-V4</a:t>
            </a:r>
            <a:endParaRPr lang="es-ES" i="1" dirty="0"/>
          </a:p>
        </p:txBody>
      </p:sp>
      <p:sp>
        <p:nvSpPr>
          <p:cNvPr id="12" name="CuadroTexto 11"/>
          <p:cNvSpPr txBox="1"/>
          <p:nvPr/>
        </p:nvSpPr>
        <p:spPr>
          <a:xfrm>
            <a:off x="6492767" y="525910"/>
            <a:ext cx="2392854" cy="369332"/>
          </a:xfrm>
          <a:prstGeom prst="rect">
            <a:avLst/>
          </a:prstGeom>
          <a:noFill/>
        </p:spPr>
        <p:txBody>
          <a:bodyPr wrap="square" rtlCol="0">
            <a:spAutoFit/>
          </a:bodyPr>
          <a:lstStyle/>
          <a:p>
            <a:r>
              <a:rPr lang="es-ES" dirty="0" smtClean="0"/>
              <a:t>Volumen remanente</a:t>
            </a:r>
            <a:endParaRPr lang="es-ES" dirty="0"/>
          </a:p>
        </p:txBody>
      </p:sp>
      <p:sp>
        <p:nvSpPr>
          <p:cNvPr id="13" name="CuadroTexto 12"/>
          <p:cNvSpPr txBox="1"/>
          <p:nvPr/>
        </p:nvSpPr>
        <p:spPr>
          <a:xfrm>
            <a:off x="6492767" y="929385"/>
            <a:ext cx="1944216" cy="369332"/>
          </a:xfrm>
          <a:prstGeom prst="rect">
            <a:avLst/>
          </a:prstGeom>
          <a:noFill/>
        </p:spPr>
        <p:txBody>
          <a:bodyPr wrap="square" rtlCol="0">
            <a:spAutoFit/>
          </a:bodyPr>
          <a:lstStyle/>
          <a:p>
            <a:r>
              <a:rPr lang="es-ES" i="1" dirty="0" err="1" smtClean="0"/>
              <a:t>Vr</a:t>
            </a:r>
            <a:r>
              <a:rPr lang="es-ES" i="1" dirty="0" smtClean="0"/>
              <a:t>=V4-V3</a:t>
            </a:r>
            <a:endParaRPr lang="es-ES" i="1" dirty="0"/>
          </a:p>
        </p:txBody>
      </p:sp>
    </p:spTree>
    <p:extLst>
      <p:ext uri="{BB962C8B-B14F-4D97-AF65-F5344CB8AC3E}">
        <p14:creationId xmlns:p14="http://schemas.microsoft.com/office/powerpoint/2010/main" val="305726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448</Words>
  <Application>Microsoft Office PowerPoint</Application>
  <PresentationFormat>Presentación en pantalla (4:3)</PresentationFormat>
  <Paragraphs>51</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Cambria Math</vt:lpstr>
      <vt:lpstr>Tema de Office</vt:lpstr>
      <vt:lpstr>Presentación de PowerPoint</vt:lpstr>
      <vt:lpstr>Presentación de PowerPoint</vt:lpstr>
      <vt:lpstr>Presentación de PowerPoint</vt:lpstr>
      <vt:lpstr>Ciclo de un Compresor</vt:lpstr>
      <vt:lpstr>Transformaciones de un compresor</vt:lpstr>
      <vt:lpstr>A raíz de los detalles mecánicos constructivos, debido a que el pistón no debe tocar las válvulas de aspiración e impulsión, por ende queda un volumen que no se escapa y se denomina volumen de espacio nocivo.</vt:lpstr>
      <vt:lpstr>Presentación de PowerPoint</vt:lpstr>
      <vt:lpstr>Presentación de PowerPoint</vt:lpstr>
      <vt:lpstr>Presentación de PowerPoint</vt:lpstr>
      <vt:lpstr>Rendimiento volumétrico</vt:lpstr>
      <vt:lpstr>Presentación de PowerPoint</vt:lpstr>
      <vt:lpstr>Presentación de PowerPoint</vt:lpstr>
      <vt:lpstr>Presentación de PowerPoint</vt:lpstr>
      <vt:lpstr>Trabajo teórico de un compresor</vt:lpstr>
      <vt:lpstr>Presentación de PowerPoint</vt:lpstr>
      <vt:lpstr>Trabajo absorbido por un compresor</vt:lpstr>
      <vt:lpstr>Trabajo en sistemas con etapas de compresión</vt:lpstr>
      <vt:lpstr>Esquema unifilar</vt:lpstr>
      <vt:lpstr>Presiones intermedias óptimas</vt:lpstr>
      <vt:lpstr>Ciclo real de compresor</vt:lpstr>
      <vt:lpstr>Corte de un compresor multietapa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myoris</dc:creator>
  <cp:lastModifiedBy>myoris</cp:lastModifiedBy>
  <cp:revision>157</cp:revision>
  <dcterms:created xsi:type="dcterms:W3CDTF">2016-11-08T21:22:00Z</dcterms:created>
  <dcterms:modified xsi:type="dcterms:W3CDTF">2023-10-03T21:28:39Z</dcterms:modified>
</cp:coreProperties>
</file>