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5" r:id="rId4"/>
    <p:sldId id="270" r:id="rId5"/>
    <p:sldId id="260" r:id="rId6"/>
    <p:sldId id="276" r:id="rId7"/>
    <p:sldId id="259" r:id="rId8"/>
    <p:sldId id="261" r:id="rId9"/>
    <p:sldId id="258" r:id="rId10"/>
    <p:sldId id="262" r:id="rId11"/>
    <p:sldId id="279" r:id="rId12"/>
    <p:sldId id="280" r:id="rId13"/>
    <p:sldId id="277" r:id="rId14"/>
    <p:sldId id="278" r:id="rId15"/>
    <p:sldId id="263" r:id="rId16"/>
    <p:sldId id="282" r:id="rId17"/>
    <p:sldId id="283" r:id="rId18"/>
    <p:sldId id="284" r:id="rId19"/>
    <p:sldId id="264" r:id="rId20"/>
    <p:sldId id="285" r:id="rId21"/>
    <p:sldId id="268" r:id="rId22"/>
    <p:sldId id="265" r:id="rId23"/>
    <p:sldId id="267" r:id="rId24"/>
    <p:sldId id="286" r:id="rId25"/>
    <p:sldId id="271" r:id="rId26"/>
    <p:sldId id="266" r:id="rId27"/>
    <p:sldId id="287" r:id="rId28"/>
    <p:sldId id="272" r:id="rId29"/>
    <p:sldId id="288" r:id="rId30"/>
    <p:sldId id="289" r:id="rId31"/>
  </p:sldIdLst>
  <p:sldSz cx="18288000" cy="10287000"/>
  <p:notesSz cx="6858000" cy="9144000"/>
  <p:embeddedFontLst>
    <p:embeddedFont>
      <p:font typeface="Archivo Black" panose="020B0604020202020204" charset="0"/>
      <p:regular r:id="rId32"/>
    </p:embeddedFont>
    <p:embeddedFont>
      <p:font typeface="Garamond" panose="02020404030301010803" pitchFamily="18" charset="0"/>
      <p:regular r:id="rId33"/>
      <p:bold r:id="rId34"/>
      <p:italic r:id="rId35"/>
    </p:embeddedFont>
    <p:embeddedFont>
      <p:font typeface="Montserrat" panose="00000500000000000000" pitchFamily="2" charset="0"/>
      <p:regular r:id="rId36"/>
      <p:bold r:id="rId37"/>
      <p:italic r:id="rId38"/>
      <p:boldItalic r:id="rId39"/>
    </p:embeddedFont>
    <p:embeddedFont>
      <p:font typeface="Montserrat Bold" panose="00000800000000000000"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7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A3A90-577D-4529-86EA-59F70D287312}" type="doc">
      <dgm:prSet loTypeId="urn:microsoft.com/office/officeart/2005/8/layout/lProcess3" loCatId="process" qsTypeId="urn:microsoft.com/office/officeart/2005/8/quickstyle/simple1" qsCatId="simple" csTypeId="urn:microsoft.com/office/officeart/2005/8/colors/accent1_4" csCatId="accent1" phldr="1"/>
      <dgm:spPr/>
      <dgm:t>
        <a:bodyPr/>
        <a:lstStyle/>
        <a:p>
          <a:endParaRPr lang="es-ES"/>
        </a:p>
      </dgm:t>
    </dgm:pt>
    <dgm:pt modelId="{8B174A0F-A1FD-4A7C-B07C-9360487FF228}">
      <dgm:prSet phldrT="[Texto]"/>
      <dgm:spPr>
        <a:xfrm>
          <a:off x="2178" y="501565"/>
          <a:ext cx="3365499" cy="1346199"/>
        </a:xfrm>
        <a:prstGeom prst="chevron">
          <a:avLst/>
        </a:prstGeom>
      </dgm:spPr>
      <dgm:t>
        <a:bodyPr/>
        <a:lstStyle/>
        <a:p>
          <a:pPr>
            <a:buNone/>
          </a:pPr>
          <a:r>
            <a:rPr lang="es-ES" b="1" dirty="0">
              <a:latin typeface="Garamond" panose="02020404030301010803"/>
              <a:ea typeface="+mn-ea"/>
              <a:cs typeface="+mn-cs"/>
            </a:rPr>
            <a:t>EJERCICIO FISCAL</a:t>
          </a:r>
        </a:p>
      </dgm:t>
    </dgm:pt>
    <dgm:pt modelId="{96A729AE-6C28-4B0D-9B51-A81BC54B35F8}" type="parTrans" cxnId="{08E35740-1BB4-4965-89B5-EAF5FCAE60D8}">
      <dgm:prSet/>
      <dgm:spPr/>
      <dgm:t>
        <a:bodyPr/>
        <a:lstStyle/>
        <a:p>
          <a:endParaRPr lang="es-ES"/>
        </a:p>
      </dgm:t>
    </dgm:pt>
    <dgm:pt modelId="{206A8059-68A8-4F40-9AE1-361EBEC70D87}" type="sibTrans" cxnId="{08E35740-1BB4-4965-89B5-EAF5FCAE60D8}">
      <dgm:prSet/>
      <dgm:spPr/>
      <dgm:t>
        <a:bodyPr/>
        <a:lstStyle/>
        <a:p>
          <a:endParaRPr lang="es-ES"/>
        </a:p>
      </dgm:t>
    </dgm:pt>
    <dgm:pt modelId="{E2D0E502-F892-460D-AE40-DDC9DB83CCC0}">
      <dgm:prSet phldrT="[Texto]"/>
      <dgm:spPr>
        <a:xfrm>
          <a:off x="2930163" y="615992"/>
          <a:ext cx="2793365" cy="1117346"/>
        </a:xfrm>
        <a:prstGeom prst="chevron">
          <a:avLst/>
        </a:prstGeom>
      </dgm:spPr>
      <dgm:t>
        <a:bodyPr/>
        <a:lstStyle/>
        <a:p>
          <a:pPr>
            <a:buNone/>
          </a:pPr>
          <a:r>
            <a:rPr lang="es-ES" b="1" dirty="0">
              <a:latin typeface="Garamond" panose="02020404030301010803"/>
              <a:ea typeface="+mn-ea"/>
              <a:cs typeface="+mn-cs"/>
            </a:rPr>
            <a:t>AÑO CALENDARIO</a:t>
          </a:r>
        </a:p>
      </dgm:t>
    </dgm:pt>
    <dgm:pt modelId="{0C3EC71F-20E6-482F-B9B6-FE3961228F9E}" type="parTrans" cxnId="{1B602899-144B-4ECD-A1A1-96B0C80BBD1C}">
      <dgm:prSet/>
      <dgm:spPr/>
      <dgm:t>
        <a:bodyPr/>
        <a:lstStyle/>
        <a:p>
          <a:endParaRPr lang="es-ES"/>
        </a:p>
      </dgm:t>
    </dgm:pt>
    <dgm:pt modelId="{C9E9CA6E-69ED-47AE-941A-47D78224AF10}" type="sibTrans" cxnId="{1B602899-144B-4ECD-A1A1-96B0C80BBD1C}">
      <dgm:prSet/>
      <dgm:spPr/>
      <dgm:t>
        <a:bodyPr/>
        <a:lstStyle/>
        <a:p>
          <a:endParaRPr lang="es-ES"/>
        </a:p>
      </dgm:t>
    </dgm:pt>
    <dgm:pt modelId="{B2B05764-B7A4-4B11-AE9C-C5D32D25D190}">
      <dgm:prSet phldrT="[Texto]"/>
      <dgm:spPr>
        <a:xfrm>
          <a:off x="5332456" y="615992"/>
          <a:ext cx="2793365" cy="1117346"/>
        </a:xfrm>
        <a:prstGeom prst="chevron">
          <a:avLst/>
        </a:prstGeom>
      </dgm:spPr>
      <dgm:t>
        <a:bodyPr/>
        <a:lstStyle/>
        <a:p>
          <a:pPr>
            <a:buNone/>
          </a:pPr>
          <a:r>
            <a:rPr lang="es-ES" b="1" dirty="0">
              <a:latin typeface="Garamond" panose="02020404030301010803"/>
              <a:ea typeface="+mn-ea"/>
              <a:cs typeface="+mn-cs"/>
            </a:rPr>
            <a:t>EJERCICIO COMERCIAL</a:t>
          </a:r>
        </a:p>
      </dgm:t>
    </dgm:pt>
    <dgm:pt modelId="{E7FBB269-02AB-4BB7-8F40-F9F162FCB99D}" type="parTrans" cxnId="{EEE680EA-BBA5-460D-85C5-4FC5D40BB05C}">
      <dgm:prSet/>
      <dgm:spPr/>
      <dgm:t>
        <a:bodyPr/>
        <a:lstStyle/>
        <a:p>
          <a:endParaRPr lang="es-ES"/>
        </a:p>
      </dgm:t>
    </dgm:pt>
    <dgm:pt modelId="{C5739B36-B3C2-49A3-BD99-E524012E5E45}" type="sibTrans" cxnId="{EEE680EA-BBA5-460D-85C5-4FC5D40BB05C}">
      <dgm:prSet/>
      <dgm:spPr/>
      <dgm:t>
        <a:bodyPr/>
        <a:lstStyle/>
        <a:p>
          <a:endParaRPr lang="es-ES"/>
        </a:p>
      </dgm:t>
    </dgm:pt>
    <dgm:pt modelId="{92D6D58E-2695-438B-B711-BEFA42EE33C8}">
      <dgm:prSet phldrT="[Texto]"/>
      <dgm:spPr>
        <a:xfrm>
          <a:off x="2178" y="2036233"/>
          <a:ext cx="3365499" cy="1346199"/>
        </a:xfrm>
        <a:prstGeom prst="chevron">
          <a:avLst/>
        </a:prstGeom>
        <a:solidFill>
          <a:schemeClr val="accent1">
            <a:lumMod val="75000"/>
          </a:schemeClr>
        </a:solidFill>
      </dgm:spPr>
      <dgm:t>
        <a:bodyPr/>
        <a:lstStyle/>
        <a:p>
          <a:pPr>
            <a:buNone/>
          </a:pPr>
          <a:r>
            <a:rPr lang="es-ES" b="1" dirty="0">
              <a:latin typeface="Garamond" panose="02020404030301010803"/>
              <a:ea typeface="+mn-ea"/>
              <a:cs typeface="+mn-cs"/>
            </a:rPr>
            <a:t>VENCIMIENTO DE LA PRESENTACIÓN</a:t>
          </a:r>
        </a:p>
      </dgm:t>
    </dgm:pt>
    <dgm:pt modelId="{A333A383-C367-450E-B090-C5B8137A066E}" type="parTrans" cxnId="{2C543EE5-B363-4033-90A0-CD1E4AFD3ED7}">
      <dgm:prSet/>
      <dgm:spPr/>
      <dgm:t>
        <a:bodyPr/>
        <a:lstStyle/>
        <a:p>
          <a:endParaRPr lang="es-ES"/>
        </a:p>
      </dgm:t>
    </dgm:pt>
    <dgm:pt modelId="{494D5763-DE67-4AAE-898A-9DF1CE68CA71}" type="sibTrans" cxnId="{2C543EE5-B363-4033-90A0-CD1E4AFD3ED7}">
      <dgm:prSet/>
      <dgm:spPr/>
      <dgm:t>
        <a:bodyPr/>
        <a:lstStyle/>
        <a:p>
          <a:endParaRPr lang="es-ES"/>
        </a:p>
      </dgm:t>
    </dgm:pt>
    <dgm:pt modelId="{598EA048-E6BD-44F1-97BF-A42BE4E61393}">
      <dgm:prSet phldrT="[Texto]"/>
      <dgm:spPr>
        <a:xfrm>
          <a:off x="2930163" y="2150660"/>
          <a:ext cx="2793365" cy="1117346"/>
        </a:xfrm>
        <a:prstGeom prst="chevron">
          <a:avLst/>
        </a:prstGeom>
      </dgm:spPr>
      <dgm:t>
        <a:bodyPr/>
        <a:lstStyle/>
        <a:p>
          <a:pPr>
            <a:buNone/>
          </a:pPr>
          <a:r>
            <a:rPr lang="es-ES" b="1" dirty="0">
              <a:latin typeface="Garamond" panose="02020404030301010803"/>
              <a:ea typeface="+mn-ea"/>
              <a:cs typeface="+mn-cs"/>
            </a:rPr>
            <a:t>MAYO</a:t>
          </a:r>
          <a:r>
            <a:rPr lang="es-ES" dirty="0">
              <a:latin typeface="Garamond" panose="02020404030301010803"/>
              <a:ea typeface="+mn-ea"/>
              <a:cs typeface="+mn-cs"/>
            </a:rPr>
            <a:t>	</a:t>
          </a:r>
        </a:p>
      </dgm:t>
    </dgm:pt>
    <dgm:pt modelId="{D1B23576-FE96-441C-AE5E-1B131DEEC2F3}" type="parTrans" cxnId="{FE17C572-E8EF-42C2-9190-78851269C83E}">
      <dgm:prSet/>
      <dgm:spPr/>
      <dgm:t>
        <a:bodyPr/>
        <a:lstStyle/>
        <a:p>
          <a:endParaRPr lang="es-ES"/>
        </a:p>
      </dgm:t>
    </dgm:pt>
    <dgm:pt modelId="{22DE04CC-A542-4C4A-A8C3-B1385D21C90C}" type="sibTrans" cxnId="{FE17C572-E8EF-42C2-9190-78851269C83E}">
      <dgm:prSet/>
      <dgm:spPr/>
      <dgm:t>
        <a:bodyPr/>
        <a:lstStyle/>
        <a:p>
          <a:endParaRPr lang="es-ES"/>
        </a:p>
      </dgm:t>
    </dgm:pt>
    <dgm:pt modelId="{C0F77D79-619B-482A-BCC1-1AF15FC3826A}">
      <dgm:prSet phldrT="[Texto]"/>
      <dgm:spPr>
        <a:xfrm>
          <a:off x="5332456" y="2150660"/>
          <a:ext cx="2793365" cy="1117346"/>
        </a:xfrm>
        <a:prstGeom prst="chevron">
          <a:avLst/>
        </a:prstGeom>
      </dgm:spPr>
      <dgm:t>
        <a:bodyPr/>
        <a:lstStyle/>
        <a:p>
          <a:pPr>
            <a:buNone/>
          </a:pPr>
          <a:r>
            <a:rPr lang="es-ES" b="1" dirty="0">
              <a:latin typeface="Garamond" panose="02020404030301010803"/>
              <a:ea typeface="+mn-ea"/>
              <a:cs typeface="+mn-cs"/>
            </a:rPr>
            <a:t>AL 5º MES DEL CIERRE DEL EJERCICIO</a:t>
          </a:r>
        </a:p>
      </dgm:t>
    </dgm:pt>
    <dgm:pt modelId="{A146A489-31B1-49FE-BDFA-233D96658949}" type="parTrans" cxnId="{F00E061C-42FC-43AA-81C3-DBAEBEFA6B1D}">
      <dgm:prSet/>
      <dgm:spPr/>
      <dgm:t>
        <a:bodyPr/>
        <a:lstStyle/>
        <a:p>
          <a:endParaRPr lang="es-ES"/>
        </a:p>
      </dgm:t>
    </dgm:pt>
    <dgm:pt modelId="{29789A2C-854F-4620-B01D-07C09A81E965}" type="sibTrans" cxnId="{F00E061C-42FC-43AA-81C3-DBAEBEFA6B1D}">
      <dgm:prSet/>
      <dgm:spPr/>
      <dgm:t>
        <a:bodyPr/>
        <a:lstStyle/>
        <a:p>
          <a:endParaRPr lang="es-ES"/>
        </a:p>
      </dgm:t>
    </dgm:pt>
    <dgm:pt modelId="{F03E5820-FC9C-40AC-91FD-C13F32147896}">
      <dgm:prSet phldrT="[Texto]"/>
      <dgm:spPr>
        <a:xfrm>
          <a:off x="2178" y="3570901"/>
          <a:ext cx="3365499" cy="1346199"/>
        </a:xfrm>
        <a:prstGeom prst="chevron">
          <a:avLst/>
        </a:prstGeom>
        <a:solidFill>
          <a:schemeClr val="accent1">
            <a:lumMod val="75000"/>
          </a:schemeClr>
        </a:solidFill>
      </dgm:spPr>
      <dgm:t>
        <a:bodyPr/>
        <a:lstStyle/>
        <a:p>
          <a:pPr>
            <a:buNone/>
          </a:pPr>
          <a:r>
            <a:rPr lang="es-ES" b="1" dirty="0">
              <a:latin typeface="Garamond" panose="02020404030301010803"/>
              <a:ea typeface="+mn-ea"/>
              <a:cs typeface="+mn-cs"/>
            </a:rPr>
            <a:t>ANTICIPOS</a:t>
          </a:r>
        </a:p>
      </dgm:t>
    </dgm:pt>
    <dgm:pt modelId="{A8CE9D64-D486-4CBE-9979-957DA80B3B4E}" type="parTrans" cxnId="{AD0E7B58-6BFE-4AD7-AE06-1670F149436A}">
      <dgm:prSet/>
      <dgm:spPr/>
      <dgm:t>
        <a:bodyPr/>
        <a:lstStyle/>
        <a:p>
          <a:endParaRPr lang="es-ES"/>
        </a:p>
      </dgm:t>
    </dgm:pt>
    <dgm:pt modelId="{F2AFD219-95BE-4C9B-B91B-7F48C06F241A}" type="sibTrans" cxnId="{AD0E7B58-6BFE-4AD7-AE06-1670F149436A}">
      <dgm:prSet/>
      <dgm:spPr/>
      <dgm:t>
        <a:bodyPr/>
        <a:lstStyle/>
        <a:p>
          <a:endParaRPr lang="es-ES"/>
        </a:p>
      </dgm:t>
    </dgm:pt>
    <dgm:pt modelId="{2CD5DCB8-E88D-42B0-92A4-9EACA5E9D7A5}">
      <dgm:prSet phldrT="[Texto]"/>
      <dgm:spPr>
        <a:xfrm>
          <a:off x="2930163" y="3685328"/>
          <a:ext cx="2793365" cy="1117346"/>
        </a:xfrm>
        <a:prstGeom prst="chevron">
          <a:avLst/>
        </a:prstGeom>
      </dgm:spPr>
      <dgm:t>
        <a:bodyPr/>
        <a:lstStyle/>
        <a:p>
          <a:pPr>
            <a:buNone/>
          </a:pPr>
          <a:r>
            <a:rPr lang="es-ES" b="1" dirty="0">
              <a:latin typeface="Garamond" panose="02020404030301010803"/>
              <a:ea typeface="+mn-ea"/>
              <a:cs typeface="+mn-cs"/>
            </a:rPr>
            <a:t>5 BIMESTRALES A PARTIR DE JUNIO</a:t>
          </a:r>
        </a:p>
      </dgm:t>
    </dgm:pt>
    <dgm:pt modelId="{CE4E3AEC-C11B-4248-A066-286D36A504C7}" type="parTrans" cxnId="{8CAA5425-EF5D-4277-9EE9-27BA703A2C75}">
      <dgm:prSet/>
      <dgm:spPr/>
      <dgm:t>
        <a:bodyPr/>
        <a:lstStyle/>
        <a:p>
          <a:endParaRPr lang="es-ES"/>
        </a:p>
      </dgm:t>
    </dgm:pt>
    <dgm:pt modelId="{497F8A14-6371-4D0A-B823-9D62DB13F639}" type="sibTrans" cxnId="{8CAA5425-EF5D-4277-9EE9-27BA703A2C75}">
      <dgm:prSet/>
      <dgm:spPr/>
      <dgm:t>
        <a:bodyPr/>
        <a:lstStyle/>
        <a:p>
          <a:endParaRPr lang="es-ES"/>
        </a:p>
      </dgm:t>
    </dgm:pt>
    <dgm:pt modelId="{6C2C8D31-B202-444D-B091-D86DA43946FD}">
      <dgm:prSet phldrT="[Texto]"/>
      <dgm:spPr>
        <a:xfrm>
          <a:off x="5332456" y="3685328"/>
          <a:ext cx="2793365" cy="1117346"/>
        </a:xfrm>
        <a:prstGeom prst="chevron">
          <a:avLst/>
        </a:prstGeom>
      </dgm:spPr>
      <dgm:t>
        <a:bodyPr/>
        <a:lstStyle/>
        <a:p>
          <a:pPr>
            <a:buNone/>
          </a:pPr>
          <a:r>
            <a:rPr lang="es-ES" b="1" dirty="0">
              <a:latin typeface="Garamond" panose="02020404030301010803"/>
              <a:ea typeface="+mn-ea"/>
              <a:cs typeface="+mn-cs"/>
            </a:rPr>
            <a:t>9 MENSUALES A PARTIR DEL 6º MES DEL CIERRE DEL EJERCICIO.</a:t>
          </a:r>
        </a:p>
      </dgm:t>
    </dgm:pt>
    <dgm:pt modelId="{9C960C19-189B-4B0B-B798-1B12885A96C8}" type="parTrans" cxnId="{EA1CE552-279E-4365-9A26-1897B624740D}">
      <dgm:prSet/>
      <dgm:spPr/>
      <dgm:t>
        <a:bodyPr/>
        <a:lstStyle/>
        <a:p>
          <a:endParaRPr lang="es-ES"/>
        </a:p>
      </dgm:t>
    </dgm:pt>
    <dgm:pt modelId="{12DE2E05-BA86-4D0E-BE57-BF420A4041E5}" type="sibTrans" cxnId="{EA1CE552-279E-4365-9A26-1897B624740D}">
      <dgm:prSet/>
      <dgm:spPr/>
      <dgm:t>
        <a:bodyPr/>
        <a:lstStyle/>
        <a:p>
          <a:endParaRPr lang="es-ES"/>
        </a:p>
      </dgm:t>
    </dgm:pt>
    <dgm:pt modelId="{1FFEAF8E-7BF4-4604-A11F-83C01DF294F2}" type="pres">
      <dgm:prSet presAssocID="{1B8A3A90-577D-4529-86EA-59F70D287312}" presName="Name0" presStyleCnt="0">
        <dgm:presLayoutVars>
          <dgm:chPref val="3"/>
          <dgm:dir/>
          <dgm:animLvl val="lvl"/>
          <dgm:resizeHandles/>
        </dgm:presLayoutVars>
      </dgm:prSet>
      <dgm:spPr/>
    </dgm:pt>
    <dgm:pt modelId="{F55A0861-14C2-4F73-9140-CDAE05A66261}" type="pres">
      <dgm:prSet presAssocID="{8B174A0F-A1FD-4A7C-B07C-9360487FF228}" presName="horFlow" presStyleCnt="0"/>
      <dgm:spPr/>
    </dgm:pt>
    <dgm:pt modelId="{C9830967-FFB0-4B96-8B1F-74DE6336F9F8}" type="pres">
      <dgm:prSet presAssocID="{8B174A0F-A1FD-4A7C-B07C-9360487FF228}" presName="bigChev" presStyleLbl="node1" presStyleIdx="0" presStyleCnt="3"/>
      <dgm:spPr/>
    </dgm:pt>
    <dgm:pt modelId="{0D82021F-C5F8-4AC2-839A-CE43BDC498AD}" type="pres">
      <dgm:prSet presAssocID="{0C3EC71F-20E6-482F-B9B6-FE3961228F9E}" presName="parTrans" presStyleCnt="0"/>
      <dgm:spPr/>
    </dgm:pt>
    <dgm:pt modelId="{FEE0726F-6C6A-492B-A1C4-7B66D334DD8B}" type="pres">
      <dgm:prSet presAssocID="{E2D0E502-F892-460D-AE40-DDC9DB83CCC0}" presName="node" presStyleLbl="alignAccFollowNode1" presStyleIdx="0" presStyleCnt="6">
        <dgm:presLayoutVars>
          <dgm:bulletEnabled val="1"/>
        </dgm:presLayoutVars>
      </dgm:prSet>
      <dgm:spPr/>
    </dgm:pt>
    <dgm:pt modelId="{6AC4FAB6-CE3F-4925-BDF5-4F80CF393950}" type="pres">
      <dgm:prSet presAssocID="{C9E9CA6E-69ED-47AE-941A-47D78224AF10}" presName="sibTrans" presStyleCnt="0"/>
      <dgm:spPr/>
    </dgm:pt>
    <dgm:pt modelId="{D514B996-C4F8-4597-8F13-25C995319BAA}" type="pres">
      <dgm:prSet presAssocID="{B2B05764-B7A4-4B11-AE9C-C5D32D25D190}" presName="node" presStyleLbl="alignAccFollowNode1" presStyleIdx="1" presStyleCnt="6">
        <dgm:presLayoutVars>
          <dgm:bulletEnabled val="1"/>
        </dgm:presLayoutVars>
      </dgm:prSet>
      <dgm:spPr/>
    </dgm:pt>
    <dgm:pt modelId="{58E51893-0C3E-4499-9FED-1BB442D98050}" type="pres">
      <dgm:prSet presAssocID="{8B174A0F-A1FD-4A7C-B07C-9360487FF228}" presName="vSp" presStyleCnt="0"/>
      <dgm:spPr/>
    </dgm:pt>
    <dgm:pt modelId="{57148F33-30BE-4440-A323-11703804D4AE}" type="pres">
      <dgm:prSet presAssocID="{92D6D58E-2695-438B-B711-BEFA42EE33C8}" presName="horFlow" presStyleCnt="0"/>
      <dgm:spPr/>
    </dgm:pt>
    <dgm:pt modelId="{9E3C65AE-BEBD-4022-8D7D-DF15EECB4C29}" type="pres">
      <dgm:prSet presAssocID="{92D6D58E-2695-438B-B711-BEFA42EE33C8}" presName="bigChev" presStyleLbl="node1" presStyleIdx="1" presStyleCnt="3"/>
      <dgm:spPr/>
    </dgm:pt>
    <dgm:pt modelId="{63A9CDB3-736C-4D41-9992-D11531E5C285}" type="pres">
      <dgm:prSet presAssocID="{D1B23576-FE96-441C-AE5E-1B131DEEC2F3}" presName="parTrans" presStyleCnt="0"/>
      <dgm:spPr/>
    </dgm:pt>
    <dgm:pt modelId="{E1DF915D-14BC-4AD6-83EB-E5617E637F91}" type="pres">
      <dgm:prSet presAssocID="{598EA048-E6BD-44F1-97BF-A42BE4E61393}" presName="node" presStyleLbl="alignAccFollowNode1" presStyleIdx="2" presStyleCnt="6">
        <dgm:presLayoutVars>
          <dgm:bulletEnabled val="1"/>
        </dgm:presLayoutVars>
      </dgm:prSet>
      <dgm:spPr/>
    </dgm:pt>
    <dgm:pt modelId="{173BC69A-4848-425F-8078-FCFE777A8DEA}" type="pres">
      <dgm:prSet presAssocID="{22DE04CC-A542-4C4A-A8C3-B1385D21C90C}" presName="sibTrans" presStyleCnt="0"/>
      <dgm:spPr/>
    </dgm:pt>
    <dgm:pt modelId="{1EA51758-7CBA-44ED-A345-860079917A11}" type="pres">
      <dgm:prSet presAssocID="{C0F77D79-619B-482A-BCC1-1AF15FC3826A}" presName="node" presStyleLbl="alignAccFollowNode1" presStyleIdx="3" presStyleCnt="6">
        <dgm:presLayoutVars>
          <dgm:bulletEnabled val="1"/>
        </dgm:presLayoutVars>
      </dgm:prSet>
      <dgm:spPr/>
    </dgm:pt>
    <dgm:pt modelId="{34B59EC6-E8B0-4643-8334-D9A6A04D4967}" type="pres">
      <dgm:prSet presAssocID="{92D6D58E-2695-438B-B711-BEFA42EE33C8}" presName="vSp" presStyleCnt="0"/>
      <dgm:spPr/>
    </dgm:pt>
    <dgm:pt modelId="{D6D612A8-C94C-4625-88FE-F2FABCD7EBB1}" type="pres">
      <dgm:prSet presAssocID="{F03E5820-FC9C-40AC-91FD-C13F32147896}" presName="horFlow" presStyleCnt="0"/>
      <dgm:spPr/>
    </dgm:pt>
    <dgm:pt modelId="{7DECE61F-ECA8-429D-9A35-496F31680572}" type="pres">
      <dgm:prSet presAssocID="{F03E5820-FC9C-40AC-91FD-C13F32147896}" presName="bigChev" presStyleLbl="node1" presStyleIdx="2" presStyleCnt="3"/>
      <dgm:spPr/>
    </dgm:pt>
    <dgm:pt modelId="{0D8E7CFF-98B1-4332-98A8-75C421A5686B}" type="pres">
      <dgm:prSet presAssocID="{CE4E3AEC-C11B-4248-A066-286D36A504C7}" presName="parTrans" presStyleCnt="0"/>
      <dgm:spPr/>
    </dgm:pt>
    <dgm:pt modelId="{CE202E6A-FA1F-4387-9F41-811A74B8722B}" type="pres">
      <dgm:prSet presAssocID="{2CD5DCB8-E88D-42B0-92A4-9EACA5E9D7A5}" presName="node" presStyleLbl="alignAccFollowNode1" presStyleIdx="4" presStyleCnt="6">
        <dgm:presLayoutVars>
          <dgm:bulletEnabled val="1"/>
        </dgm:presLayoutVars>
      </dgm:prSet>
      <dgm:spPr/>
    </dgm:pt>
    <dgm:pt modelId="{4B302D24-3E0D-4396-ACBB-FA165D4AB7CC}" type="pres">
      <dgm:prSet presAssocID="{497F8A14-6371-4D0A-B823-9D62DB13F639}" presName="sibTrans" presStyleCnt="0"/>
      <dgm:spPr/>
    </dgm:pt>
    <dgm:pt modelId="{2B015566-3855-4F76-A929-1838E9B0DDE8}" type="pres">
      <dgm:prSet presAssocID="{6C2C8D31-B202-444D-B091-D86DA43946FD}" presName="node" presStyleLbl="alignAccFollowNode1" presStyleIdx="5" presStyleCnt="6">
        <dgm:presLayoutVars>
          <dgm:bulletEnabled val="1"/>
        </dgm:presLayoutVars>
      </dgm:prSet>
      <dgm:spPr/>
    </dgm:pt>
  </dgm:ptLst>
  <dgm:cxnLst>
    <dgm:cxn modelId="{81AFA011-0129-4260-8B1D-E78ED9A37594}" type="presOf" srcId="{2CD5DCB8-E88D-42B0-92A4-9EACA5E9D7A5}" destId="{CE202E6A-FA1F-4387-9F41-811A74B8722B}" srcOrd="0" destOrd="0" presId="urn:microsoft.com/office/officeart/2005/8/layout/lProcess3"/>
    <dgm:cxn modelId="{F00E061C-42FC-43AA-81C3-DBAEBEFA6B1D}" srcId="{92D6D58E-2695-438B-B711-BEFA42EE33C8}" destId="{C0F77D79-619B-482A-BCC1-1AF15FC3826A}" srcOrd="1" destOrd="0" parTransId="{A146A489-31B1-49FE-BDFA-233D96658949}" sibTransId="{29789A2C-854F-4620-B01D-07C09A81E965}"/>
    <dgm:cxn modelId="{3832BD1C-8D79-4ABA-BFA9-8574A438E364}" type="presOf" srcId="{C0F77D79-619B-482A-BCC1-1AF15FC3826A}" destId="{1EA51758-7CBA-44ED-A345-860079917A11}" srcOrd="0" destOrd="0" presId="urn:microsoft.com/office/officeart/2005/8/layout/lProcess3"/>
    <dgm:cxn modelId="{8CAA5425-EF5D-4277-9EE9-27BA703A2C75}" srcId="{F03E5820-FC9C-40AC-91FD-C13F32147896}" destId="{2CD5DCB8-E88D-42B0-92A4-9EACA5E9D7A5}" srcOrd="0" destOrd="0" parTransId="{CE4E3AEC-C11B-4248-A066-286D36A504C7}" sibTransId="{497F8A14-6371-4D0A-B823-9D62DB13F639}"/>
    <dgm:cxn modelId="{FB9C853A-7C14-41DC-B173-0A8020BA4CC8}" type="presOf" srcId="{92D6D58E-2695-438B-B711-BEFA42EE33C8}" destId="{9E3C65AE-BEBD-4022-8D7D-DF15EECB4C29}" srcOrd="0" destOrd="0" presId="urn:microsoft.com/office/officeart/2005/8/layout/lProcess3"/>
    <dgm:cxn modelId="{ABF24F40-F8B7-44F4-BE45-653456BF98F8}" type="presOf" srcId="{598EA048-E6BD-44F1-97BF-A42BE4E61393}" destId="{E1DF915D-14BC-4AD6-83EB-E5617E637F91}" srcOrd="0" destOrd="0" presId="urn:microsoft.com/office/officeart/2005/8/layout/lProcess3"/>
    <dgm:cxn modelId="{08E35740-1BB4-4965-89B5-EAF5FCAE60D8}" srcId="{1B8A3A90-577D-4529-86EA-59F70D287312}" destId="{8B174A0F-A1FD-4A7C-B07C-9360487FF228}" srcOrd="0" destOrd="0" parTransId="{96A729AE-6C28-4B0D-9B51-A81BC54B35F8}" sibTransId="{206A8059-68A8-4F40-9AE1-361EBEC70D87}"/>
    <dgm:cxn modelId="{FE17C572-E8EF-42C2-9190-78851269C83E}" srcId="{92D6D58E-2695-438B-B711-BEFA42EE33C8}" destId="{598EA048-E6BD-44F1-97BF-A42BE4E61393}" srcOrd="0" destOrd="0" parTransId="{D1B23576-FE96-441C-AE5E-1B131DEEC2F3}" sibTransId="{22DE04CC-A542-4C4A-A8C3-B1385D21C90C}"/>
    <dgm:cxn modelId="{EA1CE552-279E-4365-9A26-1897B624740D}" srcId="{F03E5820-FC9C-40AC-91FD-C13F32147896}" destId="{6C2C8D31-B202-444D-B091-D86DA43946FD}" srcOrd="1" destOrd="0" parTransId="{9C960C19-189B-4B0B-B798-1B12885A96C8}" sibTransId="{12DE2E05-BA86-4D0E-BE57-BF420A4041E5}"/>
    <dgm:cxn modelId="{AD0E7B58-6BFE-4AD7-AE06-1670F149436A}" srcId="{1B8A3A90-577D-4529-86EA-59F70D287312}" destId="{F03E5820-FC9C-40AC-91FD-C13F32147896}" srcOrd="2" destOrd="0" parTransId="{A8CE9D64-D486-4CBE-9979-957DA80B3B4E}" sibTransId="{F2AFD219-95BE-4C9B-B91B-7F48C06F241A}"/>
    <dgm:cxn modelId="{5EDD6280-D9D3-41EE-9057-F709D9D159A6}" type="presOf" srcId="{1B8A3A90-577D-4529-86EA-59F70D287312}" destId="{1FFEAF8E-7BF4-4604-A11F-83C01DF294F2}" srcOrd="0" destOrd="0" presId="urn:microsoft.com/office/officeart/2005/8/layout/lProcess3"/>
    <dgm:cxn modelId="{497A7E86-46EE-48A1-9576-C2B5EEBFF4A9}" type="presOf" srcId="{F03E5820-FC9C-40AC-91FD-C13F32147896}" destId="{7DECE61F-ECA8-429D-9A35-496F31680572}" srcOrd="0" destOrd="0" presId="urn:microsoft.com/office/officeart/2005/8/layout/lProcess3"/>
    <dgm:cxn modelId="{DB41E38F-003B-406E-9BA0-EE2B9BF70FF7}" type="presOf" srcId="{B2B05764-B7A4-4B11-AE9C-C5D32D25D190}" destId="{D514B996-C4F8-4597-8F13-25C995319BAA}" srcOrd="0" destOrd="0" presId="urn:microsoft.com/office/officeart/2005/8/layout/lProcess3"/>
    <dgm:cxn modelId="{1B602899-144B-4ECD-A1A1-96B0C80BBD1C}" srcId="{8B174A0F-A1FD-4A7C-B07C-9360487FF228}" destId="{E2D0E502-F892-460D-AE40-DDC9DB83CCC0}" srcOrd="0" destOrd="0" parTransId="{0C3EC71F-20E6-482F-B9B6-FE3961228F9E}" sibTransId="{C9E9CA6E-69ED-47AE-941A-47D78224AF10}"/>
    <dgm:cxn modelId="{0F1436CF-BADA-4658-A597-8AD9DFDF5A64}" type="presOf" srcId="{E2D0E502-F892-460D-AE40-DDC9DB83CCC0}" destId="{FEE0726F-6C6A-492B-A1C4-7B66D334DD8B}" srcOrd="0" destOrd="0" presId="urn:microsoft.com/office/officeart/2005/8/layout/lProcess3"/>
    <dgm:cxn modelId="{FBBDA7D1-DE5D-4072-AF58-387AC915965E}" type="presOf" srcId="{8B174A0F-A1FD-4A7C-B07C-9360487FF228}" destId="{C9830967-FFB0-4B96-8B1F-74DE6336F9F8}" srcOrd="0" destOrd="0" presId="urn:microsoft.com/office/officeart/2005/8/layout/lProcess3"/>
    <dgm:cxn modelId="{3912B2E4-0216-4CDF-A074-85ED83B8E7BF}" type="presOf" srcId="{6C2C8D31-B202-444D-B091-D86DA43946FD}" destId="{2B015566-3855-4F76-A929-1838E9B0DDE8}" srcOrd="0" destOrd="0" presId="urn:microsoft.com/office/officeart/2005/8/layout/lProcess3"/>
    <dgm:cxn modelId="{2C543EE5-B363-4033-90A0-CD1E4AFD3ED7}" srcId="{1B8A3A90-577D-4529-86EA-59F70D287312}" destId="{92D6D58E-2695-438B-B711-BEFA42EE33C8}" srcOrd="1" destOrd="0" parTransId="{A333A383-C367-450E-B090-C5B8137A066E}" sibTransId="{494D5763-DE67-4AAE-898A-9DF1CE68CA71}"/>
    <dgm:cxn modelId="{EEE680EA-BBA5-460D-85C5-4FC5D40BB05C}" srcId="{8B174A0F-A1FD-4A7C-B07C-9360487FF228}" destId="{B2B05764-B7A4-4B11-AE9C-C5D32D25D190}" srcOrd="1" destOrd="0" parTransId="{E7FBB269-02AB-4BB7-8F40-F9F162FCB99D}" sibTransId="{C5739B36-B3C2-49A3-BD99-E524012E5E45}"/>
    <dgm:cxn modelId="{5F93B0C7-7835-4798-BC9A-DCA93F061825}" type="presParOf" srcId="{1FFEAF8E-7BF4-4604-A11F-83C01DF294F2}" destId="{F55A0861-14C2-4F73-9140-CDAE05A66261}" srcOrd="0" destOrd="0" presId="urn:microsoft.com/office/officeart/2005/8/layout/lProcess3"/>
    <dgm:cxn modelId="{F8DCE8CD-4941-4548-86D8-3AE3E93CDC12}" type="presParOf" srcId="{F55A0861-14C2-4F73-9140-CDAE05A66261}" destId="{C9830967-FFB0-4B96-8B1F-74DE6336F9F8}" srcOrd="0" destOrd="0" presId="urn:microsoft.com/office/officeart/2005/8/layout/lProcess3"/>
    <dgm:cxn modelId="{4DEF656A-1D1C-4DB2-B76F-EF7EAAD0FB66}" type="presParOf" srcId="{F55A0861-14C2-4F73-9140-CDAE05A66261}" destId="{0D82021F-C5F8-4AC2-839A-CE43BDC498AD}" srcOrd="1" destOrd="0" presId="urn:microsoft.com/office/officeart/2005/8/layout/lProcess3"/>
    <dgm:cxn modelId="{0EC988DD-349A-462E-946D-71F471EDE7FE}" type="presParOf" srcId="{F55A0861-14C2-4F73-9140-CDAE05A66261}" destId="{FEE0726F-6C6A-492B-A1C4-7B66D334DD8B}" srcOrd="2" destOrd="0" presId="urn:microsoft.com/office/officeart/2005/8/layout/lProcess3"/>
    <dgm:cxn modelId="{67DFE90F-74CE-4338-9AB1-46FFFBB7F554}" type="presParOf" srcId="{F55A0861-14C2-4F73-9140-CDAE05A66261}" destId="{6AC4FAB6-CE3F-4925-BDF5-4F80CF393950}" srcOrd="3" destOrd="0" presId="urn:microsoft.com/office/officeart/2005/8/layout/lProcess3"/>
    <dgm:cxn modelId="{61DF2E74-70EA-4E43-AF7C-2D04FB641D52}" type="presParOf" srcId="{F55A0861-14C2-4F73-9140-CDAE05A66261}" destId="{D514B996-C4F8-4597-8F13-25C995319BAA}" srcOrd="4" destOrd="0" presId="urn:microsoft.com/office/officeart/2005/8/layout/lProcess3"/>
    <dgm:cxn modelId="{D0F91626-EC8D-46DC-950F-BF0722C44FDB}" type="presParOf" srcId="{1FFEAF8E-7BF4-4604-A11F-83C01DF294F2}" destId="{58E51893-0C3E-4499-9FED-1BB442D98050}" srcOrd="1" destOrd="0" presId="urn:microsoft.com/office/officeart/2005/8/layout/lProcess3"/>
    <dgm:cxn modelId="{7B85235F-35D3-4A26-96FD-8E84A152E8ED}" type="presParOf" srcId="{1FFEAF8E-7BF4-4604-A11F-83C01DF294F2}" destId="{57148F33-30BE-4440-A323-11703804D4AE}" srcOrd="2" destOrd="0" presId="urn:microsoft.com/office/officeart/2005/8/layout/lProcess3"/>
    <dgm:cxn modelId="{45268A78-EAE5-405E-9299-ED39103A83CE}" type="presParOf" srcId="{57148F33-30BE-4440-A323-11703804D4AE}" destId="{9E3C65AE-BEBD-4022-8D7D-DF15EECB4C29}" srcOrd="0" destOrd="0" presId="urn:microsoft.com/office/officeart/2005/8/layout/lProcess3"/>
    <dgm:cxn modelId="{5637E253-5BE8-4850-B0D9-3AA404343BF4}" type="presParOf" srcId="{57148F33-30BE-4440-A323-11703804D4AE}" destId="{63A9CDB3-736C-4D41-9992-D11531E5C285}" srcOrd="1" destOrd="0" presId="urn:microsoft.com/office/officeart/2005/8/layout/lProcess3"/>
    <dgm:cxn modelId="{816ED13A-BBC6-4E73-9088-A5D058FDCBAE}" type="presParOf" srcId="{57148F33-30BE-4440-A323-11703804D4AE}" destId="{E1DF915D-14BC-4AD6-83EB-E5617E637F91}" srcOrd="2" destOrd="0" presId="urn:microsoft.com/office/officeart/2005/8/layout/lProcess3"/>
    <dgm:cxn modelId="{CFD46EE4-1BDB-476E-845E-C183C249E05F}" type="presParOf" srcId="{57148F33-30BE-4440-A323-11703804D4AE}" destId="{173BC69A-4848-425F-8078-FCFE777A8DEA}" srcOrd="3" destOrd="0" presId="urn:microsoft.com/office/officeart/2005/8/layout/lProcess3"/>
    <dgm:cxn modelId="{DD4F4B3A-53A7-4442-933E-572F63E6B4FF}" type="presParOf" srcId="{57148F33-30BE-4440-A323-11703804D4AE}" destId="{1EA51758-7CBA-44ED-A345-860079917A11}" srcOrd="4" destOrd="0" presId="urn:microsoft.com/office/officeart/2005/8/layout/lProcess3"/>
    <dgm:cxn modelId="{546C4D04-EC31-45FF-B070-E8AF994048D6}" type="presParOf" srcId="{1FFEAF8E-7BF4-4604-A11F-83C01DF294F2}" destId="{34B59EC6-E8B0-4643-8334-D9A6A04D4967}" srcOrd="3" destOrd="0" presId="urn:microsoft.com/office/officeart/2005/8/layout/lProcess3"/>
    <dgm:cxn modelId="{5CF311B0-F112-4676-A634-C597BDC2A617}" type="presParOf" srcId="{1FFEAF8E-7BF4-4604-A11F-83C01DF294F2}" destId="{D6D612A8-C94C-4625-88FE-F2FABCD7EBB1}" srcOrd="4" destOrd="0" presId="urn:microsoft.com/office/officeart/2005/8/layout/lProcess3"/>
    <dgm:cxn modelId="{69A5351C-A6E3-40BB-91C1-35A1D27F5B2B}" type="presParOf" srcId="{D6D612A8-C94C-4625-88FE-F2FABCD7EBB1}" destId="{7DECE61F-ECA8-429D-9A35-496F31680572}" srcOrd="0" destOrd="0" presId="urn:microsoft.com/office/officeart/2005/8/layout/lProcess3"/>
    <dgm:cxn modelId="{51079ED3-EDBF-48C7-A506-35A5D01D4CC9}" type="presParOf" srcId="{D6D612A8-C94C-4625-88FE-F2FABCD7EBB1}" destId="{0D8E7CFF-98B1-4332-98A8-75C421A5686B}" srcOrd="1" destOrd="0" presId="urn:microsoft.com/office/officeart/2005/8/layout/lProcess3"/>
    <dgm:cxn modelId="{4969A6A8-5822-4ACE-A475-5A91F8208B94}" type="presParOf" srcId="{D6D612A8-C94C-4625-88FE-F2FABCD7EBB1}" destId="{CE202E6A-FA1F-4387-9F41-811A74B8722B}" srcOrd="2" destOrd="0" presId="urn:microsoft.com/office/officeart/2005/8/layout/lProcess3"/>
    <dgm:cxn modelId="{96B35C42-069B-40D5-83B8-408FDEF0B007}" type="presParOf" srcId="{D6D612A8-C94C-4625-88FE-F2FABCD7EBB1}" destId="{4B302D24-3E0D-4396-ACBB-FA165D4AB7CC}" srcOrd="3" destOrd="0" presId="urn:microsoft.com/office/officeart/2005/8/layout/lProcess3"/>
    <dgm:cxn modelId="{A65F347C-5207-4734-B521-2685CBB3849D}" type="presParOf" srcId="{D6D612A8-C94C-4625-88FE-F2FABCD7EBB1}" destId="{2B015566-3855-4F76-A929-1838E9B0DDE8}"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30967-FFB0-4B96-8B1F-74DE6336F9F8}">
      <dsp:nvSpPr>
        <dsp:cNvPr id="0" name=""/>
        <dsp:cNvSpPr/>
      </dsp:nvSpPr>
      <dsp:spPr>
        <a:xfrm>
          <a:off x="3257" y="780605"/>
          <a:ext cx="5033793" cy="2013517"/>
        </a:xfrm>
        <a:prstGeom prst="chevron">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s-ES" sz="2900" b="1" kern="1200" dirty="0">
              <a:latin typeface="Garamond" panose="02020404030301010803"/>
              <a:ea typeface="+mn-ea"/>
              <a:cs typeface="+mn-cs"/>
            </a:rPr>
            <a:t>EJERCICIO FISCAL</a:t>
          </a:r>
        </a:p>
      </dsp:txBody>
      <dsp:txXfrm>
        <a:off x="1010016" y="780605"/>
        <a:ext cx="3020276" cy="2013517"/>
      </dsp:txXfrm>
    </dsp:sp>
    <dsp:sp modelId="{FEE0726F-6C6A-492B-A1C4-7B66D334DD8B}">
      <dsp:nvSpPr>
        <dsp:cNvPr id="0" name=""/>
        <dsp:cNvSpPr/>
      </dsp:nvSpPr>
      <dsp:spPr>
        <a:xfrm>
          <a:off x="4382657" y="951754"/>
          <a:ext cx="4178048" cy="1671219"/>
        </a:xfrm>
        <a:prstGeom prst="chevron">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Garamond" panose="02020404030301010803"/>
              <a:ea typeface="+mn-ea"/>
              <a:cs typeface="+mn-cs"/>
            </a:rPr>
            <a:t>AÑO CALENDARIO</a:t>
          </a:r>
        </a:p>
      </dsp:txBody>
      <dsp:txXfrm>
        <a:off x="5218267" y="951754"/>
        <a:ext cx="2506829" cy="1671219"/>
      </dsp:txXfrm>
    </dsp:sp>
    <dsp:sp modelId="{D514B996-C4F8-4597-8F13-25C995319BAA}">
      <dsp:nvSpPr>
        <dsp:cNvPr id="0" name=""/>
        <dsp:cNvSpPr/>
      </dsp:nvSpPr>
      <dsp:spPr>
        <a:xfrm>
          <a:off x="7975779" y="951754"/>
          <a:ext cx="4178048" cy="1671219"/>
        </a:xfrm>
        <a:prstGeom prst="chevron">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Garamond" panose="02020404030301010803"/>
              <a:ea typeface="+mn-ea"/>
              <a:cs typeface="+mn-cs"/>
            </a:rPr>
            <a:t>EJERCICIO COMERCIAL</a:t>
          </a:r>
        </a:p>
      </dsp:txBody>
      <dsp:txXfrm>
        <a:off x="8811389" y="951754"/>
        <a:ext cx="2506829" cy="1671219"/>
      </dsp:txXfrm>
    </dsp:sp>
    <dsp:sp modelId="{9E3C65AE-BEBD-4022-8D7D-DF15EECB4C29}">
      <dsp:nvSpPr>
        <dsp:cNvPr id="0" name=""/>
        <dsp:cNvSpPr/>
      </dsp:nvSpPr>
      <dsp:spPr>
        <a:xfrm>
          <a:off x="3257" y="3076015"/>
          <a:ext cx="5033793" cy="2013517"/>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s-ES" sz="2900" b="1" kern="1200" dirty="0">
              <a:latin typeface="Garamond" panose="02020404030301010803"/>
              <a:ea typeface="+mn-ea"/>
              <a:cs typeface="+mn-cs"/>
            </a:rPr>
            <a:t>VENCIMIENTO DE LA PRESENTACIÓN</a:t>
          </a:r>
        </a:p>
      </dsp:txBody>
      <dsp:txXfrm>
        <a:off x="1010016" y="3076015"/>
        <a:ext cx="3020276" cy="2013517"/>
      </dsp:txXfrm>
    </dsp:sp>
    <dsp:sp modelId="{E1DF915D-14BC-4AD6-83EB-E5617E637F91}">
      <dsp:nvSpPr>
        <dsp:cNvPr id="0" name=""/>
        <dsp:cNvSpPr/>
      </dsp:nvSpPr>
      <dsp:spPr>
        <a:xfrm>
          <a:off x="4382657" y="3247164"/>
          <a:ext cx="4178048" cy="1671219"/>
        </a:xfrm>
        <a:prstGeom prst="chevron">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Garamond" panose="02020404030301010803"/>
              <a:ea typeface="+mn-ea"/>
              <a:cs typeface="+mn-cs"/>
            </a:rPr>
            <a:t>MAYO</a:t>
          </a:r>
          <a:r>
            <a:rPr lang="es-ES" sz="2500" kern="1200" dirty="0">
              <a:latin typeface="Garamond" panose="02020404030301010803"/>
              <a:ea typeface="+mn-ea"/>
              <a:cs typeface="+mn-cs"/>
            </a:rPr>
            <a:t>	</a:t>
          </a:r>
        </a:p>
      </dsp:txBody>
      <dsp:txXfrm>
        <a:off x="5218267" y="3247164"/>
        <a:ext cx="2506829" cy="1671219"/>
      </dsp:txXfrm>
    </dsp:sp>
    <dsp:sp modelId="{1EA51758-7CBA-44ED-A345-860079917A11}">
      <dsp:nvSpPr>
        <dsp:cNvPr id="0" name=""/>
        <dsp:cNvSpPr/>
      </dsp:nvSpPr>
      <dsp:spPr>
        <a:xfrm>
          <a:off x="7975779" y="3247164"/>
          <a:ext cx="4178048" cy="1671219"/>
        </a:xfrm>
        <a:prstGeom prst="chevron">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Garamond" panose="02020404030301010803"/>
              <a:ea typeface="+mn-ea"/>
              <a:cs typeface="+mn-cs"/>
            </a:rPr>
            <a:t>AL 5º MES DEL CIERRE DEL EJERCICIO</a:t>
          </a:r>
        </a:p>
      </dsp:txBody>
      <dsp:txXfrm>
        <a:off x="8811389" y="3247164"/>
        <a:ext cx="2506829" cy="1671219"/>
      </dsp:txXfrm>
    </dsp:sp>
    <dsp:sp modelId="{7DECE61F-ECA8-429D-9A35-496F31680572}">
      <dsp:nvSpPr>
        <dsp:cNvPr id="0" name=""/>
        <dsp:cNvSpPr/>
      </dsp:nvSpPr>
      <dsp:spPr>
        <a:xfrm>
          <a:off x="3257" y="5371425"/>
          <a:ext cx="5033793" cy="2013517"/>
        </a:xfrm>
        <a:prstGeom prst="chevr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s-ES" sz="2900" b="1" kern="1200" dirty="0">
              <a:latin typeface="Garamond" panose="02020404030301010803"/>
              <a:ea typeface="+mn-ea"/>
              <a:cs typeface="+mn-cs"/>
            </a:rPr>
            <a:t>ANTICIPOS</a:t>
          </a:r>
        </a:p>
      </dsp:txBody>
      <dsp:txXfrm>
        <a:off x="1010016" y="5371425"/>
        <a:ext cx="3020276" cy="2013517"/>
      </dsp:txXfrm>
    </dsp:sp>
    <dsp:sp modelId="{CE202E6A-FA1F-4387-9F41-811A74B8722B}">
      <dsp:nvSpPr>
        <dsp:cNvPr id="0" name=""/>
        <dsp:cNvSpPr/>
      </dsp:nvSpPr>
      <dsp:spPr>
        <a:xfrm>
          <a:off x="4382657" y="5542573"/>
          <a:ext cx="4178048" cy="1671219"/>
        </a:xfrm>
        <a:prstGeom prst="chevron">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Garamond" panose="02020404030301010803"/>
              <a:ea typeface="+mn-ea"/>
              <a:cs typeface="+mn-cs"/>
            </a:rPr>
            <a:t>5 BIMESTRALES A PARTIR DE JUNIO</a:t>
          </a:r>
        </a:p>
      </dsp:txBody>
      <dsp:txXfrm>
        <a:off x="5218267" y="5542573"/>
        <a:ext cx="2506829" cy="1671219"/>
      </dsp:txXfrm>
    </dsp:sp>
    <dsp:sp modelId="{2B015566-3855-4F76-A929-1838E9B0DDE8}">
      <dsp:nvSpPr>
        <dsp:cNvPr id="0" name=""/>
        <dsp:cNvSpPr/>
      </dsp:nvSpPr>
      <dsp:spPr>
        <a:xfrm>
          <a:off x="7975779" y="5542573"/>
          <a:ext cx="4178048" cy="1671219"/>
        </a:xfrm>
        <a:prstGeom prst="chevron">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s-ES" sz="2500" b="1" kern="1200" dirty="0">
              <a:latin typeface="Garamond" panose="02020404030301010803"/>
              <a:ea typeface="+mn-ea"/>
              <a:cs typeface="+mn-cs"/>
            </a:rPr>
            <a:t>9 MENSUALES A PARTIR DEL 6º MES DEL CIERRE DEL EJERCICIO.</a:t>
          </a:r>
        </a:p>
      </dsp:txBody>
      <dsp:txXfrm>
        <a:off x="8811389" y="5542573"/>
        <a:ext cx="2506829" cy="167121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sv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sv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p:cNvGrpSpPr/>
        <p:nvPr/>
      </p:nvGrpSpPr>
      <p:grpSpPr>
        <a:xfrm>
          <a:off x="0" y="0"/>
          <a:ext cx="0" cy="0"/>
          <a:chOff x="0" y="0"/>
          <a:chExt cx="0" cy="0"/>
        </a:xfrm>
      </p:grpSpPr>
      <p:grpSp>
        <p:nvGrpSpPr>
          <p:cNvPr id="2" name="Group 2"/>
          <p:cNvGrpSpPr/>
          <p:nvPr/>
        </p:nvGrpSpPr>
        <p:grpSpPr>
          <a:xfrm>
            <a:off x="-984186"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p:cNvGrpSpPr/>
          <p:nvPr/>
        </p:nvGrpSpPr>
        <p:grpSpPr>
          <a:xfrm>
            <a:off x="0" y="2157556"/>
            <a:ext cx="15115889" cy="5971889"/>
            <a:chOff x="0" y="0"/>
            <a:chExt cx="1028669" cy="406400"/>
          </a:xfrm>
        </p:grpSpPr>
        <p:sp>
          <p:nvSpPr>
            <p:cNvPr id="6" name="Freeform 6"/>
            <p:cNvSpPr/>
            <p:nvPr/>
          </p:nvSpPr>
          <p:spPr>
            <a:xfrm>
              <a:off x="0" y="0"/>
              <a:ext cx="1028669" cy="406400"/>
            </a:xfrm>
            <a:custGeom>
              <a:avLst/>
              <a:gdLst/>
              <a:ahLst/>
              <a:cxnLst/>
              <a:rect l="l" t="t" r="r" b="b"/>
              <a:pathLst>
                <a:path w="1028669" h="406400">
                  <a:moveTo>
                    <a:pt x="825469" y="0"/>
                  </a:moveTo>
                  <a:lnTo>
                    <a:pt x="0" y="0"/>
                  </a:lnTo>
                  <a:lnTo>
                    <a:pt x="0" y="406400"/>
                  </a:lnTo>
                  <a:lnTo>
                    <a:pt x="825469" y="406400"/>
                  </a:lnTo>
                  <a:lnTo>
                    <a:pt x="1028669" y="203200"/>
                  </a:lnTo>
                  <a:lnTo>
                    <a:pt x="825469" y="0"/>
                  </a:lnTo>
                  <a:close/>
                </a:path>
              </a:pathLst>
            </a:custGeom>
            <a:solidFill>
              <a:srgbClr val="FFFFFF"/>
            </a:solidFill>
          </p:spPr>
          <p:txBody>
            <a:bodyPr/>
            <a:lstStyle/>
            <a:p>
              <a:endParaRPr lang="es-AR"/>
            </a:p>
          </p:txBody>
        </p:sp>
        <p:sp>
          <p:nvSpPr>
            <p:cNvPr id="7" name="TextBox 7"/>
            <p:cNvSpPr txBox="1"/>
            <p:nvPr/>
          </p:nvSpPr>
          <p:spPr>
            <a:xfrm>
              <a:off x="0" y="-38100"/>
              <a:ext cx="914369"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81508" y="3457590"/>
            <a:ext cx="11727843" cy="3371820"/>
          </a:xfrm>
          <a:prstGeom prst="rect">
            <a:avLst/>
          </a:prstGeom>
        </p:spPr>
        <p:txBody>
          <a:bodyPr wrap="square" lIns="0" tIns="0" rIns="0" bIns="0" rtlCol="0" anchor="t">
            <a:spAutoFit/>
          </a:bodyPr>
          <a:lstStyle/>
          <a:p>
            <a:pPr algn="l">
              <a:lnSpc>
                <a:spcPts val="13481"/>
              </a:lnSpc>
            </a:pPr>
            <a:r>
              <a:rPr lang="en-US" sz="10000" dirty="0">
                <a:solidFill>
                  <a:srgbClr val="347571"/>
                </a:solidFill>
                <a:latin typeface="Archivo Black"/>
                <a:ea typeface="Archivo Black"/>
                <a:cs typeface="Archivo Black"/>
                <a:sym typeface="Archivo Black"/>
              </a:rPr>
              <a:t>IMPUESTO A LAS GANANCIAS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p:cNvGrpSpPr/>
        <p:nvPr/>
      </p:nvGrpSpPr>
      <p:grpSpPr>
        <a:xfrm>
          <a:off x="0" y="0"/>
          <a:ext cx="0" cy="0"/>
          <a:chOff x="0" y="0"/>
          <a:chExt cx="0" cy="0"/>
        </a:xfrm>
      </p:grpSpPr>
      <p:grpSp>
        <p:nvGrpSpPr>
          <p:cNvPr id="2" name="Group 2"/>
          <p:cNvGrpSpPr/>
          <p:nvPr/>
        </p:nvGrpSpPr>
        <p:grpSpPr>
          <a:xfrm>
            <a:off x="-984186"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p:cNvGrpSpPr/>
          <p:nvPr/>
        </p:nvGrpSpPr>
        <p:grpSpPr>
          <a:xfrm>
            <a:off x="0" y="876300"/>
            <a:ext cx="15032215" cy="3937787"/>
            <a:chOff x="0" y="0"/>
            <a:chExt cx="2227174" cy="583423"/>
          </a:xfrm>
        </p:grpSpPr>
        <p:sp>
          <p:nvSpPr>
            <p:cNvPr id="6" name="Freeform 6"/>
            <p:cNvSpPr/>
            <p:nvPr/>
          </p:nvSpPr>
          <p:spPr>
            <a:xfrm>
              <a:off x="0" y="0"/>
              <a:ext cx="2227174" cy="583423"/>
            </a:xfrm>
            <a:custGeom>
              <a:avLst/>
              <a:gdLst/>
              <a:ahLst/>
              <a:cxnLst/>
              <a:rect l="l" t="t" r="r" b="b"/>
              <a:pathLst>
                <a:path w="2227174" h="583423">
                  <a:moveTo>
                    <a:pt x="2023974" y="0"/>
                  </a:moveTo>
                  <a:lnTo>
                    <a:pt x="0" y="0"/>
                  </a:lnTo>
                  <a:lnTo>
                    <a:pt x="0" y="583423"/>
                  </a:lnTo>
                  <a:lnTo>
                    <a:pt x="2023974" y="583423"/>
                  </a:lnTo>
                  <a:lnTo>
                    <a:pt x="2227174" y="291711"/>
                  </a:lnTo>
                  <a:lnTo>
                    <a:pt x="2023974" y="0"/>
                  </a:lnTo>
                  <a:close/>
                </a:path>
              </a:pathLst>
            </a:custGeom>
            <a:solidFill>
              <a:srgbClr val="FFFFFF"/>
            </a:solidFill>
          </p:spPr>
          <p:txBody>
            <a:bodyPr/>
            <a:lstStyle/>
            <a:p>
              <a:endParaRPr lang="es-AR"/>
            </a:p>
          </p:txBody>
        </p:sp>
        <p:sp>
          <p:nvSpPr>
            <p:cNvPr id="7" name="TextBox 7"/>
            <p:cNvSpPr txBox="1"/>
            <p:nvPr/>
          </p:nvSpPr>
          <p:spPr>
            <a:xfrm>
              <a:off x="0" y="-38100"/>
              <a:ext cx="2112874" cy="621523"/>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57200" y="629172"/>
            <a:ext cx="10377240" cy="1573957"/>
          </a:xfrm>
          <a:prstGeom prst="rect">
            <a:avLst/>
          </a:prstGeom>
        </p:spPr>
        <p:txBody>
          <a:bodyPr lIns="0" tIns="0" rIns="0" bIns="0" rtlCol="0" anchor="t">
            <a:spAutoFit/>
          </a:bodyPr>
          <a:lstStyle/>
          <a:p>
            <a:pPr algn="l">
              <a:lnSpc>
                <a:spcPts val="13374"/>
              </a:lnSpc>
            </a:pPr>
            <a:r>
              <a:rPr lang="en-US" sz="7200" dirty="0">
                <a:solidFill>
                  <a:srgbClr val="347571"/>
                </a:solidFill>
                <a:latin typeface="Archivo Black"/>
                <a:ea typeface="Archivo Black"/>
                <a:cs typeface="Archivo Black"/>
                <a:sym typeface="Archivo Black"/>
              </a:rPr>
              <a:t>QUEBRANTOS</a:t>
            </a:r>
          </a:p>
        </p:txBody>
      </p:sp>
      <p:grpSp>
        <p:nvGrpSpPr>
          <p:cNvPr id="9" name="Group 5">
            <a:extLst>
              <a:ext uri="{FF2B5EF4-FFF2-40B4-BE49-F238E27FC236}">
                <a16:creationId xmlns:a16="http://schemas.microsoft.com/office/drawing/2014/main" id="{D55BC541-A72C-892B-75BF-C71E3853EA33}"/>
              </a:ext>
            </a:extLst>
          </p:cNvPr>
          <p:cNvGrpSpPr/>
          <p:nvPr/>
        </p:nvGrpSpPr>
        <p:grpSpPr>
          <a:xfrm>
            <a:off x="0" y="5537072"/>
            <a:ext cx="15032215" cy="3937787"/>
            <a:chOff x="0" y="0"/>
            <a:chExt cx="2227174" cy="583423"/>
          </a:xfrm>
        </p:grpSpPr>
        <p:sp>
          <p:nvSpPr>
            <p:cNvPr id="10" name="Freeform 6">
              <a:extLst>
                <a:ext uri="{FF2B5EF4-FFF2-40B4-BE49-F238E27FC236}">
                  <a16:creationId xmlns:a16="http://schemas.microsoft.com/office/drawing/2014/main" id="{1A115A48-C286-2A4E-71D2-9FC8EC82CD16}"/>
                </a:ext>
              </a:extLst>
            </p:cNvPr>
            <p:cNvSpPr/>
            <p:nvPr/>
          </p:nvSpPr>
          <p:spPr>
            <a:xfrm>
              <a:off x="0" y="0"/>
              <a:ext cx="2227174" cy="583423"/>
            </a:xfrm>
            <a:custGeom>
              <a:avLst/>
              <a:gdLst/>
              <a:ahLst/>
              <a:cxnLst/>
              <a:rect l="l" t="t" r="r" b="b"/>
              <a:pathLst>
                <a:path w="2227174" h="583423">
                  <a:moveTo>
                    <a:pt x="2023974" y="0"/>
                  </a:moveTo>
                  <a:lnTo>
                    <a:pt x="0" y="0"/>
                  </a:lnTo>
                  <a:lnTo>
                    <a:pt x="0" y="583423"/>
                  </a:lnTo>
                  <a:lnTo>
                    <a:pt x="2023974" y="583423"/>
                  </a:lnTo>
                  <a:lnTo>
                    <a:pt x="2227174" y="291711"/>
                  </a:lnTo>
                  <a:lnTo>
                    <a:pt x="2023974" y="0"/>
                  </a:lnTo>
                  <a:close/>
                </a:path>
              </a:pathLst>
            </a:custGeom>
            <a:solidFill>
              <a:srgbClr val="FFFFFF"/>
            </a:solidFill>
          </p:spPr>
          <p:txBody>
            <a:bodyPr/>
            <a:lstStyle/>
            <a:p>
              <a:endParaRPr lang="es-AR"/>
            </a:p>
          </p:txBody>
        </p:sp>
        <p:sp>
          <p:nvSpPr>
            <p:cNvPr id="11" name="TextBox 7">
              <a:extLst>
                <a:ext uri="{FF2B5EF4-FFF2-40B4-BE49-F238E27FC236}">
                  <a16:creationId xmlns:a16="http://schemas.microsoft.com/office/drawing/2014/main" id="{0C044B5F-141C-B421-1507-020ED51C6E06}"/>
                </a:ext>
              </a:extLst>
            </p:cNvPr>
            <p:cNvSpPr txBox="1"/>
            <p:nvPr/>
          </p:nvSpPr>
          <p:spPr>
            <a:xfrm>
              <a:off x="0" y="-38100"/>
              <a:ext cx="2112874" cy="621523"/>
            </a:xfrm>
            <a:prstGeom prst="rect">
              <a:avLst/>
            </a:prstGeom>
          </p:spPr>
          <p:txBody>
            <a:bodyPr lIns="50800" tIns="50800" rIns="50800" bIns="50800" rtlCol="0" anchor="ctr"/>
            <a:lstStyle/>
            <a:p>
              <a:pPr algn="ctr">
                <a:lnSpc>
                  <a:spcPts val="2659"/>
                </a:lnSpc>
              </a:pPr>
              <a:endParaRPr/>
            </a:p>
          </p:txBody>
        </p:sp>
      </p:grpSp>
      <p:sp>
        <p:nvSpPr>
          <p:cNvPr id="12" name="TextBox 8">
            <a:extLst>
              <a:ext uri="{FF2B5EF4-FFF2-40B4-BE49-F238E27FC236}">
                <a16:creationId xmlns:a16="http://schemas.microsoft.com/office/drawing/2014/main" id="{4203050E-353C-A9AB-66C0-0625F48DD702}"/>
              </a:ext>
            </a:extLst>
          </p:cNvPr>
          <p:cNvSpPr txBox="1"/>
          <p:nvPr/>
        </p:nvSpPr>
        <p:spPr>
          <a:xfrm>
            <a:off x="457200" y="5332587"/>
            <a:ext cx="12725400" cy="1545488"/>
          </a:xfrm>
          <a:prstGeom prst="rect">
            <a:avLst/>
          </a:prstGeom>
        </p:spPr>
        <p:txBody>
          <a:bodyPr wrap="square" lIns="0" tIns="0" rIns="0" bIns="0" rtlCol="0" anchor="t">
            <a:spAutoFit/>
          </a:bodyPr>
          <a:lstStyle/>
          <a:p>
            <a:pPr algn="l">
              <a:lnSpc>
                <a:spcPts val="13374"/>
              </a:lnSpc>
            </a:pPr>
            <a:r>
              <a:rPr lang="en-US" sz="7200" dirty="0">
                <a:solidFill>
                  <a:srgbClr val="347571"/>
                </a:solidFill>
                <a:latin typeface="Archivo Black"/>
                <a:ea typeface="Archivo Black"/>
                <a:cs typeface="Archivo Black"/>
                <a:sym typeface="Archivo Black"/>
              </a:rPr>
              <a:t>AJUSTE POR INFLACIÓN </a:t>
            </a:r>
          </a:p>
        </p:txBody>
      </p:sp>
      <p:sp>
        <p:nvSpPr>
          <p:cNvPr id="13" name="TextBox 8">
            <a:extLst>
              <a:ext uri="{FF2B5EF4-FFF2-40B4-BE49-F238E27FC236}">
                <a16:creationId xmlns:a16="http://schemas.microsoft.com/office/drawing/2014/main" id="{F6A42124-5938-F9D6-0DD8-9A4A391E452A}"/>
              </a:ext>
            </a:extLst>
          </p:cNvPr>
          <p:cNvSpPr txBox="1"/>
          <p:nvPr/>
        </p:nvSpPr>
        <p:spPr>
          <a:xfrm>
            <a:off x="433137" y="6930744"/>
            <a:ext cx="12725400" cy="1582549"/>
          </a:xfrm>
          <a:prstGeom prst="rect">
            <a:avLst/>
          </a:prstGeom>
        </p:spPr>
        <p:txBody>
          <a:bodyPr wrap="square" lIns="0" tIns="0" rIns="0" bIns="0" rtlCol="0" anchor="t">
            <a:spAutoFit/>
          </a:bodyPr>
          <a:lstStyle/>
          <a:p>
            <a:pPr algn="l">
              <a:lnSpc>
                <a:spcPct val="150000"/>
              </a:lnSpc>
            </a:pPr>
            <a:r>
              <a:rPr lang="es-AR" sz="3600" dirty="0">
                <a:solidFill>
                  <a:srgbClr val="347571"/>
                </a:solidFill>
                <a:latin typeface="Archivo Black"/>
                <a:ea typeface="Archivo Black"/>
                <a:cs typeface="Archivo Black"/>
                <a:sym typeface="Archivo Black"/>
              </a:rPr>
              <a:t>MÉTODO PARA CORREGIR LOS RESULTADOS ECONÓMICOS AFECTADOS POR LA INFLACIÓN</a:t>
            </a:r>
          </a:p>
        </p:txBody>
      </p:sp>
      <p:sp>
        <p:nvSpPr>
          <p:cNvPr id="14" name="TextBox 8">
            <a:extLst>
              <a:ext uri="{FF2B5EF4-FFF2-40B4-BE49-F238E27FC236}">
                <a16:creationId xmlns:a16="http://schemas.microsoft.com/office/drawing/2014/main" id="{7E804977-9322-127F-1906-DE7369DC3CDD}"/>
              </a:ext>
            </a:extLst>
          </p:cNvPr>
          <p:cNvSpPr txBox="1"/>
          <p:nvPr/>
        </p:nvSpPr>
        <p:spPr>
          <a:xfrm>
            <a:off x="457200" y="2255798"/>
            <a:ext cx="12725400" cy="1582549"/>
          </a:xfrm>
          <a:prstGeom prst="rect">
            <a:avLst/>
          </a:prstGeom>
        </p:spPr>
        <p:txBody>
          <a:bodyPr wrap="square" lIns="0" tIns="0" rIns="0" bIns="0" rtlCol="0" anchor="t">
            <a:spAutoFit/>
          </a:bodyPr>
          <a:lstStyle/>
          <a:p>
            <a:pPr algn="l">
              <a:lnSpc>
                <a:spcPct val="150000"/>
              </a:lnSpc>
            </a:pPr>
            <a:r>
              <a:rPr lang="es-AR" sz="3600" dirty="0">
                <a:solidFill>
                  <a:srgbClr val="347571"/>
                </a:solidFill>
                <a:latin typeface="Archivo Black"/>
                <a:ea typeface="Archivo Black"/>
                <a:cs typeface="Archivo Black"/>
                <a:sym typeface="Archivo Black"/>
              </a:rPr>
              <a:t>SE PUEDEN TRASLADAR PARA ABSORBER RENTAS FUTURAS, HASTA 5 PERÍODOS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CC27C444-7404-7303-8AAF-73484FD62E0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F668E17-B5D2-FA33-E8C5-ECB2AFFF937B}"/>
              </a:ext>
            </a:extLst>
          </p:cNvPr>
          <p:cNvSpPr txBox="1"/>
          <p:nvPr/>
        </p:nvSpPr>
        <p:spPr>
          <a:xfrm>
            <a:off x="4419600" y="44246"/>
            <a:ext cx="12496800" cy="2343783"/>
          </a:xfrm>
          <a:prstGeom prst="rect">
            <a:avLst/>
          </a:prstGeom>
        </p:spPr>
        <p:txBody>
          <a:bodyPr wrap="square" lIns="0" tIns="0" rIns="0" bIns="0" rtlCol="0" anchor="t">
            <a:spAutoFit/>
          </a:bodyPr>
          <a:lstStyle/>
          <a:p>
            <a:pPr algn="l">
              <a:lnSpc>
                <a:spcPts val="9309"/>
              </a:lnSpc>
            </a:pPr>
            <a:r>
              <a:rPr lang="es-AR" sz="7200" dirty="0">
                <a:solidFill>
                  <a:srgbClr val="FFFFFF"/>
                </a:solidFill>
                <a:latin typeface="Archivo Black"/>
                <a:ea typeface="Archivo Black"/>
                <a:cs typeface="Archivo Black"/>
                <a:sym typeface="Archivo Black"/>
              </a:rPr>
              <a:t>AJUSTE POR INFLACIÓN EN ARGENTINA</a:t>
            </a:r>
          </a:p>
        </p:txBody>
      </p:sp>
      <p:grpSp>
        <p:nvGrpSpPr>
          <p:cNvPr id="4" name="Group 4">
            <a:extLst>
              <a:ext uri="{FF2B5EF4-FFF2-40B4-BE49-F238E27FC236}">
                <a16:creationId xmlns:a16="http://schemas.microsoft.com/office/drawing/2014/main" id="{64A5E191-A57C-FB59-FFE2-B3F0A0BF0162}"/>
              </a:ext>
            </a:extLst>
          </p:cNvPr>
          <p:cNvGrpSpPr/>
          <p:nvPr/>
        </p:nvGrpSpPr>
        <p:grpSpPr>
          <a:xfrm>
            <a:off x="-2362200" y="-144661"/>
            <a:ext cx="6598724" cy="13197448"/>
            <a:chOff x="0" y="0"/>
            <a:chExt cx="8798298" cy="17596597"/>
          </a:xfrm>
        </p:grpSpPr>
        <p:sp>
          <p:nvSpPr>
            <p:cNvPr id="5" name="Freeform 5">
              <a:extLst>
                <a:ext uri="{FF2B5EF4-FFF2-40B4-BE49-F238E27FC236}">
                  <a16:creationId xmlns:a16="http://schemas.microsoft.com/office/drawing/2014/main" id="{F1AB2C73-CDF9-E8A6-F22E-A3F6A89215C4}"/>
                </a:ext>
              </a:extLst>
            </p:cNvPr>
            <p:cNvSpPr/>
            <p:nvPr/>
          </p:nvSpPr>
          <p:spPr>
            <a:xfrm>
              <a:off x="0" y="0"/>
              <a:ext cx="8798298" cy="8798298"/>
            </a:xfrm>
            <a:custGeom>
              <a:avLst/>
              <a:gdLst/>
              <a:ahLst/>
              <a:cxnLst/>
              <a:rect l="l" t="t" r="r" b="b"/>
              <a:pathLst>
                <a:path w="8798298" h="8798298">
                  <a:moveTo>
                    <a:pt x="0" y="0"/>
                  </a:moveTo>
                  <a:lnTo>
                    <a:pt x="8798298" y="0"/>
                  </a:lnTo>
                  <a:lnTo>
                    <a:pt x="8798298" y="8798298"/>
                  </a:lnTo>
                  <a:lnTo>
                    <a:pt x="0" y="8798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6" name="Freeform 6">
              <a:extLst>
                <a:ext uri="{FF2B5EF4-FFF2-40B4-BE49-F238E27FC236}">
                  <a16:creationId xmlns:a16="http://schemas.microsoft.com/office/drawing/2014/main" id="{6F783440-5618-B35C-ED43-48577429759E}"/>
                </a:ext>
              </a:extLst>
            </p:cNvPr>
            <p:cNvSpPr/>
            <p:nvPr/>
          </p:nvSpPr>
          <p:spPr>
            <a:xfrm>
              <a:off x="0" y="8798298"/>
              <a:ext cx="8798298" cy="8798298"/>
            </a:xfrm>
            <a:custGeom>
              <a:avLst/>
              <a:gdLst/>
              <a:ahLst/>
              <a:cxnLst/>
              <a:rect l="l" t="t" r="r" b="b"/>
              <a:pathLst>
                <a:path w="8798298" h="8798298">
                  <a:moveTo>
                    <a:pt x="0" y="0"/>
                  </a:moveTo>
                  <a:lnTo>
                    <a:pt x="8798298" y="0"/>
                  </a:lnTo>
                  <a:lnTo>
                    <a:pt x="8798298" y="8798299"/>
                  </a:lnTo>
                  <a:lnTo>
                    <a:pt x="0" y="8798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7" name="Group 7">
            <a:extLst>
              <a:ext uri="{FF2B5EF4-FFF2-40B4-BE49-F238E27FC236}">
                <a16:creationId xmlns:a16="http://schemas.microsoft.com/office/drawing/2014/main" id="{AD2BB934-1837-0DA1-BBA5-C41A946A24D4}"/>
              </a:ext>
            </a:extLst>
          </p:cNvPr>
          <p:cNvGrpSpPr/>
          <p:nvPr/>
        </p:nvGrpSpPr>
        <p:grpSpPr>
          <a:xfrm>
            <a:off x="4236524" y="20894"/>
            <a:ext cx="47625" cy="10287000"/>
            <a:chOff x="0" y="0"/>
            <a:chExt cx="12543" cy="2709333"/>
          </a:xfrm>
        </p:grpSpPr>
        <p:sp>
          <p:nvSpPr>
            <p:cNvPr id="8" name="Freeform 8">
              <a:extLst>
                <a:ext uri="{FF2B5EF4-FFF2-40B4-BE49-F238E27FC236}">
                  <a16:creationId xmlns:a16="http://schemas.microsoft.com/office/drawing/2014/main" id="{1A58F5F9-BE3E-AEEF-EC52-74A1EB5F05E4}"/>
                </a:ext>
              </a:extLst>
            </p:cNvPr>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E3F6E9"/>
            </a:solidFill>
          </p:spPr>
          <p:txBody>
            <a:bodyPr/>
            <a:lstStyle/>
            <a:p>
              <a:endParaRPr lang="es-AR"/>
            </a:p>
          </p:txBody>
        </p:sp>
        <p:sp>
          <p:nvSpPr>
            <p:cNvPr id="9" name="TextBox 9">
              <a:extLst>
                <a:ext uri="{FF2B5EF4-FFF2-40B4-BE49-F238E27FC236}">
                  <a16:creationId xmlns:a16="http://schemas.microsoft.com/office/drawing/2014/main" id="{AA827770-DF91-C90B-A432-F8C6739222BF}"/>
                </a:ext>
              </a:extLst>
            </p:cNvPr>
            <p:cNvSpPr txBox="1"/>
            <p:nvPr/>
          </p:nvSpPr>
          <p:spPr>
            <a:xfrm>
              <a:off x="0" y="-38100"/>
              <a:ext cx="12543" cy="2747433"/>
            </a:xfrm>
            <a:prstGeom prst="rect">
              <a:avLst/>
            </a:prstGeom>
          </p:spPr>
          <p:txBody>
            <a:bodyPr lIns="50800" tIns="50800" rIns="50800" bIns="50800" rtlCol="0" anchor="ctr"/>
            <a:lstStyle/>
            <a:p>
              <a:pPr algn="ctr">
                <a:lnSpc>
                  <a:spcPts val="2659"/>
                </a:lnSpc>
              </a:pPr>
              <a:endParaRPr/>
            </a:p>
          </p:txBody>
        </p:sp>
      </p:grpSp>
      <p:sp>
        <p:nvSpPr>
          <p:cNvPr id="10" name="TextBox 2">
            <a:extLst>
              <a:ext uri="{FF2B5EF4-FFF2-40B4-BE49-F238E27FC236}">
                <a16:creationId xmlns:a16="http://schemas.microsoft.com/office/drawing/2014/main" id="{0B4CD4DD-B45C-1AC5-B0CE-C4726F67BF9C}"/>
              </a:ext>
            </a:extLst>
          </p:cNvPr>
          <p:cNvSpPr txBox="1"/>
          <p:nvPr/>
        </p:nvSpPr>
        <p:spPr>
          <a:xfrm>
            <a:off x="4236524" y="2490094"/>
            <a:ext cx="12573000" cy="1795363"/>
          </a:xfrm>
          <a:prstGeom prst="rect">
            <a:avLst/>
          </a:prstGeom>
        </p:spPr>
        <p:txBody>
          <a:bodyPr wrap="square" lIns="0" tIns="0" rIns="0" bIns="0" rtlCol="0" anchor="t">
            <a:spAutoFit/>
          </a:bodyPr>
          <a:lstStyle/>
          <a:p>
            <a:pPr marL="269877" lvl="1" algn="l">
              <a:lnSpc>
                <a:spcPts val="3500"/>
              </a:lnSpc>
            </a:pPr>
            <a:r>
              <a:rPr lang="es-AR" sz="3200" b="1" dirty="0">
                <a:solidFill>
                  <a:srgbClr val="FFFFFF"/>
                </a:solidFill>
                <a:latin typeface="Montserrat"/>
                <a:ea typeface="Montserrat"/>
                <a:cs typeface="Montserrat"/>
                <a:sym typeface="Montserrat"/>
              </a:rPr>
              <a:t>Una vez hecho el estado contable histórico, se ajusta por un índice de actualización (inflación).</a:t>
            </a:r>
          </a:p>
          <a:p>
            <a:pPr marL="269877" lvl="1" algn="l">
              <a:lnSpc>
                <a:spcPts val="3500"/>
              </a:lnSpc>
            </a:pPr>
            <a:endParaRPr lang="es-AR" sz="3200" b="1" dirty="0">
              <a:solidFill>
                <a:srgbClr val="FFFFFF"/>
              </a:solidFill>
              <a:latin typeface="Montserrat"/>
              <a:ea typeface="Montserrat"/>
              <a:cs typeface="Montserrat"/>
              <a:sym typeface="Montserrat"/>
            </a:endParaRPr>
          </a:p>
          <a:p>
            <a:pPr marL="269877" lvl="1" algn="l">
              <a:lnSpc>
                <a:spcPts val="3500"/>
              </a:lnSpc>
            </a:pPr>
            <a:endParaRPr lang="es-AR" sz="3200" b="1" dirty="0">
              <a:solidFill>
                <a:srgbClr val="FFFFFF"/>
              </a:solidFill>
              <a:latin typeface="Montserrat"/>
              <a:ea typeface="Montserrat"/>
              <a:cs typeface="Montserrat"/>
              <a:sym typeface="Montserrat"/>
            </a:endParaRPr>
          </a:p>
        </p:txBody>
      </p:sp>
      <p:sp>
        <p:nvSpPr>
          <p:cNvPr id="2" name="TextBox 2">
            <a:extLst>
              <a:ext uri="{FF2B5EF4-FFF2-40B4-BE49-F238E27FC236}">
                <a16:creationId xmlns:a16="http://schemas.microsoft.com/office/drawing/2014/main" id="{B8FDBDD3-AA40-4895-DF9D-0D57DF17456F}"/>
              </a:ext>
            </a:extLst>
          </p:cNvPr>
          <p:cNvSpPr txBox="1"/>
          <p:nvPr/>
        </p:nvSpPr>
        <p:spPr>
          <a:xfrm>
            <a:off x="4284149" y="8513864"/>
            <a:ext cx="12573000" cy="897682"/>
          </a:xfrm>
          <a:prstGeom prst="rect">
            <a:avLst/>
          </a:prstGeom>
        </p:spPr>
        <p:txBody>
          <a:bodyPr wrap="square" lIns="0" tIns="0" rIns="0" bIns="0" rtlCol="0" anchor="t">
            <a:spAutoFit/>
          </a:bodyPr>
          <a:lstStyle/>
          <a:p>
            <a:pPr marL="269877" lvl="1" algn="l">
              <a:lnSpc>
                <a:spcPts val="3500"/>
              </a:lnSpc>
            </a:pPr>
            <a:r>
              <a:rPr lang="es-AR" sz="3200" b="1" dirty="0">
                <a:solidFill>
                  <a:srgbClr val="FFFFFF"/>
                </a:solidFill>
                <a:latin typeface="Montserrat"/>
                <a:ea typeface="Montserrat"/>
                <a:cs typeface="Montserrat"/>
                <a:sym typeface="Montserrat"/>
              </a:rPr>
              <a:t>El impuesto se calcula para abonar, desde este balance ajustado por inflación.</a:t>
            </a:r>
          </a:p>
        </p:txBody>
      </p:sp>
      <p:sp>
        <p:nvSpPr>
          <p:cNvPr id="11" name="Rectángulo 10">
            <a:extLst>
              <a:ext uri="{FF2B5EF4-FFF2-40B4-BE49-F238E27FC236}">
                <a16:creationId xmlns:a16="http://schemas.microsoft.com/office/drawing/2014/main" id="{3A0ED121-1F6D-A595-CAF3-53C986D96D11}"/>
              </a:ext>
            </a:extLst>
          </p:cNvPr>
          <p:cNvSpPr/>
          <p:nvPr/>
        </p:nvSpPr>
        <p:spPr>
          <a:xfrm>
            <a:off x="4422058" y="3543300"/>
            <a:ext cx="13792201" cy="4570308"/>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r>
              <a:rPr lang="es-AR" sz="3200" b="1" dirty="0"/>
              <a:t>La necesidad de ajustar por inflación los balances surge por haber calificado la economía argentina como altamente inflacionaria al verificarse, entre otras cuestiones, que la inflación acumulada de los últimos 36 meses se aproximó o superó el 100%.</a:t>
            </a:r>
          </a:p>
          <a:p>
            <a:r>
              <a:rPr lang="es-AR" sz="3200" b="1" dirty="0"/>
              <a:t>Por lo tanto, los patrimonios netos de las empresas subirán pero los resultados de los ejercicios tenderán a disminuir por el efecto de los consumos de esos activos no monetarios (costo de ventas, amortizaciones de bienes de uso e intangibles, bajas de activos, etc.) que aumentarán su valor, reduciendo márgenes de utilidad o incrementando las pérdidas.</a:t>
            </a:r>
          </a:p>
        </p:txBody>
      </p:sp>
    </p:spTree>
    <p:extLst>
      <p:ext uri="{BB962C8B-B14F-4D97-AF65-F5344CB8AC3E}">
        <p14:creationId xmlns:p14="http://schemas.microsoft.com/office/powerpoint/2010/main" val="126916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AFD078A7-5BD2-38A5-9C12-E0D47FF846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9F483-A5B0-5D6F-0566-A2B242E3CF1E}"/>
              </a:ext>
            </a:extLst>
          </p:cNvPr>
          <p:cNvSpPr/>
          <p:nvPr/>
        </p:nvSpPr>
        <p:spPr>
          <a:xfrm>
            <a:off x="-952516" y="1028700"/>
            <a:ext cx="2911221" cy="8229600"/>
          </a:xfrm>
          <a:custGeom>
            <a:avLst/>
            <a:gdLst/>
            <a:ahLst/>
            <a:cxnLst/>
            <a:rect l="l" t="t" r="r" b="b"/>
            <a:pathLst>
              <a:path w="2911221" h="8229600">
                <a:moveTo>
                  <a:pt x="0" y="0"/>
                </a:moveTo>
                <a:lnTo>
                  <a:pt x="2911221" y="0"/>
                </a:lnTo>
                <a:lnTo>
                  <a:pt x="2911221"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B97D559B-D8A8-AC2E-E6BC-8080AAADB693}"/>
              </a:ext>
            </a:extLst>
          </p:cNvPr>
          <p:cNvSpPr/>
          <p:nvPr/>
        </p:nvSpPr>
        <p:spPr>
          <a:xfrm>
            <a:off x="16332441" y="1028700"/>
            <a:ext cx="2911221" cy="8229600"/>
          </a:xfrm>
          <a:custGeom>
            <a:avLst/>
            <a:gdLst/>
            <a:ahLst/>
            <a:cxnLst/>
            <a:rect l="l" t="t" r="r" b="b"/>
            <a:pathLst>
              <a:path w="2911221" h="8229600">
                <a:moveTo>
                  <a:pt x="0" y="0"/>
                </a:moveTo>
                <a:lnTo>
                  <a:pt x="2911221" y="0"/>
                </a:lnTo>
                <a:lnTo>
                  <a:pt x="2911221"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TextBox 3">
            <a:extLst>
              <a:ext uri="{FF2B5EF4-FFF2-40B4-BE49-F238E27FC236}">
                <a16:creationId xmlns:a16="http://schemas.microsoft.com/office/drawing/2014/main" id="{90F25C3A-E47D-F3FF-C92E-280BB321890A}"/>
              </a:ext>
            </a:extLst>
          </p:cNvPr>
          <p:cNvSpPr txBox="1"/>
          <p:nvPr/>
        </p:nvSpPr>
        <p:spPr>
          <a:xfrm>
            <a:off x="2514600" y="30079"/>
            <a:ext cx="14808441" cy="1758430"/>
          </a:xfrm>
          <a:prstGeom prst="rect">
            <a:avLst/>
          </a:prstGeom>
        </p:spPr>
        <p:txBody>
          <a:bodyPr wrap="square" lIns="0" tIns="0" rIns="0" bIns="0" rtlCol="0" anchor="t">
            <a:spAutoFit/>
          </a:bodyPr>
          <a:lstStyle/>
          <a:p>
            <a:pPr algn="l">
              <a:lnSpc>
                <a:spcPct val="150000"/>
              </a:lnSpc>
            </a:pPr>
            <a:r>
              <a:rPr lang="es-AR" sz="4000" dirty="0">
                <a:solidFill>
                  <a:srgbClr val="FFFFFF"/>
                </a:solidFill>
                <a:latin typeface="Archivo Black"/>
                <a:ea typeface="Archivo Black"/>
                <a:cs typeface="Archivo Black"/>
                <a:sym typeface="Archivo Black"/>
              </a:rPr>
              <a:t>IMPACTO DEL NO AJUSTE POR INFLACIÓN EN         VALUACIÓN DE BIENES DE CAMBIO</a:t>
            </a:r>
          </a:p>
        </p:txBody>
      </p:sp>
      <p:graphicFrame>
        <p:nvGraphicFramePr>
          <p:cNvPr id="7" name="Tabla 6">
            <a:extLst>
              <a:ext uri="{FF2B5EF4-FFF2-40B4-BE49-F238E27FC236}">
                <a16:creationId xmlns:a16="http://schemas.microsoft.com/office/drawing/2014/main" id="{30D1251C-7D21-8F76-BA77-31201D2A476C}"/>
              </a:ext>
            </a:extLst>
          </p:cNvPr>
          <p:cNvGraphicFramePr>
            <a:graphicFrameLocks noGrp="1"/>
          </p:cNvGraphicFramePr>
          <p:nvPr>
            <p:extLst>
              <p:ext uri="{D42A27DB-BD31-4B8C-83A1-F6EECF244321}">
                <p14:modId xmlns:p14="http://schemas.microsoft.com/office/powerpoint/2010/main" val="3881884978"/>
              </p:ext>
            </p:extLst>
          </p:nvPr>
        </p:nvGraphicFramePr>
        <p:xfrm>
          <a:off x="1828800" y="2069499"/>
          <a:ext cx="14325030" cy="6148001"/>
        </p:xfrm>
        <a:graphic>
          <a:graphicData uri="http://schemas.openxmlformats.org/drawingml/2006/table">
            <a:tbl>
              <a:tblPr firstRow="1" bandRow="1"/>
              <a:tblGrid>
                <a:gridCol w="4775010">
                  <a:extLst>
                    <a:ext uri="{9D8B030D-6E8A-4147-A177-3AD203B41FA5}">
                      <a16:colId xmlns:a16="http://schemas.microsoft.com/office/drawing/2014/main" val="20000"/>
                    </a:ext>
                  </a:extLst>
                </a:gridCol>
                <a:gridCol w="4775010">
                  <a:extLst>
                    <a:ext uri="{9D8B030D-6E8A-4147-A177-3AD203B41FA5}">
                      <a16:colId xmlns:a16="http://schemas.microsoft.com/office/drawing/2014/main" val="20001"/>
                    </a:ext>
                  </a:extLst>
                </a:gridCol>
                <a:gridCol w="4775010">
                  <a:extLst>
                    <a:ext uri="{9D8B030D-6E8A-4147-A177-3AD203B41FA5}">
                      <a16:colId xmlns:a16="http://schemas.microsoft.com/office/drawing/2014/main" val="20002"/>
                    </a:ext>
                  </a:extLst>
                </a:gridCol>
              </a:tblGrid>
              <a:tr h="727397">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2800" dirty="0"/>
                        <a:t>INVERNADA: 100 CAB</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endParaRPr lang="es-ES" sz="28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0"/>
                  </a:ext>
                </a:extLst>
              </a:tr>
              <a:tr h="1255508">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SIN AJUSTE POR</a:t>
                      </a:r>
                      <a:r>
                        <a:rPr lang="es-ES" sz="2800" baseline="0" dirty="0"/>
                        <a:t> INFLACIÓN</a:t>
                      </a:r>
                      <a:endParaRPr lang="es-ES" sz="2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CON AJUSTE POR INFLACIÓN (20%)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1"/>
                  </a:ext>
                </a:extLst>
              </a:tr>
              <a:tr h="727397">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01/07/23: $ 70,000,000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01/07/23: $ 84,000,000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2"/>
                  </a:ext>
                </a:extLst>
              </a:tr>
              <a:tr h="727397">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30/06/24: $ 90,000,000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30/06/24: $ 90,000,000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3"/>
                  </a:ext>
                </a:extLst>
              </a:tr>
              <a:tr h="727397">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G</a:t>
                      </a:r>
                      <a:r>
                        <a:rPr lang="es-ES" sz="2800" baseline="0" dirty="0"/>
                        <a:t>ANANCIA IMP.: $ 20,000,000</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GANANCIA</a:t>
                      </a:r>
                      <a:r>
                        <a:rPr lang="es-ES" sz="2800" baseline="0" dirty="0"/>
                        <a:t> IMP.: $ 6,000,000</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4"/>
                  </a:ext>
                </a:extLst>
              </a:tr>
              <a:tr h="727397">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(X 25%</a:t>
                      </a:r>
                      <a:r>
                        <a:rPr lang="es-ES" sz="2800" baseline="0" dirty="0"/>
                        <a:t>)              $ 5,000,000</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(X 25%)                  $</a:t>
                      </a:r>
                      <a:r>
                        <a:rPr lang="es-ES" sz="2800" baseline="0" dirty="0"/>
                        <a:t> 1,500,000</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5"/>
                  </a:ext>
                </a:extLst>
              </a:tr>
              <a:tr h="1255508">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IMPUESTO EXCESIVO POR DISTORSIÓN:</a:t>
                      </a:r>
                      <a:r>
                        <a:rPr lang="es-ES" sz="2800" baseline="0" dirty="0"/>
                        <a:t>      $3,500,000</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6540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7E56D-9C52-A4E5-C4C3-95FF36F2FAB9}"/>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CA27947F-EF10-594A-CBD8-31530596049A}"/>
              </a:ext>
            </a:extLst>
          </p:cNvPr>
          <p:cNvSpPr txBox="1"/>
          <p:nvPr/>
        </p:nvSpPr>
        <p:spPr>
          <a:xfrm>
            <a:off x="304800" y="845725"/>
            <a:ext cx="12954000" cy="1231106"/>
          </a:xfrm>
          <a:prstGeom prst="rect">
            <a:avLst/>
          </a:prstGeom>
        </p:spPr>
        <p:txBody>
          <a:bodyPr wrap="square" lIns="0" tIns="0" rIns="0" bIns="0" rtlCol="0" anchor="t">
            <a:spAutoFit/>
          </a:bodyPr>
          <a:lstStyle/>
          <a:p>
            <a:r>
              <a:rPr lang="es-AR" sz="4000" dirty="0">
                <a:solidFill>
                  <a:srgbClr val="347571"/>
                </a:solidFill>
                <a:latin typeface="Archivo Black"/>
                <a:ea typeface="Archivo Black"/>
                <a:cs typeface="Archivo Black"/>
                <a:sym typeface="Archivo Black"/>
              </a:rPr>
              <a:t>IMPACTO DEL NO AJUSTE POR INFLACIÓN EN VALUACIÓN DE BIENES DE CAMBIO</a:t>
            </a:r>
          </a:p>
        </p:txBody>
      </p:sp>
      <p:sp>
        <p:nvSpPr>
          <p:cNvPr id="7" name="TextBox 7">
            <a:extLst>
              <a:ext uri="{FF2B5EF4-FFF2-40B4-BE49-F238E27FC236}">
                <a16:creationId xmlns:a16="http://schemas.microsoft.com/office/drawing/2014/main" id="{AF8DD25A-07DE-5EA9-1968-27F11A5E76B2}"/>
              </a:ext>
            </a:extLst>
          </p:cNvPr>
          <p:cNvSpPr txBox="1"/>
          <p:nvPr/>
        </p:nvSpPr>
        <p:spPr>
          <a:xfrm>
            <a:off x="2224157" y="4188589"/>
            <a:ext cx="6322921" cy="860424"/>
          </a:xfrm>
          <a:prstGeom prst="rect">
            <a:avLst/>
          </a:prstGeom>
        </p:spPr>
        <p:txBody>
          <a:bodyPr lIns="0" tIns="0" rIns="0" bIns="0" rtlCol="0" anchor="t">
            <a:spAutoFit/>
          </a:bodyPr>
          <a:lstStyle/>
          <a:p>
            <a:pPr algn="l">
              <a:lnSpc>
                <a:spcPts val="3500"/>
              </a:lnSpc>
            </a:pPr>
            <a:r>
              <a:rPr lang="en-US" sz="2500" b="1" dirty="0">
                <a:solidFill>
                  <a:srgbClr val="FFFFFF"/>
                </a:solidFill>
                <a:latin typeface="Montserrat Bold"/>
                <a:ea typeface="Montserrat Bold"/>
                <a:cs typeface="Montserrat Bold"/>
                <a:sym typeface="Montserrat Bold"/>
              </a:rPr>
              <a:t>Why should we learn about money and finance?</a:t>
            </a:r>
          </a:p>
        </p:txBody>
      </p:sp>
      <p:sp>
        <p:nvSpPr>
          <p:cNvPr id="8" name="Freeform 8">
            <a:extLst>
              <a:ext uri="{FF2B5EF4-FFF2-40B4-BE49-F238E27FC236}">
                <a16:creationId xmlns:a16="http://schemas.microsoft.com/office/drawing/2014/main" id="{FA35D77B-A284-6357-069A-158835EEA19A}"/>
              </a:ext>
            </a:extLst>
          </p:cNvPr>
          <p:cNvSpPr/>
          <p:nvPr/>
        </p:nvSpPr>
        <p:spPr>
          <a:xfrm>
            <a:off x="12963139" y="183753"/>
            <a:ext cx="4776861" cy="3934397"/>
          </a:xfrm>
          <a:custGeom>
            <a:avLst/>
            <a:gdLst/>
            <a:ahLst/>
            <a:cxnLst/>
            <a:rect l="l" t="t" r="r" b="b"/>
            <a:pathLst>
              <a:path w="4776861" h="3934397">
                <a:moveTo>
                  <a:pt x="0" y="0"/>
                </a:moveTo>
                <a:lnTo>
                  <a:pt x="4776861" y="0"/>
                </a:lnTo>
                <a:lnTo>
                  <a:pt x="4776861" y="3934397"/>
                </a:lnTo>
                <a:lnTo>
                  <a:pt x="0" y="3934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9" name="Freeform 9">
            <a:extLst>
              <a:ext uri="{FF2B5EF4-FFF2-40B4-BE49-F238E27FC236}">
                <a16:creationId xmlns:a16="http://schemas.microsoft.com/office/drawing/2014/main" id="{98E7A0E2-9685-C5C7-2067-F29E6030261F}"/>
              </a:ext>
            </a:extLst>
          </p:cNvPr>
          <p:cNvSpPr/>
          <p:nvPr/>
        </p:nvSpPr>
        <p:spPr>
          <a:xfrm>
            <a:off x="14549513" y="4064329"/>
            <a:ext cx="3711199" cy="3225369"/>
          </a:xfrm>
          <a:custGeom>
            <a:avLst/>
            <a:gdLst/>
            <a:ahLst/>
            <a:cxnLst/>
            <a:rect l="l" t="t" r="r" b="b"/>
            <a:pathLst>
              <a:path w="3711199" h="3225369">
                <a:moveTo>
                  <a:pt x="0" y="0"/>
                </a:moveTo>
                <a:lnTo>
                  <a:pt x="3711199" y="0"/>
                </a:lnTo>
                <a:lnTo>
                  <a:pt x="3711199" y="3225369"/>
                </a:lnTo>
                <a:lnTo>
                  <a:pt x="0" y="3225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sp>
        <p:nvSpPr>
          <p:cNvPr id="10" name="Freeform 10">
            <a:extLst>
              <a:ext uri="{FF2B5EF4-FFF2-40B4-BE49-F238E27FC236}">
                <a16:creationId xmlns:a16="http://schemas.microsoft.com/office/drawing/2014/main" id="{23CBDEFB-E7B9-158C-5068-36DF50228CD3}"/>
              </a:ext>
            </a:extLst>
          </p:cNvPr>
          <p:cNvSpPr/>
          <p:nvPr/>
        </p:nvSpPr>
        <p:spPr>
          <a:xfrm>
            <a:off x="12963183" y="7307315"/>
            <a:ext cx="4776817" cy="2813979"/>
          </a:xfrm>
          <a:custGeom>
            <a:avLst/>
            <a:gdLst/>
            <a:ahLst/>
            <a:cxnLst/>
            <a:rect l="l" t="t" r="r" b="b"/>
            <a:pathLst>
              <a:path w="4776817" h="2813979">
                <a:moveTo>
                  <a:pt x="0" y="0"/>
                </a:moveTo>
                <a:lnTo>
                  <a:pt x="4776817" y="0"/>
                </a:lnTo>
                <a:lnTo>
                  <a:pt x="4776817" y="2813979"/>
                </a:lnTo>
                <a:lnTo>
                  <a:pt x="0" y="28139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AR"/>
          </a:p>
        </p:txBody>
      </p:sp>
      <p:graphicFrame>
        <p:nvGraphicFramePr>
          <p:cNvPr id="14" name="Tabla 13">
            <a:extLst>
              <a:ext uri="{FF2B5EF4-FFF2-40B4-BE49-F238E27FC236}">
                <a16:creationId xmlns:a16="http://schemas.microsoft.com/office/drawing/2014/main" id="{AFB1DCF2-E350-5FFB-A104-231A0229CB20}"/>
              </a:ext>
            </a:extLst>
          </p:cNvPr>
          <p:cNvGraphicFramePr>
            <a:graphicFrameLocks noGrp="1"/>
          </p:cNvGraphicFramePr>
          <p:nvPr>
            <p:extLst>
              <p:ext uri="{D42A27DB-BD31-4B8C-83A1-F6EECF244321}">
                <p14:modId xmlns:p14="http://schemas.microsoft.com/office/powerpoint/2010/main" val="1761148121"/>
              </p:ext>
            </p:extLst>
          </p:nvPr>
        </p:nvGraphicFramePr>
        <p:xfrm>
          <a:off x="1600199" y="2838681"/>
          <a:ext cx="11362940" cy="3706784"/>
        </p:xfrm>
        <a:graphic>
          <a:graphicData uri="http://schemas.openxmlformats.org/drawingml/2006/table">
            <a:tbl>
              <a:tblPr firstRow="1" bandRow="1"/>
              <a:tblGrid>
                <a:gridCol w="5681470">
                  <a:extLst>
                    <a:ext uri="{9D8B030D-6E8A-4147-A177-3AD203B41FA5}">
                      <a16:colId xmlns:a16="http://schemas.microsoft.com/office/drawing/2014/main" val="20000"/>
                    </a:ext>
                  </a:extLst>
                </a:gridCol>
                <a:gridCol w="5681470">
                  <a:extLst>
                    <a:ext uri="{9D8B030D-6E8A-4147-A177-3AD203B41FA5}">
                      <a16:colId xmlns:a16="http://schemas.microsoft.com/office/drawing/2014/main" val="20001"/>
                    </a:ext>
                  </a:extLst>
                </a:gridCol>
              </a:tblGrid>
              <a:tr h="926696">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3200" dirty="0"/>
                        <a:t>(1998) COMPRA U$S 1.000.000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3200" dirty="0"/>
                        <a:t>= $ 1.000.000</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0"/>
                  </a:ext>
                </a:extLst>
              </a:tr>
              <a:tr h="926696">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3200" dirty="0"/>
                        <a:t>(</a:t>
                      </a:r>
                      <a:r>
                        <a:rPr lang="es-ES" sz="3200" b="1" dirty="0"/>
                        <a:t>2024</a:t>
                      </a:r>
                      <a:r>
                        <a:rPr lang="es-ES" sz="3200" dirty="0"/>
                        <a:t>) VENDE U$S</a:t>
                      </a:r>
                      <a:r>
                        <a:rPr lang="es-ES" sz="3200" baseline="0" dirty="0"/>
                        <a:t> 800.000</a:t>
                      </a:r>
                      <a:endParaRPr lang="es-ES" sz="3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3200" dirty="0"/>
                        <a:t>$ 800.000.000 (TC:</a:t>
                      </a:r>
                      <a:r>
                        <a:rPr lang="es-ES" sz="3200" baseline="0" dirty="0"/>
                        <a:t> 1000)</a:t>
                      </a:r>
                      <a:endParaRPr lang="es-ES" sz="3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1"/>
                  </a:ext>
                </a:extLst>
              </a:tr>
              <a:tr h="926696">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3200" dirty="0"/>
                        <a:t>PÉRDIDA DE U$S 200.000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3200" dirty="0"/>
                        <a:t>GANANCIA IMP. $ 799.000.000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2"/>
                  </a:ext>
                </a:extLst>
              </a:tr>
              <a:tr h="926696">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3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3200" dirty="0"/>
                        <a:t>(X 25%)                  $ 199.750.000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3313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1FA89508-0118-F9D1-2A46-93B92948849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B78DCCE-A95A-90DE-B2AA-AECCBADA2F8E}"/>
              </a:ext>
            </a:extLst>
          </p:cNvPr>
          <p:cNvGrpSpPr/>
          <p:nvPr/>
        </p:nvGrpSpPr>
        <p:grpSpPr>
          <a:xfrm>
            <a:off x="-984186" y="0"/>
            <a:ext cx="20574000" cy="10287000"/>
            <a:chOff x="0" y="0"/>
            <a:chExt cx="27432000" cy="13716000"/>
          </a:xfrm>
        </p:grpSpPr>
        <p:sp>
          <p:nvSpPr>
            <p:cNvPr id="3" name="Freeform 3">
              <a:extLst>
                <a:ext uri="{FF2B5EF4-FFF2-40B4-BE49-F238E27FC236}">
                  <a16:creationId xmlns:a16="http://schemas.microsoft.com/office/drawing/2014/main" id="{9063C271-81AA-256C-F42C-DA6A1338EAA2}"/>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B0A55780-F8B9-DF0F-8D03-1D968450C3A3}"/>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a:extLst>
              <a:ext uri="{FF2B5EF4-FFF2-40B4-BE49-F238E27FC236}">
                <a16:creationId xmlns:a16="http://schemas.microsoft.com/office/drawing/2014/main" id="{60B3D4A6-AD71-3A86-C247-02A1997472C2}"/>
              </a:ext>
            </a:extLst>
          </p:cNvPr>
          <p:cNvGrpSpPr/>
          <p:nvPr/>
        </p:nvGrpSpPr>
        <p:grpSpPr>
          <a:xfrm>
            <a:off x="0" y="-257154"/>
            <a:ext cx="15032215" cy="4194941"/>
            <a:chOff x="0" y="-38100"/>
            <a:chExt cx="2227174" cy="621523"/>
          </a:xfrm>
        </p:grpSpPr>
        <p:sp>
          <p:nvSpPr>
            <p:cNvPr id="6" name="Freeform 6">
              <a:extLst>
                <a:ext uri="{FF2B5EF4-FFF2-40B4-BE49-F238E27FC236}">
                  <a16:creationId xmlns:a16="http://schemas.microsoft.com/office/drawing/2014/main" id="{5D71ECD0-D487-3A2E-B7B1-E61348FC9F2D}"/>
                </a:ext>
              </a:extLst>
            </p:cNvPr>
            <p:cNvSpPr/>
            <p:nvPr/>
          </p:nvSpPr>
          <p:spPr>
            <a:xfrm>
              <a:off x="0" y="0"/>
              <a:ext cx="2227174" cy="344339"/>
            </a:xfrm>
            <a:custGeom>
              <a:avLst/>
              <a:gdLst/>
              <a:ahLst/>
              <a:cxnLst/>
              <a:rect l="l" t="t" r="r" b="b"/>
              <a:pathLst>
                <a:path w="2227174" h="583423">
                  <a:moveTo>
                    <a:pt x="2023974" y="0"/>
                  </a:moveTo>
                  <a:lnTo>
                    <a:pt x="0" y="0"/>
                  </a:lnTo>
                  <a:lnTo>
                    <a:pt x="0" y="583423"/>
                  </a:lnTo>
                  <a:lnTo>
                    <a:pt x="2023974" y="583423"/>
                  </a:lnTo>
                  <a:lnTo>
                    <a:pt x="2227174" y="291711"/>
                  </a:lnTo>
                  <a:lnTo>
                    <a:pt x="2023974" y="0"/>
                  </a:lnTo>
                  <a:close/>
                </a:path>
              </a:pathLst>
            </a:custGeom>
            <a:solidFill>
              <a:srgbClr val="FFFFFF"/>
            </a:solidFill>
          </p:spPr>
          <p:txBody>
            <a:bodyPr/>
            <a:lstStyle/>
            <a:p>
              <a:endParaRPr lang="es-AR"/>
            </a:p>
          </p:txBody>
        </p:sp>
        <p:sp>
          <p:nvSpPr>
            <p:cNvPr id="7" name="TextBox 7">
              <a:extLst>
                <a:ext uri="{FF2B5EF4-FFF2-40B4-BE49-F238E27FC236}">
                  <a16:creationId xmlns:a16="http://schemas.microsoft.com/office/drawing/2014/main" id="{455102A5-61FD-9647-F986-0E36A5712234}"/>
                </a:ext>
              </a:extLst>
            </p:cNvPr>
            <p:cNvSpPr txBox="1"/>
            <p:nvPr/>
          </p:nvSpPr>
          <p:spPr>
            <a:xfrm>
              <a:off x="0" y="-38100"/>
              <a:ext cx="2112874" cy="621523"/>
            </a:xfrm>
            <a:prstGeom prst="rect">
              <a:avLst/>
            </a:prstGeom>
          </p:spPr>
          <p:txBody>
            <a:bodyPr lIns="50800" tIns="50800" rIns="50800" bIns="50800" rtlCol="0" anchor="ctr"/>
            <a:lstStyle/>
            <a:p>
              <a:pPr algn="ctr">
                <a:lnSpc>
                  <a:spcPts val="2659"/>
                </a:lnSpc>
              </a:pPr>
              <a:endParaRPr/>
            </a:p>
          </p:txBody>
        </p:sp>
      </p:grpSp>
      <p:sp>
        <p:nvSpPr>
          <p:cNvPr id="8" name="TextBox 8">
            <a:extLst>
              <a:ext uri="{FF2B5EF4-FFF2-40B4-BE49-F238E27FC236}">
                <a16:creationId xmlns:a16="http://schemas.microsoft.com/office/drawing/2014/main" id="{8CCDC7C7-5678-8BD8-C26A-9F2141F7BBD3}"/>
              </a:ext>
            </a:extLst>
          </p:cNvPr>
          <p:cNvSpPr txBox="1"/>
          <p:nvPr/>
        </p:nvSpPr>
        <p:spPr>
          <a:xfrm>
            <a:off x="603616" y="486099"/>
            <a:ext cx="13870772" cy="1354217"/>
          </a:xfrm>
          <a:prstGeom prst="rect">
            <a:avLst/>
          </a:prstGeom>
        </p:spPr>
        <p:txBody>
          <a:bodyPr wrap="square" lIns="0" tIns="0" rIns="0" bIns="0" rtlCol="0" anchor="t">
            <a:spAutoFit/>
          </a:bodyPr>
          <a:lstStyle/>
          <a:p>
            <a:pPr algn="l"/>
            <a:r>
              <a:rPr lang="es-AR" sz="4400" dirty="0">
                <a:solidFill>
                  <a:srgbClr val="347571"/>
                </a:solidFill>
                <a:latin typeface="Archivo Black"/>
                <a:ea typeface="Archivo Black"/>
                <a:cs typeface="Archivo Black"/>
                <a:sym typeface="Archivo Black"/>
              </a:rPr>
              <a:t>FORMA DE DETERMINACIÓN DE IMP. A LAS GANANCIAS</a:t>
            </a:r>
          </a:p>
        </p:txBody>
      </p:sp>
      <p:graphicFrame>
        <p:nvGraphicFramePr>
          <p:cNvPr id="10" name="Tabla 9">
            <a:extLst>
              <a:ext uri="{FF2B5EF4-FFF2-40B4-BE49-F238E27FC236}">
                <a16:creationId xmlns:a16="http://schemas.microsoft.com/office/drawing/2014/main" id="{816DBD1B-5371-F72E-63AE-815DCD616331}"/>
              </a:ext>
            </a:extLst>
          </p:cNvPr>
          <p:cNvGraphicFramePr>
            <a:graphicFrameLocks noGrp="1"/>
          </p:cNvGraphicFramePr>
          <p:nvPr>
            <p:extLst>
              <p:ext uri="{D42A27DB-BD31-4B8C-83A1-F6EECF244321}">
                <p14:modId xmlns:p14="http://schemas.microsoft.com/office/powerpoint/2010/main" val="3140087793"/>
              </p:ext>
            </p:extLst>
          </p:nvPr>
        </p:nvGraphicFramePr>
        <p:xfrm>
          <a:off x="1752600" y="2701286"/>
          <a:ext cx="13753363" cy="7228579"/>
        </p:xfrm>
        <a:graphic>
          <a:graphicData uri="http://schemas.openxmlformats.org/drawingml/2006/table">
            <a:tbl>
              <a:tblPr firstRow="1" bandRow="1"/>
              <a:tblGrid>
                <a:gridCol w="6870139">
                  <a:extLst>
                    <a:ext uri="{9D8B030D-6E8A-4147-A177-3AD203B41FA5}">
                      <a16:colId xmlns:a16="http://schemas.microsoft.com/office/drawing/2014/main" val="20000"/>
                    </a:ext>
                  </a:extLst>
                </a:gridCol>
                <a:gridCol w="6883224">
                  <a:extLst>
                    <a:ext uri="{9D8B030D-6E8A-4147-A177-3AD203B41FA5}">
                      <a16:colId xmlns:a16="http://schemas.microsoft.com/office/drawing/2014/main" val="20001"/>
                    </a:ext>
                  </a:extLst>
                </a:gridCol>
              </a:tblGrid>
              <a:tr h="743220">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2800" dirty="0"/>
                        <a:t>PERSONAS FÍSICAS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2800" dirty="0"/>
                        <a:t>PERSONAS JURÍDICAS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0"/>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GANANCIA BRUTA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GANANCIA BRUTA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1"/>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(MENOS) GASTOS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u="sng" dirty="0"/>
                        <a:t>(MENOS) GASTOS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2"/>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2800" u="sng" dirty="0"/>
                        <a:t>(MENOS) DEDUCCIONES PERSONALES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sz="28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3"/>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b="1" dirty="0"/>
                        <a:t>GANANCIA NETA IMPONIBLE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b="1" dirty="0"/>
                        <a:t>GANANCIA NETA</a:t>
                      </a:r>
                      <a:r>
                        <a:rPr lang="es-ES" sz="2800" b="1" baseline="0" dirty="0"/>
                        <a:t> IMPONIBLE</a:t>
                      </a:r>
                      <a:endParaRPr lang="es-ES" sz="28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4"/>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u="sng" dirty="0"/>
                        <a:t>(POR) ALÍCUOTA</a:t>
                      </a:r>
                      <a:r>
                        <a:rPr lang="es-ES" sz="2800" u="sng" baseline="0" dirty="0"/>
                        <a:t> (DEL 5% AL 35%)</a:t>
                      </a:r>
                      <a:endParaRPr lang="es-ES" sz="2800" u="sng"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u="sng" dirty="0"/>
                        <a:t>(POR) ALÍCUOTA</a:t>
                      </a:r>
                      <a:r>
                        <a:rPr lang="es-ES" sz="2800" u="sng" baseline="0" dirty="0"/>
                        <a:t> (DEL 25% AL 35%)</a:t>
                      </a:r>
                      <a:endParaRPr lang="es-ES" sz="2800" u="sng"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5"/>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b="1" dirty="0"/>
                        <a:t>IMPUESTO DETERMINADO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b="1" dirty="0"/>
                        <a:t>IMPUESTO DETERMINADO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6"/>
                  </a:ext>
                </a:extLst>
              </a:tr>
              <a:tr h="1282819">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(MENOS) ANTICIPOS,</a:t>
                      </a:r>
                      <a:r>
                        <a:rPr lang="es-ES" sz="2800" baseline="0" dirty="0"/>
                        <a:t> RETENC. Y </a:t>
                      </a:r>
                      <a:r>
                        <a:rPr lang="es-ES" sz="2800" u="sng" baseline="0" dirty="0"/>
                        <a:t>PERCEP.</a:t>
                      </a:r>
                      <a:endParaRPr lang="es-ES" sz="2800" u="sng"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(MENOS) ANTICIPOS, RETENC. Y </a:t>
                      </a:r>
                      <a:r>
                        <a:rPr lang="es-ES" sz="2800" u="sng" dirty="0"/>
                        <a:t>PERCEP., ITC, IMP.DÉB.Y CRÉD.BANC.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7"/>
                  </a:ext>
                </a:extLst>
              </a:tr>
              <a:tr h="74322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b="1" dirty="0"/>
                        <a:t>IMPUESTO A INGRESAR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b="1" dirty="0"/>
                        <a:t>IMPUESTO A INGRESAR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5593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2209800" y="495300"/>
            <a:ext cx="14614451" cy="738664"/>
          </a:xfrm>
          <a:prstGeom prst="rect">
            <a:avLst/>
          </a:prstGeom>
        </p:spPr>
        <p:txBody>
          <a:bodyPr wrap="square" lIns="0" tIns="0" rIns="0" bIns="0" rtlCol="0" anchor="t">
            <a:spAutoFit/>
          </a:bodyPr>
          <a:lstStyle/>
          <a:p>
            <a:pPr algn="l"/>
            <a:r>
              <a:rPr lang="es-AR" sz="4800" dirty="0">
                <a:solidFill>
                  <a:srgbClr val="347571"/>
                </a:solidFill>
                <a:latin typeface="Archivo Black"/>
                <a:ea typeface="Archivo Black"/>
                <a:cs typeface="Archivo Black"/>
                <a:sym typeface="Archivo Black"/>
              </a:rPr>
              <a:t>FORMA DE DETERMINAR LOS ANTICIPOS</a:t>
            </a:r>
          </a:p>
        </p:txBody>
      </p:sp>
      <p:sp>
        <p:nvSpPr>
          <p:cNvPr id="8" name="Freeform 8"/>
          <p:cNvSpPr/>
          <p:nvPr/>
        </p:nvSpPr>
        <p:spPr>
          <a:xfrm>
            <a:off x="14020800" y="7683922"/>
            <a:ext cx="3741072" cy="2203832"/>
          </a:xfrm>
          <a:custGeom>
            <a:avLst/>
            <a:gdLst/>
            <a:ahLst/>
            <a:cxnLst/>
            <a:rect l="l" t="t" r="r" b="b"/>
            <a:pathLst>
              <a:path w="3741072" h="2203832">
                <a:moveTo>
                  <a:pt x="0" y="0"/>
                </a:moveTo>
                <a:lnTo>
                  <a:pt x="3741072" y="0"/>
                </a:lnTo>
                <a:lnTo>
                  <a:pt x="3741072" y="2203832"/>
                </a:lnTo>
                <a:lnTo>
                  <a:pt x="0" y="2203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9" name="Freeform 9"/>
          <p:cNvSpPr/>
          <p:nvPr/>
        </p:nvSpPr>
        <p:spPr>
          <a:xfrm>
            <a:off x="914400" y="8277749"/>
            <a:ext cx="4328449" cy="1416583"/>
          </a:xfrm>
          <a:custGeom>
            <a:avLst/>
            <a:gdLst/>
            <a:ahLst/>
            <a:cxnLst/>
            <a:rect l="l" t="t" r="r" b="b"/>
            <a:pathLst>
              <a:path w="4328449" h="1416583">
                <a:moveTo>
                  <a:pt x="0" y="0"/>
                </a:moveTo>
                <a:lnTo>
                  <a:pt x="4328449" y="0"/>
                </a:lnTo>
                <a:lnTo>
                  <a:pt x="4328449" y="1416583"/>
                </a:lnTo>
                <a:lnTo>
                  <a:pt x="0" y="1416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sp>
        <p:nvSpPr>
          <p:cNvPr id="10" name="Freeform 10"/>
          <p:cNvSpPr/>
          <p:nvPr/>
        </p:nvSpPr>
        <p:spPr>
          <a:xfrm>
            <a:off x="7413036" y="7820109"/>
            <a:ext cx="3461928" cy="2291167"/>
          </a:xfrm>
          <a:custGeom>
            <a:avLst/>
            <a:gdLst/>
            <a:ahLst/>
            <a:cxnLst/>
            <a:rect l="l" t="t" r="r" b="b"/>
            <a:pathLst>
              <a:path w="3461928" h="2291167">
                <a:moveTo>
                  <a:pt x="0" y="0"/>
                </a:moveTo>
                <a:lnTo>
                  <a:pt x="3461928" y="0"/>
                </a:lnTo>
                <a:lnTo>
                  <a:pt x="3461928" y="2291167"/>
                </a:lnTo>
                <a:lnTo>
                  <a:pt x="0" y="22911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AR"/>
          </a:p>
        </p:txBody>
      </p:sp>
      <p:graphicFrame>
        <p:nvGraphicFramePr>
          <p:cNvPr id="14" name="Tabla 13">
            <a:extLst>
              <a:ext uri="{FF2B5EF4-FFF2-40B4-BE49-F238E27FC236}">
                <a16:creationId xmlns:a16="http://schemas.microsoft.com/office/drawing/2014/main" id="{E49D3C3F-CCBE-81A5-60DA-4602505BC131}"/>
              </a:ext>
            </a:extLst>
          </p:cNvPr>
          <p:cNvGraphicFramePr>
            <a:graphicFrameLocks noGrp="1"/>
          </p:cNvGraphicFramePr>
          <p:nvPr>
            <p:extLst>
              <p:ext uri="{D42A27DB-BD31-4B8C-83A1-F6EECF244321}">
                <p14:modId xmlns:p14="http://schemas.microsoft.com/office/powerpoint/2010/main" val="3286586664"/>
              </p:ext>
            </p:extLst>
          </p:nvPr>
        </p:nvGraphicFramePr>
        <p:xfrm>
          <a:off x="3733800" y="1261687"/>
          <a:ext cx="11200722" cy="6398883"/>
        </p:xfrm>
        <a:graphic>
          <a:graphicData uri="http://schemas.openxmlformats.org/drawingml/2006/table">
            <a:tbl>
              <a:tblPr firstRow="1" bandRow="1"/>
              <a:tblGrid>
                <a:gridCol w="3733574">
                  <a:extLst>
                    <a:ext uri="{9D8B030D-6E8A-4147-A177-3AD203B41FA5}">
                      <a16:colId xmlns:a16="http://schemas.microsoft.com/office/drawing/2014/main" val="20000"/>
                    </a:ext>
                  </a:extLst>
                </a:gridCol>
                <a:gridCol w="3733574">
                  <a:extLst>
                    <a:ext uri="{9D8B030D-6E8A-4147-A177-3AD203B41FA5}">
                      <a16:colId xmlns:a16="http://schemas.microsoft.com/office/drawing/2014/main" val="20001"/>
                    </a:ext>
                  </a:extLst>
                </a:gridCol>
                <a:gridCol w="3733574">
                  <a:extLst>
                    <a:ext uri="{9D8B030D-6E8A-4147-A177-3AD203B41FA5}">
                      <a16:colId xmlns:a16="http://schemas.microsoft.com/office/drawing/2014/main" val="20002"/>
                    </a:ext>
                  </a:extLst>
                </a:gridCol>
              </a:tblGrid>
              <a:tr h="754823">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2400" dirty="0"/>
                        <a:t>ESQUEMA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2400" dirty="0"/>
                        <a:t>PERSONAS FÍSICAS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sz="2400" dirty="0"/>
                        <a:t>PERSONAS JURÍDICAS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0"/>
                  </a:ext>
                </a:extLst>
              </a:tr>
              <a:tr h="2393840">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BASE DE CÁLCULO</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IMP. DETERMINADO AÑO ANTERIOR menos RETENC.Y PERCEP.</a:t>
                      </a:r>
                      <a:r>
                        <a:rPr lang="es-ES" sz="2800" baseline="0" dirty="0"/>
                        <a:t> SUFIDAS, menos I.T.C., menos IMP.DÉB.Y CRÉD.</a:t>
                      </a:r>
                      <a:endParaRPr lang="es-ES" sz="2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IDEM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1"/>
                  </a:ext>
                </a:extLst>
              </a:tr>
              <a:tr h="104730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DETERMINACIÓN</a:t>
                      </a:r>
                      <a:r>
                        <a:rPr lang="es-ES" sz="2800" baseline="0" dirty="0"/>
                        <a:t> DEL MONTO</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20% C/U</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9 ANT. IGUALES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20000"/>
                      </a:srgbClr>
                    </a:solidFill>
                  </a:tcPr>
                </a:tc>
                <a:extLst>
                  <a:ext uri="{0D108BD9-81ED-4DB2-BD59-A6C34878D82A}">
                    <a16:rowId xmlns:a16="http://schemas.microsoft.com/office/drawing/2014/main" val="10002"/>
                  </a:ext>
                </a:extLst>
              </a:tr>
              <a:tr h="194499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VENCIMIENTO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JUNIO, AGOSTO, OCTUBRE, DICIEMBRE, FEBRERO</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sz="2800" dirty="0"/>
                        <a:t>MENSUALES DESDE</a:t>
                      </a:r>
                      <a:r>
                        <a:rPr lang="es-ES" sz="2800" baseline="0" dirty="0"/>
                        <a:t> EL MES INMEDIATO SIGUIENTE AL VENCIMIENTO</a:t>
                      </a:r>
                      <a:endParaRPr lang="es-ES" sz="28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tint val="40000"/>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33846D33-BE5B-EA7D-18B2-7D5FE86A4DC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3A76AE-DDCB-DA0C-6C35-02CFAE08D9C6}"/>
              </a:ext>
            </a:extLst>
          </p:cNvPr>
          <p:cNvGrpSpPr/>
          <p:nvPr/>
        </p:nvGrpSpPr>
        <p:grpSpPr>
          <a:xfrm>
            <a:off x="-984186" y="0"/>
            <a:ext cx="20574000" cy="10287000"/>
            <a:chOff x="0" y="0"/>
            <a:chExt cx="27432000" cy="13716000"/>
          </a:xfrm>
        </p:grpSpPr>
        <p:sp>
          <p:nvSpPr>
            <p:cNvPr id="3" name="Freeform 3">
              <a:extLst>
                <a:ext uri="{FF2B5EF4-FFF2-40B4-BE49-F238E27FC236}">
                  <a16:creationId xmlns:a16="http://schemas.microsoft.com/office/drawing/2014/main" id="{E6384F17-BF01-224B-B8B6-9B761FFC39C5}"/>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7ED5D16E-8302-9ACF-E3EE-2E250E02C960}"/>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a:extLst>
              <a:ext uri="{FF2B5EF4-FFF2-40B4-BE49-F238E27FC236}">
                <a16:creationId xmlns:a16="http://schemas.microsoft.com/office/drawing/2014/main" id="{D66BCF38-9BD3-9FD9-4703-F22681024D75}"/>
              </a:ext>
            </a:extLst>
          </p:cNvPr>
          <p:cNvGrpSpPr/>
          <p:nvPr/>
        </p:nvGrpSpPr>
        <p:grpSpPr>
          <a:xfrm>
            <a:off x="0" y="800100"/>
            <a:ext cx="15115889" cy="4662344"/>
            <a:chOff x="0" y="0"/>
            <a:chExt cx="1028669" cy="406400"/>
          </a:xfrm>
        </p:grpSpPr>
        <p:sp>
          <p:nvSpPr>
            <p:cNvPr id="6" name="Freeform 6">
              <a:extLst>
                <a:ext uri="{FF2B5EF4-FFF2-40B4-BE49-F238E27FC236}">
                  <a16:creationId xmlns:a16="http://schemas.microsoft.com/office/drawing/2014/main" id="{D7C8A311-B9B0-9362-272A-4C84F44193DA}"/>
                </a:ext>
              </a:extLst>
            </p:cNvPr>
            <p:cNvSpPr/>
            <p:nvPr/>
          </p:nvSpPr>
          <p:spPr>
            <a:xfrm>
              <a:off x="0" y="0"/>
              <a:ext cx="1028669" cy="406400"/>
            </a:xfrm>
            <a:custGeom>
              <a:avLst/>
              <a:gdLst/>
              <a:ahLst/>
              <a:cxnLst/>
              <a:rect l="l" t="t" r="r" b="b"/>
              <a:pathLst>
                <a:path w="1028669" h="406400">
                  <a:moveTo>
                    <a:pt x="825469" y="0"/>
                  </a:moveTo>
                  <a:lnTo>
                    <a:pt x="0" y="0"/>
                  </a:lnTo>
                  <a:lnTo>
                    <a:pt x="0" y="406400"/>
                  </a:lnTo>
                  <a:lnTo>
                    <a:pt x="825469" y="406400"/>
                  </a:lnTo>
                  <a:lnTo>
                    <a:pt x="1028669" y="203200"/>
                  </a:lnTo>
                  <a:lnTo>
                    <a:pt x="825469" y="0"/>
                  </a:lnTo>
                  <a:close/>
                </a:path>
              </a:pathLst>
            </a:custGeom>
            <a:solidFill>
              <a:srgbClr val="FFFFFF"/>
            </a:solidFill>
          </p:spPr>
          <p:txBody>
            <a:bodyPr/>
            <a:lstStyle/>
            <a:p>
              <a:endParaRPr lang="es-AR"/>
            </a:p>
          </p:txBody>
        </p:sp>
        <p:sp>
          <p:nvSpPr>
            <p:cNvPr id="7" name="TextBox 7">
              <a:extLst>
                <a:ext uri="{FF2B5EF4-FFF2-40B4-BE49-F238E27FC236}">
                  <a16:creationId xmlns:a16="http://schemas.microsoft.com/office/drawing/2014/main" id="{E9D478AA-713A-1224-DCF8-8D8EBAEE6BDD}"/>
                </a:ext>
              </a:extLst>
            </p:cNvPr>
            <p:cNvSpPr txBox="1"/>
            <p:nvPr/>
          </p:nvSpPr>
          <p:spPr>
            <a:xfrm>
              <a:off x="0" y="-38100"/>
              <a:ext cx="914369" cy="444500"/>
            </a:xfrm>
            <a:prstGeom prst="rect">
              <a:avLst/>
            </a:prstGeom>
          </p:spPr>
          <p:txBody>
            <a:bodyPr lIns="50800" tIns="50800" rIns="50800" bIns="50800" rtlCol="0" anchor="ctr"/>
            <a:lstStyle/>
            <a:p>
              <a:pPr algn="ctr">
                <a:lnSpc>
                  <a:spcPts val="2659"/>
                </a:lnSpc>
              </a:pPr>
              <a:endParaRPr/>
            </a:p>
          </p:txBody>
        </p:sp>
      </p:grpSp>
      <p:sp>
        <p:nvSpPr>
          <p:cNvPr id="8" name="TextBox 8">
            <a:extLst>
              <a:ext uri="{FF2B5EF4-FFF2-40B4-BE49-F238E27FC236}">
                <a16:creationId xmlns:a16="http://schemas.microsoft.com/office/drawing/2014/main" id="{531536DC-C4F4-7A5D-180F-DC05DFDD393D}"/>
              </a:ext>
            </a:extLst>
          </p:cNvPr>
          <p:cNvSpPr txBox="1"/>
          <p:nvPr/>
        </p:nvSpPr>
        <p:spPr>
          <a:xfrm>
            <a:off x="600884" y="1777055"/>
            <a:ext cx="11727843" cy="2708434"/>
          </a:xfrm>
          <a:prstGeom prst="rect">
            <a:avLst/>
          </a:prstGeom>
        </p:spPr>
        <p:txBody>
          <a:bodyPr wrap="square" lIns="0" tIns="0" rIns="0" bIns="0" rtlCol="0" anchor="t">
            <a:spAutoFit/>
          </a:bodyPr>
          <a:lstStyle/>
          <a:p>
            <a:pPr algn="l"/>
            <a:r>
              <a:rPr lang="en-US" sz="8800" dirty="0">
                <a:solidFill>
                  <a:srgbClr val="347571"/>
                </a:solidFill>
                <a:latin typeface="Archivo Black"/>
                <a:ea typeface="Archivo Black"/>
                <a:cs typeface="Archivo Black"/>
                <a:sym typeface="Archivo Black"/>
              </a:rPr>
              <a:t>IMPUESTO A LAS GANANCIAS </a:t>
            </a:r>
          </a:p>
        </p:txBody>
      </p:sp>
      <p:grpSp>
        <p:nvGrpSpPr>
          <p:cNvPr id="9" name="Group 5">
            <a:extLst>
              <a:ext uri="{FF2B5EF4-FFF2-40B4-BE49-F238E27FC236}">
                <a16:creationId xmlns:a16="http://schemas.microsoft.com/office/drawing/2014/main" id="{6F514D23-3E66-27BB-1458-FB25822C005D}"/>
              </a:ext>
            </a:extLst>
          </p:cNvPr>
          <p:cNvGrpSpPr/>
          <p:nvPr/>
        </p:nvGrpSpPr>
        <p:grpSpPr>
          <a:xfrm>
            <a:off x="0" y="6262544"/>
            <a:ext cx="13436295" cy="2552700"/>
            <a:chOff x="0" y="0"/>
            <a:chExt cx="1028669" cy="406400"/>
          </a:xfrm>
        </p:grpSpPr>
        <p:sp>
          <p:nvSpPr>
            <p:cNvPr id="10" name="Freeform 6">
              <a:extLst>
                <a:ext uri="{FF2B5EF4-FFF2-40B4-BE49-F238E27FC236}">
                  <a16:creationId xmlns:a16="http://schemas.microsoft.com/office/drawing/2014/main" id="{8A0E364F-8C30-7903-ED0D-0CDD20D739E9}"/>
                </a:ext>
              </a:extLst>
            </p:cNvPr>
            <p:cNvSpPr/>
            <p:nvPr/>
          </p:nvSpPr>
          <p:spPr>
            <a:xfrm>
              <a:off x="0" y="0"/>
              <a:ext cx="1028669" cy="406400"/>
            </a:xfrm>
            <a:custGeom>
              <a:avLst/>
              <a:gdLst/>
              <a:ahLst/>
              <a:cxnLst/>
              <a:rect l="l" t="t" r="r" b="b"/>
              <a:pathLst>
                <a:path w="1028669" h="406400">
                  <a:moveTo>
                    <a:pt x="825469" y="0"/>
                  </a:moveTo>
                  <a:lnTo>
                    <a:pt x="0" y="0"/>
                  </a:lnTo>
                  <a:lnTo>
                    <a:pt x="0" y="406400"/>
                  </a:lnTo>
                  <a:lnTo>
                    <a:pt x="825469" y="406400"/>
                  </a:lnTo>
                  <a:lnTo>
                    <a:pt x="1028669" y="203200"/>
                  </a:lnTo>
                  <a:lnTo>
                    <a:pt x="825469" y="0"/>
                  </a:lnTo>
                  <a:close/>
                </a:path>
              </a:pathLst>
            </a:custGeom>
            <a:solidFill>
              <a:srgbClr val="FFFFFF"/>
            </a:solidFill>
          </p:spPr>
          <p:txBody>
            <a:bodyPr/>
            <a:lstStyle/>
            <a:p>
              <a:endParaRPr lang="es-AR"/>
            </a:p>
          </p:txBody>
        </p:sp>
        <p:sp>
          <p:nvSpPr>
            <p:cNvPr id="11" name="TextBox 7">
              <a:extLst>
                <a:ext uri="{FF2B5EF4-FFF2-40B4-BE49-F238E27FC236}">
                  <a16:creationId xmlns:a16="http://schemas.microsoft.com/office/drawing/2014/main" id="{4DAA77B1-717C-43B9-1A9C-90463C76662D}"/>
                </a:ext>
              </a:extLst>
            </p:cNvPr>
            <p:cNvSpPr txBox="1"/>
            <p:nvPr/>
          </p:nvSpPr>
          <p:spPr>
            <a:xfrm>
              <a:off x="0" y="-38100"/>
              <a:ext cx="914369" cy="444500"/>
            </a:xfrm>
            <a:prstGeom prst="rect">
              <a:avLst/>
            </a:prstGeom>
          </p:spPr>
          <p:txBody>
            <a:bodyPr lIns="50800" tIns="50800" rIns="50800" bIns="50800" rtlCol="0" anchor="ctr"/>
            <a:lstStyle/>
            <a:p>
              <a:pPr algn="ctr">
                <a:lnSpc>
                  <a:spcPts val="2659"/>
                </a:lnSpc>
              </a:pPr>
              <a:endParaRPr/>
            </a:p>
          </p:txBody>
        </p:sp>
      </p:grpSp>
      <p:sp>
        <p:nvSpPr>
          <p:cNvPr id="12" name="TextBox 8">
            <a:extLst>
              <a:ext uri="{FF2B5EF4-FFF2-40B4-BE49-F238E27FC236}">
                <a16:creationId xmlns:a16="http://schemas.microsoft.com/office/drawing/2014/main" id="{6F04F36A-73E0-37CF-DB87-E2CD0D52AA4A}"/>
              </a:ext>
            </a:extLst>
          </p:cNvPr>
          <p:cNvSpPr txBox="1"/>
          <p:nvPr/>
        </p:nvSpPr>
        <p:spPr>
          <a:xfrm>
            <a:off x="651730" y="6615564"/>
            <a:ext cx="11727843" cy="1846659"/>
          </a:xfrm>
          <a:prstGeom prst="rect">
            <a:avLst/>
          </a:prstGeom>
        </p:spPr>
        <p:txBody>
          <a:bodyPr wrap="square" lIns="0" tIns="0" rIns="0" bIns="0" rtlCol="0" anchor="t">
            <a:spAutoFit/>
          </a:bodyPr>
          <a:lstStyle/>
          <a:p>
            <a:pPr algn="l"/>
            <a:r>
              <a:rPr lang="en-US" sz="6000" dirty="0">
                <a:solidFill>
                  <a:srgbClr val="347571"/>
                </a:solidFill>
                <a:latin typeface="Archivo Black"/>
                <a:ea typeface="Archivo Black"/>
                <a:cs typeface="Archivo Black"/>
                <a:sym typeface="Archivo Black"/>
              </a:rPr>
              <a:t>En la actividad agropecuaria </a:t>
            </a:r>
          </a:p>
        </p:txBody>
      </p:sp>
    </p:spTree>
    <p:extLst>
      <p:ext uri="{BB962C8B-B14F-4D97-AF65-F5344CB8AC3E}">
        <p14:creationId xmlns:p14="http://schemas.microsoft.com/office/powerpoint/2010/main" val="408789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C8B4BD91-E4E3-16CC-14E8-B44EFD00710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4B582A1-01A2-ED69-020F-7AED0F00692D}"/>
              </a:ext>
            </a:extLst>
          </p:cNvPr>
          <p:cNvSpPr txBox="1"/>
          <p:nvPr/>
        </p:nvSpPr>
        <p:spPr>
          <a:xfrm>
            <a:off x="5423689" y="571500"/>
            <a:ext cx="12573000" cy="3577903"/>
          </a:xfrm>
          <a:prstGeom prst="rect">
            <a:avLst/>
          </a:prstGeom>
        </p:spPr>
        <p:txBody>
          <a:bodyPr wrap="square" lIns="0" tIns="0" rIns="0" bIns="0" rtlCol="0" anchor="t">
            <a:spAutoFit/>
          </a:bodyPr>
          <a:lstStyle/>
          <a:p>
            <a:pPr algn="l">
              <a:lnSpc>
                <a:spcPts val="9309"/>
              </a:lnSpc>
            </a:pPr>
            <a:r>
              <a:rPr lang="es-AR" sz="5400" dirty="0">
                <a:solidFill>
                  <a:srgbClr val="FFFFFF"/>
                </a:solidFill>
                <a:latin typeface="Archivo Black"/>
                <a:ea typeface="Archivo Black"/>
                <a:cs typeface="Archivo Black"/>
                <a:sym typeface="Archivo Black"/>
              </a:rPr>
              <a:t>Opción de diferimiento del impuesto: régimen de venta y reemplazo</a:t>
            </a:r>
            <a:endParaRPr lang="en-US" sz="5400" dirty="0">
              <a:solidFill>
                <a:srgbClr val="FFFFFF"/>
              </a:solidFill>
              <a:latin typeface="Archivo Black"/>
              <a:ea typeface="Archivo Black"/>
              <a:cs typeface="Archivo Black"/>
              <a:sym typeface="Archivo Black"/>
            </a:endParaRPr>
          </a:p>
        </p:txBody>
      </p:sp>
      <p:grpSp>
        <p:nvGrpSpPr>
          <p:cNvPr id="4" name="Group 4">
            <a:extLst>
              <a:ext uri="{FF2B5EF4-FFF2-40B4-BE49-F238E27FC236}">
                <a16:creationId xmlns:a16="http://schemas.microsoft.com/office/drawing/2014/main" id="{F0262E00-72B1-E5E2-08AA-A184C7764240}"/>
              </a:ext>
            </a:extLst>
          </p:cNvPr>
          <p:cNvGrpSpPr/>
          <p:nvPr/>
        </p:nvGrpSpPr>
        <p:grpSpPr>
          <a:xfrm>
            <a:off x="-1535059" y="0"/>
            <a:ext cx="6598724" cy="13197448"/>
            <a:chOff x="0" y="0"/>
            <a:chExt cx="8798298" cy="17596597"/>
          </a:xfrm>
        </p:grpSpPr>
        <p:sp>
          <p:nvSpPr>
            <p:cNvPr id="5" name="Freeform 5">
              <a:extLst>
                <a:ext uri="{FF2B5EF4-FFF2-40B4-BE49-F238E27FC236}">
                  <a16:creationId xmlns:a16="http://schemas.microsoft.com/office/drawing/2014/main" id="{FD5EC970-0401-56DD-874C-4C6D1078CB26}"/>
                </a:ext>
              </a:extLst>
            </p:cNvPr>
            <p:cNvSpPr/>
            <p:nvPr/>
          </p:nvSpPr>
          <p:spPr>
            <a:xfrm>
              <a:off x="0" y="0"/>
              <a:ext cx="8798298" cy="8798298"/>
            </a:xfrm>
            <a:custGeom>
              <a:avLst/>
              <a:gdLst/>
              <a:ahLst/>
              <a:cxnLst/>
              <a:rect l="l" t="t" r="r" b="b"/>
              <a:pathLst>
                <a:path w="8798298" h="8798298">
                  <a:moveTo>
                    <a:pt x="0" y="0"/>
                  </a:moveTo>
                  <a:lnTo>
                    <a:pt x="8798298" y="0"/>
                  </a:lnTo>
                  <a:lnTo>
                    <a:pt x="8798298" y="8798298"/>
                  </a:lnTo>
                  <a:lnTo>
                    <a:pt x="0" y="8798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6" name="Freeform 6">
              <a:extLst>
                <a:ext uri="{FF2B5EF4-FFF2-40B4-BE49-F238E27FC236}">
                  <a16:creationId xmlns:a16="http://schemas.microsoft.com/office/drawing/2014/main" id="{77E35139-5843-E00B-7557-2D2DCA90F0E3}"/>
                </a:ext>
              </a:extLst>
            </p:cNvPr>
            <p:cNvSpPr/>
            <p:nvPr/>
          </p:nvSpPr>
          <p:spPr>
            <a:xfrm>
              <a:off x="0" y="8798298"/>
              <a:ext cx="8798298" cy="8798298"/>
            </a:xfrm>
            <a:custGeom>
              <a:avLst/>
              <a:gdLst/>
              <a:ahLst/>
              <a:cxnLst/>
              <a:rect l="l" t="t" r="r" b="b"/>
              <a:pathLst>
                <a:path w="8798298" h="8798298">
                  <a:moveTo>
                    <a:pt x="0" y="0"/>
                  </a:moveTo>
                  <a:lnTo>
                    <a:pt x="8798298" y="0"/>
                  </a:lnTo>
                  <a:lnTo>
                    <a:pt x="8798298" y="8798299"/>
                  </a:lnTo>
                  <a:lnTo>
                    <a:pt x="0" y="8798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7" name="Group 7">
            <a:extLst>
              <a:ext uri="{FF2B5EF4-FFF2-40B4-BE49-F238E27FC236}">
                <a16:creationId xmlns:a16="http://schemas.microsoft.com/office/drawing/2014/main" id="{4E9BE51A-B116-EAFD-60D2-B8734AE9B712}"/>
              </a:ext>
            </a:extLst>
          </p:cNvPr>
          <p:cNvGrpSpPr/>
          <p:nvPr/>
        </p:nvGrpSpPr>
        <p:grpSpPr>
          <a:xfrm>
            <a:off x="5063665" y="0"/>
            <a:ext cx="47625" cy="10287000"/>
            <a:chOff x="0" y="0"/>
            <a:chExt cx="12543" cy="2709333"/>
          </a:xfrm>
        </p:grpSpPr>
        <p:sp>
          <p:nvSpPr>
            <p:cNvPr id="8" name="Freeform 8">
              <a:extLst>
                <a:ext uri="{FF2B5EF4-FFF2-40B4-BE49-F238E27FC236}">
                  <a16:creationId xmlns:a16="http://schemas.microsoft.com/office/drawing/2014/main" id="{F75C0C26-3057-73B6-D8A2-089587E6CD73}"/>
                </a:ext>
              </a:extLst>
            </p:cNvPr>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E3F6E9"/>
            </a:solidFill>
          </p:spPr>
          <p:txBody>
            <a:bodyPr/>
            <a:lstStyle/>
            <a:p>
              <a:endParaRPr lang="es-AR"/>
            </a:p>
          </p:txBody>
        </p:sp>
        <p:sp>
          <p:nvSpPr>
            <p:cNvPr id="9" name="TextBox 9">
              <a:extLst>
                <a:ext uri="{FF2B5EF4-FFF2-40B4-BE49-F238E27FC236}">
                  <a16:creationId xmlns:a16="http://schemas.microsoft.com/office/drawing/2014/main" id="{D29FC5F1-B215-8BF0-C95E-38A8979B9FAC}"/>
                </a:ext>
              </a:extLst>
            </p:cNvPr>
            <p:cNvSpPr txBox="1"/>
            <p:nvPr/>
          </p:nvSpPr>
          <p:spPr>
            <a:xfrm>
              <a:off x="0" y="-38100"/>
              <a:ext cx="12543" cy="2747433"/>
            </a:xfrm>
            <a:prstGeom prst="rect">
              <a:avLst/>
            </a:prstGeom>
          </p:spPr>
          <p:txBody>
            <a:bodyPr lIns="50800" tIns="50800" rIns="50800" bIns="50800" rtlCol="0" anchor="ctr"/>
            <a:lstStyle/>
            <a:p>
              <a:pPr algn="ctr">
                <a:lnSpc>
                  <a:spcPts val="2659"/>
                </a:lnSpc>
              </a:pPr>
              <a:endParaRPr/>
            </a:p>
          </p:txBody>
        </p:sp>
      </p:grpSp>
      <p:pic>
        <p:nvPicPr>
          <p:cNvPr id="10" name="Imagen 9">
            <a:extLst>
              <a:ext uri="{FF2B5EF4-FFF2-40B4-BE49-F238E27FC236}">
                <a16:creationId xmlns:a16="http://schemas.microsoft.com/office/drawing/2014/main" id="{A73A69FB-C995-68CB-19BE-4E9E4464334E}"/>
              </a:ext>
            </a:extLst>
          </p:cNvPr>
          <p:cNvPicPr>
            <a:picLocks noChangeAspect="1"/>
          </p:cNvPicPr>
          <p:nvPr/>
        </p:nvPicPr>
        <p:blipFill>
          <a:blip r:embed="rId4"/>
          <a:stretch>
            <a:fillRect/>
          </a:stretch>
        </p:blipFill>
        <p:spPr>
          <a:xfrm>
            <a:off x="5063665" y="4310546"/>
            <a:ext cx="13196261" cy="4840406"/>
          </a:xfrm>
          <a:prstGeom prst="rect">
            <a:avLst/>
          </a:prstGeom>
        </p:spPr>
      </p:pic>
      <p:sp>
        <p:nvSpPr>
          <p:cNvPr id="11" name="TextBox 2">
            <a:extLst>
              <a:ext uri="{FF2B5EF4-FFF2-40B4-BE49-F238E27FC236}">
                <a16:creationId xmlns:a16="http://schemas.microsoft.com/office/drawing/2014/main" id="{A81B3878-4FC7-1270-7A85-16CFB928AC66}"/>
              </a:ext>
            </a:extLst>
          </p:cNvPr>
          <p:cNvSpPr txBox="1"/>
          <p:nvPr/>
        </p:nvSpPr>
        <p:spPr>
          <a:xfrm>
            <a:off x="5094084" y="5409803"/>
            <a:ext cx="12573000" cy="3129446"/>
          </a:xfrm>
          <a:prstGeom prst="rect">
            <a:avLst/>
          </a:prstGeom>
        </p:spPr>
        <p:txBody>
          <a:bodyPr wrap="square" lIns="0" tIns="0" rIns="0" bIns="0" rtlCol="0" anchor="t">
            <a:spAutoFit/>
          </a:bodyPr>
          <a:lstStyle/>
          <a:p>
            <a:pPr marL="727077" lvl="1" indent="-457200" algn="l">
              <a:lnSpc>
                <a:spcPts val="3500"/>
              </a:lnSpc>
              <a:buFont typeface="Arial" panose="020B0604020202020204" pitchFamily="34" charset="0"/>
              <a:buChar char="•"/>
            </a:pPr>
            <a:r>
              <a:rPr lang="es-AR" sz="2800" dirty="0">
                <a:solidFill>
                  <a:srgbClr val="347571"/>
                </a:solidFill>
                <a:latin typeface="Archivo Black"/>
                <a:sym typeface="Montserrat"/>
              </a:rPr>
              <a:t>El valor de compra de un bien de reemplazo queda afectado a la ganancia impositiva del bien vendido</a:t>
            </a:r>
          </a:p>
          <a:p>
            <a:pPr marL="727077" lvl="1" indent="-457200" algn="l">
              <a:lnSpc>
                <a:spcPts val="3500"/>
              </a:lnSpc>
              <a:buFont typeface="Arial" panose="020B0604020202020204" pitchFamily="34" charset="0"/>
              <a:buChar char="•"/>
            </a:pPr>
            <a:endParaRPr lang="es-AR" sz="2800" dirty="0">
              <a:solidFill>
                <a:srgbClr val="347571"/>
              </a:solidFill>
              <a:latin typeface="Archivo Black"/>
              <a:sym typeface="Montserrat"/>
            </a:endParaRPr>
          </a:p>
          <a:p>
            <a:pPr marL="727077" lvl="1" indent="-457200" algn="l">
              <a:lnSpc>
                <a:spcPts val="3500"/>
              </a:lnSpc>
              <a:buFont typeface="Arial" panose="020B0604020202020204" pitchFamily="34" charset="0"/>
              <a:buChar char="•"/>
            </a:pPr>
            <a:r>
              <a:rPr lang="es-AR" sz="2800" dirty="0">
                <a:solidFill>
                  <a:srgbClr val="347571"/>
                </a:solidFill>
                <a:latin typeface="Archivo Black"/>
                <a:sym typeface="Montserrat"/>
              </a:rPr>
              <a:t>El plazo máximo para la sustitución  del bien es de un año.</a:t>
            </a:r>
          </a:p>
          <a:p>
            <a:pPr marL="727077" lvl="1" indent="-457200" algn="l">
              <a:lnSpc>
                <a:spcPts val="3500"/>
              </a:lnSpc>
              <a:buFont typeface="Arial" panose="020B0604020202020204" pitchFamily="34" charset="0"/>
              <a:buChar char="•"/>
            </a:pPr>
            <a:endParaRPr lang="es-AR" sz="2800" dirty="0">
              <a:solidFill>
                <a:srgbClr val="347571"/>
              </a:solidFill>
              <a:latin typeface="Archivo Black"/>
              <a:sym typeface="Montserrat"/>
            </a:endParaRPr>
          </a:p>
          <a:p>
            <a:pPr marL="727077" lvl="1" indent="-457200" algn="l">
              <a:lnSpc>
                <a:spcPts val="3500"/>
              </a:lnSpc>
              <a:buFont typeface="Arial" panose="020B0604020202020204" pitchFamily="34" charset="0"/>
              <a:buChar char="•"/>
            </a:pPr>
            <a:r>
              <a:rPr lang="es-AR" sz="2800" dirty="0">
                <a:solidFill>
                  <a:srgbClr val="347571"/>
                </a:solidFill>
                <a:latin typeface="Archivo Black"/>
                <a:sym typeface="Montserrat"/>
              </a:rPr>
              <a:t>Si es un inmueble, debe estar afectado a la explotación por lo menos 2 años antes</a:t>
            </a:r>
          </a:p>
        </p:txBody>
      </p:sp>
    </p:spTree>
    <p:extLst>
      <p:ext uri="{BB962C8B-B14F-4D97-AF65-F5344CB8AC3E}">
        <p14:creationId xmlns:p14="http://schemas.microsoft.com/office/powerpoint/2010/main" val="2091767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DB9A9C63-2554-56F7-DC11-DEC093E344D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6A7BC86-A6A7-C8F8-874F-2B09D7529DA1}"/>
              </a:ext>
            </a:extLst>
          </p:cNvPr>
          <p:cNvSpPr txBox="1"/>
          <p:nvPr/>
        </p:nvSpPr>
        <p:spPr>
          <a:xfrm>
            <a:off x="3124200" y="117797"/>
            <a:ext cx="12573000" cy="1086964"/>
          </a:xfrm>
          <a:prstGeom prst="rect">
            <a:avLst/>
          </a:prstGeom>
        </p:spPr>
        <p:txBody>
          <a:bodyPr wrap="square" lIns="0" tIns="0" rIns="0" bIns="0" rtlCol="0" anchor="t">
            <a:spAutoFit/>
          </a:bodyPr>
          <a:lstStyle/>
          <a:p>
            <a:pPr algn="l">
              <a:lnSpc>
                <a:spcPts val="9309"/>
              </a:lnSpc>
            </a:pPr>
            <a:r>
              <a:rPr lang="es-AR" sz="5400" dirty="0">
                <a:solidFill>
                  <a:srgbClr val="FFFFFF"/>
                </a:solidFill>
                <a:latin typeface="Archivo Black"/>
                <a:ea typeface="Archivo Black"/>
                <a:cs typeface="Archivo Black"/>
                <a:sym typeface="Archivo Black"/>
              </a:rPr>
              <a:t>AMORTIZACIÓN IMPOSITIVA</a:t>
            </a:r>
          </a:p>
        </p:txBody>
      </p:sp>
      <p:pic>
        <p:nvPicPr>
          <p:cNvPr id="10" name="Imagen 9">
            <a:extLst>
              <a:ext uri="{FF2B5EF4-FFF2-40B4-BE49-F238E27FC236}">
                <a16:creationId xmlns:a16="http://schemas.microsoft.com/office/drawing/2014/main" id="{1FA4E413-BA79-C9AE-3F63-A15E93653582}"/>
              </a:ext>
            </a:extLst>
          </p:cNvPr>
          <p:cNvPicPr>
            <a:picLocks noChangeAspect="1"/>
          </p:cNvPicPr>
          <p:nvPr/>
        </p:nvPicPr>
        <p:blipFill>
          <a:blip r:embed="rId2"/>
          <a:stretch>
            <a:fillRect/>
          </a:stretch>
        </p:blipFill>
        <p:spPr>
          <a:xfrm>
            <a:off x="0" y="3467100"/>
            <a:ext cx="15056404" cy="5522709"/>
          </a:xfrm>
          <a:prstGeom prst="rect">
            <a:avLst/>
          </a:prstGeom>
        </p:spPr>
      </p:pic>
      <p:sp>
        <p:nvSpPr>
          <p:cNvPr id="13" name="CuadroTexto 1">
            <a:extLst>
              <a:ext uri="{FF2B5EF4-FFF2-40B4-BE49-F238E27FC236}">
                <a16:creationId xmlns:a16="http://schemas.microsoft.com/office/drawing/2014/main" id="{98BE7B7A-A55E-627A-E31E-A5107AE244E7}"/>
              </a:ext>
            </a:extLst>
          </p:cNvPr>
          <p:cNvSpPr txBox="1"/>
          <p:nvPr/>
        </p:nvSpPr>
        <p:spPr>
          <a:xfrm>
            <a:off x="11855256" y="4115961"/>
            <a:ext cx="3853976" cy="2031325"/>
          </a:xfrm>
          <a:prstGeom prst="rect">
            <a:avLst/>
          </a:prstGeom>
          <a:solidFill>
            <a:srgbClr val="E09C41">
              <a:lumMod val="20000"/>
              <a:lumOff val="80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ysClr val="windowText" lastClr="000000"/>
                </a:solidFill>
                <a:effectLst/>
                <a:uLnTx/>
                <a:uFillTx/>
                <a:latin typeface="Garamond" panose="02020404030301010803"/>
                <a:ea typeface="+mn-ea"/>
                <a:cs typeface="+mn-cs"/>
              </a:rPr>
              <a:t>V.O.: $ 2.500.000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ysClr val="windowText" lastClr="000000"/>
                </a:solidFill>
                <a:effectLst/>
                <a:uLnTx/>
                <a:uFillTx/>
                <a:latin typeface="Garamond" panose="02020404030301010803"/>
                <a:ea typeface="+mn-ea"/>
                <a:cs typeface="+mn-cs"/>
              </a:rPr>
              <a:t>V.U.: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ysClr val="windowText" lastClr="000000"/>
                </a:solidFill>
                <a:effectLst/>
                <a:uLnTx/>
                <a:uFillTx/>
                <a:latin typeface="Garamond" panose="02020404030301010803"/>
                <a:ea typeface="+mn-ea"/>
                <a:cs typeface="+mn-cs"/>
              </a:rPr>
              <a:t>CUOTA AMORT.: $ 500.000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ysClr val="windowText" lastClr="000000"/>
                </a:solidFill>
                <a:effectLst/>
                <a:uLnTx/>
                <a:uFillTx/>
                <a:latin typeface="Garamond" panose="02020404030301010803"/>
                <a:ea typeface="+mn-ea"/>
                <a:cs typeface="+mn-cs"/>
              </a:rPr>
              <a:t>VENTA: $ 2.000.000 (2022)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ysClr val="windowText" lastClr="000000"/>
                </a:solidFill>
                <a:effectLst/>
                <a:uLnTx/>
                <a:uFillTx/>
                <a:latin typeface="Garamond" panose="02020404030301010803"/>
                <a:ea typeface="+mn-ea"/>
                <a:cs typeface="+mn-cs"/>
              </a:rPr>
              <a:t>RDO.  IMP.: $ 2.000.000 – ($2.500.000-$1.500.000) = $ 1.000.000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ysClr val="windowText" lastClr="000000"/>
                </a:solidFill>
                <a:effectLst/>
                <a:uLnTx/>
                <a:uFillTx/>
                <a:latin typeface="Garamond" panose="02020404030301010803"/>
                <a:ea typeface="+mn-ea"/>
                <a:cs typeface="+mn-cs"/>
              </a:rPr>
              <a:t>IMP.GCIAS.: $ 350.000</a:t>
            </a:r>
          </a:p>
        </p:txBody>
      </p:sp>
      <p:sp>
        <p:nvSpPr>
          <p:cNvPr id="15" name="TextBox 3">
            <a:extLst>
              <a:ext uri="{FF2B5EF4-FFF2-40B4-BE49-F238E27FC236}">
                <a16:creationId xmlns:a16="http://schemas.microsoft.com/office/drawing/2014/main" id="{8FBA547D-E0AD-1E86-C24D-327F6E6928C6}"/>
              </a:ext>
            </a:extLst>
          </p:cNvPr>
          <p:cNvSpPr txBox="1"/>
          <p:nvPr/>
        </p:nvSpPr>
        <p:spPr>
          <a:xfrm>
            <a:off x="381000" y="1331408"/>
            <a:ext cx="17144999" cy="994247"/>
          </a:xfrm>
          <a:prstGeom prst="rect">
            <a:avLst/>
          </a:prstGeom>
        </p:spPr>
        <p:txBody>
          <a:bodyPr wrap="square" lIns="0" tIns="0" rIns="0" bIns="0" rtlCol="0" anchor="t">
            <a:spAutoFit/>
          </a:bodyPr>
          <a:lstStyle/>
          <a:p>
            <a:pPr algn="l">
              <a:lnSpc>
                <a:spcPts val="9309"/>
              </a:lnSpc>
            </a:pPr>
            <a:r>
              <a:rPr lang="es-AR" sz="2800" dirty="0">
                <a:solidFill>
                  <a:srgbClr val="FFFFFF"/>
                </a:solidFill>
                <a:latin typeface="Archivo Black"/>
                <a:ea typeface="Archivo Black"/>
                <a:cs typeface="Archivo Black"/>
                <a:sym typeface="Archivo Black"/>
              </a:rPr>
              <a:t>Ejemplo: venta de un bien de uso con ganancia de $ 1.000.000.-</a:t>
            </a:r>
          </a:p>
        </p:txBody>
      </p:sp>
      <p:sp>
        <p:nvSpPr>
          <p:cNvPr id="16" name="TextBox 3">
            <a:extLst>
              <a:ext uri="{FF2B5EF4-FFF2-40B4-BE49-F238E27FC236}">
                <a16:creationId xmlns:a16="http://schemas.microsoft.com/office/drawing/2014/main" id="{3348F1C3-1CA1-77D6-9123-33801B1BD13A}"/>
              </a:ext>
            </a:extLst>
          </p:cNvPr>
          <p:cNvSpPr txBox="1"/>
          <p:nvPr/>
        </p:nvSpPr>
        <p:spPr>
          <a:xfrm>
            <a:off x="380999" y="2452302"/>
            <a:ext cx="17144999" cy="994247"/>
          </a:xfrm>
          <a:prstGeom prst="rect">
            <a:avLst/>
          </a:prstGeom>
        </p:spPr>
        <p:txBody>
          <a:bodyPr wrap="square" lIns="0" tIns="0" rIns="0" bIns="0" rtlCol="0" anchor="t">
            <a:spAutoFit/>
          </a:bodyPr>
          <a:lstStyle/>
          <a:p>
            <a:pPr algn="l">
              <a:lnSpc>
                <a:spcPts val="9309"/>
              </a:lnSpc>
            </a:pPr>
            <a:r>
              <a:rPr lang="es-AR" sz="2800" dirty="0">
                <a:solidFill>
                  <a:srgbClr val="FFFFFF"/>
                </a:solidFill>
                <a:latin typeface="Archivo Black"/>
                <a:ea typeface="Archivo Black"/>
                <a:cs typeface="Archivo Black"/>
                <a:sym typeface="Archivo Black"/>
              </a:rPr>
              <a:t>Compra otro bien de uso por $ 5.000.000.-</a:t>
            </a:r>
          </a:p>
        </p:txBody>
      </p:sp>
      <p:graphicFrame>
        <p:nvGraphicFramePr>
          <p:cNvPr id="17" name="Tabla 16">
            <a:extLst>
              <a:ext uri="{FF2B5EF4-FFF2-40B4-BE49-F238E27FC236}">
                <a16:creationId xmlns:a16="http://schemas.microsoft.com/office/drawing/2014/main" id="{CC927CB9-E31B-BB50-92CC-DCCABB0A5FBC}"/>
              </a:ext>
            </a:extLst>
          </p:cNvPr>
          <p:cNvGraphicFramePr>
            <a:graphicFrameLocks noGrp="1"/>
          </p:cNvGraphicFramePr>
          <p:nvPr>
            <p:extLst>
              <p:ext uri="{D42A27DB-BD31-4B8C-83A1-F6EECF244321}">
                <p14:modId xmlns:p14="http://schemas.microsoft.com/office/powerpoint/2010/main" val="1539756421"/>
              </p:ext>
            </p:extLst>
          </p:nvPr>
        </p:nvGraphicFramePr>
        <p:xfrm>
          <a:off x="898358" y="3924305"/>
          <a:ext cx="10668000" cy="5031287"/>
        </p:xfrm>
        <a:graphic>
          <a:graphicData uri="http://schemas.openxmlformats.org/drawingml/2006/table">
            <a:tbl>
              <a:tblPr firstRow="1" bandRow="1"/>
              <a:tblGrid>
                <a:gridCol w="3556000">
                  <a:extLst>
                    <a:ext uri="{9D8B030D-6E8A-4147-A177-3AD203B41FA5}">
                      <a16:colId xmlns:a16="http://schemas.microsoft.com/office/drawing/2014/main" val="20000"/>
                    </a:ext>
                  </a:extLst>
                </a:gridCol>
                <a:gridCol w="3556000">
                  <a:extLst>
                    <a:ext uri="{9D8B030D-6E8A-4147-A177-3AD203B41FA5}">
                      <a16:colId xmlns:a16="http://schemas.microsoft.com/office/drawing/2014/main" val="20001"/>
                    </a:ext>
                  </a:extLst>
                </a:gridCol>
                <a:gridCol w="3556000">
                  <a:extLst>
                    <a:ext uri="{9D8B030D-6E8A-4147-A177-3AD203B41FA5}">
                      <a16:colId xmlns:a16="http://schemas.microsoft.com/office/drawing/2014/main" val="20002"/>
                    </a:ext>
                  </a:extLst>
                </a:gridCol>
              </a:tblGrid>
              <a:tr h="531525">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endParaRPr lang="es-E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dirty="0"/>
                        <a:t>CON USO DE OPCIÓN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b="1" kern="1200">
                          <a:solidFill>
                            <a:schemeClr val="lt1"/>
                          </a:solidFill>
                          <a:latin typeface="Garamond" panose="02020404030301010803"/>
                        </a:defRPr>
                      </a:lvl1pPr>
                      <a:lvl2pPr marL="457200" algn="l" defTabSz="914400" rtl="0" eaLnBrk="1" latinLnBrk="0" hangingPunct="1">
                        <a:defRPr sz="1800" b="1" kern="1200">
                          <a:solidFill>
                            <a:schemeClr val="lt1"/>
                          </a:solidFill>
                          <a:latin typeface="Garamond" panose="02020404030301010803"/>
                        </a:defRPr>
                      </a:lvl2pPr>
                      <a:lvl3pPr marL="914400" algn="l" defTabSz="914400" rtl="0" eaLnBrk="1" latinLnBrk="0" hangingPunct="1">
                        <a:defRPr sz="1800" b="1" kern="1200">
                          <a:solidFill>
                            <a:schemeClr val="lt1"/>
                          </a:solidFill>
                          <a:latin typeface="Garamond" panose="02020404030301010803"/>
                        </a:defRPr>
                      </a:lvl3pPr>
                      <a:lvl4pPr marL="1371600" algn="l" defTabSz="914400" rtl="0" eaLnBrk="1" latinLnBrk="0" hangingPunct="1">
                        <a:defRPr sz="1800" b="1" kern="1200">
                          <a:solidFill>
                            <a:schemeClr val="lt1"/>
                          </a:solidFill>
                          <a:latin typeface="Garamond" panose="02020404030301010803"/>
                        </a:defRPr>
                      </a:lvl4pPr>
                      <a:lvl5pPr marL="1828800" algn="l" defTabSz="914400" rtl="0" eaLnBrk="1" latinLnBrk="0" hangingPunct="1">
                        <a:defRPr sz="1800" b="1" kern="1200">
                          <a:solidFill>
                            <a:schemeClr val="lt1"/>
                          </a:solidFill>
                          <a:latin typeface="Garamond" panose="02020404030301010803"/>
                        </a:defRPr>
                      </a:lvl5pPr>
                      <a:lvl6pPr marL="2286000" algn="l" defTabSz="914400" rtl="0" eaLnBrk="1" latinLnBrk="0" hangingPunct="1">
                        <a:defRPr sz="1800" b="1" kern="1200">
                          <a:solidFill>
                            <a:schemeClr val="lt1"/>
                          </a:solidFill>
                          <a:latin typeface="Garamond" panose="02020404030301010803"/>
                        </a:defRPr>
                      </a:lvl6pPr>
                      <a:lvl7pPr marL="2743200" algn="l" defTabSz="914400" rtl="0" eaLnBrk="1" latinLnBrk="0" hangingPunct="1">
                        <a:defRPr sz="1800" b="1" kern="1200">
                          <a:solidFill>
                            <a:schemeClr val="lt1"/>
                          </a:solidFill>
                          <a:latin typeface="Garamond" panose="02020404030301010803"/>
                        </a:defRPr>
                      </a:lvl7pPr>
                      <a:lvl8pPr marL="3200400" algn="l" defTabSz="914400" rtl="0" eaLnBrk="1" latinLnBrk="0" hangingPunct="1">
                        <a:defRPr sz="1800" b="1" kern="1200">
                          <a:solidFill>
                            <a:schemeClr val="lt1"/>
                          </a:solidFill>
                          <a:latin typeface="Garamond" panose="02020404030301010803"/>
                        </a:defRPr>
                      </a:lvl8pPr>
                      <a:lvl9pPr marL="3657600" algn="l" defTabSz="914400" rtl="0" eaLnBrk="1" latinLnBrk="0" hangingPunct="1">
                        <a:defRPr sz="1800" b="1" kern="1200">
                          <a:solidFill>
                            <a:schemeClr val="lt1"/>
                          </a:solidFill>
                          <a:latin typeface="Garamond" panose="02020404030301010803"/>
                        </a:defRPr>
                      </a:lvl9pPr>
                    </a:lstStyle>
                    <a:p>
                      <a:r>
                        <a:rPr lang="es-ES" dirty="0"/>
                        <a:t>SIN USO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0"/>
                  </a:ext>
                </a:extLst>
              </a:tr>
              <a:tr h="53152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EJERCICIO 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800000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1000000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1"/>
                  </a:ext>
                </a:extLst>
              </a:tr>
              <a:tr h="53152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EJERCICIO 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800000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1000000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2"/>
                  </a:ext>
                </a:extLst>
              </a:tr>
              <a:tr h="53152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EJERCICIO 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800000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1000000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3"/>
                  </a:ext>
                </a:extLst>
              </a:tr>
              <a:tr h="53152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EJERCICIO 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800000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1000000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4"/>
                  </a:ext>
                </a:extLst>
              </a:tr>
              <a:tr h="53152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EJERCICIO 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800000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1000000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5"/>
                  </a:ext>
                </a:extLst>
              </a:tr>
              <a:tr h="531525">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          TOTAL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4000000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5000000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6"/>
                  </a:ext>
                </a:extLst>
              </a:tr>
              <a:tr h="1310612">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endParaRPr lang="es-E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DIFIERE EL I.G. EN 5 PERÍODOS DE $ 70000</a:t>
                      </a:r>
                      <a:r>
                        <a:rPr lang="es-ES" baseline="0" dirty="0"/>
                        <a:t> C/U</a:t>
                      </a:r>
                      <a:endParaRPr lang="es-E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tc>
                  <a:txBody>
                    <a:bodyPr/>
                    <a:lstStyle>
                      <a:lvl1pPr marL="0" algn="l" defTabSz="914400" rtl="0" eaLnBrk="1" latinLnBrk="0" hangingPunct="1">
                        <a:defRPr sz="1800" kern="1200">
                          <a:solidFill>
                            <a:schemeClr val="dk1"/>
                          </a:solidFill>
                          <a:latin typeface="Garamond" panose="02020404030301010803"/>
                        </a:defRPr>
                      </a:lvl1pPr>
                      <a:lvl2pPr marL="457200" algn="l" defTabSz="914400" rtl="0" eaLnBrk="1" latinLnBrk="0" hangingPunct="1">
                        <a:defRPr sz="1800" kern="1200">
                          <a:solidFill>
                            <a:schemeClr val="dk1"/>
                          </a:solidFill>
                          <a:latin typeface="Garamond" panose="02020404030301010803"/>
                        </a:defRPr>
                      </a:lvl2pPr>
                      <a:lvl3pPr marL="914400" algn="l" defTabSz="914400" rtl="0" eaLnBrk="1" latinLnBrk="0" hangingPunct="1">
                        <a:defRPr sz="1800" kern="1200">
                          <a:solidFill>
                            <a:schemeClr val="dk1"/>
                          </a:solidFill>
                          <a:latin typeface="Garamond" panose="02020404030301010803"/>
                        </a:defRPr>
                      </a:lvl3pPr>
                      <a:lvl4pPr marL="1371600" algn="l" defTabSz="914400" rtl="0" eaLnBrk="1" latinLnBrk="0" hangingPunct="1">
                        <a:defRPr sz="1800" kern="1200">
                          <a:solidFill>
                            <a:schemeClr val="dk1"/>
                          </a:solidFill>
                          <a:latin typeface="Garamond" panose="02020404030301010803"/>
                        </a:defRPr>
                      </a:lvl4pPr>
                      <a:lvl5pPr marL="1828800" algn="l" defTabSz="914400" rtl="0" eaLnBrk="1" latinLnBrk="0" hangingPunct="1">
                        <a:defRPr sz="1800" kern="1200">
                          <a:solidFill>
                            <a:schemeClr val="dk1"/>
                          </a:solidFill>
                          <a:latin typeface="Garamond" panose="02020404030301010803"/>
                        </a:defRPr>
                      </a:lvl5pPr>
                      <a:lvl6pPr marL="2286000" algn="l" defTabSz="914400" rtl="0" eaLnBrk="1" latinLnBrk="0" hangingPunct="1">
                        <a:defRPr sz="1800" kern="1200">
                          <a:solidFill>
                            <a:schemeClr val="dk1"/>
                          </a:solidFill>
                          <a:latin typeface="Garamond" panose="02020404030301010803"/>
                        </a:defRPr>
                      </a:lvl6pPr>
                      <a:lvl7pPr marL="2743200" algn="l" defTabSz="914400" rtl="0" eaLnBrk="1" latinLnBrk="0" hangingPunct="1">
                        <a:defRPr sz="1800" kern="1200">
                          <a:solidFill>
                            <a:schemeClr val="dk1"/>
                          </a:solidFill>
                          <a:latin typeface="Garamond" panose="02020404030301010803"/>
                        </a:defRPr>
                      </a:lvl7pPr>
                      <a:lvl8pPr marL="3200400" algn="l" defTabSz="914400" rtl="0" eaLnBrk="1" latinLnBrk="0" hangingPunct="1">
                        <a:defRPr sz="1800" kern="1200">
                          <a:solidFill>
                            <a:schemeClr val="dk1"/>
                          </a:solidFill>
                          <a:latin typeface="Garamond" panose="02020404030301010803"/>
                        </a:defRPr>
                      </a:lvl8pPr>
                      <a:lvl9pPr marL="3657600" algn="l" defTabSz="914400" rtl="0" eaLnBrk="1" latinLnBrk="0" hangingPunct="1">
                        <a:defRPr sz="1800" kern="1200">
                          <a:solidFill>
                            <a:schemeClr val="dk1"/>
                          </a:solidFill>
                          <a:latin typeface="Garamond" panose="02020404030301010803"/>
                        </a:defRPr>
                      </a:lvl9pPr>
                    </a:lstStyle>
                    <a:p>
                      <a:r>
                        <a:rPr lang="es-ES" dirty="0"/>
                        <a:t>PAGA EL I.G. EN EL PRIMER PERÍODO</a:t>
                      </a:r>
                      <a:r>
                        <a:rPr lang="es-ES" baseline="0" dirty="0"/>
                        <a:t> POR $ 350000</a:t>
                      </a:r>
                      <a:endParaRPr lang="es-ES"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B15E28"/>
                    </a:solidFill>
                  </a:tcPr>
                </a:tc>
                <a:extLst>
                  <a:ext uri="{0D108BD9-81ED-4DB2-BD59-A6C34878D82A}">
                    <a16:rowId xmlns:a16="http://schemas.microsoft.com/office/drawing/2014/main" val="10007"/>
                  </a:ext>
                </a:extLst>
              </a:tr>
            </a:tbl>
          </a:graphicData>
        </a:graphic>
      </p:graphicFrame>
      <p:sp>
        <p:nvSpPr>
          <p:cNvPr id="18" name="Elipse 17">
            <a:extLst>
              <a:ext uri="{FF2B5EF4-FFF2-40B4-BE49-F238E27FC236}">
                <a16:creationId xmlns:a16="http://schemas.microsoft.com/office/drawing/2014/main" id="{53323415-4235-8F6A-452E-38E144612CE1}"/>
              </a:ext>
            </a:extLst>
          </p:cNvPr>
          <p:cNvSpPr/>
          <p:nvPr/>
        </p:nvSpPr>
        <p:spPr>
          <a:xfrm>
            <a:off x="4130702" y="7415981"/>
            <a:ext cx="3505200" cy="1504660"/>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s-AR"/>
          </a:p>
        </p:txBody>
      </p:sp>
    </p:spTree>
    <p:extLst>
      <p:ext uri="{BB962C8B-B14F-4D97-AF65-F5344CB8AC3E}">
        <p14:creationId xmlns:p14="http://schemas.microsoft.com/office/powerpoint/2010/main" val="222938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035645"/>
            <a:chOff x="0" y="0"/>
            <a:chExt cx="4816593" cy="799511"/>
          </a:xfrm>
        </p:grpSpPr>
        <p:sp>
          <p:nvSpPr>
            <p:cNvPr id="3" name="Freeform 3"/>
            <p:cNvSpPr/>
            <p:nvPr/>
          </p:nvSpPr>
          <p:spPr>
            <a:xfrm>
              <a:off x="0" y="0"/>
              <a:ext cx="4816592" cy="799511"/>
            </a:xfrm>
            <a:custGeom>
              <a:avLst/>
              <a:gdLst/>
              <a:ahLst/>
              <a:cxnLst/>
              <a:rect l="l" t="t" r="r" b="b"/>
              <a:pathLst>
                <a:path w="4816592" h="799511">
                  <a:moveTo>
                    <a:pt x="0" y="0"/>
                  </a:moveTo>
                  <a:lnTo>
                    <a:pt x="4816592" y="0"/>
                  </a:lnTo>
                  <a:lnTo>
                    <a:pt x="4816592" y="799511"/>
                  </a:lnTo>
                  <a:lnTo>
                    <a:pt x="0" y="799511"/>
                  </a:lnTo>
                  <a:close/>
                </a:path>
              </a:pathLst>
            </a:custGeom>
            <a:solidFill>
              <a:srgbClr val="299F66"/>
            </a:solidFill>
          </p:spPr>
          <p:txBody>
            <a:bodyPr/>
            <a:lstStyle/>
            <a:p>
              <a:endParaRPr lang="es-AR"/>
            </a:p>
          </p:txBody>
        </p:sp>
        <p:sp>
          <p:nvSpPr>
            <p:cNvPr id="4" name="TextBox 4"/>
            <p:cNvSpPr txBox="1"/>
            <p:nvPr/>
          </p:nvSpPr>
          <p:spPr>
            <a:xfrm>
              <a:off x="0" y="-38100"/>
              <a:ext cx="4816593" cy="83761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688911" y="4885069"/>
            <a:ext cx="1232561" cy="1119694"/>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a:p>
        </p:txBody>
      </p:sp>
      <p:sp>
        <p:nvSpPr>
          <p:cNvPr id="8" name="TextBox 8"/>
          <p:cNvSpPr txBox="1"/>
          <p:nvPr/>
        </p:nvSpPr>
        <p:spPr>
          <a:xfrm>
            <a:off x="1688908" y="588811"/>
            <a:ext cx="14910179" cy="2215991"/>
          </a:xfrm>
          <a:prstGeom prst="rect">
            <a:avLst/>
          </a:prstGeom>
        </p:spPr>
        <p:txBody>
          <a:bodyPr lIns="0" tIns="0" rIns="0" bIns="0" rtlCol="0" anchor="t">
            <a:spAutoFit/>
          </a:bodyPr>
          <a:lstStyle/>
          <a:p>
            <a:pPr algn="ctr"/>
            <a:r>
              <a:rPr lang="es-AR" sz="7200" dirty="0">
                <a:solidFill>
                  <a:srgbClr val="FFFFFF"/>
                </a:solidFill>
                <a:latin typeface="Archivo Black"/>
                <a:ea typeface="Archivo Black"/>
                <a:cs typeface="Archivo Black"/>
                <a:sym typeface="Archivo Black"/>
              </a:rPr>
              <a:t>VALUACIÓN IMPOSITIVA DE LA HACIENDA</a:t>
            </a:r>
            <a:endParaRPr lang="en-US" sz="7200" dirty="0">
              <a:solidFill>
                <a:srgbClr val="FFFFFF"/>
              </a:solidFill>
              <a:latin typeface="Archivo Black"/>
              <a:ea typeface="Archivo Black"/>
              <a:cs typeface="Archivo Black"/>
              <a:sym typeface="Archivo Black"/>
            </a:endParaRPr>
          </a:p>
        </p:txBody>
      </p:sp>
      <p:sp>
        <p:nvSpPr>
          <p:cNvPr id="9" name="TextBox 9"/>
          <p:cNvSpPr txBox="1"/>
          <p:nvPr/>
        </p:nvSpPr>
        <p:spPr>
          <a:xfrm>
            <a:off x="3500989" y="4929340"/>
            <a:ext cx="13098100" cy="1107996"/>
          </a:xfrm>
          <a:prstGeom prst="rect">
            <a:avLst/>
          </a:prstGeom>
        </p:spPr>
        <p:txBody>
          <a:bodyPr lIns="0" tIns="0" rIns="0" bIns="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3600" b="1" i="0" u="sng" strike="noStrike" kern="1200" cap="none" spc="0" normalizeH="0" baseline="0" noProof="0" dirty="0">
                <a:ln>
                  <a:noFill/>
                </a:ln>
                <a:solidFill>
                  <a:prstClr val="black"/>
                </a:solidFill>
                <a:effectLst/>
                <a:uLnTx/>
                <a:uFillTx/>
                <a:latin typeface="Montserrat Bold" panose="00000800000000000000" charset="0"/>
              </a:rPr>
              <a:t>Bienes de cambio </a:t>
            </a:r>
            <a:r>
              <a:rPr kumimoji="0" lang="es-ES" sz="3600" b="0" i="0" u="none" strike="noStrike" kern="1200" cap="none" spc="0" normalizeH="0" baseline="0" noProof="0" dirty="0">
                <a:ln>
                  <a:noFill/>
                </a:ln>
                <a:solidFill>
                  <a:prstClr val="black"/>
                </a:solidFill>
                <a:effectLst/>
                <a:uLnTx/>
                <a:uFillTx/>
                <a:latin typeface="Montserrat Bold" panose="00000800000000000000" charset="0"/>
              </a:rPr>
              <a:t>= </a:t>
            </a:r>
            <a:r>
              <a:rPr kumimoji="0" lang="es-ES" sz="3600" i="0" u="none" strike="noStrike" kern="1200" cap="none" spc="0" normalizeH="0" baseline="0" noProof="0" dirty="0">
                <a:ln>
                  <a:noFill/>
                </a:ln>
                <a:solidFill>
                  <a:prstClr val="black"/>
                </a:solidFill>
                <a:effectLst/>
                <a:uLnTx/>
                <a:uFillTx/>
                <a:latin typeface="Montserrat Bold" panose="00000800000000000000" charset="0"/>
              </a:rPr>
              <a:t>se valúan al cierre del ejercicio según valor de mercados</a:t>
            </a:r>
          </a:p>
        </p:txBody>
      </p:sp>
      <p:sp>
        <p:nvSpPr>
          <p:cNvPr id="18" name="TextBox 18"/>
          <p:cNvSpPr txBox="1"/>
          <p:nvPr/>
        </p:nvSpPr>
        <p:spPr>
          <a:xfrm>
            <a:off x="3509010" y="6727481"/>
            <a:ext cx="13098100" cy="1047750"/>
          </a:xfrm>
          <a:prstGeom prst="rect">
            <a:avLst/>
          </a:prstGeom>
        </p:spPr>
        <p:txBody>
          <a:bodyPr wrap="square" lIns="0" tIns="0" rIns="0" bIns="0" rtlCol="0" anchor="t">
            <a:spAutoFit/>
          </a:bodyPr>
          <a:lstStyle/>
          <a:p>
            <a:pPr algn="l">
              <a:lnSpc>
                <a:spcPts val="4200"/>
              </a:lnSpc>
            </a:pPr>
            <a:r>
              <a:rPr lang="es-AR" sz="3200" dirty="0">
                <a:solidFill>
                  <a:srgbClr val="000000"/>
                </a:solidFill>
                <a:latin typeface="Montserrat" panose="00000500000000000000" pitchFamily="2" charset="0"/>
                <a:ea typeface="Montserrat Bold"/>
                <a:cs typeface="Montserrat Bold"/>
                <a:sym typeface="Montserrat Bold"/>
              </a:rPr>
              <a:t>DIF. ENTRE VALUACIÓN AL INICIO Y AL CIERRE = RESULTADO POR TENENCIA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57101" y="0"/>
            <a:ext cx="6598724" cy="13197448"/>
            <a:chOff x="0" y="0"/>
            <a:chExt cx="8798298" cy="17596597"/>
          </a:xfrm>
        </p:grpSpPr>
        <p:sp>
          <p:nvSpPr>
            <p:cNvPr id="3" name="Freeform 3"/>
            <p:cNvSpPr/>
            <p:nvPr/>
          </p:nvSpPr>
          <p:spPr>
            <a:xfrm>
              <a:off x="0" y="0"/>
              <a:ext cx="8798298" cy="8798298"/>
            </a:xfrm>
            <a:custGeom>
              <a:avLst/>
              <a:gdLst/>
              <a:ahLst/>
              <a:cxnLst/>
              <a:rect l="l" t="t" r="r" b="b"/>
              <a:pathLst>
                <a:path w="8798298" h="8798298">
                  <a:moveTo>
                    <a:pt x="0" y="0"/>
                  </a:moveTo>
                  <a:lnTo>
                    <a:pt x="8798298" y="0"/>
                  </a:lnTo>
                  <a:lnTo>
                    <a:pt x="8798298" y="8798298"/>
                  </a:lnTo>
                  <a:lnTo>
                    <a:pt x="0" y="8798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p:cNvSpPr/>
            <p:nvPr/>
          </p:nvSpPr>
          <p:spPr>
            <a:xfrm>
              <a:off x="0" y="8798298"/>
              <a:ext cx="8798298" cy="8798298"/>
            </a:xfrm>
            <a:custGeom>
              <a:avLst/>
              <a:gdLst/>
              <a:ahLst/>
              <a:cxnLst/>
              <a:rect l="l" t="t" r="r" b="b"/>
              <a:pathLst>
                <a:path w="8798298" h="8798298">
                  <a:moveTo>
                    <a:pt x="0" y="0"/>
                  </a:moveTo>
                  <a:lnTo>
                    <a:pt x="8798298" y="0"/>
                  </a:lnTo>
                  <a:lnTo>
                    <a:pt x="8798298" y="8798299"/>
                  </a:lnTo>
                  <a:lnTo>
                    <a:pt x="0" y="8798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8" name="Group 8"/>
          <p:cNvGrpSpPr/>
          <p:nvPr/>
        </p:nvGrpSpPr>
        <p:grpSpPr>
          <a:xfrm>
            <a:off x="14209476" y="0"/>
            <a:ext cx="47625" cy="10287000"/>
            <a:chOff x="0" y="0"/>
            <a:chExt cx="12543" cy="2709333"/>
          </a:xfrm>
        </p:grpSpPr>
        <p:sp>
          <p:nvSpPr>
            <p:cNvPr id="9" name="Freeform 9"/>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299F66"/>
            </a:solidFill>
          </p:spPr>
          <p:txBody>
            <a:bodyPr/>
            <a:lstStyle/>
            <a:p>
              <a:endParaRPr lang="es-AR"/>
            </a:p>
          </p:txBody>
        </p:sp>
        <p:sp>
          <p:nvSpPr>
            <p:cNvPr id="10" name="TextBox 10"/>
            <p:cNvSpPr txBox="1"/>
            <p:nvPr/>
          </p:nvSpPr>
          <p:spPr>
            <a:xfrm>
              <a:off x="0" y="-38100"/>
              <a:ext cx="12543" cy="274743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711987" y="3720856"/>
            <a:ext cx="4919186" cy="860424"/>
          </a:xfrm>
          <a:prstGeom prst="rect">
            <a:avLst/>
          </a:prstGeom>
        </p:spPr>
        <p:txBody>
          <a:bodyPr lIns="0" tIns="0" rIns="0" bIns="0" rtlCol="0" anchor="t">
            <a:spAutoFit/>
          </a:bodyPr>
          <a:lstStyle/>
          <a:p>
            <a:pPr algn="l">
              <a:lnSpc>
                <a:spcPts val="3500"/>
              </a:lnSpc>
            </a:pPr>
            <a:r>
              <a:rPr lang="en-US" sz="2500" dirty="0">
                <a:solidFill>
                  <a:srgbClr val="FFFFFF"/>
                </a:solidFill>
                <a:latin typeface="Montserrat"/>
                <a:ea typeface="Montserrat"/>
                <a:cs typeface="Montserrat"/>
                <a:sym typeface="Montserrat"/>
              </a:rPr>
              <a:t>Early history of money and finance</a:t>
            </a:r>
          </a:p>
        </p:txBody>
      </p:sp>
      <p:grpSp>
        <p:nvGrpSpPr>
          <p:cNvPr id="13" name="Group 13"/>
          <p:cNvGrpSpPr/>
          <p:nvPr/>
        </p:nvGrpSpPr>
        <p:grpSpPr>
          <a:xfrm>
            <a:off x="1028701" y="5138692"/>
            <a:ext cx="4484502" cy="1332153"/>
            <a:chOff x="0" y="0"/>
            <a:chExt cx="1681317" cy="350855"/>
          </a:xfrm>
        </p:grpSpPr>
        <p:sp>
          <p:nvSpPr>
            <p:cNvPr id="14" name="Freeform 14"/>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dirty="0"/>
            </a:p>
          </p:txBody>
        </p:sp>
        <p:sp>
          <p:nvSpPr>
            <p:cNvPr id="15" name="TextBox 15"/>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267582" y="5564815"/>
            <a:ext cx="4919186" cy="415819"/>
          </a:xfrm>
          <a:prstGeom prst="rect">
            <a:avLst/>
          </a:prstGeom>
        </p:spPr>
        <p:txBody>
          <a:bodyPr lIns="0" tIns="0" rIns="0" bIns="0" rtlCol="0" anchor="t">
            <a:spAutoFit/>
          </a:bodyPr>
          <a:lstStyle/>
          <a:p>
            <a:pPr algn="l">
              <a:lnSpc>
                <a:spcPts val="3500"/>
              </a:lnSpc>
            </a:pPr>
            <a:r>
              <a:rPr lang="en-US" sz="2500" b="1" dirty="0">
                <a:solidFill>
                  <a:srgbClr val="FFFFFF"/>
                </a:solidFill>
                <a:latin typeface="Montserrat"/>
                <a:ea typeface="Montserrat"/>
                <a:cs typeface="Montserrat"/>
                <a:sym typeface="Montserrat"/>
              </a:rPr>
              <a:t>SUJETOS ALCANZADOS </a:t>
            </a:r>
          </a:p>
        </p:txBody>
      </p:sp>
      <p:sp>
        <p:nvSpPr>
          <p:cNvPr id="20" name="TextBox 20"/>
          <p:cNvSpPr txBox="1"/>
          <p:nvPr/>
        </p:nvSpPr>
        <p:spPr>
          <a:xfrm>
            <a:off x="1711987" y="7207129"/>
            <a:ext cx="4919186" cy="422274"/>
          </a:xfrm>
          <a:prstGeom prst="rect">
            <a:avLst/>
          </a:prstGeom>
        </p:spPr>
        <p:txBody>
          <a:bodyPr lIns="0" tIns="0" rIns="0" bIns="0" rtlCol="0" anchor="t">
            <a:spAutoFit/>
          </a:bodyPr>
          <a:lstStyle/>
          <a:p>
            <a:pPr algn="l">
              <a:lnSpc>
                <a:spcPts val="3500"/>
              </a:lnSpc>
            </a:pPr>
            <a:r>
              <a:rPr lang="en-US" sz="2500" dirty="0">
                <a:solidFill>
                  <a:srgbClr val="FFFFFF"/>
                </a:solidFill>
                <a:latin typeface="Montserrat"/>
                <a:ea typeface="Montserrat"/>
                <a:cs typeface="Montserrat"/>
                <a:sym typeface="Montserrat"/>
              </a:rPr>
              <a:t>Functions of 0money</a:t>
            </a:r>
          </a:p>
        </p:txBody>
      </p:sp>
      <p:grpSp>
        <p:nvGrpSpPr>
          <p:cNvPr id="21" name="Group 21"/>
          <p:cNvGrpSpPr/>
          <p:nvPr/>
        </p:nvGrpSpPr>
        <p:grpSpPr>
          <a:xfrm>
            <a:off x="5698881" y="3519536"/>
            <a:ext cx="4489520" cy="1332153"/>
            <a:chOff x="0" y="0"/>
            <a:chExt cx="1681317" cy="350855"/>
          </a:xfrm>
        </p:grpSpPr>
        <p:sp>
          <p:nvSpPr>
            <p:cNvPr id="22" name="Freeform 22"/>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a:p>
          </p:txBody>
        </p:sp>
        <p:sp>
          <p:nvSpPr>
            <p:cNvPr id="23" name="TextBox 23"/>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5842787" y="3510322"/>
            <a:ext cx="4251673" cy="1313501"/>
          </a:xfrm>
          <a:prstGeom prst="rect">
            <a:avLst/>
          </a:prstGeom>
        </p:spPr>
        <p:txBody>
          <a:bodyPr wrap="square" lIns="0" tIns="0" rIns="0" bIns="0" rtlCol="0" anchor="t">
            <a:spAutoFit/>
          </a:bodyPr>
          <a:lstStyle/>
          <a:p>
            <a:pPr algn="l">
              <a:lnSpc>
                <a:spcPts val="3500"/>
              </a:lnSpc>
            </a:pPr>
            <a:r>
              <a:rPr lang="en-US" sz="2500" b="1" dirty="0">
                <a:solidFill>
                  <a:srgbClr val="FFFFFF"/>
                </a:solidFill>
                <a:latin typeface="Montserrat"/>
                <a:ea typeface="Montserrat"/>
                <a:cs typeface="Montserrat"/>
                <a:sym typeface="Montserrat"/>
              </a:rPr>
              <a:t>PERSONAS FISICAS Y SOCIEDADES INDIVISAS (TABLA ART. 94)</a:t>
            </a:r>
          </a:p>
        </p:txBody>
      </p:sp>
      <p:sp>
        <p:nvSpPr>
          <p:cNvPr id="28" name="TextBox 28"/>
          <p:cNvSpPr txBox="1"/>
          <p:nvPr/>
        </p:nvSpPr>
        <p:spPr>
          <a:xfrm>
            <a:off x="8302375" y="5555017"/>
            <a:ext cx="4919186" cy="422274"/>
          </a:xfrm>
          <a:prstGeom prst="rect">
            <a:avLst/>
          </a:prstGeom>
        </p:spPr>
        <p:txBody>
          <a:bodyPr lIns="0" tIns="0" rIns="0" bIns="0" rtlCol="0" anchor="t">
            <a:spAutoFit/>
          </a:bodyPr>
          <a:lstStyle/>
          <a:p>
            <a:pPr algn="l">
              <a:lnSpc>
                <a:spcPts val="3500"/>
              </a:lnSpc>
            </a:pPr>
            <a:r>
              <a:rPr lang="en-US" sz="2500" dirty="0">
                <a:solidFill>
                  <a:srgbClr val="FFFFFF"/>
                </a:solidFill>
                <a:latin typeface="Montserrat"/>
                <a:ea typeface="Montserrat"/>
                <a:cs typeface="Montserrat"/>
                <a:sym typeface="Montserrat"/>
              </a:rPr>
              <a:t>Types of finance</a:t>
            </a:r>
          </a:p>
        </p:txBody>
      </p:sp>
      <p:grpSp>
        <p:nvGrpSpPr>
          <p:cNvPr id="29" name="Group 29"/>
          <p:cNvGrpSpPr/>
          <p:nvPr/>
        </p:nvGrpSpPr>
        <p:grpSpPr>
          <a:xfrm>
            <a:off x="5698882" y="6752189"/>
            <a:ext cx="4489520" cy="1332153"/>
            <a:chOff x="0" y="0"/>
            <a:chExt cx="1681317" cy="350855"/>
          </a:xfrm>
        </p:grpSpPr>
        <p:sp>
          <p:nvSpPr>
            <p:cNvPr id="30" name="Freeform 30"/>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a:p>
          </p:txBody>
        </p:sp>
        <p:sp>
          <p:nvSpPr>
            <p:cNvPr id="31" name="TextBox 31"/>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sp>
        <p:nvSpPr>
          <p:cNvPr id="33" name="TextBox 24">
            <a:extLst>
              <a:ext uri="{FF2B5EF4-FFF2-40B4-BE49-F238E27FC236}">
                <a16:creationId xmlns:a16="http://schemas.microsoft.com/office/drawing/2014/main" id="{930D530B-B245-4B0B-5043-31CA03ABFCD3}"/>
              </a:ext>
            </a:extLst>
          </p:cNvPr>
          <p:cNvSpPr txBox="1"/>
          <p:nvPr/>
        </p:nvSpPr>
        <p:spPr>
          <a:xfrm>
            <a:off x="5842787" y="6752189"/>
            <a:ext cx="3860409" cy="1313501"/>
          </a:xfrm>
          <a:prstGeom prst="rect">
            <a:avLst/>
          </a:prstGeom>
        </p:spPr>
        <p:txBody>
          <a:bodyPr wrap="square" lIns="0" tIns="0" rIns="0" bIns="0" rtlCol="0" anchor="t">
            <a:spAutoFit/>
          </a:bodyPr>
          <a:lstStyle/>
          <a:p>
            <a:pPr algn="l">
              <a:lnSpc>
                <a:spcPts val="3500"/>
              </a:lnSpc>
            </a:pPr>
            <a:r>
              <a:rPr lang="en-US" sz="2500" b="1" dirty="0">
                <a:solidFill>
                  <a:srgbClr val="FFFFFF"/>
                </a:solidFill>
                <a:latin typeface="Montserrat"/>
                <a:ea typeface="Montserrat"/>
                <a:cs typeface="Montserrat"/>
                <a:sym typeface="Montserrat"/>
              </a:rPr>
              <a:t>PERSONAS JURIDICAS Y SOCIEDADES (25% AL 35%)</a:t>
            </a:r>
          </a:p>
        </p:txBody>
      </p:sp>
      <p:grpSp>
        <p:nvGrpSpPr>
          <p:cNvPr id="34" name="Group 21">
            <a:extLst>
              <a:ext uri="{FF2B5EF4-FFF2-40B4-BE49-F238E27FC236}">
                <a16:creationId xmlns:a16="http://schemas.microsoft.com/office/drawing/2014/main" id="{8B1B03E3-8FF0-8E4E-E80F-7AC85EF05FAC}"/>
              </a:ext>
            </a:extLst>
          </p:cNvPr>
          <p:cNvGrpSpPr/>
          <p:nvPr/>
        </p:nvGrpSpPr>
        <p:grpSpPr>
          <a:xfrm>
            <a:off x="10399668" y="2533956"/>
            <a:ext cx="6364332" cy="1332153"/>
            <a:chOff x="0" y="0"/>
            <a:chExt cx="1681317" cy="350855"/>
          </a:xfrm>
        </p:grpSpPr>
        <p:sp>
          <p:nvSpPr>
            <p:cNvPr id="35" name="Freeform 22">
              <a:extLst>
                <a:ext uri="{FF2B5EF4-FFF2-40B4-BE49-F238E27FC236}">
                  <a16:creationId xmlns:a16="http://schemas.microsoft.com/office/drawing/2014/main" id="{D565C6A0-6FEC-EB8B-990F-4512C71EF6A8}"/>
                </a:ext>
              </a:extLst>
            </p:cNvPr>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a:p>
          </p:txBody>
        </p:sp>
        <p:sp>
          <p:nvSpPr>
            <p:cNvPr id="36" name="TextBox 23">
              <a:extLst>
                <a:ext uri="{FF2B5EF4-FFF2-40B4-BE49-F238E27FC236}">
                  <a16:creationId xmlns:a16="http://schemas.microsoft.com/office/drawing/2014/main" id="{43925DE2-5DFF-0FCD-E5EE-C1F74E774AFF}"/>
                </a:ext>
              </a:extLst>
            </p:cNvPr>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grpSp>
        <p:nvGrpSpPr>
          <p:cNvPr id="37" name="Group 21">
            <a:extLst>
              <a:ext uri="{FF2B5EF4-FFF2-40B4-BE49-F238E27FC236}">
                <a16:creationId xmlns:a16="http://schemas.microsoft.com/office/drawing/2014/main" id="{548FB322-517F-171A-9CEE-65320F6E0832}"/>
              </a:ext>
            </a:extLst>
          </p:cNvPr>
          <p:cNvGrpSpPr/>
          <p:nvPr/>
        </p:nvGrpSpPr>
        <p:grpSpPr>
          <a:xfrm>
            <a:off x="10399667" y="4327954"/>
            <a:ext cx="6176346" cy="1332153"/>
            <a:chOff x="0" y="0"/>
            <a:chExt cx="1681317" cy="350855"/>
          </a:xfrm>
        </p:grpSpPr>
        <p:sp>
          <p:nvSpPr>
            <p:cNvPr id="38" name="Freeform 22">
              <a:extLst>
                <a:ext uri="{FF2B5EF4-FFF2-40B4-BE49-F238E27FC236}">
                  <a16:creationId xmlns:a16="http://schemas.microsoft.com/office/drawing/2014/main" id="{C6F6ABD3-973D-8961-66A7-85B691B4FEE8}"/>
                </a:ext>
              </a:extLst>
            </p:cNvPr>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a:p>
          </p:txBody>
        </p:sp>
        <p:sp>
          <p:nvSpPr>
            <p:cNvPr id="39" name="TextBox 23">
              <a:extLst>
                <a:ext uri="{FF2B5EF4-FFF2-40B4-BE49-F238E27FC236}">
                  <a16:creationId xmlns:a16="http://schemas.microsoft.com/office/drawing/2014/main" id="{549A6CA0-0727-7680-CDF7-3CA35BBD2E73}"/>
                </a:ext>
              </a:extLst>
            </p:cNvPr>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sp>
        <p:nvSpPr>
          <p:cNvPr id="40" name="TextBox 24">
            <a:extLst>
              <a:ext uri="{FF2B5EF4-FFF2-40B4-BE49-F238E27FC236}">
                <a16:creationId xmlns:a16="http://schemas.microsoft.com/office/drawing/2014/main" id="{B53A0874-2563-383C-F269-55987534D205}"/>
              </a:ext>
            </a:extLst>
          </p:cNvPr>
          <p:cNvSpPr txBox="1"/>
          <p:nvPr/>
        </p:nvSpPr>
        <p:spPr>
          <a:xfrm>
            <a:off x="10481577" y="2453348"/>
            <a:ext cx="5495174" cy="1297663"/>
          </a:xfrm>
          <a:prstGeom prst="rect">
            <a:avLst/>
          </a:prstGeom>
        </p:spPr>
        <p:txBody>
          <a:bodyPr wrap="square" lIns="0" tIns="0" rIns="0" bIns="0" rtlCol="0" anchor="t">
            <a:spAutoFit/>
          </a:bodyPr>
          <a:lstStyle/>
          <a:p>
            <a:pPr algn="l">
              <a:lnSpc>
                <a:spcPts val="3500"/>
              </a:lnSpc>
            </a:pPr>
            <a:r>
              <a:rPr lang="es-AR" sz="2000" b="1" dirty="0">
                <a:solidFill>
                  <a:srgbClr val="FFFFFF"/>
                </a:solidFill>
                <a:latin typeface="Montserrat"/>
                <a:ea typeface="Montserrat"/>
                <a:cs typeface="Montserrat"/>
                <a:sym typeface="Montserrat"/>
              </a:rPr>
              <a:t>RESIDENTES EN EL PAÍS: POR LAS RENTAS DE FUENTE ARGENTINA Y EN EL EXTERIOR</a:t>
            </a:r>
          </a:p>
        </p:txBody>
      </p:sp>
      <p:sp>
        <p:nvSpPr>
          <p:cNvPr id="41" name="TextBox 24">
            <a:extLst>
              <a:ext uri="{FF2B5EF4-FFF2-40B4-BE49-F238E27FC236}">
                <a16:creationId xmlns:a16="http://schemas.microsoft.com/office/drawing/2014/main" id="{FC16F322-8D0E-8B03-7FFE-C7D6A8A1106B}"/>
              </a:ext>
            </a:extLst>
          </p:cNvPr>
          <p:cNvSpPr txBox="1"/>
          <p:nvPr/>
        </p:nvSpPr>
        <p:spPr>
          <a:xfrm>
            <a:off x="10481576" y="4318586"/>
            <a:ext cx="5674553" cy="1297663"/>
          </a:xfrm>
          <a:prstGeom prst="rect">
            <a:avLst/>
          </a:prstGeom>
        </p:spPr>
        <p:txBody>
          <a:bodyPr wrap="square" lIns="0" tIns="0" rIns="0" bIns="0" rtlCol="0" anchor="t">
            <a:spAutoFit/>
          </a:bodyPr>
          <a:lstStyle/>
          <a:p>
            <a:pPr algn="l">
              <a:lnSpc>
                <a:spcPts val="3500"/>
              </a:lnSpc>
            </a:pPr>
            <a:r>
              <a:rPr lang="es-AR" sz="2000" b="1" dirty="0">
                <a:solidFill>
                  <a:srgbClr val="FFFFFF"/>
                </a:solidFill>
                <a:latin typeface="Montserrat"/>
                <a:ea typeface="Montserrat"/>
                <a:cs typeface="Montserrat"/>
                <a:sym typeface="Montserrat"/>
              </a:rPr>
              <a:t>RESIDENTES EN EL EXTERIOR: POR LAS GANANCIAS DE FUENTE ARGENTINA (RESP. SUSTITUTO)</a:t>
            </a:r>
          </a:p>
        </p:txBody>
      </p:sp>
      <p:sp>
        <p:nvSpPr>
          <p:cNvPr id="42" name="Rectángulo 41">
            <a:extLst>
              <a:ext uri="{FF2B5EF4-FFF2-40B4-BE49-F238E27FC236}">
                <a16:creationId xmlns:a16="http://schemas.microsoft.com/office/drawing/2014/main" id="{5C47C031-3DD2-302B-A6B2-B6B28153EFA3}"/>
              </a:ext>
            </a:extLst>
          </p:cNvPr>
          <p:cNvSpPr/>
          <p:nvPr/>
        </p:nvSpPr>
        <p:spPr>
          <a:xfrm>
            <a:off x="4778009" y="1741416"/>
            <a:ext cx="5469055" cy="1197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AR" sz="2500" b="0" i="0" u="none" strike="noStrike" kern="1200" cap="none" spc="0" normalizeH="0" baseline="0" noProof="0" dirty="0">
                <a:ln>
                  <a:noFill/>
                </a:ln>
                <a:solidFill>
                  <a:srgbClr val="347571"/>
                </a:solidFill>
                <a:effectLst/>
                <a:uLnTx/>
                <a:uFillTx/>
                <a:latin typeface="Archivo Black"/>
                <a:ea typeface="Archivo Black"/>
                <a:cs typeface="Archivo Black"/>
                <a:sym typeface="Archivo Black"/>
              </a:rPr>
              <a:t>INGRESOS POR SU ACTIVIDAD HABITUAL</a:t>
            </a:r>
          </a:p>
        </p:txBody>
      </p:sp>
      <p:sp>
        <p:nvSpPr>
          <p:cNvPr id="43" name="Rectángulo 42">
            <a:extLst>
              <a:ext uri="{FF2B5EF4-FFF2-40B4-BE49-F238E27FC236}">
                <a16:creationId xmlns:a16="http://schemas.microsoft.com/office/drawing/2014/main" id="{E41F9D8C-6252-38C6-377D-FBDE393F1278}"/>
              </a:ext>
            </a:extLst>
          </p:cNvPr>
          <p:cNvSpPr/>
          <p:nvPr/>
        </p:nvSpPr>
        <p:spPr>
          <a:xfrm>
            <a:off x="5006745" y="8593720"/>
            <a:ext cx="5392922" cy="1197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AR" sz="2500" b="0" i="0" u="none" strike="noStrike" kern="1200" cap="none" spc="0" normalizeH="0" baseline="0" noProof="0" dirty="0">
                <a:ln>
                  <a:noFill/>
                </a:ln>
                <a:solidFill>
                  <a:srgbClr val="347571"/>
                </a:solidFill>
                <a:effectLst/>
                <a:uLnTx/>
                <a:uFillTx/>
                <a:latin typeface="Archivo Black"/>
                <a:ea typeface="Archivo Black"/>
                <a:cs typeface="Archivo Black"/>
                <a:sym typeface="Archivo Black"/>
              </a:rPr>
              <a:t>POR TODOS LOS INGRESOS DE LA EMPRESA</a:t>
            </a:r>
          </a:p>
        </p:txBody>
      </p:sp>
      <p:sp>
        <p:nvSpPr>
          <p:cNvPr id="44" name="Flecha: hacia abajo 43">
            <a:extLst>
              <a:ext uri="{FF2B5EF4-FFF2-40B4-BE49-F238E27FC236}">
                <a16:creationId xmlns:a16="http://schemas.microsoft.com/office/drawing/2014/main" id="{245E9274-0517-B743-2AB2-9F2E61546A60}"/>
              </a:ext>
            </a:extLst>
          </p:cNvPr>
          <p:cNvSpPr/>
          <p:nvPr/>
        </p:nvSpPr>
        <p:spPr>
          <a:xfrm>
            <a:off x="7264069" y="3045498"/>
            <a:ext cx="496933" cy="38027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AR"/>
          </a:p>
        </p:txBody>
      </p:sp>
      <p:sp>
        <p:nvSpPr>
          <p:cNvPr id="45" name="Flecha: hacia abajo 44">
            <a:extLst>
              <a:ext uri="{FF2B5EF4-FFF2-40B4-BE49-F238E27FC236}">
                <a16:creationId xmlns:a16="http://schemas.microsoft.com/office/drawing/2014/main" id="{6EA98862-81D9-282B-87CA-050F0723D08D}"/>
              </a:ext>
            </a:extLst>
          </p:cNvPr>
          <p:cNvSpPr/>
          <p:nvPr/>
        </p:nvSpPr>
        <p:spPr>
          <a:xfrm rot="10800000">
            <a:off x="7362285" y="8111173"/>
            <a:ext cx="496933" cy="38027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C69D-BEC5-7C9E-02A2-34DEF8A9449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988AF4A-A7F1-2E21-2E3A-736DBA916A71}"/>
              </a:ext>
            </a:extLst>
          </p:cNvPr>
          <p:cNvGrpSpPr/>
          <p:nvPr/>
        </p:nvGrpSpPr>
        <p:grpSpPr>
          <a:xfrm>
            <a:off x="0" y="0"/>
            <a:ext cx="18288000" cy="3035645"/>
            <a:chOff x="0" y="0"/>
            <a:chExt cx="4816593" cy="799511"/>
          </a:xfrm>
        </p:grpSpPr>
        <p:sp>
          <p:nvSpPr>
            <p:cNvPr id="3" name="Freeform 3">
              <a:extLst>
                <a:ext uri="{FF2B5EF4-FFF2-40B4-BE49-F238E27FC236}">
                  <a16:creationId xmlns:a16="http://schemas.microsoft.com/office/drawing/2014/main" id="{38A323A1-5E56-00A0-E19A-DE728C431228}"/>
                </a:ext>
              </a:extLst>
            </p:cNvPr>
            <p:cNvSpPr/>
            <p:nvPr/>
          </p:nvSpPr>
          <p:spPr>
            <a:xfrm>
              <a:off x="0" y="0"/>
              <a:ext cx="4816592" cy="799511"/>
            </a:xfrm>
            <a:custGeom>
              <a:avLst/>
              <a:gdLst/>
              <a:ahLst/>
              <a:cxnLst/>
              <a:rect l="l" t="t" r="r" b="b"/>
              <a:pathLst>
                <a:path w="4816592" h="799511">
                  <a:moveTo>
                    <a:pt x="0" y="0"/>
                  </a:moveTo>
                  <a:lnTo>
                    <a:pt x="4816592" y="0"/>
                  </a:lnTo>
                  <a:lnTo>
                    <a:pt x="4816592" y="799511"/>
                  </a:lnTo>
                  <a:lnTo>
                    <a:pt x="0" y="799511"/>
                  </a:lnTo>
                  <a:close/>
                </a:path>
              </a:pathLst>
            </a:custGeom>
            <a:solidFill>
              <a:srgbClr val="299F66"/>
            </a:solidFill>
          </p:spPr>
          <p:txBody>
            <a:bodyPr/>
            <a:lstStyle/>
            <a:p>
              <a:endParaRPr lang="es-AR" dirty="0"/>
            </a:p>
          </p:txBody>
        </p:sp>
        <p:sp>
          <p:nvSpPr>
            <p:cNvPr id="4" name="TextBox 4">
              <a:extLst>
                <a:ext uri="{FF2B5EF4-FFF2-40B4-BE49-F238E27FC236}">
                  <a16:creationId xmlns:a16="http://schemas.microsoft.com/office/drawing/2014/main" id="{DDE3FCD3-EB95-3405-7367-6B9153CE46F1}"/>
                </a:ext>
              </a:extLst>
            </p:cNvPr>
            <p:cNvSpPr txBox="1"/>
            <p:nvPr/>
          </p:nvSpPr>
          <p:spPr>
            <a:xfrm>
              <a:off x="0" y="-38100"/>
              <a:ext cx="4816593" cy="837611"/>
            </a:xfrm>
            <a:prstGeom prst="rect">
              <a:avLst/>
            </a:prstGeom>
          </p:spPr>
          <p:txBody>
            <a:bodyPr lIns="50800" tIns="50800" rIns="50800" bIns="50800" rtlCol="0" anchor="ctr"/>
            <a:lstStyle/>
            <a:p>
              <a:pPr algn="ctr">
                <a:lnSpc>
                  <a:spcPts val="2659"/>
                </a:lnSpc>
              </a:pPr>
              <a:endParaRPr/>
            </a:p>
          </p:txBody>
        </p:sp>
      </p:grpSp>
      <p:sp>
        <p:nvSpPr>
          <p:cNvPr id="8" name="TextBox 8">
            <a:extLst>
              <a:ext uri="{FF2B5EF4-FFF2-40B4-BE49-F238E27FC236}">
                <a16:creationId xmlns:a16="http://schemas.microsoft.com/office/drawing/2014/main" id="{0105C5A6-11AA-D3A2-AEEE-9E605DAA6485}"/>
              </a:ext>
            </a:extLst>
          </p:cNvPr>
          <p:cNvSpPr txBox="1"/>
          <p:nvPr/>
        </p:nvSpPr>
        <p:spPr>
          <a:xfrm>
            <a:off x="1688911" y="1133475"/>
            <a:ext cx="14910179" cy="1337944"/>
          </a:xfrm>
          <a:prstGeom prst="rect">
            <a:avLst/>
          </a:prstGeom>
        </p:spPr>
        <p:txBody>
          <a:bodyPr lIns="0" tIns="0" rIns="0" bIns="0" rtlCol="0" anchor="t">
            <a:spAutoFit/>
          </a:bodyPr>
          <a:lstStyle/>
          <a:p>
            <a:pPr algn="ctr">
              <a:lnSpc>
                <a:spcPts val="10164"/>
              </a:lnSpc>
            </a:pPr>
            <a:r>
              <a:rPr lang="en-US" sz="9499" dirty="0">
                <a:solidFill>
                  <a:srgbClr val="FFFFFF"/>
                </a:solidFill>
                <a:latin typeface="Archivo Black"/>
                <a:ea typeface="Archivo Black"/>
                <a:cs typeface="Archivo Black"/>
                <a:sym typeface="Archivo Black"/>
              </a:rPr>
              <a:t>Clasificación </a:t>
            </a:r>
          </a:p>
        </p:txBody>
      </p:sp>
      <p:sp>
        <p:nvSpPr>
          <p:cNvPr id="9" name="TextBox 8">
            <a:extLst>
              <a:ext uri="{FF2B5EF4-FFF2-40B4-BE49-F238E27FC236}">
                <a16:creationId xmlns:a16="http://schemas.microsoft.com/office/drawing/2014/main" id="{B71A4BBF-61B2-2B97-6115-2255949A0589}"/>
              </a:ext>
            </a:extLst>
          </p:cNvPr>
          <p:cNvSpPr txBox="1"/>
          <p:nvPr/>
        </p:nvSpPr>
        <p:spPr>
          <a:xfrm>
            <a:off x="457200" y="3049764"/>
            <a:ext cx="16293614" cy="1661993"/>
          </a:xfrm>
          <a:prstGeom prst="rect">
            <a:avLst/>
          </a:prstGeom>
        </p:spPr>
        <p:txBody>
          <a:bodyPr wrap="square" lIns="0" tIns="0" rIns="0" bIns="0" rtlCol="0" anchor="t">
            <a:spAutoFit/>
          </a:bodyPr>
          <a:lstStyle/>
          <a:p>
            <a:pPr algn="l"/>
            <a:r>
              <a:rPr lang="es-AR" sz="5400" dirty="0">
                <a:solidFill>
                  <a:srgbClr val="347571"/>
                </a:solidFill>
                <a:latin typeface="Archivo Black"/>
                <a:ea typeface="Archivo Black"/>
                <a:cs typeface="Archivo Black"/>
                <a:sym typeface="Archivo Black"/>
              </a:rPr>
              <a:t>Cuándo se considera establecimiento de cría?</a:t>
            </a:r>
          </a:p>
        </p:txBody>
      </p:sp>
      <p:grpSp>
        <p:nvGrpSpPr>
          <p:cNvPr id="16" name="Group 13">
            <a:extLst>
              <a:ext uri="{FF2B5EF4-FFF2-40B4-BE49-F238E27FC236}">
                <a16:creationId xmlns:a16="http://schemas.microsoft.com/office/drawing/2014/main" id="{37B9FFC1-1122-7120-39A5-5F514793C4DA}"/>
              </a:ext>
            </a:extLst>
          </p:cNvPr>
          <p:cNvGrpSpPr/>
          <p:nvPr/>
        </p:nvGrpSpPr>
        <p:grpSpPr>
          <a:xfrm>
            <a:off x="433137" y="4671098"/>
            <a:ext cx="7520980" cy="1438015"/>
            <a:chOff x="0" y="0"/>
            <a:chExt cx="1681317" cy="350855"/>
          </a:xfrm>
        </p:grpSpPr>
        <p:sp>
          <p:nvSpPr>
            <p:cNvPr id="17" name="Freeform 14">
              <a:extLst>
                <a:ext uri="{FF2B5EF4-FFF2-40B4-BE49-F238E27FC236}">
                  <a16:creationId xmlns:a16="http://schemas.microsoft.com/office/drawing/2014/main" id="{B6E7B238-BED8-C8A0-F437-520F2A182AEC}"/>
                </a:ext>
              </a:extLst>
            </p:cNvPr>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dirty="0"/>
            </a:p>
          </p:txBody>
        </p:sp>
        <p:sp>
          <p:nvSpPr>
            <p:cNvPr id="29" name="TextBox 15">
              <a:extLst>
                <a:ext uri="{FF2B5EF4-FFF2-40B4-BE49-F238E27FC236}">
                  <a16:creationId xmlns:a16="http://schemas.microsoft.com/office/drawing/2014/main" id="{1AA917D4-BD16-E344-5185-7FD2BD3C6E55}"/>
                </a:ext>
              </a:extLst>
            </p:cNvPr>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sp>
        <p:nvSpPr>
          <p:cNvPr id="30" name="TextBox 15">
            <a:extLst>
              <a:ext uri="{FF2B5EF4-FFF2-40B4-BE49-F238E27FC236}">
                <a16:creationId xmlns:a16="http://schemas.microsoft.com/office/drawing/2014/main" id="{B3E85128-C0F7-782A-8260-E7BEBA4FE53D}"/>
              </a:ext>
            </a:extLst>
          </p:cNvPr>
          <p:cNvSpPr txBox="1"/>
          <p:nvPr/>
        </p:nvSpPr>
        <p:spPr>
          <a:xfrm>
            <a:off x="493295" y="4764651"/>
            <a:ext cx="5930414" cy="1250908"/>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Finalidad: PROCREO</a:t>
            </a:r>
          </a:p>
        </p:txBody>
      </p:sp>
      <p:sp>
        <p:nvSpPr>
          <p:cNvPr id="31" name="TextBox 8">
            <a:extLst>
              <a:ext uri="{FF2B5EF4-FFF2-40B4-BE49-F238E27FC236}">
                <a16:creationId xmlns:a16="http://schemas.microsoft.com/office/drawing/2014/main" id="{50C2059D-1935-188E-3FC2-A5C830B51435}"/>
              </a:ext>
            </a:extLst>
          </p:cNvPr>
          <p:cNvSpPr txBox="1"/>
          <p:nvPr/>
        </p:nvSpPr>
        <p:spPr>
          <a:xfrm>
            <a:off x="433137" y="6380206"/>
            <a:ext cx="16293614" cy="830997"/>
          </a:xfrm>
          <a:prstGeom prst="rect">
            <a:avLst/>
          </a:prstGeom>
        </p:spPr>
        <p:txBody>
          <a:bodyPr wrap="square" lIns="0" tIns="0" rIns="0" bIns="0" rtlCol="0" anchor="t">
            <a:spAutoFit/>
          </a:bodyPr>
          <a:lstStyle/>
          <a:p>
            <a:pPr algn="l"/>
            <a:r>
              <a:rPr lang="es-AR" sz="5400" dirty="0">
                <a:solidFill>
                  <a:srgbClr val="347571"/>
                </a:solidFill>
                <a:latin typeface="Archivo Black"/>
                <a:ea typeface="Archivo Black"/>
                <a:cs typeface="Archivo Black"/>
                <a:sym typeface="Archivo Black"/>
              </a:rPr>
              <a:t>Y establecimientos de invernada? </a:t>
            </a:r>
          </a:p>
        </p:txBody>
      </p:sp>
      <p:grpSp>
        <p:nvGrpSpPr>
          <p:cNvPr id="32" name="Group 13">
            <a:extLst>
              <a:ext uri="{FF2B5EF4-FFF2-40B4-BE49-F238E27FC236}">
                <a16:creationId xmlns:a16="http://schemas.microsoft.com/office/drawing/2014/main" id="{3A9CA7C2-3E91-DED0-6BC8-6F541A0DCE4C}"/>
              </a:ext>
            </a:extLst>
          </p:cNvPr>
          <p:cNvGrpSpPr/>
          <p:nvPr/>
        </p:nvGrpSpPr>
        <p:grpSpPr>
          <a:xfrm>
            <a:off x="493295" y="7211203"/>
            <a:ext cx="7520980" cy="1438015"/>
            <a:chOff x="0" y="0"/>
            <a:chExt cx="1681317" cy="350855"/>
          </a:xfrm>
        </p:grpSpPr>
        <p:sp>
          <p:nvSpPr>
            <p:cNvPr id="33" name="Freeform 14">
              <a:extLst>
                <a:ext uri="{FF2B5EF4-FFF2-40B4-BE49-F238E27FC236}">
                  <a16:creationId xmlns:a16="http://schemas.microsoft.com/office/drawing/2014/main" id="{B2F71F86-D902-3BA9-FD86-6E22BA456BCC}"/>
                </a:ext>
              </a:extLst>
            </p:cNvPr>
            <p:cNvSpPr/>
            <p:nvPr/>
          </p:nvSpPr>
          <p:spPr>
            <a:xfrm>
              <a:off x="0" y="0"/>
              <a:ext cx="1681317" cy="350855"/>
            </a:xfrm>
            <a:custGeom>
              <a:avLst/>
              <a:gdLst/>
              <a:ahLst/>
              <a:cxnLst/>
              <a:rect l="l" t="t" r="r" b="b"/>
              <a:pathLst>
                <a:path w="1681317" h="350855">
                  <a:moveTo>
                    <a:pt x="1478117" y="0"/>
                  </a:moveTo>
                  <a:lnTo>
                    <a:pt x="0" y="0"/>
                  </a:lnTo>
                  <a:lnTo>
                    <a:pt x="0" y="350855"/>
                  </a:lnTo>
                  <a:lnTo>
                    <a:pt x="1478117" y="350855"/>
                  </a:lnTo>
                  <a:lnTo>
                    <a:pt x="1681317" y="175428"/>
                  </a:lnTo>
                  <a:lnTo>
                    <a:pt x="1478117" y="0"/>
                  </a:lnTo>
                  <a:close/>
                </a:path>
              </a:pathLst>
            </a:custGeom>
            <a:solidFill>
              <a:srgbClr val="299F66"/>
            </a:solidFill>
          </p:spPr>
          <p:txBody>
            <a:bodyPr/>
            <a:lstStyle/>
            <a:p>
              <a:endParaRPr lang="es-AR" dirty="0"/>
            </a:p>
          </p:txBody>
        </p:sp>
        <p:sp>
          <p:nvSpPr>
            <p:cNvPr id="34" name="TextBox 15">
              <a:extLst>
                <a:ext uri="{FF2B5EF4-FFF2-40B4-BE49-F238E27FC236}">
                  <a16:creationId xmlns:a16="http://schemas.microsoft.com/office/drawing/2014/main" id="{E5C16009-98AF-A057-5DAF-015130DFD1B1}"/>
                </a:ext>
              </a:extLst>
            </p:cNvPr>
            <p:cNvSpPr txBox="1"/>
            <p:nvPr/>
          </p:nvSpPr>
          <p:spPr>
            <a:xfrm>
              <a:off x="0" y="-38100"/>
              <a:ext cx="1567017" cy="388955"/>
            </a:xfrm>
            <a:prstGeom prst="rect">
              <a:avLst/>
            </a:prstGeom>
          </p:spPr>
          <p:txBody>
            <a:bodyPr lIns="50800" tIns="50800" rIns="50800" bIns="50800" rtlCol="0" anchor="ctr"/>
            <a:lstStyle/>
            <a:p>
              <a:pPr algn="ctr">
                <a:lnSpc>
                  <a:spcPts val="2659"/>
                </a:lnSpc>
              </a:pPr>
              <a:endParaRPr/>
            </a:p>
          </p:txBody>
        </p:sp>
      </p:grpSp>
      <p:sp>
        <p:nvSpPr>
          <p:cNvPr id="35" name="TextBox 15">
            <a:extLst>
              <a:ext uri="{FF2B5EF4-FFF2-40B4-BE49-F238E27FC236}">
                <a16:creationId xmlns:a16="http://schemas.microsoft.com/office/drawing/2014/main" id="{C03D55D9-99F9-0DB7-117C-5A5178B652F4}"/>
              </a:ext>
            </a:extLst>
          </p:cNvPr>
          <p:cNvSpPr txBox="1"/>
          <p:nvPr/>
        </p:nvSpPr>
        <p:spPr>
          <a:xfrm>
            <a:off x="972773" y="7304756"/>
            <a:ext cx="5930414" cy="1250908"/>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Finalidad: PRODUCCIÓN DE KILOS</a:t>
            </a:r>
          </a:p>
        </p:txBody>
      </p:sp>
      <p:sp>
        <p:nvSpPr>
          <p:cNvPr id="36" name="TextBox 8">
            <a:extLst>
              <a:ext uri="{FF2B5EF4-FFF2-40B4-BE49-F238E27FC236}">
                <a16:creationId xmlns:a16="http://schemas.microsoft.com/office/drawing/2014/main" id="{4BFC613D-4DB9-931D-3E4B-2406CCEF4621}"/>
              </a:ext>
            </a:extLst>
          </p:cNvPr>
          <p:cNvSpPr txBox="1"/>
          <p:nvPr/>
        </p:nvSpPr>
        <p:spPr>
          <a:xfrm>
            <a:off x="457200" y="8805375"/>
            <a:ext cx="16293614" cy="830997"/>
          </a:xfrm>
          <a:prstGeom prst="rect">
            <a:avLst/>
          </a:prstGeom>
        </p:spPr>
        <p:txBody>
          <a:bodyPr wrap="square" lIns="0" tIns="0" rIns="0" bIns="0" rtlCol="0" anchor="t">
            <a:spAutoFit/>
          </a:bodyPr>
          <a:lstStyle/>
          <a:p>
            <a:pPr algn="l"/>
            <a:r>
              <a:rPr lang="es-AR" sz="5400" dirty="0">
                <a:solidFill>
                  <a:srgbClr val="347571"/>
                </a:solidFill>
                <a:latin typeface="Archivo Black"/>
                <a:ea typeface="Archivo Black"/>
                <a:cs typeface="Archivo Black"/>
                <a:sym typeface="Archivo Black"/>
              </a:rPr>
              <a:t>Establecimientos mixtos</a:t>
            </a:r>
          </a:p>
        </p:txBody>
      </p:sp>
    </p:spTree>
    <p:extLst>
      <p:ext uri="{BB962C8B-B14F-4D97-AF65-F5344CB8AC3E}">
        <p14:creationId xmlns:p14="http://schemas.microsoft.com/office/powerpoint/2010/main" val="722255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8737" y="2191992"/>
            <a:ext cx="11511175" cy="1620609"/>
            <a:chOff x="0" y="0"/>
            <a:chExt cx="3031750" cy="426827"/>
          </a:xfrm>
        </p:grpSpPr>
        <p:sp>
          <p:nvSpPr>
            <p:cNvPr id="3" name="Freeform 3"/>
            <p:cNvSpPr/>
            <p:nvPr/>
          </p:nvSpPr>
          <p:spPr>
            <a:xfrm>
              <a:off x="0" y="0"/>
              <a:ext cx="3031750" cy="426827"/>
            </a:xfrm>
            <a:custGeom>
              <a:avLst/>
              <a:gdLst/>
              <a:ahLst/>
              <a:cxnLst/>
              <a:rect l="l" t="t" r="r" b="b"/>
              <a:pathLst>
                <a:path w="3031750" h="426827">
                  <a:moveTo>
                    <a:pt x="2828550" y="0"/>
                  </a:moveTo>
                  <a:lnTo>
                    <a:pt x="0" y="0"/>
                  </a:lnTo>
                  <a:lnTo>
                    <a:pt x="0" y="426827"/>
                  </a:lnTo>
                  <a:lnTo>
                    <a:pt x="2828550" y="426827"/>
                  </a:lnTo>
                  <a:lnTo>
                    <a:pt x="3031750" y="213414"/>
                  </a:lnTo>
                  <a:lnTo>
                    <a:pt x="2828550" y="0"/>
                  </a:lnTo>
                  <a:close/>
                </a:path>
              </a:pathLst>
            </a:custGeom>
            <a:solidFill>
              <a:srgbClr val="299F66"/>
            </a:solidFill>
          </p:spPr>
          <p:txBody>
            <a:bodyPr/>
            <a:lstStyle/>
            <a:p>
              <a:endParaRPr lang="es-AR"/>
            </a:p>
          </p:txBody>
        </p:sp>
        <p:sp>
          <p:nvSpPr>
            <p:cNvPr id="4" name="TextBox 4"/>
            <p:cNvSpPr txBox="1"/>
            <p:nvPr/>
          </p:nvSpPr>
          <p:spPr>
            <a:xfrm>
              <a:off x="0" y="-38100"/>
              <a:ext cx="2917450" cy="46492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714990" y="635695"/>
            <a:ext cx="13458210" cy="1237711"/>
          </a:xfrm>
          <a:prstGeom prst="rect">
            <a:avLst/>
          </a:prstGeom>
        </p:spPr>
        <p:txBody>
          <a:bodyPr wrap="square" lIns="0" tIns="0" rIns="0" bIns="0" rtlCol="0" anchor="t">
            <a:spAutoFit/>
          </a:bodyPr>
          <a:lstStyle/>
          <a:p>
            <a:pPr algn="l">
              <a:lnSpc>
                <a:spcPts val="10164"/>
              </a:lnSpc>
            </a:pPr>
            <a:r>
              <a:rPr lang="en-US" sz="7200" dirty="0">
                <a:solidFill>
                  <a:srgbClr val="347571"/>
                </a:solidFill>
                <a:latin typeface="Archivo Black"/>
                <a:ea typeface="Archivo Black"/>
                <a:cs typeface="Archivo Black"/>
                <a:sym typeface="Archivo Black"/>
              </a:rPr>
              <a:t>Establecimientos de cría</a:t>
            </a:r>
          </a:p>
        </p:txBody>
      </p:sp>
      <p:sp>
        <p:nvSpPr>
          <p:cNvPr id="7" name="TextBox 7"/>
          <p:cNvSpPr txBox="1"/>
          <p:nvPr/>
        </p:nvSpPr>
        <p:spPr>
          <a:xfrm>
            <a:off x="990600" y="2810741"/>
            <a:ext cx="9958739" cy="448841"/>
          </a:xfrm>
          <a:prstGeom prst="rect">
            <a:avLst/>
          </a:prstGeom>
        </p:spPr>
        <p:txBody>
          <a:bodyPr lIns="0" tIns="0" rIns="0" bIns="0" rtlCol="0" anchor="t">
            <a:spAutoFit/>
          </a:bodyPr>
          <a:lstStyle/>
          <a:p>
            <a:pPr algn="l">
              <a:lnSpc>
                <a:spcPts val="3500"/>
              </a:lnSpc>
            </a:pPr>
            <a:r>
              <a:rPr lang="en-US" sz="3600" b="1" dirty="0">
                <a:solidFill>
                  <a:srgbClr val="FFFFFF"/>
                </a:solidFill>
                <a:latin typeface="Montserrat Bold"/>
                <a:ea typeface="Montserrat Bold"/>
                <a:cs typeface="Montserrat Bold"/>
                <a:sym typeface="Montserrat Bold"/>
              </a:rPr>
              <a:t>1) Costo fijo inicial: VIENTRES</a:t>
            </a:r>
          </a:p>
        </p:txBody>
      </p:sp>
      <p:sp>
        <p:nvSpPr>
          <p:cNvPr id="8" name="Freeform 8"/>
          <p:cNvSpPr/>
          <p:nvPr/>
        </p:nvSpPr>
        <p:spPr>
          <a:xfrm>
            <a:off x="13848855" y="5751798"/>
            <a:ext cx="2741447" cy="3506502"/>
          </a:xfrm>
          <a:custGeom>
            <a:avLst/>
            <a:gdLst/>
            <a:ahLst/>
            <a:cxnLst/>
            <a:rect l="l" t="t" r="r" b="b"/>
            <a:pathLst>
              <a:path w="2741447" h="3506502">
                <a:moveTo>
                  <a:pt x="0" y="0"/>
                </a:moveTo>
                <a:lnTo>
                  <a:pt x="2741447" y="0"/>
                </a:lnTo>
                <a:lnTo>
                  <a:pt x="2741447" y="3506502"/>
                </a:lnTo>
                <a:lnTo>
                  <a:pt x="0" y="3506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9" name="Freeform 9"/>
          <p:cNvSpPr/>
          <p:nvPr/>
        </p:nvSpPr>
        <p:spPr>
          <a:xfrm>
            <a:off x="13848855" y="1053123"/>
            <a:ext cx="2711463" cy="4041476"/>
          </a:xfrm>
          <a:custGeom>
            <a:avLst/>
            <a:gdLst/>
            <a:ahLst/>
            <a:cxnLst/>
            <a:rect l="l" t="t" r="r" b="b"/>
            <a:pathLst>
              <a:path w="2711463" h="4041476">
                <a:moveTo>
                  <a:pt x="0" y="0"/>
                </a:moveTo>
                <a:lnTo>
                  <a:pt x="2711462" y="0"/>
                </a:lnTo>
                <a:lnTo>
                  <a:pt x="2711462" y="4041475"/>
                </a:lnTo>
                <a:lnTo>
                  <a:pt x="0" y="4041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grpSp>
        <p:nvGrpSpPr>
          <p:cNvPr id="10" name="Group 2">
            <a:extLst>
              <a:ext uri="{FF2B5EF4-FFF2-40B4-BE49-F238E27FC236}">
                <a16:creationId xmlns:a16="http://schemas.microsoft.com/office/drawing/2014/main" id="{41BBE4CA-BCED-7556-611A-E81F778110E9}"/>
              </a:ext>
            </a:extLst>
          </p:cNvPr>
          <p:cNvGrpSpPr/>
          <p:nvPr/>
        </p:nvGrpSpPr>
        <p:grpSpPr>
          <a:xfrm>
            <a:off x="618736" y="5367344"/>
            <a:ext cx="11511175" cy="1620609"/>
            <a:chOff x="0" y="0"/>
            <a:chExt cx="3031750" cy="426827"/>
          </a:xfrm>
        </p:grpSpPr>
        <p:sp>
          <p:nvSpPr>
            <p:cNvPr id="11" name="Freeform 3">
              <a:extLst>
                <a:ext uri="{FF2B5EF4-FFF2-40B4-BE49-F238E27FC236}">
                  <a16:creationId xmlns:a16="http://schemas.microsoft.com/office/drawing/2014/main" id="{F170AFBF-3E0A-C3F6-D7A7-A54E4DCA61D5}"/>
                </a:ext>
              </a:extLst>
            </p:cNvPr>
            <p:cNvSpPr/>
            <p:nvPr/>
          </p:nvSpPr>
          <p:spPr>
            <a:xfrm>
              <a:off x="0" y="0"/>
              <a:ext cx="3031750" cy="426827"/>
            </a:xfrm>
            <a:custGeom>
              <a:avLst/>
              <a:gdLst/>
              <a:ahLst/>
              <a:cxnLst/>
              <a:rect l="l" t="t" r="r" b="b"/>
              <a:pathLst>
                <a:path w="3031750" h="426827">
                  <a:moveTo>
                    <a:pt x="2828550" y="0"/>
                  </a:moveTo>
                  <a:lnTo>
                    <a:pt x="0" y="0"/>
                  </a:lnTo>
                  <a:lnTo>
                    <a:pt x="0" y="426827"/>
                  </a:lnTo>
                  <a:lnTo>
                    <a:pt x="2828550" y="426827"/>
                  </a:lnTo>
                  <a:lnTo>
                    <a:pt x="3031750" y="213414"/>
                  </a:lnTo>
                  <a:lnTo>
                    <a:pt x="2828550" y="0"/>
                  </a:lnTo>
                  <a:close/>
                </a:path>
              </a:pathLst>
            </a:custGeom>
            <a:solidFill>
              <a:srgbClr val="299F66"/>
            </a:solidFill>
          </p:spPr>
          <p:txBody>
            <a:bodyPr/>
            <a:lstStyle/>
            <a:p>
              <a:endParaRPr lang="es-AR"/>
            </a:p>
          </p:txBody>
        </p:sp>
        <p:sp>
          <p:nvSpPr>
            <p:cNvPr id="12" name="TextBox 4">
              <a:extLst>
                <a:ext uri="{FF2B5EF4-FFF2-40B4-BE49-F238E27FC236}">
                  <a16:creationId xmlns:a16="http://schemas.microsoft.com/office/drawing/2014/main" id="{B856CD61-C327-35D7-4579-E61D11826A68}"/>
                </a:ext>
              </a:extLst>
            </p:cNvPr>
            <p:cNvSpPr txBox="1"/>
            <p:nvPr/>
          </p:nvSpPr>
          <p:spPr>
            <a:xfrm>
              <a:off x="0" y="-38100"/>
              <a:ext cx="2917450" cy="464927"/>
            </a:xfrm>
            <a:prstGeom prst="rect">
              <a:avLst/>
            </a:prstGeom>
          </p:spPr>
          <p:txBody>
            <a:bodyPr lIns="50800" tIns="50800" rIns="50800" bIns="50800" rtlCol="0" anchor="ctr"/>
            <a:lstStyle/>
            <a:p>
              <a:pPr algn="ctr">
                <a:lnSpc>
                  <a:spcPts val="2659"/>
                </a:lnSpc>
              </a:pPr>
              <a:endParaRPr/>
            </a:p>
          </p:txBody>
        </p:sp>
      </p:grpSp>
      <p:sp>
        <p:nvSpPr>
          <p:cNvPr id="13" name="TextBox 7">
            <a:extLst>
              <a:ext uri="{FF2B5EF4-FFF2-40B4-BE49-F238E27FC236}">
                <a16:creationId xmlns:a16="http://schemas.microsoft.com/office/drawing/2014/main" id="{590872E0-CFDC-441A-5C5E-0A86333BE3A1}"/>
              </a:ext>
            </a:extLst>
          </p:cNvPr>
          <p:cNvSpPr txBox="1"/>
          <p:nvPr/>
        </p:nvSpPr>
        <p:spPr>
          <a:xfrm>
            <a:off x="990600" y="5367344"/>
            <a:ext cx="9958739" cy="1568314"/>
          </a:xfrm>
          <a:prstGeom prst="rect">
            <a:avLst/>
          </a:prstGeom>
        </p:spPr>
        <p:txBody>
          <a:bodyPr lIns="0" tIns="0" rIns="0" bIns="0" rtlCol="0" anchor="t">
            <a:spAutoFit/>
          </a:bodyPr>
          <a:lstStyle/>
          <a:p>
            <a:pPr algn="l">
              <a:lnSpc>
                <a:spcPct val="150000"/>
              </a:lnSpc>
            </a:pPr>
            <a:r>
              <a:rPr lang="en-US" sz="3600" b="1" dirty="0">
                <a:solidFill>
                  <a:srgbClr val="FFFFFF"/>
                </a:solidFill>
                <a:latin typeface="Montserrat Bold"/>
                <a:ea typeface="Montserrat Bold"/>
                <a:cs typeface="Montserrat Bold"/>
                <a:sym typeface="Montserrat Bold"/>
              </a:rPr>
              <a:t>2) Costo est. </a:t>
            </a:r>
            <a:r>
              <a:rPr lang="en-US" sz="3600" b="1" dirty="0" err="1">
                <a:solidFill>
                  <a:srgbClr val="FFFFFF"/>
                </a:solidFill>
                <a:latin typeface="Montserrat Bold"/>
                <a:ea typeface="Montserrat Bold"/>
                <a:cs typeface="Montserrat Bold"/>
                <a:sym typeface="Montserrat Bold"/>
              </a:rPr>
              <a:t>por</a:t>
            </a:r>
            <a:r>
              <a:rPr lang="en-US" sz="3600" b="1" dirty="0">
                <a:solidFill>
                  <a:srgbClr val="FFFFFF"/>
                </a:solidFill>
                <a:latin typeface="Montserrat Bold"/>
                <a:ea typeface="Montserrat Bold"/>
                <a:cs typeface="Montserrat Bold"/>
                <a:sym typeface="Montserrat Bold"/>
              </a:rPr>
              <a:t> </a:t>
            </a:r>
            <a:r>
              <a:rPr lang="en-US" sz="3600" b="1" dirty="0" err="1">
                <a:solidFill>
                  <a:srgbClr val="FFFFFF"/>
                </a:solidFill>
                <a:latin typeface="Montserrat Bold"/>
                <a:ea typeface="Montserrat Bold"/>
                <a:cs typeface="Montserrat Bold"/>
                <a:sym typeface="Montserrat Bold"/>
              </a:rPr>
              <a:t>revaluación</a:t>
            </a:r>
            <a:r>
              <a:rPr lang="en-US" sz="3600" b="1" dirty="0">
                <a:solidFill>
                  <a:srgbClr val="FFFFFF"/>
                </a:solidFill>
                <a:latin typeface="Montserrat Bold"/>
                <a:ea typeface="Montserrat Bold"/>
                <a:cs typeface="Montserrat Bold"/>
                <a:sym typeface="Montserrat Bold"/>
              </a:rPr>
              <a:t> </a:t>
            </a:r>
            <a:r>
              <a:rPr lang="en-US" sz="3600" b="1" dirty="0" err="1">
                <a:solidFill>
                  <a:srgbClr val="FFFFFF"/>
                </a:solidFill>
                <a:latin typeface="Montserrat Bold"/>
                <a:ea typeface="Montserrat Bold"/>
                <a:cs typeface="Montserrat Bold"/>
                <a:sym typeface="Montserrat Bold"/>
              </a:rPr>
              <a:t>anual</a:t>
            </a:r>
            <a:r>
              <a:rPr lang="en-US" sz="3600" b="1" dirty="0">
                <a:solidFill>
                  <a:srgbClr val="FFFFFF"/>
                </a:solidFill>
                <a:latin typeface="Montserrat Bold"/>
                <a:ea typeface="Montserrat Bold"/>
                <a:cs typeface="Montserrat Bold"/>
                <a:sym typeface="Montserrat Bold"/>
              </a:rPr>
              <a:t> (CERA): Machos</a:t>
            </a:r>
          </a:p>
        </p:txBody>
      </p:sp>
      <p:sp>
        <p:nvSpPr>
          <p:cNvPr id="14" name="Rectángulo 13">
            <a:extLst>
              <a:ext uri="{FF2B5EF4-FFF2-40B4-BE49-F238E27FC236}">
                <a16:creationId xmlns:a16="http://schemas.microsoft.com/office/drawing/2014/main" id="{DB90A865-2B5B-D235-E78B-18B5CD482AE8}"/>
              </a:ext>
            </a:extLst>
          </p:cNvPr>
          <p:cNvSpPr/>
          <p:nvPr/>
        </p:nvSpPr>
        <p:spPr>
          <a:xfrm>
            <a:off x="2265388" y="7930554"/>
            <a:ext cx="821787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VALOR BASE = 60% DE LA CATEGORÍA MÁS VENDIDA EN EL ÚLTIMO TRIMESTRE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93312" y="1621242"/>
            <a:ext cx="15589888" cy="2627642"/>
          </a:xfrm>
          <a:prstGeom prst="rect">
            <a:avLst/>
          </a:prstGeom>
        </p:spPr>
        <p:txBody>
          <a:bodyPr wrap="square" lIns="0" tIns="0" rIns="0" bIns="0" rtlCol="0" anchor="t">
            <a:spAutoFit/>
          </a:bodyPr>
          <a:lstStyle/>
          <a:p>
            <a:pPr algn="ctr">
              <a:lnSpc>
                <a:spcPts val="10164"/>
              </a:lnSpc>
            </a:pPr>
            <a:r>
              <a:rPr lang="es-AR" sz="9499" dirty="0">
                <a:solidFill>
                  <a:srgbClr val="347571"/>
                </a:solidFill>
                <a:latin typeface="Archivo Black"/>
                <a:ea typeface="Archivo Black"/>
                <a:cs typeface="Archivo Black"/>
                <a:sym typeface="Archivo Black"/>
              </a:rPr>
              <a:t>Costo estimativo por revaluación anual</a:t>
            </a:r>
            <a:endParaRPr lang="en-US" sz="9499" dirty="0">
              <a:solidFill>
                <a:srgbClr val="347571"/>
              </a:solidFill>
              <a:latin typeface="Archivo Black"/>
              <a:ea typeface="Archivo Black"/>
              <a:cs typeface="Archivo Black"/>
              <a:sym typeface="Archivo Black"/>
            </a:endParaRPr>
          </a:p>
        </p:txBody>
      </p:sp>
      <p:sp>
        <p:nvSpPr>
          <p:cNvPr id="5" name="Freeform 5"/>
          <p:cNvSpPr/>
          <p:nvPr/>
        </p:nvSpPr>
        <p:spPr>
          <a:xfrm flipH="1">
            <a:off x="-623061" y="0"/>
            <a:ext cx="5020657" cy="1643124"/>
          </a:xfrm>
          <a:custGeom>
            <a:avLst/>
            <a:gdLst/>
            <a:ahLst/>
            <a:cxnLst/>
            <a:rect l="l" t="t" r="r" b="b"/>
            <a:pathLst>
              <a:path w="5020657" h="1643124">
                <a:moveTo>
                  <a:pt x="5020657" y="0"/>
                </a:moveTo>
                <a:lnTo>
                  <a:pt x="0" y="0"/>
                </a:lnTo>
                <a:lnTo>
                  <a:pt x="0" y="1643124"/>
                </a:lnTo>
                <a:lnTo>
                  <a:pt x="5020657" y="1643124"/>
                </a:lnTo>
                <a:lnTo>
                  <a:pt x="502065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6" name="Freeform 6"/>
          <p:cNvSpPr/>
          <p:nvPr/>
        </p:nvSpPr>
        <p:spPr>
          <a:xfrm>
            <a:off x="-4480418" y="-887049"/>
            <a:ext cx="6870901" cy="5546691"/>
          </a:xfrm>
          <a:custGeom>
            <a:avLst/>
            <a:gdLst/>
            <a:ahLst/>
            <a:cxnLst/>
            <a:rect l="l" t="t" r="r" b="b"/>
            <a:pathLst>
              <a:path w="6870901" h="5546691">
                <a:moveTo>
                  <a:pt x="0" y="0"/>
                </a:moveTo>
                <a:lnTo>
                  <a:pt x="6870901" y="0"/>
                </a:lnTo>
                <a:lnTo>
                  <a:pt x="6870901" y="5546690"/>
                </a:lnTo>
                <a:lnTo>
                  <a:pt x="0" y="5546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grpSp>
        <p:nvGrpSpPr>
          <p:cNvPr id="7" name="Grupo 6">
            <a:extLst>
              <a:ext uri="{FF2B5EF4-FFF2-40B4-BE49-F238E27FC236}">
                <a16:creationId xmlns:a16="http://schemas.microsoft.com/office/drawing/2014/main" id="{2B89577A-7B68-4257-13E6-F55E6ABDD9B1}"/>
              </a:ext>
            </a:extLst>
          </p:cNvPr>
          <p:cNvGrpSpPr/>
          <p:nvPr/>
        </p:nvGrpSpPr>
        <p:grpSpPr>
          <a:xfrm>
            <a:off x="1512539" y="4248884"/>
            <a:ext cx="3197424" cy="2226633"/>
            <a:chOff x="1532651" y="23574"/>
            <a:chExt cx="1789890" cy="1252865"/>
          </a:xfrm>
          <a:solidFill>
            <a:schemeClr val="accent3">
              <a:lumMod val="75000"/>
            </a:schemeClr>
          </a:solidFill>
        </p:grpSpPr>
        <p:sp>
          <p:nvSpPr>
            <p:cNvPr id="8" name="Rectángulo: esquinas redondeadas 7">
              <a:extLst>
                <a:ext uri="{FF2B5EF4-FFF2-40B4-BE49-F238E27FC236}">
                  <a16:creationId xmlns:a16="http://schemas.microsoft.com/office/drawing/2014/main" id="{7582B7D7-FDAF-B37C-F761-C94C7D2321DE}"/>
                </a:ext>
              </a:extLst>
            </p:cNvPr>
            <p:cNvSpPr/>
            <p:nvPr/>
          </p:nvSpPr>
          <p:spPr>
            <a:xfrm>
              <a:off x="1532651" y="23574"/>
              <a:ext cx="1789890" cy="1252865"/>
            </a:xfrm>
            <a:prstGeom prst="roundRect">
              <a:avLst>
                <a:gd name="adj" fmla="val 16670"/>
              </a:avLst>
            </a:prstGeom>
            <a:grpFill/>
            <a:ln w="15875" cap="flat" cmpd="sng" algn="ctr">
              <a:solidFill>
                <a:sysClr val="window" lastClr="FFFFFF">
                  <a:hueOff val="0"/>
                  <a:satOff val="0"/>
                  <a:lumOff val="0"/>
                  <a:alphaOff val="0"/>
                </a:sysClr>
              </a:solidFill>
              <a:prstDash val="solid"/>
            </a:ln>
            <a:effectLst/>
          </p:spPr>
          <p:txBody>
            <a:bodyPr/>
            <a:lstStyle/>
            <a:p>
              <a:endParaRPr lang="es-AR"/>
            </a:p>
          </p:txBody>
        </p:sp>
        <p:sp>
          <p:nvSpPr>
            <p:cNvPr id="9" name="Rectángulo: esquinas redondeadas 4">
              <a:extLst>
                <a:ext uri="{FF2B5EF4-FFF2-40B4-BE49-F238E27FC236}">
                  <a16:creationId xmlns:a16="http://schemas.microsoft.com/office/drawing/2014/main" id="{9D3A2715-D39E-B3BF-9B6A-82CB46B0F732}"/>
                </a:ext>
              </a:extLst>
            </p:cNvPr>
            <p:cNvSpPr txBox="1"/>
            <p:nvPr/>
          </p:nvSpPr>
          <p:spPr>
            <a:xfrm>
              <a:off x="1593822" y="84745"/>
              <a:ext cx="1667548" cy="1130523"/>
            </a:xfrm>
            <a:prstGeom prst="rect">
              <a:avLst/>
            </a:prstGeom>
            <a:grpFill/>
            <a:ln>
              <a:noFill/>
            </a:ln>
            <a:effectLst/>
          </p:spPr>
          <p:txBody>
            <a:bodyPr spcFirstLastPara="0" vert="horz" wrap="square" lIns="49530" tIns="49530" rIns="49530" bIns="49530" numCol="1" spcCol="1270" anchor="ctr" anchorCtr="0">
              <a:noAutofit/>
            </a:bodyPr>
            <a:lstStyle/>
            <a:p>
              <a:pPr marL="0" marR="0" lvl="0" indent="0" algn="ctr" defTabSz="57785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sysClr val="window" lastClr="FFFFFF"/>
                  </a:solidFill>
                  <a:effectLst/>
                  <a:uLnTx/>
                  <a:uFillTx/>
                  <a:latin typeface="Montserrat" panose="00000500000000000000" pitchFamily="2" charset="0"/>
                </a:rPr>
                <a:t>DETERMINAR LA CATEGORÍA MÁS VENDIDA EN EL </a:t>
              </a:r>
            </a:p>
            <a:p>
              <a:pPr marL="0" marR="0" lvl="0" indent="0" algn="ctr" defTabSz="577850" eaLnBrk="1" fontAlgn="auto" latinLnBrk="0" hangingPunct="1">
                <a:lnSpc>
                  <a:spcPct val="90000"/>
                </a:lnSpc>
                <a:spcBef>
                  <a:spcPct val="0"/>
                </a:spcBef>
                <a:spcAft>
                  <a:spcPct val="35000"/>
                </a:spcAft>
                <a:buClrTx/>
                <a:buSzTx/>
                <a:buFontTx/>
                <a:buNone/>
                <a:tabLst/>
                <a:defRPr/>
              </a:pPr>
              <a:r>
                <a:rPr kumimoji="0" lang="es-ES" sz="2400" b="0" i="0" u="none" strike="noStrike" kern="1200" cap="none" spc="0" normalizeH="0" baseline="0" noProof="0" dirty="0">
                  <a:ln>
                    <a:noFill/>
                  </a:ln>
                  <a:solidFill>
                    <a:sysClr val="window" lastClr="FFFFFF"/>
                  </a:solidFill>
                  <a:effectLst/>
                  <a:uLnTx/>
                  <a:uFillTx/>
                  <a:latin typeface="Montserrat" panose="00000500000000000000" pitchFamily="2" charset="0"/>
                </a:rPr>
                <a:t>ÚLTIMO TRIMESTRE</a:t>
              </a:r>
            </a:p>
          </p:txBody>
        </p:sp>
      </p:grpSp>
      <p:grpSp>
        <p:nvGrpSpPr>
          <p:cNvPr id="10" name="Grupo 9">
            <a:extLst>
              <a:ext uri="{FF2B5EF4-FFF2-40B4-BE49-F238E27FC236}">
                <a16:creationId xmlns:a16="http://schemas.microsoft.com/office/drawing/2014/main" id="{A3C38309-5AF9-152A-3307-AC0ED38A5FF5}"/>
              </a:ext>
            </a:extLst>
          </p:cNvPr>
          <p:cNvGrpSpPr/>
          <p:nvPr/>
        </p:nvGrpSpPr>
        <p:grpSpPr>
          <a:xfrm>
            <a:off x="5331024" y="6038117"/>
            <a:ext cx="3258595" cy="2217037"/>
            <a:chOff x="3016661" y="1430956"/>
            <a:chExt cx="1789890" cy="1252865"/>
          </a:xfrm>
          <a:solidFill>
            <a:schemeClr val="accent3">
              <a:lumMod val="75000"/>
            </a:schemeClr>
          </a:solidFill>
        </p:grpSpPr>
        <p:sp>
          <p:nvSpPr>
            <p:cNvPr id="11" name="Rectángulo: esquinas redondeadas 10">
              <a:extLst>
                <a:ext uri="{FF2B5EF4-FFF2-40B4-BE49-F238E27FC236}">
                  <a16:creationId xmlns:a16="http://schemas.microsoft.com/office/drawing/2014/main" id="{8C78B005-8E4B-77F7-8413-6D52FAC2D5AB}"/>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12" name="Rectángulo: esquinas redondeadas 4">
              <a:extLst>
                <a:ext uri="{FF2B5EF4-FFF2-40B4-BE49-F238E27FC236}">
                  <a16:creationId xmlns:a16="http://schemas.microsoft.com/office/drawing/2014/main" id="{F0F515B7-0D3F-5DEF-28BA-F9D5A56C270F}"/>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2400" dirty="0">
                  <a:solidFill>
                    <a:sysClr val="window" lastClr="FFFFFF"/>
                  </a:solidFill>
                  <a:latin typeface="Montserrat" panose="00000500000000000000" pitchFamily="2" charset="0"/>
                </a:rPr>
                <a:t>VERIFICAR SI ES REPRESENTATIVA EN MÁS DEL 10%</a:t>
              </a:r>
            </a:p>
          </p:txBody>
        </p:sp>
      </p:grpSp>
      <p:grpSp>
        <p:nvGrpSpPr>
          <p:cNvPr id="13" name="Grupo 12">
            <a:extLst>
              <a:ext uri="{FF2B5EF4-FFF2-40B4-BE49-F238E27FC236}">
                <a16:creationId xmlns:a16="http://schemas.microsoft.com/office/drawing/2014/main" id="{432C2C98-FBB1-F15C-BFDE-57F9C356C57B}"/>
              </a:ext>
            </a:extLst>
          </p:cNvPr>
          <p:cNvGrpSpPr/>
          <p:nvPr/>
        </p:nvGrpSpPr>
        <p:grpSpPr>
          <a:xfrm>
            <a:off x="9210680" y="7996988"/>
            <a:ext cx="3369960" cy="2217037"/>
            <a:chOff x="4461018" y="2838337"/>
            <a:chExt cx="1851061" cy="1252865"/>
          </a:xfrm>
          <a:solidFill>
            <a:schemeClr val="accent3">
              <a:lumMod val="75000"/>
            </a:schemeClr>
          </a:solidFill>
        </p:grpSpPr>
        <p:sp>
          <p:nvSpPr>
            <p:cNvPr id="14" name="Rectángulo: esquinas redondeadas 13">
              <a:extLst>
                <a:ext uri="{FF2B5EF4-FFF2-40B4-BE49-F238E27FC236}">
                  <a16:creationId xmlns:a16="http://schemas.microsoft.com/office/drawing/2014/main" id="{247DEF09-3629-80B5-C09F-CCE5C9CDCD74}"/>
                </a:ext>
              </a:extLst>
            </p:cNvPr>
            <p:cNvSpPr/>
            <p:nvPr/>
          </p:nvSpPr>
          <p:spPr>
            <a:xfrm>
              <a:off x="4500671" y="2838337"/>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15" name="Rectángulo: esquinas redondeadas 4">
              <a:extLst>
                <a:ext uri="{FF2B5EF4-FFF2-40B4-BE49-F238E27FC236}">
                  <a16:creationId xmlns:a16="http://schemas.microsoft.com/office/drawing/2014/main" id="{AFCBA497-E901-6D79-3D34-CBFB9DFB4A55}"/>
                </a:ext>
              </a:extLst>
            </p:cNvPr>
            <p:cNvSpPr txBox="1"/>
            <p:nvPr/>
          </p:nvSpPr>
          <p:spPr>
            <a:xfrm>
              <a:off x="4461018" y="2915547"/>
              <a:ext cx="1851061" cy="113052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lvl="0" indent="0" algn="ctr" defTabSz="577850">
                <a:lnSpc>
                  <a:spcPct val="90000"/>
                </a:lnSpc>
                <a:spcBef>
                  <a:spcPct val="0"/>
                </a:spcBef>
                <a:spcAft>
                  <a:spcPct val="35000"/>
                </a:spcAft>
                <a:buNone/>
              </a:pPr>
              <a:r>
                <a:rPr lang="es-ES" sz="2400" dirty="0">
                  <a:solidFill>
                    <a:sysClr val="window" lastClr="FFFFFF"/>
                  </a:solidFill>
                  <a:latin typeface="Montserrat" panose="00000500000000000000" pitchFamily="2" charset="0"/>
                </a:rPr>
                <a:t>DETERMINAR PRECIO PROM.PONDERADO</a:t>
              </a:r>
            </a:p>
          </p:txBody>
        </p:sp>
      </p:grpSp>
      <p:sp>
        <p:nvSpPr>
          <p:cNvPr id="16" name="Flecha: doblada hacia arriba 15">
            <a:extLst>
              <a:ext uri="{FF2B5EF4-FFF2-40B4-BE49-F238E27FC236}">
                <a16:creationId xmlns:a16="http://schemas.microsoft.com/office/drawing/2014/main" id="{A791F772-7A6D-D231-4B5B-7531D99F57DF}"/>
              </a:ext>
            </a:extLst>
          </p:cNvPr>
          <p:cNvSpPr/>
          <p:nvPr/>
        </p:nvSpPr>
        <p:spPr>
          <a:xfrm rot="5400000">
            <a:off x="3883629" y="6541398"/>
            <a:ext cx="1063252" cy="121047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AR"/>
          </a:p>
        </p:txBody>
      </p:sp>
      <p:sp>
        <p:nvSpPr>
          <p:cNvPr id="17" name="Flecha: doblada hacia arriba 16">
            <a:extLst>
              <a:ext uri="{FF2B5EF4-FFF2-40B4-BE49-F238E27FC236}">
                <a16:creationId xmlns:a16="http://schemas.microsoft.com/office/drawing/2014/main" id="{F40EEC42-E151-E9D4-C585-182CE4470035}"/>
              </a:ext>
            </a:extLst>
          </p:cNvPr>
          <p:cNvSpPr/>
          <p:nvPr/>
        </p:nvSpPr>
        <p:spPr>
          <a:xfrm rot="5400000">
            <a:off x="7861829" y="8389981"/>
            <a:ext cx="1063252" cy="121047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AR"/>
          </a:p>
        </p:txBody>
      </p:sp>
      <p:sp>
        <p:nvSpPr>
          <p:cNvPr id="18" name="Rectángulo 17">
            <a:extLst>
              <a:ext uri="{FF2B5EF4-FFF2-40B4-BE49-F238E27FC236}">
                <a16:creationId xmlns:a16="http://schemas.microsoft.com/office/drawing/2014/main" id="{03A49F91-B7A0-1BED-7EF7-4416E5B3B40D}"/>
              </a:ext>
            </a:extLst>
          </p:cNvPr>
          <p:cNvSpPr/>
          <p:nvPr/>
        </p:nvSpPr>
        <p:spPr>
          <a:xfrm>
            <a:off x="12825644" y="8635679"/>
            <a:ext cx="4821212" cy="1328108"/>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2800" b="1" dirty="0"/>
              <a:t>A ÉSTE SE LE APLICA EL 60% PARA DETERMINAR EL VALOR BASE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p:cNvGrpSpPr/>
        <p:nvPr/>
      </p:nvGrpSpPr>
      <p:grpSpPr>
        <a:xfrm>
          <a:off x="0" y="0"/>
          <a:ext cx="0" cy="0"/>
          <a:chOff x="0" y="0"/>
          <a:chExt cx="0" cy="0"/>
        </a:xfrm>
      </p:grpSpPr>
      <p:grpSp>
        <p:nvGrpSpPr>
          <p:cNvPr id="2" name="Group 2"/>
          <p:cNvGrpSpPr/>
          <p:nvPr/>
        </p:nvGrpSpPr>
        <p:grpSpPr>
          <a:xfrm>
            <a:off x="-984186"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pic>
        <p:nvPicPr>
          <p:cNvPr id="9" name="Imagen 8">
            <a:extLst>
              <a:ext uri="{FF2B5EF4-FFF2-40B4-BE49-F238E27FC236}">
                <a16:creationId xmlns:a16="http://schemas.microsoft.com/office/drawing/2014/main" id="{374196A8-117F-F69E-9B86-36141759F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152" y="1099498"/>
            <a:ext cx="13733324" cy="80880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D4B15-1A1A-9C2C-275C-1E656C4AA2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7AA3CB-2E05-20E8-43A8-CFCB9EA240D5}"/>
              </a:ext>
            </a:extLst>
          </p:cNvPr>
          <p:cNvGrpSpPr/>
          <p:nvPr/>
        </p:nvGrpSpPr>
        <p:grpSpPr>
          <a:xfrm>
            <a:off x="0" y="0"/>
            <a:ext cx="18288000" cy="3035645"/>
            <a:chOff x="0" y="0"/>
            <a:chExt cx="4816593" cy="799511"/>
          </a:xfrm>
        </p:grpSpPr>
        <p:sp>
          <p:nvSpPr>
            <p:cNvPr id="3" name="Freeform 3">
              <a:extLst>
                <a:ext uri="{FF2B5EF4-FFF2-40B4-BE49-F238E27FC236}">
                  <a16:creationId xmlns:a16="http://schemas.microsoft.com/office/drawing/2014/main" id="{26C34DC4-302A-A23D-25AD-B240E5F8B036}"/>
                </a:ext>
              </a:extLst>
            </p:cNvPr>
            <p:cNvSpPr/>
            <p:nvPr/>
          </p:nvSpPr>
          <p:spPr>
            <a:xfrm>
              <a:off x="0" y="0"/>
              <a:ext cx="4816592" cy="799511"/>
            </a:xfrm>
            <a:custGeom>
              <a:avLst/>
              <a:gdLst/>
              <a:ahLst/>
              <a:cxnLst/>
              <a:rect l="l" t="t" r="r" b="b"/>
              <a:pathLst>
                <a:path w="4816592" h="799511">
                  <a:moveTo>
                    <a:pt x="0" y="0"/>
                  </a:moveTo>
                  <a:lnTo>
                    <a:pt x="4816592" y="0"/>
                  </a:lnTo>
                  <a:lnTo>
                    <a:pt x="4816592" y="799511"/>
                  </a:lnTo>
                  <a:lnTo>
                    <a:pt x="0" y="799511"/>
                  </a:lnTo>
                  <a:close/>
                </a:path>
              </a:pathLst>
            </a:custGeom>
            <a:solidFill>
              <a:srgbClr val="299F66"/>
            </a:solidFill>
          </p:spPr>
          <p:txBody>
            <a:bodyPr/>
            <a:lstStyle/>
            <a:p>
              <a:endParaRPr lang="es-AR"/>
            </a:p>
          </p:txBody>
        </p:sp>
        <p:sp>
          <p:nvSpPr>
            <p:cNvPr id="4" name="TextBox 4">
              <a:extLst>
                <a:ext uri="{FF2B5EF4-FFF2-40B4-BE49-F238E27FC236}">
                  <a16:creationId xmlns:a16="http://schemas.microsoft.com/office/drawing/2014/main" id="{708CE6ED-459B-1BA5-42DA-FFD4640CC220}"/>
                </a:ext>
              </a:extLst>
            </p:cNvPr>
            <p:cNvSpPr txBox="1"/>
            <p:nvPr/>
          </p:nvSpPr>
          <p:spPr>
            <a:xfrm>
              <a:off x="0" y="-38100"/>
              <a:ext cx="4816593" cy="837611"/>
            </a:xfrm>
            <a:prstGeom prst="rect">
              <a:avLst/>
            </a:prstGeom>
          </p:spPr>
          <p:txBody>
            <a:bodyPr lIns="50800" tIns="50800" rIns="50800" bIns="50800" rtlCol="0" anchor="ctr"/>
            <a:lstStyle/>
            <a:p>
              <a:pPr algn="ctr">
                <a:lnSpc>
                  <a:spcPts val="2659"/>
                </a:lnSpc>
              </a:pPr>
              <a:endParaRPr/>
            </a:p>
          </p:txBody>
        </p:sp>
      </p:grpSp>
      <p:grpSp>
        <p:nvGrpSpPr>
          <p:cNvPr id="5" name="Group 5">
            <a:extLst>
              <a:ext uri="{FF2B5EF4-FFF2-40B4-BE49-F238E27FC236}">
                <a16:creationId xmlns:a16="http://schemas.microsoft.com/office/drawing/2014/main" id="{2633FEC7-EA5C-97E1-1D0C-51FA5E08CF18}"/>
              </a:ext>
            </a:extLst>
          </p:cNvPr>
          <p:cNvGrpSpPr/>
          <p:nvPr/>
        </p:nvGrpSpPr>
        <p:grpSpPr>
          <a:xfrm>
            <a:off x="662891" y="3438714"/>
            <a:ext cx="2766109" cy="1119694"/>
            <a:chOff x="0" y="0"/>
            <a:chExt cx="447366" cy="406400"/>
          </a:xfrm>
        </p:grpSpPr>
        <p:sp>
          <p:nvSpPr>
            <p:cNvPr id="6" name="Freeform 6">
              <a:extLst>
                <a:ext uri="{FF2B5EF4-FFF2-40B4-BE49-F238E27FC236}">
                  <a16:creationId xmlns:a16="http://schemas.microsoft.com/office/drawing/2014/main" id="{3CA4A389-5F4A-B69E-4D1B-A8858EB3AB4E}"/>
                </a:ext>
              </a:extLst>
            </p:cNvPr>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a:p>
          </p:txBody>
        </p:sp>
        <p:sp>
          <p:nvSpPr>
            <p:cNvPr id="7" name="TextBox 7">
              <a:extLst>
                <a:ext uri="{FF2B5EF4-FFF2-40B4-BE49-F238E27FC236}">
                  <a16:creationId xmlns:a16="http://schemas.microsoft.com/office/drawing/2014/main" id="{221CA1D0-8B09-7D7F-4E5F-5A17B946A639}"/>
                </a:ext>
              </a:extLst>
            </p:cNvPr>
            <p:cNvSpPr txBox="1"/>
            <p:nvPr/>
          </p:nvSpPr>
          <p:spPr>
            <a:xfrm>
              <a:off x="0" y="-47625"/>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100</a:t>
              </a:r>
            </a:p>
          </p:txBody>
        </p:sp>
      </p:grpSp>
      <p:sp>
        <p:nvSpPr>
          <p:cNvPr id="8" name="TextBox 8">
            <a:extLst>
              <a:ext uri="{FF2B5EF4-FFF2-40B4-BE49-F238E27FC236}">
                <a16:creationId xmlns:a16="http://schemas.microsoft.com/office/drawing/2014/main" id="{88D66E21-894E-6C65-D515-7F78694AF13A}"/>
              </a:ext>
            </a:extLst>
          </p:cNvPr>
          <p:cNvSpPr txBox="1"/>
          <p:nvPr/>
        </p:nvSpPr>
        <p:spPr>
          <a:xfrm>
            <a:off x="914400" y="296113"/>
            <a:ext cx="15936198" cy="2627642"/>
          </a:xfrm>
          <a:prstGeom prst="rect">
            <a:avLst/>
          </a:prstGeom>
        </p:spPr>
        <p:txBody>
          <a:bodyPr wrap="square" lIns="0" tIns="0" rIns="0" bIns="0" rtlCol="0" anchor="t">
            <a:spAutoFit/>
          </a:bodyPr>
          <a:lstStyle/>
          <a:p>
            <a:pPr algn="ctr">
              <a:lnSpc>
                <a:spcPts val="10164"/>
              </a:lnSpc>
            </a:pPr>
            <a:r>
              <a:rPr lang="es-AR" sz="9499" dirty="0">
                <a:solidFill>
                  <a:srgbClr val="FFFFFF"/>
                </a:solidFill>
                <a:latin typeface="Archivo Black"/>
                <a:ea typeface="Archivo Black"/>
                <a:cs typeface="Archivo Black"/>
                <a:sym typeface="Archivo Black"/>
              </a:rPr>
              <a:t>Índices de relación</a:t>
            </a:r>
            <a:br>
              <a:rPr lang="es-AR" sz="9499" dirty="0">
                <a:solidFill>
                  <a:srgbClr val="FFFFFF"/>
                </a:solidFill>
                <a:latin typeface="Archivo Black"/>
                <a:ea typeface="Archivo Black"/>
                <a:cs typeface="Archivo Black"/>
                <a:sym typeface="Archivo Black"/>
              </a:rPr>
            </a:br>
            <a:r>
              <a:rPr lang="es-AR" sz="9499" dirty="0">
                <a:solidFill>
                  <a:srgbClr val="FFFFFF"/>
                </a:solidFill>
                <a:latin typeface="Archivo Black"/>
                <a:ea typeface="Archivo Black"/>
                <a:cs typeface="Archivo Black"/>
                <a:sym typeface="Archivo Black"/>
              </a:rPr>
              <a:t>sobre el valor base </a:t>
            </a:r>
            <a:endParaRPr lang="en-US" sz="9499" dirty="0">
              <a:solidFill>
                <a:srgbClr val="FFFFFF"/>
              </a:solidFill>
              <a:latin typeface="Archivo Black"/>
              <a:ea typeface="Archivo Black"/>
              <a:cs typeface="Archivo Black"/>
              <a:sym typeface="Archivo Black"/>
            </a:endParaRPr>
          </a:p>
        </p:txBody>
      </p:sp>
      <p:grpSp>
        <p:nvGrpSpPr>
          <p:cNvPr id="10" name="Group 10">
            <a:extLst>
              <a:ext uri="{FF2B5EF4-FFF2-40B4-BE49-F238E27FC236}">
                <a16:creationId xmlns:a16="http://schemas.microsoft.com/office/drawing/2014/main" id="{88E32717-6AB8-6BD9-6484-9446EA88733C}"/>
              </a:ext>
            </a:extLst>
          </p:cNvPr>
          <p:cNvGrpSpPr/>
          <p:nvPr/>
        </p:nvGrpSpPr>
        <p:grpSpPr>
          <a:xfrm>
            <a:off x="662890" y="5688711"/>
            <a:ext cx="2766109" cy="1119694"/>
            <a:chOff x="0" y="0"/>
            <a:chExt cx="447366" cy="406400"/>
          </a:xfrm>
        </p:grpSpPr>
        <p:sp>
          <p:nvSpPr>
            <p:cNvPr id="11" name="Freeform 11">
              <a:extLst>
                <a:ext uri="{FF2B5EF4-FFF2-40B4-BE49-F238E27FC236}">
                  <a16:creationId xmlns:a16="http://schemas.microsoft.com/office/drawing/2014/main" id="{4218B11E-A4DA-87F7-87E5-33A92859E6AF}"/>
                </a:ext>
              </a:extLst>
            </p:cNvPr>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a:p>
          </p:txBody>
        </p:sp>
        <p:sp>
          <p:nvSpPr>
            <p:cNvPr id="12" name="TextBox 12">
              <a:extLst>
                <a:ext uri="{FF2B5EF4-FFF2-40B4-BE49-F238E27FC236}">
                  <a16:creationId xmlns:a16="http://schemas.microsoft.com/office/drawing/2014/main" id="{B520CB05-9B25-CCEE-F7ED-FE2444A00AA4}"/>
                </a:ext>
              </a:extLst>
            </p:cNvPr>
            <p:cNvSpPr txBox="1"/>
            <p:nvPr/>
          </p:nvSpPr>
          <p:spPr>
            <a:xfrm>
              <a:off x="0" y="-47625"/>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75</a:t>
              </a:r>
            </a:p>
          </p:txBody>
        </p:sp>
      </p:grpSp>
      <p:grpSp>
        <p:nvGrpSpPr>
          <p:cNvPr id="13" name="Group 13">
            <a:extLst>
              <a:ext uri="{FF2B5EF4-FFF2-40B4-BE49-F238E27FC236}">
                <a16:creationId xmlns:a16="http://schemas.microsoft.com/office/drawing/2014/main" id="{A17D79B6-774D-7FFF-1D5A-6CC852B40BEE}"/>
              </a:ext>
            </a:extLst>
          </p:cNvPr>
          <p:cNvGrpSpPr/>
          <p:nvPr/>
        </p:nvGrpSpPr>
        <p:grpSpPr>
          <a:xfrm>
            <a:off x="666902" y="7855666"/>
            <a:ext cx="2766109" cy="1119694"/>
            <a:chOff x="0" y="0"/>
            <a:chExt cx="447366" cy="406400"/>
          </a:xfrm>
        </p:grpSpPr>
        <p:sp>
          <p:nvSpPr>
            <p:cNvPr id="14" name="Freeform 14">
              <a:extLst>
                <a:ext uri="{FF2B5EF4-FFF2-40B4-BE49-F238E27FC236}">
                  <a16:creationId xmlns:a16="http://schemas.microsoft.com/office/drawing/2014/main" id="{73FAED19-0A83-9609-672B-97F06D93B3F6}"/>
                </a:ext>
              </a:extLst>
            </p:cNvPr>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dirty="0"/>
            </a:p>
          </p:txBody>
        </p:sp>
        <p:sp>
          <p:nvSpPr>
            <p:cNvPr id="15" name="TextBox 15">
              <a:extLst>
                <a:ext uri="{FF2B5EF4-FFF2-40B4-BE49-F238E27FC236}">
                  <a16:creationId xmlns:a16="http://schemas.microsoft.com/office/drawing/2014/main" id="{FE0ECE7E-C632-5AB1-9A08-D907EA5EF335}"/>
                </a:ext>
              </a:extLst>
            </p:cNvPr>
            <p:cNvSpPr txBox="1"/>
            <p:nvPr/>
          </p:nvSpPr>
          <p:spPr>
            <a:xfrm>
              <a:off x="0" y="-47625"/>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50</a:t>
              </a:r>
            </a:p>
          </p:txBody>
        </p:sp>
      </p:grpSp>
      <p:sp>
        <p:nvSpPr>
          <p:cNvPr id="21" name="Rectángulo 20">
            <a:extLst>
              <a:ext uri="{FF2B5EF4-FFF2-40B4-BE49-F238E27FC236}">
                <a16:creationId xmlns:a16="http://schemas.microsoft.com/office/drawing/2014/main" id="{B428690F-782A-E91B-1838-130FE82CC10D}"/>
              </a:ext>
            </a:extLst>
          </p:cNvPr>
          <p:cNvSpPr/>
          <p:nvPr/>
        </p:nvSpPr>
        <p:spPr>
          <a:xfrm>
            <a:off x="4343400" y="3468793"/>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NOVILLOS DE 2 A 3</a:t>
            </a:r>
          </a:p>
        </p:txBody>
      </p:sp>
      <p:sp>
        <p:nvSpPr>
          <p:cNvPr id="22" name="Rectángulo 21">
            <a:extLst>
              <a:ext uri="{FF2B5EF4-FFF2-40B4-BE49-F238E27FC236}">
                <a16:creationId xmlns:a16="http://schemas.microsoft.com/office/drawing/2014/main" id="{5C70EF99-C254-9FB7-59BF-A6F95501F22D}"/>
              </a:ext>
            </a:extLst>
          </p:cNvPr>
          <p:cNvSpPr/>
          <p:nvPr/>
        </p:nvSpPr>
        <p:spPr>
          <a:xfrm>
            <a:off x="4327357" y="5698514"/>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NOVILLITOS DE 1 A 2</a:t>
            </a:r>
          </a:p>
        </p:txBody>
      </p:sp>
      <p:sp>
        <p:nvSpPr>
          <p:cNvPr id="23" name="Rectángulo 22">
            <a:extLst>
              <a:ext uri="{FF2B5EF4-FFF2-40B4-BE49-F238E27FC236}">
                <a16:creationId xmlns:a16="http://schemas.microsoft.com/office/drawing/2014/main" id="{46EAA340-C3E3-870F-6F7E-B742A429F44E}"/>
              </a:ext>
            </a:extLst>
          </p:cNvPr>
          <p:cNvSpPr/>
          <p:nvPr/>
        </p:nvSpPr>
        <p:spPr>
          <a:xfrm>
            <a:off x="4331368" y="7790059"/>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TERNEROS</a:t>
            </a:r>
          </a:p>
        </p:txBody>
      </p:sp>
      <p:sp>
        <p:nvSpPr>
          <p:cNvPr id="9" name="Freeform 5">
            <a:extLst>
              <a:ext uri="{FF2B5EF4-FFF2-40B4-BE49-F238E27FC236}">
                <a16:creationId xmlns:a16="http://schemas.microsoft.com/office/drawing/2014/main" id="{6346E4FB-1F67-E954-97CF-ABB7ECCED1DE}"/>
              </a:ext>
            </a:extLst>
          </p:cNvPr>
          <p:cNvSpPr/>
          <p:nvPr/>
        </p:nvSpPr>
        <p:spPr>
          <a:xfrm>
            <a:off x="13106400" y="4588487"/>
            <a:ext cx="4223085" cy="3620939"/>
          </a:xfrm>
          <a:custGeom>
            <a:avLst/>
            <a:gdLst/>
            <a:ahLst/>
            <a:cxnLst/>
            <a:rect l="l" t="t" r="r" b="b"/>
            <a:pathLst>
              <a:path w="1867644" h="1623152">
                <a:moveTo>
                  <a:pt x="0" y="0"/>
                </a:moveTo>
                <a:lnTo>
                  <a:pt x="1867644" y="0"/>
                </a:lnTo>
                <a:lnTo>
                  <a:pt x="1867644" y="1623152"/>
                </a:lnTo>
                <a:lnTo>
                  <a:pt x="0" y="1623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Tree>
    <p:extLst>
      <p:ext uri="{BB962C8B-B14F-4D97-AF65-F5344CB8AC3E}">
        <p14:creationId xmlns:p14="http://schemas.microsoft.com/office/powerpoint/2010/main" val="2472824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p:cNvGrpSpPr/>
          <p:nvPr/>
        </p:nvGrpSpPr>
        <p:grpSpPr>
          <a:xfrm>
            <a:off x="1320964" y="1268361"/>
            <a:ext cx="15646072" cy="7750279"/>
            <a:chOff x="0" y="0"/>
            <a:chExt cx="4120776" cy="2041226"/>
          </a:xfrm>
        </p:grpSpPr>
        <p:sp>
          <p:nvSpPr>
            <p:cNvPr id="6" name="Freeform 6"/>
            <p:cNvSpPr/>
            <p:nvPr/>
          </p:nvSpPr>
          <p:spPr>
            <a:xfrm>
              <a:off x="0" y="0"/>
              <a:ext cx="4120776" cy="2041226"/>
            </a:xfrm>
            <a:custGeom>
              <a:avLst/>
              <a:gdLst/>
              <a:ahLst/>
              <a:cxnLst/>
              <a:rect l="l" t="t" r="r" b="b"/>
              <a:pathLst>
                <a:path w="4120776" h="2041226">
                  <a:moveTo>
                    <a:pt x="0" y="0"/>
                  </a:moveTo>
                  <a:lnTo>
                    <a:pt x="4120776" y="0"/>
                  </a:lnTo>
                  <a:lnTo>
                    <a:pt x="4120776" y="2041226"/>
                  </a:lnTo>
                  <a:lnTo>
                    <a:pt x="0" y="2041226"/>
                  </a:lnTo>
                  <a:close/>
                </a:path>
              </a:pathLst>
            </a:custGeom>
            <a:solidFill>
              <a:srgbClr val="FFFFFF"/>
            </a:solidFill>
          </p:spPr>
          <p:txBody>
            <a:bodyPr/>
            <a:lstStyle/>
            <a:p>
              <a:endParaRPr lang="es-AR"/>
            </a:p>
          </p:txBody>
        </p:sp>
        <p:sp>
          <p:nvSpPr>
            <p:cNvPr id="7" name="TextBox 7"/>
            <p:cNvSpPr txBox="1"/>
            <p:nvPr/>
          </p:nvSpPr>
          <p:spPr>
            <a:xfrm>
              <a:off x="0" y="-38100"/>
              <a:ext cx="4120776" cy="2079326"/>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45465" y="2301181"/>
            <a:ext cx="14797070" cy="5539978"/>
          </a:xfrm>
          <a:prstGeom prst="rect">
            <a:avLst/>
          </a:prstGeom>
        </p:spPr>
        <p:txBody>
          <a:bodyPr wrap="square" lIns="0" tIns="0" rIns="0" bIns="0" rtlCol="0" anchor="t">
            <a:spAutoFit/>
          </a:bodyPr>
          <a:lstStyle/>
          <a:p>
            <a:r>
              <a:rPr lang="es-ES" sz="4000" i="1" dirty="0">
                <a:latin typeface="Montserrat" panose="00000500000000000000" pitchFamily="2" charset="0"/>
              </a:rPr>
              <a:t>UNA CORRECTA PLANIFICACIÓN DE LAS VENTAS DEL ÚLTIMO TRIMESTRE NOS DARÁ LA POSIBILIDAD DE DISMINUIR EL IMPACTO IMPOSITIVO DE LAS VALUACIONES DE STOCK AL CIERRE DEL EJERCICIO</a:t>
            </a:r>
          </a:p>
          <a:p>
            <a:endParaRPr lang="es-ES" sz="4000" dirty="0">
              <a:latin typeface="Montserrat" panose="00000500000000000000" pitchFamily="2" charset="0"/>
            </a:endParaRPr>
          </a:p>
          <a:p>
            <a:endParaRPr lang="es-ES" sz="4000" dirty="0">
              <a:latin typeface="Montserrat" panose="00000500000000000000" pitchFamily="2" charset="0"/>
            </a:endParaRPr>
          </a:p>
          <a:p>
            <a:r>
              <a:rPr lang="es-ES" sz="4000" b="1" dirty="0">
                <a:latin typeface="Montserrat" panose="00000500000000000000" pitchFamily="2" charset="0"/>
              </a:rPr>
              <a:t>VENTAS DE ANIMALES DE MENOR VALOR SE TRADUCEN EN MENOR VALUACIÓN IMPOSITIVA; POR ENDE, MENOS IMP. A LAS GCIAS. A PAGAR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60781774"/>
              </p:ext>
            </p:extLst>
          </p:nvPr>
        </p:nvGraphicFramePr>
        <p:xfrm>
          <a:off x="781509" y="1028700"/>
          <a:ext cx="16230600" cy="822960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2207125">
                <a:tc>
                  <a:txBody>
                    <a:bodyPr/>
                    <a:lstStyle/>
                    <a:p>
                      <a:pPr algn="ctr">
                        <a:lnSpc>
                          <a:spcPts val="2659"/>
                        </a:lnSpc>
                        <a:defRPr/>
                      </a:pPr>
                      <a:endParaRPr lang="en-US" sz="1100" dirty="0"/>
                    </a:p>
                  </a:txBody>
                  <a:tcPr marL="190500" marR="190500" marT="190500" marB="190500" anchor="ctr">
                    <a:lnL w="38100" cap="flat" cmpd="sng" algn="ctr">
                      <a:solidFill>
                        <a:srgbClr val="5EC57E"/>
                      </a:solidFill>
                      <a:prstDash val="solid"/>
                      <a:round/>
                      <a:headEnd type="none" w="med" len="med"/>
                      <a:tailEnd type="none" w="med" len="med"/>
                    </a:lnL>
                    <a:lnR w="38100" cap="flat" cmpd="sng" algn="ctr">
                      <a:solidFill>
                        <a:srgbClr val="5EC57E"/>
                      </a:solidFill>
                      <a:prstDash val="solid"/>
                      <a:round/>
                      <a:headEnd type="none" w="med" len="med"/>
                      <a:tailEnd type="none" w="med" len="med"/>
                    </a:lnR>
                    <a:lnT w="38100" cap="flat" cmpd="sng" algn="ctr">
                      <a:solidFill>
                        <a:srgbClr val="5EC57E"/>
                      </a:solidFill>
                      <a:prstDash val="solid"/>
                      <a:round/>
                      <a:headEnd type="none" w="med" len="med"/>
                      <a:tailEnd type="none" w="med" len="med"/>
                    </a:lnT>
                    <a:lnB w="38100" cap="flat" cmpd="sng" algn="ctr">
                      <a:solidFill>
                        <a:srgbClr val="5EC57E"/>
                      </a:solidFill>
                      <a:prstDash val="solid"/>
                      <a:round/>
                      <a:headEnd type="none" w="med" len="med"/>
                      <a:tailEnd type="none" w="med" len="med"/>
                    </a:lnB>
                    <a:solidFill>
                      <a:srgbClr val="299F66"/>
                    </a:solidFill>
                  </a:tcPr>
                </a:tc>
                <a:tc>
                  <a:txBody>
                    <a:bodyPr/>
                    <a:lstStyle/>
                    <a:p>
                      <a:pPr algn="ctr">
                        <a:lnSpc>
                          <a:spcPts val="2659"/>
                        </a:lnSpc>
                        <a:defRPr/>
                      </a:pPr>
                      <a:endParaRPr lang="en-US" sz="1100"/>
                    </a:p>
                  </a:txBody>
                  <a:tcPr marL="190500" marR="190500" marT="190500" marB="190500" anchor="ctr">
                    <a:lnL w="38100" cap="flat" cmpd="sng" algn="ctr">
                      <a:solidFill>
                        <a:srgbClr val="5EC57E"/>
                      </a:solidFill>
                      <a:prstDash val="solid"/>
                      <a:round/>
                      <a:headEnd type="none" w="med" len="med"/>
                      <a:tailEnd type="none" w="med" len="med"/>
                    </a:lnL>
                    <a:lnR w="38100" cap="flat" cmpd="sng" algn="ctr">
                      <a:solidFill>
                        <a:srgbClr val="5EC57E"/>
                      </a:solidFill>
                      <a:prstDash val="solid"/>
                      <a:round/>
                      <a:headEnd type="none" w="med" len="med"/>
                      <a:tailEnd type="none" w="med" len="med"/>
                    </a:lnR>
                    <a:lnT w="38100" cap="flat" cmpd="sng" algn="ctr">
                      <a:solidFill>
                        <a:srgbClr val="5EC57E"/>
                      </a:solidFill>
                      <a:prstDash val="solid"/>
                      <a:round/>
                      <a:headEnd type="none" w="med" len="med"/>
                      <a:tailEnd type="none" w="med" len="med"/>
                    </a:lnT>
                    <a:lnB w="38100" cap="flat" cmpd="sng" algn="ctr">
                      <a:solidFill>
                        <a:srgbClr val="5EC57E"/>
                      </a:solidFill>
                      <a:prstDash val="solid"/>
                      <a:round/>
                      <a:headEnd type="none" w="med" len="med"/>
                      <a:tailEnd type="none" w="med" len="med"/>
                    </a:lnB>
                    <a:solidFill>
                      <a:srgbClr val="299F66"/>
                    </a:solidFill>
                  </a:tcPr>
                </a:tc>
                <a:extLst>
                  <a:ext uri="{0D108BD9-81ED-4DB2-BD59-A6C34878D82A}">
                    <a16:rowId xmlns:a16="http://schemas.microsoft.com/office/drawing/2014/main" val="10000"/>
                  </a:ext>
                </a:extLst>
              </a:tr>
              <a:tr h="2900869">
                <a:tc>
                  <a:txBody>
                    <a:bodyPr/>
                    <a:lstStyle/>
                    <a:p>
                      <a:pPr algn="ctr">
                        <a:lnSpc>
                          <a:spcPts val="2659"/>
                        </a:lnSpc>
                        <a:defRPr/>
                      </a:pPr>
                      <a:endParaRPr lang="en-US" sz="1100"/>
                    </a:p>
                  </a:txBody>
                  <a:tcPr marL="190500" marR="190500" marT="190500" marB="190500" anchor="ctr">
                    <a:lnL w="38100" cap="flat" cmpd="sng" algn="ctr">
                      <a:solidFill>
                        <a:srgbClr val="5EC57E"/>
                      </a:solidFill>
                      <a:prstDash val="solid"/>
                      <a:round/>
                      <a:headEnd type="none" w="med" len="med"/>
                      <a:tailEnd type="none" w="med" len="med"/>
                    </a:lnL>
                    <a:lnR w="38100" cap="flat" cmpd="sng" algn="ctr">
                      <a:solidFill>
                        <a:srgbClr val="5EC57E"/>
                      </a:solidFill>
                      <a:prstDash val="solid"/>
                      <a:round/>
                      <a:headEnd type="none" w="med" len="med"/>
                      <a:tailEnd type="none" w="med" len="med"/>
                    </a:lnR>
                    <a:lnT w="38100" cap="flat" cmpd="sng" algn="ctr">
                      <a:solidFill>
                        <a:srgbClr val="5EC57E"/>
                      </a:solidFill>
                      <a:prstDash val="solid"/>
                      <a:round/>
                      <a:headEnd type="none" w="med" len="med"/>
                      <a:tailEnd type="none" w="med" len="med"/>
                    </a:lnT>
                    <a:lnB w="38100" cap="flat" cmpd="sng" algn="ctr">
                      <a:solidFill>
                        <a:srgbClr val="5EC57E"/>
                      </a:solidFill>
                      <a:prstDash val="solid"/>
                      <a:round/>
                      <a:headEnd type="none" w="med" len="med"/>
                      <a:tailEnd type="none" w="med" len="med"/>
                    </a:lnB>
                  </a:tcPr>
                </a:tc>
                <a:tc>
                  <a:txBody>
                    <a:bodyPr/>
                    <a:lstStyle/>
                    <a:p>
                      <a:pPr algn="ctr">
                        <a:lnSpc>
                          <a:spcPts val="2659"/>
                        </a:lnSpc>
                        <a:defRPr/>
                      </a:pPr>
                      <a:endParaRPr lang="en-US" sz="1100" dirty="0"/>
                    </a:p>
                  </a:txBody>
                  <a:tcPr marL="190500" marR="190500" marT="190500" marB="190500" anchor="ctr">
                    <a:lnL w="38100" cap="flat" cmpd="sng" algn="ctr">
                      <a:solidFill>
                        <a:srgbClr val="5EC57E"/>
                      </a:solidFill>
                      <a:prstDash val="solid"/>
                      <a:round/>
                      <a:headEnd type="none" w="med" len="med"/>
                      <a:tailEnd type="none" w="med" len="med"/>
                    </a:lnL>
                    <a:lnR w="38100" cap="flat" cmpd="sng" algn="ctr">
                      <a:solidFill>
                        <a:srgbClr val="5EC57E"/>
                      </a:solidFill>
                      <a:prstDash val="solid"/>
                      <a:round/>
                      <a:headEnd type="none" w="med" len="med"/>
                      <a:tailEnd type="none" w="med" len="med"/>
                    </a:lnR>
                    <a:lnT w="38100" cap="flat" cmpd="sng" algn="ctr">
                      <a:solidFill>
                        <a:srgbClr val="5EC57E"/>
                      </a:solidFill>
                      <a:prstDash val="solid"/>
                      <a:round/>
                      <a:headEnd type="none" w="med" len="med"/>
                      <a:tailEnd type="none" w="med" len="med"/>
                    </a:lnT>
                    <a:lnB w="38100" cap="flat" cmpd="sng" algn="ctr">
                      <a:solidFill>
                        <a:srgbClr val="5EC57E"/>
                      </a:solidFill>
                      <a:prstDash val="solid"/>
                      <a:round/>
                      <a:headEnd type="none" w="med" len="med"/>
                      <a:tailEnd type="none" w="med" len="med"/>
                    </a:lnB>
                  </a:tcPr>
                </a:tc>
                <a:extLst>
                  <a:ext uri="{0D108BD9-81ED-4DB2-BD59-A6C34878D82A}">
                    <a16:rowId xmlns:a16="http://schemas.microsoft.com/office/drawing/2014/main" val="10001"/>
                  </a:ext>
                </a:extLst>
              </a:tr>
              <a:tr h="3121606">
                <a:tc>
                  <a:txBody>
                    <a:bodyPr/>
                    <a:lstStyle/>
                    <a:p>
                      <a:pPr algn="ctr">
                        <a:lnSpc>
                          <a:spcPts val="2659"/>
                        </a:lnSpc>
                        <a:defRPr/>
                      </a:pPr>
                      <a:endParaRPr lang="en-US" sz="1100" dirty="0"/>
                    </a:p>
                  </a:txBody>
                  <a:tcPr marL="190500" marR="190500" marT="190500" marB="190500" anchor="ctr">
                    <a:lnL w="38100" cap="flat" cmpd="sng" algn="ctr">
                      <a:solidFill>
                        <a:srgbClr val="5EC57E"/>
                      </a:solidFill>
                      <a:prstDash val="solid"/>
                      <a:round/>
                      <a:headEnd type="none" w="med" len="med"/>
                      <a:tailEnd type="none" w="med" len="med"/>
                    </a:lnL>
                    <a:lnR w="38100" cap="flat" cmpd="sng" algn="ctr">
                      <a:solidFill>
                        <a:srgbClr val="5EC57E"/>
                      </a:solidFill>
                      <a:prstDash val="solid"/>
                      <a:round/>
                      <a:headEnd type="none" w="med" len="med"/>
                      <a:tailEnd type="none" w="med" len="med"/>
                    </a:lnR>
                    <a:lnT w="38100" cap="flat" cmpd="sng" algn="ctr">
                      <a:solidFill>
                        <a:srgbClr val="5EC57E"/>
                      </a:solidFill>
                      <a:prstDash val="solid"/>
                      <a:round/>
                      <a:headEnd type="none" w="med" len="med"/>
                      <a:tailEnd type="none" w="med" len="med"/>
                    </a:lnT>
                    <a:lnB w="38100" cap="flat" cmpd="sng" algn="ctr">
                      <a:solidFill>
                        <a:srgbClr val="5EC57E"/>
                      </a:solidFill>
                      <a:prstDash val="solid"/>
                      <a:round/>
                      <a:headEnd type="none" w="med" len="med"/>
                      <a:tailEnd type="none" w="med" len="med"/>
                    </a:lnB>
                  </a:tcPr>
                </a:tc>
                <a:tc>
                  <a:txBody>
                    <a:bodyPr/>
                    <a:lstStyle/>
                    <a:p>
                      <a:pPr algn="ctr">
                        <a:lnSpc>
                          <a:spcPts val="2659"/>
                        </a:lnSpc>
                        <a:defRPr/>
                      </a:pPr>
                      <a:endParaRPr lang="en-US" sz="1100" dirty="0"/>
                    </a:p>
                  </a:txBody>
                  <a:tcPr marL="190500" marR="190500" marT="190500" marB="190500" anchor="ctr">
                    <a:lnL w="38100" cap="flat" cmpd="sng" algn="ctr">
                      <a:solidFill>
                        <a:srgbClr val="5EC57E"/>
                      </a:solidFill>
                      <a:prstDash val="solid"/>
                      <a:round/>
                      <a:headEnd type="none" w="med" len="med"/>
                      <a:tailEnd type="none" w="med" len="med"/>
                    </a:lnL>
                    <a:lnR w="38100" cap="flat" cmpd="sng" algn="ctr">
                      <a:solidFill>
                        <a:srgbClr val="5EC57E"/>
                      </a:solidFill>
                      <a:prstDash val="solid"/>
                      <a:round/>
                      <a:headEnd type="none" w="med" len="med"/>
                      <a:tailEnd type="none" w="med" len="med"/>
                    </a:lnR>
                    <a:lnT w="38100" cap="flat" cmpd="sng" algn="ctr">
                      <a:solidFill>
                        <a:srgbClr val="5EC57E"/>
                      </a:solidFill>
                      <a:prstDash val="solid"/>
                      <a:round/>
                      <a:headEnd type="none" w="med" len="med"/>
                      <a:tailEnd type="none" w="med" len="med"/>
                    </a:lnT>
                    <a:lnB w="38100" cap="flat" cmpd="sng" algn="ctr">
                      <a:solidFill>
                        <a:srgbClr val="5EC57E"/>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3"/>
          <p:cNvSpPr txBox="1"/>
          <p:nvPr/>
        </p:nvSpPr>
        <p:spPr>
          <a:xfrm>
            <a:off x="1028700" y="1703702"/>
            <a:ext cx="8115300" cy="1263009"/>
          </a:xfrm>
          <a:prstGeom prst="rect">
            <a:avLst/>
          </a:prstGeom>
        </p:spPr>
        <p:txBody>
          <a:bodyPr lIns="0" tIns="0" rIns="0" bIns="0" rtlCol="0" anchor="t">
            <a:spAutoFit/>
          </a:bodyPr>
          <a:lstStyle/>
          <a:p>
            <a:pPr algn="ctr">
              <a:lnSpc>
                <a:spcPts val="9629"/>
              </a:lnSpc>
            </a:pPr>
            <a:r>
              <a:rPr lang="en-US" sz="8999" dirty="0">
                <a:solidFill>
                  <a:srgbClr val="FFFFFF"/>
                </a:solidFill>
                <a:latin typeface="Archivo Black"/>
                <a:ea typeface="Archivo Black"/>
                <a:cs typeface="Archivo Black"/>
                <a:sym typeface="Archivo Black"/>
              </a:rPr>
              <a:t>Money</a:t>
            </a:r>
          </a:p>
        </p:txBody>
      </p:sp>
      <p:sp>
        <p:nvSpPr>
          <p:cNvPr id="4" name="TextBox 4"/>
          <p:cNvSpPr txBox="1"/>
          <p:nvPr/>
        </p:nvSpPr>
        <p:spPr>
          <a:xfrm>
            <a:off x="9144000" y="1537701"/>
            <a:ext cx="8115300" cy="1263009"/>
          </a:xfrm>
          <a:prstGeom prst="rect">
            <a:avLst/>
          </a:prstGeom>
        </p:spPr>
        <p:txBody>
          <a:bodyPr lIns="0" tIns="0" rIns="0" bIns="0" rtlCol="0" anchor="t">
            <a:spAutoFit/>
          </a:bodyPr>
          <a:lstStyle/>
          <a:p>
            <a:pPr algn="ctr">
              <a:lnSpc>
                <a:spcPts val="9629"/>
              </a:lnSpc>
            </a:pPr>
            <a:r>
              <a:rPr lang="en-US" sz="8999">
                <a:solidFill>
                  <a:srgbClr val="FFFFFF"/>
                </a:solidFill>
                <a:latin typeface="Archivo Black"/>
                <a:ea typeface="Archivo Black"/>
                <a:cs typeface="Archivo Black"/>
                <a:sym typeface="Archivo Black"/>
              </a:rPr>
              <a:t>Currency</a:t>
            </a:r>
          </a:p>
        </p:txBody>
      </p:sp>
      <p:sp>
        <p:nvSpPr>
          <p:cNvPr id="5" name="TextBox 5"/>
          <p:cNvSpPr txBox="1"/>
          <p:nvPr/>
        </p:nvSpPr>
        <p:spPr>
          <a:xfrm>
            <a:off x="1413219" y="4429681"/>
            <a:ext cx="7483590" cy="538609"/>
          </a:xfrm>
          <a:prstGeom prst="rect">
            <a:avLst/>
          </a:prstGeom>
        </p:spPr>
        <p:txBody>
          <a:bodyPr lIns="0" tIns="0" rIns="0" bIns="0" rtlCol="0" anchor="t">
            <a:spAutoFit/>
          </a:bodyPr>
          <a:lstStyle/>
          <a:p>
            <a:pPr marL="457200" indent="-457200" algn="l">
              <a:lnSpc>
                <a:spcPts val="4200"/>
              </a:lnSpc>
              <a:buFont typeface="Arial" panose="020B0604020202020204" pitchFamily="34" charset="0"/>
              <a:buChar char="•"/>
            </a:pPr>
            <a:r>
              <a:rPr lang="en-US" sz="4400" b="1" dirty="0">
                <a:solidFill>
                  <a:srgbClr val="000000"/>
                </a:solidFill>
                <a:latin typeface="Montserrat Bold"/>
                <a:ea typeface="Montserrat Bold"/>
                <a:cs typeface="Montserrat Bold"/>
                <a:sym typeface="Montserrat Bold"/>
              </a:rPr>
              <a:t>Machos adquiridos</a:t>
            </a:r>
            <a:endParaRPr lang="en-US" sz="4400" dirty="0">
              <a:solidFill>
                <a:srgbClr val="000000"/>
              </a:solidFill>
              <a:latin typeface="Montserrat"/>
              <a:ea typeface="Montserrat"/>
              <a:cs typeface="Montserrat"/>
              <a:sym typeface="Montserrat"/>
            </a:endParaRPr>
          </a:p>
        </p:txBody>
      </p:sp>
      <p:sp>
        <p:nvSpPr>
          <p:cNvPr id="6" name="TextBox 6"/>
          <p:cNvSpPr txBox="1"/>
          <p:nvPr/>
        </p:nvSpPr>
        <p:spPr>
          <a:xfrm>
            <a:off x="9212664" y="3910852"/>
            <a:ext cx="7483590" cy="1576265"/>
          </a:xfrm>
          <a:prstGeom prst="rect">
            <a:avLst/>
          </a:prstGeom>
        </p:spPr>
        <p:txBody>
          <a:bodyPr lIns="0" tIns="0" rIns="0" bIns="0" rtlCol="0" anchor="t">
            <a:spAutoFit/>
          </a:bodyPr>
          <a:lstStyle/>
          <a:p>
            <a:pPr algn="l">
              <a:lnSpc>
                <a:spcPts val="4200"/>
              </a:lnSpc>
            </a:pPr>
            <a:r>
              <a:rPr lang="en-US" sz="3000" b="1" dirty="0">
                <a:solidFill>
                  <a:srgbClr val="000000"/>
                </a:solidFill>
                <a:latin typeface="Montserrat Bold"/>
                <a:ea typeface="Montserrat Bold"/>
                <a:cs typeface="Montserrat Bold"/>
                <a:sym typeface="Montserrat Bold"/>
              </a:rPr>
              <a:t>SE AMORTIZAN (BS DE USO):</a:t>
            </a:r>
          </a:p>
          <a:p>
            <a:pPr algn="l">
              <a:lnSpc>
                <a:spcPts val="4200"/>
              </a:lnSpc>
            </a:pPr>
            <a:r>
              <a:rPr lang="en-US" sz="3000" b="1" dirty="0">
                <a:solidFill>
                  <a:srgbClr val="000000"/>
                </a:solidFill>
                <a:latin typeface="Montserrat Bold"/>
                <a:ea typeface="Montserrat Bold"/>
                <a:cs typeface="Montserrat Bold"/>
                <a:sym typeface="Montserrat Bold"/>
              </a:rPr>
              <a:t>PRECIO DE COMPRA + GASTOS / VIDA ÚTIL</a:t>
            </a:r>
          </a:p>
        </p:txBody>
      </p:sp>
      <p:sp>
        <p:nvSpPr>
          <p:cNvPr id="8" name="TextBox 8"/>
          <p:cNvSpPr txBox="1"/>
          <p:nvPr/>
        </p:nvSpPr>
        <p:spPr>
          <a:xfrm>
            <a:off x="9528520" y="7299046"/>
            <a:ext cx="7483590" cy="1037656"/>
          </a:xfrm>
          <a:prstGeom prst="rect">
            <a:avLst/>
          </a:prstGeom>
        </p:spPr>
        <p:txBody>
          <a:bodyPr lIns="0" tIns="0" rIns="0" bIns="0" rtlCol="0" anchor="t">
            <a:spAutoFit/>
          </a:bodyPr>
          <a:lstStyle/>
          <a:p>
            <a:pPr algn="l">
              <a:lnSpc>
                <a:spcPts val="4200"/>
              </a:lnSpc>
            </a:pPr>
            <a:r>
              <a:rPr lang="es-AR" sz="3000" b="1" dirty="0">
                <a:solidFill>
                  <a:srgbClr val="000000"/>
                </a:solidFill>
                <a:latin typeface="Montserrat Bold"/>
                <a:ea typeface="Montserrat Bold"/>
                <a:cs typeface="Montserrat Bold"/>
                <a:sym typeface="Montserrat Bold"/>
              </a:rPr>
              <a:t>NO SE AMORTIZAN.</a:t>
            </a:r>
          </a:p>
          <a:p>
            <a:pPr algn="l">
              <a:lnSpc>
                <a:spcPts val="4200"/>
              </a:lnSpc>
            </a:pPr>
            <a:r>
              <a:rPr lang="es-AR" sz="3000" b="1" dirty="0">
                <a:solidFill>
                  <a:srgbClr val="000000"/>
                </a:solidFill>
                <a:latin typeface="Montserrat Bold"/>
                <a:ea typeface="Montserrat Bold"/>
                <a:cs typeface="Montserrat Bold"/>
                <a:sym typeface="Montserrat Bold"/>
              </a:rPr>
              <a:t>SE VALUAN A C.E.R.A.</a:t>
            </a:r>
          </a:p>
        </p:txBody>
      </p:sp>
      <p:grpSp>
        <p:nvGrpSpPr>
          <p:cNvPr id="9" name="Group 2">
            <a:extLst>
              <a:ext uri="{FF2B5EF4-FFF2-40B4-BE49-F238E27FC236}">
                <a16:creationId xmlns:a16="http://schemas.microsoft.com/office/drawing/2014/main" id="{926256B4-7A98-37B2-D9CD-A9BF2B24A021}"/>
              </a:ext>
            </a:extLst>
          </p:cNvPr>
          <p:cNvGrpSpPr/>
          <p:nvPr/>
        </p:nvGrpSpPr>
        <p:grpSpPr>
          <a:xfrm>
            <a:off x="781509" y="1028700"/>
            <a:ext cx="16230600" cy="2209800"/>
            <a:chOff x="0" y="0"/>
            <a:chExt cx="4816593" cy="799511"/>
          </a:xfrm>
        </p:grpSpPr>
        <p:sp>
          <p:nvSpPr>
            <p:cNvPr id="10" name="Freeform 3">
              <a:extLst>
                <a:ext uri="{FF2B5EF4-FFF2-40B4-BE49-F238E27FC236}">
                  <a16:creationId xmlns:a16="http://schemas.microsoft.com/office/drawing/2014/main" id="{4014AF5F-B87D-02FF-5C49-FFD20843969F}"/>
                </a:ext>
              </a:extLst>
            </p:cNvPr>
            <p:cNvSpPr/>
            <p:nvPr/>
          </p:nvSpPr>
          <p:spPr>
            <a:xfrm>
              <a:off x="0" y="0"/>
              <a:ext cx="4816592" cy="799511"/>
            </a:xfrm>
            <a:custGeom>
              <a:avLst/>
              <a:gdLst/>
              <a:ahLst/>
              <a:cxnLst/>
              <a:rect l="l" t="t" r="r" b="b"/>
              <a:pathLst>
                <a:path w="4816592" h="799511">
                  <a:moveTo>
                    <a:pt x="0" y="0"/>
                  </a:moveTo>
                  <a:lnTo>
                    <a:pt x="4816592" y="0"/>
                  </a:lnTo>
                  <a:lnTo>
                    <a:pt x="4816592" y="799511"/>
                  </a:lnTo>
                  <a:lnTo>
                    <a:pt x="0" y="799511"/>
                  </a:lnTo>
                  <a:close/>
                </a:path>
              </a:pathLst>
            </a:custGeom>
            <a:solidFill>
              <a:srgbClr val="299F66"/>
            </a:solidFill>
          </p:spPr>
          <p:txBody>
            <a:bodyPr/>
            <a:lstStyle/>
            <a:p>
              <a:endParaRPr lang="es-AR" dirty="0"/>
            </a:p>
          </p:txBody>
        </p:sp>
        <p:sp>
          <p:nvSpPr>
            <p:cNvPr id="11" name="TextBox 4">
              <a:extLst>
                <a:ext uri="{FF2B5EF4-FFF2-40B4-BE49-F238E27FC236}">
                  <a16:creationId xmlns:a16="http://schemas.microsoft.com/office/drawing/2014/main" id="{A0DB7C93-D52C-0A7B-D606-F72BC8CBDC48}"/>
                </a:ext>
              </a:extLst>
            </p:cNvPr>
            <p:cNvSpPr txBox="1"/>
            <p:nvPr/>
          </p:nvSpPr>
          <p:spPr>
            <a:xfrm>
              <a:off x="0" y="-38100"/>
              <a:ext cx="4816593" cy="837611"/>
            </a:xfrm>
            <a:prstGeom prst="rect">
              <a:avLst/>
            </a:prstGeom>
          </p:spPr>
          <p:txBody>
            <a:bodyPr lIns="50800" tIns="50800" rIns="50800" bIns="50800" rtlCol="0" anchor="ctr"/>
            <a:lstStyle/>
            <a:p>
              <a:pPr algn="ctr">
                <a:lnSpc>
                  <a:spcPts val="2659"/>
                </a:lnSpc>
              </a:pPr>
              <a:endParaRPr/>
            </a:p>
          </p:txBody>
        </p:sp>
      </p:grpSp>
      <p:sp>
        <p:nvSpPr>
          <p:cNvPr id="12" name="TextBox 3">
            <a:extLst>
              <a:ext uri="{FF2B5EF4-FFF2-40B4-BE49-F238E27FC236}">
                <a16:creationId xmlns:a16="http://schemas.microsoft.com/office/drawing/2014/main" id="{E1896369-6A3F-EF42-28A9-759024360203}"/>
              </a:ext>
            </a:extLst>
          </p:cNvPr>
          <p:cNvSpPr txBox="1"/>
          <p:nvPr/>
        </p:nvSpPr>
        <p:spPr>
          <a:xfrm>
            <a:off x="1409208" y="1637617"/>
            <a:ext cx="15183306" cy="1063176"/>
          </a:xfrm>
          <a:prstGeom prst="rect">
            <a:avLst/>
          </a:prstGeom>
        </p:spPr>
        <p:txBody>
          <a:bodyPr wrap="square" lIns="0" tIns="0" rIns="0" bIns="0" rtlCol="0" anchor="t">
            <a:spAutoFit/>
          </a:bodyPr>
          <a:lstStyle/>
          <a:p>
            <a:pPr algn="ctr">
              <a:lnSpc>
                <a:spcPts val="8239"/>
              </a:lnSpc>
            </a:pPr>
            <a:r>
              <a:rPr lang="en-US" sz="7700" dirty="0">
                <a:solidFill>
                  <a:srgbClr val="FFFFFF"/>
                </a:solidFill>
                <a:latin typeface="Archivo Black"/>
                <a:ea typeface="Archivo Black"/>
                <a:cs typeface="Archivo Black"/>
                <a:sym typeface="Archivo Black"/>
              </a:rPr>
              <a:t>Valuación de reproductores</a:t>
            </a:r>
          </a:p>
        </p:txBody>
      </p:sp>
      <p:sp>
        <p:nvSpPr>
          <p:cNvPr id="13" name="TextBox 5">
            <a:extLst>
              <a:ext uri="{FF2B5EF4-FFF2-40B4-BE49-F238E27FC236}">
                <a16:creationId xmlns:a16="http://schemas.microsoft.com/office/drawing/2014/main" id="{EE78625B-A390-F860-748B-3E369E8D7E11}"/>
              </a:ext>
            </a:extLst>
          </p:cNvPr>
          <p:cNvSpPr txBox="1"/>
          <p:nvPr/>
        </p:nvSpPr>
        <p:spPr>
          <a:xfrm>
            <a:off x="1413219" y="7276860"/>
            <a:ext cx="7483590" cy="1082027"/>
          </a:xfrm>
          <a:prstGeom prst="rect">
            <a:avLst/>
          </a:prstGeom>
        </p:spPr>
        <p:txBody>
          <a:bodyPr lIns="0" tIns="0" rIns="0" bIns="0" rtlCol="0" anchor="t">
            <a:spAutoFit/>
          </a:bodyPr>
          <a:lstStyle/>
          <a:p>
            <a:pPr marL="457200" indent="-457200" algn="l">
              <a:lnSpc>
                <a:spcPts val="4200"/>
              </a:lnSpc>
              <a:buFont typeface="Arial" panose="020B0604020202020204" pitchFamily="34" charset="0"/>
              <a:buChar char="•"/>
            </a:pPr>
            <a:r>
              <a:rPr lang="en-US" sz="4400" b="1" dirty="0">
                <a:solidFill>
                  <a:srgbClr val="000000"/>
                </a:solidFill>
                <a:latin typeface="Montserrat Bold"/>
                <a:ea typeface="Montserrat Bold"/>
                <a:cs typeface="Montserrat Bold"/>
                <a:sym typeface="Montserrat Bold"/>
              </a:rPr>
              <a:t>Machos de propia producció</a:t>
            </a:r>
            <a:endParaRPr lang="en-US" sz="4400" dirty="0">
              <a:solidFill>
                <a:srgbClr val="00000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ED65A-EF14-4CDC-017A-84E9F882BEA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DA18562-7332-720D-34AA-F58E12BAF383}"/>
              </a:ext>
            </a:extLst>
          </p:cNvPr>
          <p:cNvSpPr txBox="1"/>
          <p:nvPr/>
        </p:nvSpPr>
        <p:spPr>
          <a:xfrm>
            <a:off x="1004637" y="856525"/>
            <a:ext cx="13999115" cy="1846659"/>
          </a:xfrm>
          <a:prstGeom prst="rect">
            <a:avLst/>
          </a:prstGeom>
        </p:spPr>
        <p:txBody>
          <a:bodyPr lIns="0" tIns="0" rIns="0" bIns="0" rtlCol="0" anchor="t">
            <a:spAutoFit/>
          </a:bodyPr>
          <a:lstStyle/>
          <a:p>
            <a:pPr algn="l"/>
            <a:r>
              <a:rPr lang="en-US" sz="6000" dirty="0">
                <a:solidFill>
                  <a:srgbClr val="347571"/>
                </a:solidFill>
                <a:latin typeface="Archivo Black"/>
                <a:ea typeface="Archivo Black"/>
                <a:cs typeface="Archivo Black"/>
                <a:sym typeface="Archivo Black"/>
              </a:rPr>
              <a:t>BENEFICIO PARA CRIADORES EN ZONA MARGINAL</a:t>
            </a:r>
          </a:p>
        </p:txBody>
      </p:sp>
      <p:grpSp>
        <p:nvGrpSpPr>
          <p:cNvPr id="3" name="Group 3">
            <a:extLst>
              <a:ext uri="{FF2B5EF4-FFF2-40B4-BE49-F238E27FC236}">
                <a16:creationId xmlns:a16="http://schemas.microsoft.com/office/drawing/2014/main" id="{8894B1B2-053C-A925-49D4-0236C94E108B}"/>
              </a:ext>
            </a:extLst>
          </p:cNvPr>
          <p:cNvGrpSpPr/>
          <p:nvPr/>
        </p:nvGrpSpPr>
        <p:grpSpPr>
          <a:xfrm>
            <a:off x="1004637" y="3086100"/>
            <a:ext cx="13975052" cy="5414623"/>
            <a:chOff x="0" y="0"/>
            <a:chExt cx="3203980" cy="426827"/>
          </a:xfrm>
        </p:grpSpPr>
        <p:sp>
          <p:nvSpPr>
            <p:cNvPr id="4" name="Freeform 4">
              <a:extLst>
                <a:ext uri="{FF2B5EF4-FFF2-40B4-BE49-F238E27FC236}">
                  <a16:creationId xmlns:a16="http://schemas.microsoft.com/office/drawing/2014/main" id="{1C17B307-7B95-7854-E4C1-A772784082E2}"/>
                </a:ext>
              </a:extLst>
            </p:cNvPr>
            <p:cNvSpPr/>
            <p:nvPr/>
          </p:nvSpPr>
          <p:spPr>
            <a:xfrm>
              <a:off x="0" y="0"/>
              <a:ext cx="3203980" cy="426827"/>
            </a:xfrm>
            <a:custGeom>
              <a:avLst/>
              <a:gdLst/>
              <a:ahLst/>
              <a:cxnLst/>
              <a:rect l="l" t="t" r="r" b="b"/>
              <a:pathLst>
                <a:path w="3203980" h="426827">
                  <a:moveTo>
                    <a:pt x="3000780" y="0"/>
                  </a:moveTo>
                  <a:lnTo>
                    <a:pt x="0" y="0"/>
                  </a:lnTo>
                  <a:lnTo>
                    <a:pt x="0" y="426827"/>
                  </a:lnTo>
                  <a:lnTo>
                    <a:pt x="3000780" y="426827"/>
                  </a:lnTo>
                  <a:lnTo>
                    <a:pt x="3203980" y="213414"/>
                  </a:lnTo>
                  <a:lnTo>
                    <a:pt x="3000780" y="0"/>
                  </a:lnTo>
                  <a:close/>
                </a:path>
              </a:pathLst>
            </a:custGeom>
            <a:solidFill>
              <a:srgbClr val="299F66"/>
            </a:solidFill>
          </p:spPr>
          <p:txBody>
            <a:bodyPr/>
            <a:lstStyle/>
            <a:p>
              <a:endParaRPr lang="es-AR"/>
            </a:p>
          </p:txBody>
        </p:sp>
        <p:sp>
          <p:nvSpPr>
            <p:cNvPr id="5" name="TextBox 5">
              <a:extLst>
                <a:ext uri="{FF2B5EF4-FFF2-40B4-BE49-F238E27FC236}">
                  <a16:creationId xmlns:a16="http://schemas.microsoft.com/office/drawing/2014/main" id="{DDF8D33E-F60B-8DF1-EC5E-547833D91F31}"/>
                </a:ext>
              </a:extLst>
            </p:cNvPr>
            <p:cNvSpPr txBox="1"/>
            <p:nvPr/>
          </p:nvSpPr>
          <p:spPr>
            <a:xfrm>
              <a:off x="0" y="-38100"/>
              <a:ext cx="3089680" cy="464927"/>
            </a:xfrm>
            <a:prstGeom prst="rect">
              <a:avLst/>
            </a:prstGeom>
          </p:spPr>
          <p:txBody>
            <a:bodyPr lIns="50800" tIns="50800" rIns="50800" bIns="50800" rtlCol="0" anchor="ctr"/>
            <a:lstStyle/>
            <a:p>
              <a:pPr algn="ctr">
                <a:lnSpc>
                  <a:spcPts val="2659"/>
                </a:lnSpc>
              </a:pPr>
              <a:endParaRPr/>
            </a:p>
          </p:txBody>
        </p:sp>
      </p:grpSp>
      <p:sp>
        <p:nvSpPr>
          <p:cNvPr id="8" name="TextBox 8">
            <a:extLst>
              <a:ext uri="{FF2B5EF4-FFF2-40B4-BE49-F238E27FC236}">
                <a16:creationId xmlns:a16="http://schemas.microsoft.com/office/drawing/2014/main" id="{8C96FE14-DF16-E039-4FA4-698E73A61603}"/>
              </a:ext>
            </a:extLst>
          </p:cNvPr>
          <p:cNvSpPr txBox="1"/>
          <p:nvPr/>
        </p:nvSpPr>
        <p:spPr>
          <a:xfrm>
            <a:off x="1442350" y="3470588"/>
            <a:ext cx="12649200" cy="4739759"/>
          </a:xfrm>
          <a:prstGeom prst="rect">
            <a:avLst/>
          </a:prstGeom>
        </p:spPr>
        <p:txBody>
          <a:bodyPr wrap="square" lIns="0" tIns="0" rIns="0" bIns="0" rtlCol="0" anchor="t">
            <a:spAutoFit/>
          </a:bodyPr>
          <a:lstStyle/>
          <a:p>
            <a:pPr algn="l"/>
            <a:r>
              <a:rPr lang="es-AR" sz="4400" dirty="0">
                <a:solidFill>
                  <a:srgbClr val="FFFFFF"/>
                </a:solidFill>
                <a:latin typeface="Montserrat"/>
                <a:ea typeface="Montserrat"/>
                <a:cs typeface="Montserrat"/>
                <a:sym typeface="Montserrat"/>
              </a:rPr>
              <a:t>Se les permite usar la valuación por costo fijo inicial para todas sus categorías, no sólo vientres.</a:t>
            </a:r>
          </a:p>
          <a:p>
            <a:pPr algn="l"/>
            <a:endParaRPr lang="es-AR" sz="4400" dirty="0">
              <a:solidFill>
                <a:srgbClr val="FFFFFF"/>
              </a:solidFill>
              <a:latin typeface="Montserrat"/>
              <a:ea typeface="Montserrat"/>
              <a:cs typeface="Montserrat"/>
              <a:sym typeface="Montserrat"/>
            </a:endParaRPr>
          </a:p>
          <a:p>
            <a:pPr algn="l"/>
            <a:r>
              <a:rPr lang="es-AR" sz="4400" dirty="0">
                <a:solidFill>
                  <a:srgbClr val="FFFFFF"/>
                </a:solidFill>
                <a:latin typeface="Montserrat"/>
                <a:ea typeface="Montserrat"/>
                <a:cs typeface="Montserrat"/>
                <a:sym typeface="Montserrat"/>
              </a:rPr>
              <a:t>Condiciones: que sean productores de cría y que tengan toda su producción en zona marginal</a:t>
            </a:r>
          </a:p>
        </p:txBody>
      </p:sp>
    </p:spTree>
    <p:extLst>
      <p:ext uri="{BB962C8B-B14F-4D97-AF65-F5344CB8AC3E}">
        <p14:creationId xmlns:p14="http://schemas.microsoft.com/office/powerpoint/2010/main" val="344804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0"/>
            <a:ext cx="20574000" cy="10287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p:cNvGrpSpPr/>
          <p:nvPr/>
        </p:nvGrpSpPr>
        <p:grpSpPr>
          <a:xfrm>
            <a:off x="1320964" y="1268361"/>
            <a:ext cx="15646072" cy="2884539"/>
            <a:chOff x="0" y="0"/>
            <a:chExt cx="4120776" cy="2041226"/>
          </a:xfrm>
        </p:grpSpPr>
        <p:sp>
          <p:nvSpPr>
            <p:cNvPr id="6" name="Freeform 6"/>
            <p:cNvSpPr/>
            <p:nvPr/>
          </p:nvSpPr>
          <p:spPr>
            <a:xfrm>
              <a:off x="0" y="0"/>
              <a:ext cx="4120776" cy="2041226"/>
            </a:xfrm>
            <a:custGeom>
              <a:avLst/>
              <a:gdLst/>
              <a:ahLst/>
              <a:cxnLst/>
              <a:rect l="l" t="t" r="r" b="b"/>
              <a:pathLst>
                <a:path w="4120776" h="2041226">
                  <a:moveTo>
                    <a:pt x="0" y="0"/>
                  </a:moveTo>
                  <a:lnTo>
                    <a:pt x="4120776" y="0"/>
                  </a:lnTo>
                  <a:lnTo>
                    <a:pt x="4120776" y="2041226"/>
                  </a:lnTo>
                  <a:lnTo>
                    <a:pt x="0" y="2041226"/>
                  </a:lnTo>
                  <a:close/>
                </a:path>
              </a:pathLst>
            </a:custGeom>
            <a:solidFill>
              <a:srgbClr val="FFFFFF"/>
            </a:solidFill>
            <a:ln w="38100" cap="sq">
              <a:solidFill>
                <a:srgbClr val="299F66"/>
              </a:solidFill>
              <a:prstDash val="solid"/>
              <a:miter/>
            </a:ln>
          </p:spPr>
          <p:txBody>
            <a:bodyPr/>
            <a:lstStyle/>
            <a:p>
              <a:endParaRPr lang="es-AR"/>
            </a:p>
          </p:txBody>
        </p:sp>
        <p:sp>
          <p:nvSpPr>
            <p:cNvPr id="7" name="TextBox 7"/>
            <p:cNvSpPr txBox="1"/>
            <p:nvPr/>
          </p:nvSpPr>
          <p:spPr>
            <a:xfrm>
              <a:off x="0" y="-38100"/>
              <a:ext cx="4120776" cy="207932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294369" y="1743075"/>
            <a:ext cx="13699262" cy="711208"/>
          </a:xfrm>
          <a:prstGeom prst="rect">
            <a:avLst/>
          </a:prstGeom>
        </p:spPr>
        <p:txBody>
          <a:bodyPr lIns="0" tIns="0" rIns="0" bIns="0" rtlCol="0" anchor="t">
            <a:spAutoFit/>
          </a:bodyPr>
          <a:lstStyle/>
          <a:p>
            <a:pPr algn="ctr">
              <a:lnSpc>
                <a:spcPts val="5350"/>
              </a:lnSpc>
            </a:pPr>
            <a:r>
              <a:rPr lang="en-US" sz="5000" dirty="0">
                <a:solidFill>
                  <a:srgbClr val="347571"/>
                </a:solidFill>
                <a:latin typeface="Archivo Black"/>
                <a:ea typeface="Archivo Black"/>
                <a:cs typeface="Archivo Black"/>
                <a:sym typeface="Archivo Black"/>
              </a:rPr>
              <a:t>ESTABLECIMIENTOS DE INVERNADA</a:t>
            </a:r>
          </a:p>
        </p:txBody>
      </p:sp>
      <p:sp>
        <p:nvSpPr>
          <p:cNvPr id="9" name="TextBox 9"/>
          <p:cNvSpPr txBox="1"/>
          <p:nvPr/>
        </p:nvSpPr>
        <p:spPr>
          <a:xfrm>
            <a:off x="1460582" y="2599334"/>
            <a:ext cx="15366836" cy="897682"/>
          </a:xfrm>
          <a:prstGeom prst="rect">
            <a:avLst/>
          </a:prstGeom>
        </p:spPr>
        <p:txBody>
          <a:bodyPr wrap="square" lIns="0" tIns="0" rIns="0" bIns="0" rtlCol="0" anchor="t">
            <a:spAutoFit/>
          </a:bodyPr>
          <a:lstStyle/>
          <a:p>
            <a:pPr algn="l">
              <a:lnSpc>
                <a:spcPts val="3500"/>
              </a:lnSpc>
            </a:pPr>
            <a:r>
              <a:rPr lang="es-AR" sz="3200" b="1" dirty="0">
                <a:solidFill>
                  <a:srgbClr val="000000"/>
                </a:solidFill>
                <a:latin typeface="Montserrat Bold"/>
                <a:ea typeface="Montserrat Bold"/>
                <a:cs typeface="Montserrat Bold"/>
                <a:sym typeface="Montserrat Bold"/>
              </a:rPr>
              <a:t>SE VALÚA TODA LA EXISTENCIA A VALOR DE PLAZA AL CIERRE DEL EJ.</a:t>
            </a:r>
          </a:p>
          <a:p>
            <a:pPr algn="l">
              <a:lnSpc>
                <a:spcPts val="3500"/>
              </a:lnSpc>
            </a:pPr>
            <a:r>
              <a:rPr lang="es-AR" sz="3200" b="1" dirty="0">
                <a:solidFill>
                  <a:srgbClr val="000000"/>
                </a:solidFill>
                <a:latin typeface="Montserrat Bold"/>
                <a:ea typeface="Montserrat Bold"/>
                <a:cs typeface="Montserrat Bold"/>
                <a:sym typeface="Montserrat Bold"/>
              </a:rPr>
              <a:t>EN EL MERCADO QUE OPERA, MENOS LOS GASTOS DE VENTAS. </a:t>
            </a:r>
          </a:p>
        </p:txBody>
      </p:sp>
      <p:grpSp>
        <p:nvGrpSpPr>
          <p:cNvPr id="10" name="Group 5">
            <a:extLst>
              <a:ext uri="{FF2B5EF4-FFF2-40B4-BE49-F238E27FC236}">
                <a16:creationId xmlns:a16="http://schemas.microsoft.com/office/drawing/2014/main" id="{F9616231-B863-8263-4DE6-2971BD9C50E5}"/>
              </a:ext>
            </a:extLst>
          </p:cNvPr>
          <p:cNvGrpSpPr/>
          <p:nvPr/>
        </p:nvGrpSpPr>
        <p:grpSpPr>
          <a:xfrm>
            <a:off x="1320964" y="4866507"/>
            <a:ext cx="15646072" cy="4706886"/>
            <a:chOff x="0" y="0"/>
            <a:chExt cx="4120776" cy="2041226"/>
          </a:xfrm>
        </p:grpSpPr>
        <p:sp>
          <p:nvSpPr>
            <p:cNvPr id="11" name="Freeform 6">
              <a:extLst>
                <a:ext uri="{FF2B5EF4-FFF2-40B4-BE49-F238E27FC236}">
                  <a16:creationId xmlns:a16="http://schemas.microsoft.com/office/drawing/2014/main" id="{49B939CE-550A-D130-489A-FA91A34C7D7A}"/>
                </a:ext>
              </a:extLst>
            </p:cNvPr>
            <p:cNvSpPr/>
            <p:nvPr/>
          </p:nvSpPr>
          <p:spPr>
            <a:xfrm>
              <a:off x="0" y="0"/>
              <a:ext cx="4120776" cy="2041226"/>
            </a:xfrm>
            <a:custGeom>
              <a:avLst/>
              <a:gdLst/>
              <a:ahLst/>
              <a:cxnLst/>
              <a:rect l="l" t="t" r="r" b="b"/>
              <a:pathLst>
                <a:path w="4120776" h="2041226">
                  <a:moveTo>
                    <a:pt x="0" y="0"/>
                  </a:moveTo>
                  <a:lnTo>
                    <a:pt x="4120776" y="0"/>
                  </a:lnTo>
                  <a:lnTo>
                    <a:pt x="4120776" y="2041226"/>
                  </a:lnTo>
                  <a:lnTo>
                    <a:pt x="0" y="2041226"/>
                  </a:lnTo>
                  <a:close/>
                </a:path>
              </a:pathLst>
            </a:custGeom>
            <a:solidFill>
              <a:srgbClr val="FFFFFF"/>
            </a:solidFill>
            <a:ln w="38100" cap="sq">
              <a:solidFill>
                <a:srgbClr val="299F66"/>
              </a:solidFill>
              <a:prstDash val="solid"/>
              <a:miter/>
            </a:ln>
          </p:spPr>
          <p:txBody>
            <a:bodyPr/>
            <a:lstStyle/>
            <a:p>
              <a:endParaRPr lang="es-AR"/>
            </a:p>
          </p:txBody>
        </p:sp>
        <p:sp>
          <p:nvSpPr>
            <p:cNvPr id="12" name="TextBox 7">
              <a:extLst>
                <a:ext uri="{FF2B5EF4-FFF2-40B4-BE49-F238E27FC236}">
                  <a16:creationId xmlns:a16="http://schemas.microsoft.com/office/drawing/2014/main" id="{65147745-8704-8CEA-B1DC-AEAD5B6B1989}"/>
                </a:ext>
              </a:extLst>
            </p:cNvPr>
            <p:cNvSpPr txBox="1"/>
            <p:nvPr/>
          </p:nvSpPr>
          <p:spPr>
            <a:xfrm>
              <a:off x="0" y="-38100"/>
              <a:ext cx="4120776" cy="2079326"/>
            </a:xfrm>
            <a:prstGeom prst="rect">
              <a:avLst/>
            </a:prstGeom>
          </p:spPr>
          <p:txBody>
            <a:bodyPr lIns="50800" tIns="50800" rIns="50800" bIns="50800" rtlCol="0" anchor="ctr"/>
            <a:lstStyle/>
            <a:p>
              <a:pPr algn="ctr">
                <a:lnSpc>
                  <a:spcPts val="2659"/>
                </a:lnSpc>
              </a:pPr>
              <a:endParaRPr/>
            </a:p>
          </p:txBody>
        </p:sp>
      </p:grpSp>
      <p:sp>
        <p:nvSpPr>
          <p:cNvPr id="13" name="TextBox 8">
            <a:extLst>
              <a:ext uri="{FF2B5EF4-FFF2-40B4-BE49-F238E27FC236}">
                <a16:creationId xmlns:a16="http://schemas.microsoft.com/office/drawing/2014/main" id="{2B67E8D4-70FA-3EFF-F25C-84483CBEE1D6}"/>
              </a:ext>
            </a:extLst>
          </p:cNvPr>
          <p:cNvSpPr txBox="1"/>
          <p:nvPr/>
        </p:nvSpPr>
        <p:spPr>
          <a:xfrm>
            <a:off x="1066800" y="5143500"/>
            <a:ext cx="13699262" cy="711208"/>
          </a:xfrm>
          <a:prstGeom prst="rect">
            <a:avLst/>
          </a:prstGeom>
        </p:spPr>
        <p:txBody>
          <a:bodyPr lIns="0" tIns="0" rIns="0" bIns="0" rtlCol="0" anchor="t">
            <a:spAutoFit/>
          </a:bodyPr>
          <a:lstStyle/>
          <a:p>
            <a:pPr algn="ctr">
              <a:lnSpc>
                <a:spcPts val="5350"/>
              </a:lnSpc>
            </a:pPr>
            <a:r>
              <a:rPr lang="en-US" sz="5000" dirty="0">
                <a:solidFill>
                  <a:srgbClr val="347571"/>
                </a:solidFill>
                <a:latin typeface="Archivo Black"/>
                <a:ea typeface="Archivo Black"/>
                <a:cs typeface="Archivo Black"/>
                <a:sym typeface="Archivo Black"/>
              </a:rPr>
              <a:t>ESTABLECIMIENTOS MIXTOS</a:t>
            </a:r>
          </a:p>
        </p:txBody>
      </p:sp>
      <p:sp>
        <p:nvSpPr>
          <p:cNvPr id="14" name="TextBox 9">
            <a:extLst>
              <a:ext uri="{FF2B5EF4-FFF2-40B4-BE49-F238E27FC236}">
                <a16:creationId xmlns:a16="http://schemas.microsoft.com/office/drawing/2014/main" id="{549E1179-48A8-DB1E-1096-15353A56DCC2}"/>
              </a:ext>
            </a:extLst>
          </p:cNvPr>
          <p:cNvSpPr txBox="1"/>
          <p:nvPr/>
        </p:nvSpPr>
        <p:spPr>
          <a:xfrm>
            <a:off x="1890730" y="6299721"/>
            <a:ext cx="14506540" cy="2244204"/>
          </a:xfrm>
          <a:prstGeom prst="rect">
            <a:avLst/>
          </a:prstGeom>
        </p:spPr>
        <p:txBody>
          <a:bodyPr lIns="0" tIns="0" rIns="0" bIns="0" rtlCol="0" anchor="t">
            <a:spAutoFit/>
          </a:bodyPr>
          <a:lstStyle/>
          <a:p>
            <a:pPr marL="342900" indent="-342900" algn="l">
              <a:lnSpc>
                <a:spcPts val="3500"/>
              </a:lnSpc>
              <a:buFont typeface="Arial" panose="020B0604020202020204" pitchFamily="34" charset="0"/>
              <a:buChar char="•"/>
            </a:pPr>
            <a:r>
              <a:rPr lang="es-AR" sz="3200" b="1" dirty="0">
                <a:solidFill>
                  <a:srgbClr val="000000"/>
                </a:solidFill>
                <a:latin typeface="Montserrat Bold"/>
                <a:ea typeface="Montserrat Bold"/>
                <a:cs typeface="Montserrat Bold"/>
                <a:sym typeface="Montserrat Bold"/>
              </a:rPr>
              <a:t>CRÍA: VALUACIÓN A COSTO FIJO (VIENTRES)</a:t>
            </a:r>
          </a:p>
          <a:p>
            <a:pPr marL="342900" indent="-342900" algn="l">
              <a:lnSpc>
                <a:spcPts val="3500"/>
              </a:lnSpc>
              <a:buFont typeface="Arial" panose="020B0604020202020204" pitchFamily="34" charset="0"/>
              <a:buChar char="•"/>
            </a:pPr>
            <a:endParaRPr lang="es-AR" sz="3200" b="1" dirty="0">
              <a:solidFill>
                <a:srgbClr val="000000"/>
              </a:solidFill>
              <a:latin typeface="Montserrat Bold"/>
              <a:ea typeface="Montserrat Bold"/>
              <a:cs typeface="Montserrat Bold"/>
              <a:sym typeface="Montserrat Bold"/>
            </a:endParaRPr>
          </a:p>
          <a:p>
            <a:pPr marL="342900" indent="-342900" algn="l">
              <a:lnSpc>
                <a:spcPts val="3500"/>
              </a:lnSpc>
              <a:buFont typeface="Arial" panose="020B0604020202020204" pitchFamily="34" charset="0"/>
              <a:buChar char="•"/>
            </a:pPr>
            <a:r>
              <a:rPr lang="es-AR" sz="3200" b="1" dirty="0">
                <a:solidFill>
                  <a:srgbClr val="000000"/>
                </a:solidFill>
                <a:latin typeface="Montserrat Bold"/>
                <a:ea typeface="Montserrat Bold"/>
                <a:cs typeface="Montserrat Bold"/>
                <a:sym typeface="Montserrat Bold"/>
              </a:rPr>
              <a:t>COSTO ESTIM. POR REVALUACIÓN ANUAL (MACHOS)</a:t>
            </a:r>
          </a:p>
          <a:p>
            <a:pPr marL="342900" indent="-342900" algn="l">
              <a:lnSpc>
                <a:spcPts val="3500"/>
              </a:lnSpc>
              <a:buFont typeface="Arial" panose="020B0604020202020204" pitchFamily="34" charset="0"/>
              <a:buChar char="•"/>
            </a:pPr>
            <a:endParaRPr lang="es-AR" sz="3200" b="1" dirty="0">
              <a:solidFill>
                <a:srgbClr val="000000"/>
              </a:solidFill>
              <a:latin typeface="Montserrat Bold"/>
              <a:ea typeface="Montserrat Bold"/>
              <a:cs typeface="Montserrat Bold"/>
              <a:sym typeface="Montserrat Bold"/>
            </a:endParaRPr>
          </a:p>
          <a:p>
            <a:pPr marL="342900" indent="-342900" algn="l">
              <a:lnSpc>
                <a:spcPts val="3500"/>
              </a:lnSpc>
              <a:buFont typeface="Arial" panose="020B0604020202020204" pitchFamily="34" charset="0"/>
              <a:buChar char="•"/>
            </a:pPr>
            <a:r>
              <a:rPr lang="es-AR" sz="3200" b="1" dirty="0">
                <a:solidFill>
                  <a:srgbClr val="000000"/>
                </a:solidFill>
                <a:latin typeface="Montserrat Bold"/>
                <a:ea typeface="Montserrat Bold"/>
                <a:cs typeface="Montserrat Bold"/>
                <a:sym typeface="Montserrat Bold"/>
              </a:rPr>
              <a:t>INVERNADA: A VALOR DE PLAZA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B632B-D7F3-77DD-8241-E3B968517468}"/>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7F1772A0-7C82-9598-47EA-68C542F7ADD9}"/>
              </a:ext>
            </a:extLst>
          </p:cNvPr>
          <p:cNvSpPr txBox="1"/>
          <p:nvPr/>
        </p:nvSpPr>
        <p:spPr>
          <a:xfrm>
            <a:off x="3026647" y="415533"/>
            <a:ext cx="15589888" cy="1237711"/>
          </a:xfrm>
          <a:prstGeom prst="rect">
            <a:avLst/>
          </a:prstGeom>
        </p:spPr>
        <p:txBody>
          <a:bodyPr wrap="square" lIns="0" tIns="0" rIns="0" bIns="0" rtlCol="0" anchor="t">
            <a:spAutoFit/>
          </a:bodyPr>
          <a:lstStyle/>
          <a:p>
            <a:pPr algn="ctr">
              <a:lnSpc>
                <a:spcPts val="10164"/>
              </a:lnSpc>
            </a:pPr>
            <a:r>
              <a:rPr lang="es-AR" sz="7200" dirty="0">
                <a:solidFill>
                  <a:srgbClr val="347571"/>
                </a:solidFill>
                <a:latin typeface="Archivo Black"/>
                <a:ea typeface="Archivo Black"/>
                <a:cs typeface="Archivo Black"/>
                <a:sym typeface="Archivo Black"/>
              </a:rPr>
              <a:t>Valuaciones de hacienda</a:t>
            </a:r>
            <a:endParaRPr lang="en-US" sz="7200" dirty="0">
              <a:solidFill>
                <a:srgbClr val="347571"/>
              </a:solidFill>
              <a:latin typeface="Archivo Black"/>
              <a:ea typeface="Archivo Black"/>
              <a:cs typeface="Archivo Black"/>
              <a:sym typeface="Archivo Black"/>
            </a:endParaRPr>
          </a:p>
        </p:txBody>
      </p:sp>
      <p:sp>
        <p:nvSpPr>
          <p:cNvPr id="5" name="Freeform 5">
            <a:extLst>
              <a:ext uri="{FF2B5EF4-FFF2-40B4-BE49-F238E27FC236}">
                <a16:creationId xmlns:a16="http://schemas.microsoft.com/office/drawing/2014/main" id="{F86BE154-E9C0-35D5-AA7D-68A217CC4316}"/>
              </a:ext>
            </a:extLst>
          </p:cNvPr>
          <p:cNvSpPr/>
          <p:nvPr/>
        </p:nvSpPr>
        <p:spPr>
          <a:xfrm flipH="1">
            <a:off x="-623061" y="0"/>
            <a:ext cx="5020657" cy="1643124"/>
          </a:xfrm>
          <a:custGeom>
            <a:avLst/>
            <a:gdLst/>
            <a:ahLst/>
            <a:cxnLst/>
            <a:rect l="l" t="t" r="r" b="b"/>
            <a:pathLst>
              <a:path w="5020657" h="1643124">
                <a:moveTo>
                  <a:pt x="5020657" y="0"/>
                </a:moveTo>
                <a:lnTo>
                  <a:pt x="0" y="0"/>
                </a:lnTo>
                <a:lnTo>
                  <a:pt x="0" y="1643124"/>
                </a:lnTo>
                <a:lnTo>
                  <a:pt x="5020657" y="1643124"/>
                </a:lnTo>
                <a:lnTo>
                  <a:pt x="502065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6" name="Freeform 6">
            <a:extLst>
              <a:ext uri="{FF2B5EF4-FFF2-40B4-BE49-F238E27FC236}">
                <a16:creationId xmlns:a16="http://schemas.microsoft.com/office/drawing/2014/main" id="{6AB87AD6-CAD4-7FFF-53C7-C8FB1FC977B2}"/>
              </a:ext>
            </a:extLst>
          </p:cNvPr>
          <p:cNvSpPr/>
          <p:nvPr/>
        </p:nvSpPr>
        <p:spPr>
          <a:xfrm>
            <a:off x="-4480418" y="-887049"/>
            <a:ext cx="6870901" cy="5546691"/>
          </a:xfrm>
          <a:custGeom>
            <a:avLst/>
            <a:gdLst/>
            <a:ahLst/>
            <a:cxnLst/>
            <a:rect l="l" t="t" r="r" b="b"/>
            <a:pathLst>
              <a:path w="6870901" h="5546691">
                <a:moveTo>
                  <a:pt x="0" y="0"/>
                </a:moveTo>
                <a:lnTo>
                  <a:pt x="6870901" y="0"/>
                </a:lnTo>
                <a:lnTo>
                  <a:pt x="6870901" y="5546690"/>
                </a:lnTo>
                <a:lnTo>
                  <a:pt x="0" y="5546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sp>
        <p:nvSpPr>
          <p:cNvPr id="18" name="Rectángulo 17">
            <a:extLst>
              <a:ext uri="{FF2B5EF4-FFF2-40B4-BE49-F238E27FC236}">
                <a16:creationId xmlns:a16="http://schemas.microsoft.com/office/drawing/2014/main" id="{2C4CCA52-4CC6-C111-1115-9C56B61C0CD0}"/>
              </a:ext>
            </a:extLst>
          </p:cNvPr>
          <p:cNvSpPr/>
          <p:nvPr/>
        </p:nvSpPr>
        <p:spPr>
          <a:xfrm>
            <a:off x="1497405" y="8481985"/>
            <a:ext cx="4821212" cy="1328108"/>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2800" b="1" dirty="0"/>
              <a:t>ZONA CENTRAL GANADERA</a:t>
            </a:r>
          </a:p>
        </p:txBody>
      </p:sp>
      <p:sp>
        <p:nvSpPr>
          <p:cNvPr id="2" name="Flecha: doblada 1">
            <a:extLst>
              <a:ext uri="{FF2B5EF4-FFF2-40B4-BE49-F238E27FC236}">
                <a16:creationId xmlns:a16="http://schemas.microsoft.com/office/drawing/2014/main" id="{CF90B00C-94B1-A6FF-7EE9-7A0BC6F5CC86}"/>
              </a:ext>
            </a:extLst>
          </p:cNvPr>
          <p:cNvSpPr/>
          <p:nvPr/>
        </p:nvSpPr>
        <p:spPr>
          <a:xfrm>
            <a:off x="6704326" y="4839163"/>
            <a:ext cx="905267" cy="972193"/>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solidFill>
                <a:schemeClr val="tx1"/>
              </a:solidFill>
            </a:endParaRPr>
          </a:p>
        </p:txBody>
      </p:sp>
      <p:grpSp>
        <p:nvGrpSpPr>
          <p:cNvPr id="4" name="Grupo 3">
            <a:extLst>
              <a:ext uri="{FF2B5EF4-FFF2-40B4-BE49-F238E27FC236}">
                <a16:creationId xmlns:a16="http://schemas.microsoft.com/office/drawing/2014/main" id="{C7326F11-AA5D-7BCB-A27D-30DBF46ADE05}"/>
              </a:ext>
            </a:extLst>
          </p:cNvPr>
          <p:cNvGrpSpPr/>
          <p:nvPr/>
        </p:nvGrpSpPr>
        <p:grpSpPr>
          <a:xfrm>
            <a:off x="11178922" y="2651763"/>
            <a:ext cx="2987096" cy="1572145"/>
            <a:chOff x="3016661" y="1430956"/>
            <a:chExt cx="1789890" cy="1252865"/>
          </a:xfrm>
          <a:solidFill>
            <a:schemeClr val="accent3">
              <a:lumMod val="75000"/>
            </a:schemeClr>
          </a:solidFill>
        </p:grpSpPr>
        <p:sp>
          <p:nvSpPr>
            <p:cNvPr id="19" name="Rectángulo: esquinas redondeadas 18">
              <a:extLst>
                <a:ext uri="{FF2B5EF4-FFF2-40B4-BE49-F238E27FC236}">
                  <a16:creationId xmlns:a16="http://schemas.microsoft.com/office/drawing/2014/main" id="{0BDEB68E-8AF4-2339-0DF7-1BE50DF4296C}"/>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20" name="Rectángulo: esquinas redondeadas 4">
              <a:extLst>
                <a:ext uri="{FF2B5EF4-FFF2-40B4-BE49-F238E27FC236}">
                  <a16:creationId xmlns:a16="http://schemas.microsoft.com/office/drawing/2014/main" id="{89737AA1-CA93-CD90-E128-2182E02D48CD}"/>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3200" dirty="0">
                  <a:solidFill>
                    <a:sysClr val="window" lastClr="FFFFFF"/>
                  </a:solidFill>
                  <a:latin typeface="Montserrat" panose="00000500000000000000" pitchFamily="2" charset="0"/>
                </a:rPr>
                <a:t>VIENTRES</a:t>
              </a:r>
            </a:p>
          </p:txBody>
        </p:sp>
      </p:grpSp>
      <p:grpSp>
        <p:nvGrpSpPr>
          <p:cNvPr id="21" name="Grupo 20">
            <a:extLst>
              <a:ext uri="{FF2B5EF4-FFF2-40B4-BE49-F238E27FC236}">
                <a16:creationId xmlns:a16="http://schemas.microsoft.com/office/drawing/2014/main" id="{BCB02964-7EFF-0D96-41CB-083F18F8B9FF}"/>
              </a:ext>
            </a:extLst>
          </p:cNvPr>
          <p:cNvGrpSpPr/>
          <p:nvPr/>
        </p:nvGrpSpPr>
        <p:grpSpPr>
          <a:xfrm>
            <a:off x="11271394" y="5566874"/>
            <a:ext cx="2987096" cy="1572145"/>
            <a:chOff x="3016661" y="1430956"/>
            <a:chExt cx="1789890" cy="1252865"/>
          </a:xfrm>
          <a:solidFill>
            <a:schemeClr val="accent3">
              <a:lumMod val="75000"/>
            </a:schemeClr>
          </a:solidFill>
        </p:grpSpPr>
        <p:sp>
          <p:nvSpPr>
            <p:cNvPr id="22" name="Rectángulo: esquinas redondeadas 21">
              <a:extLst>
                <a:ext uri="{FF2B5EF4-FFF2-40B4-BE49-F238E27FC236}">
                  <a16:creationId xmlns:a16="http://schemas.microsoft.com/office/drawing/2014/main" id="{00475370-9BF1-266F-5436-84DC7F0841E5}"/>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23" name="Rectángulo: esquinas redondeadas 4">
              <a:extLst>
                <a:ext uri="{FF2B5EF4-FFF2-40B4-BE49-F238E27FC236}">
                  <a16:creationId xmlns:a16="http://schemas.microsoft.com/office/drawing/2014/main" id="{9E00D9EF-7147-C760-426B-761C6938F1B1}"/>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3200" dirty="0">
                  <a:solidFill>
                    <a:sysClr val="window" lastClr="FFFFFF"/>
                  </a:solidFill>
                  <a:latin typeface="Montserrat" panose="00000500000000000000" pitchFamily="2" charset="0"/>
                </a:rPr>
                <a:t>MACHOS</a:t>
              </a:r>
              <a:r>
                <a:rPr lang="es-ES" sz="2400" dirty="0">
                  <a:solidFill>
                    <a:sysClr val="window" lastClr="FFFFFF"/>
                  </a:solidFill>
                  <a:latin typeface="Montserrat" panose="00000500000000000000" pitchFamily="2" charset="0"/>
                </a:rPr>
                <a:t> </a:t>
              </a:r>
            </a:p>
          </p:txBody>
        </p:sp>
      </p:grpSp>
      <p:grpSp>
        <p:nvGrpSpPr>
          <p:cNvPr id="24" name="Grupo 23">
            <a:extLst>
              <a:ext uri="{FF2B5EF4-FFF2-40B4-BE49-F238E27FC236}">
                <a16:creationId xmlns:a16="http://schemas.microsoft.com/office/drawing/2014/main" id="{D8E60463-6869-E1A5-55EE-B3D9D1311D4F}"/>
              </a:ext>
            </a:extLst>
          </p:cNvPr>
          <p:cNvGrpSpPr/>
          <p:nvPr/>
        </p:nvGrpSpPr>
        <p:grpSpPr>
          <a:xfrm>
            <a:off x="7834495" y="4147148"/>
            <a:ext cx="2987096" cy="1572145"/>
            <a:chOff x="3016661" y="1430956"/>
            <a:chExt cx="1789890" cy="1252865"/>
          </a:xfrm>
          <a:solidFill>
            <a:schemeClr val="accent3">
              <a:lumMod val="75000"/>
            </a:schemeClr>
          </a:solidFill>
        </p:grpSpPr>
        <p:sp>
          <p:nvSpPr>
            <p:cNvPr id="25" name="Rectángulo: esquinas redondeadas 24">
              <a:extLst>
                <a:ext uri="{FF2B5EF4-FFF2-40B4-BE49-F238E27FC236}">
                  <a16:creationId xmlns:a16="http://schemas.microsoft.com/office/drawing/2014/main" id="{47575208-EFD7-3061-8322-50D77DDC420E}"/>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26" name="Rectángulo: esquinas redondeadas 4">
              <a:extLst>
                <a:ext uri="{FF2B5EF4-FFF2-40B4-BE49-F238E27FC236}">
                  <a16:creationId xmlns:a16="http://schemas.microsoft.com/office/drawing/2014/main" id="{E66612DE-B45C-E02F-13E3-0F9451F13B84}"/>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3200" dirty="0">
                  <a:solidFill>
                    <a:sysClr val="window" lastClr="FFFFFF"/>
                  </a:solidFill>
                  <a:latin typeface="Montserrat" panose="00000500000000000000" pitchFamily="2" charset="0"/>
                </a:rPr>
                <a:t>CRÍA</a:t>
              </a:r>
            </a:p>
          </p:txBody>
        </p:sp>
      </p:grpSp>
      <p:grpSp>
        <p:nvGrpSpPr>
          <p:cNvPr id="27" name="Grupo 26">
            <a:extLst>
              <a:ext uri="{FF2B5EF4-FFF2-40B4-BE49-F238E27FC236}">
                <a16:creationId xmlns:a16="http://schemas.microsoft.com/office/drawing/2014/main" id="{646D5324-2920-96AB-EEBB-A9BECF9087BE}"/>
              </a:ext>
            </a:extLst>
          </p:cNvPr>
          <p:cNvGrpSpPr/>
          <p:nvPr/>
        </p:nvGrpSpPr>
        <p:grpSpPr>
          <a:xfrm>
            <a:off x="7832840" y="7475294"/>
            <a:ext cx="2987096" cy="1572145"/>
            <a:chOff x="3016661" y="1430956"/>
            <a:chExt cx="1789890" cy="1252865"/>
          </a:xfrm>
          <a:solidFill>
            <a:schemeClr val="accent3">
              <a:lumMod val="75000"/>
            </a:schemeClr>
          </a:solidFill>
        </p:grpSpPr>
        <p:sp>
          <p:nvSpPr>
            <p:cNvPr id="28" name="Rectángulo: esquinas redondeadas 27">
              <a:extLst>
                <a:ext uri="{FF2B5EF4-FFF2-40B4-BE49-F238E27FC236}">
                  <a16:creationId xmlns:a16="http://schemas.microsoft.com/office/drawing/2014/main" id="{455DB85F-F167-9A44-98B1-208E3ECD0B50}"/>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29" name="Rectángulo: esquinas redondeadas 4">
              <a:extLst>
                <a:ext uri="{FF2B5EF4-FFF2-40B4-BE49-F238E27FC236}">
                  <a16:creationId xmlns:a16="http://schemas.microsoft.com/office/drawing/2014/main" id="{11626C14-1FB4-A590-028A-B6686733AC1F}"/>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3200" dirty="0">
                  <a:solidFill>
                    <a:sysClr val="window" lastClr="FFFFFF"/>
                  </a:solidFill>
                  <a:latin typeface="Montserrat" panose="00000500000000000000" pitchFamily="2" charset="0"/>
                </a:rPr>
                <a:t>INVERNADA</a:t>
              </a:r>
            </a:p>
          </p:txBody>
        </p:sp>
      </p:grpSp>
      <p:grpSp>
        <p:nvGrpSpPr>
          <p:cNvPr id="30" name="Grupo 29">
            <a:extLst>
              <a:ext uri="{FF2B5EF4-FFF2-40B4-BE49-F238E27FC236}">
                <a16:creationId xmlns:a16="http://schemas.microsoft.com/office/drawing/2014/main" id="{5E70DBAB-57E3-A144-9CB2-C37E51F3CCF3}"/>
              </a:ext>
            </a:extLst>
          </p:cNvPr>
          <p:cNvGrpSpPr/>
          <p:nvPr/>
        </p:nvGrpSpPr>
        <p:grpSpPr>
          <a:xfrm>
            <a:off x="4397596" y="5903149"/>
            <a:ext cx="2987096" cy="1572145"/>
            <a:chOff x="3016661" y="1430956"/>
            <a:chExt cx="1789890" cy="1252865"/>
          </a:xfrm>
          <a:solidFill>
            <a:schemeClr val="accent3">
              <a:lumMod val="75000"/>
            </a:schemeClr>
          </a:solidFill>
        </p:grpSpPr>
        <p:sp>
          <p:nvSpPr>
            <p:cNvPr id="31" name="Rectángulo: esquinas redondeadas 30">
              <a:extLst>
                <a:ext uri="{FF2B5EF4-FFF2-40B4-BE49-F238E27FC236}">
                  <a16:creationId xmlns:a16="http://schemas.microsoft.com/office/drawing/2014/main" id="{5ECEBC8D-8673-8939-DE50-250B5FFC060E}"/>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32" name="Rectángulo: esquinas redondeadas 4">
              <a:extLst>
                <a:ext uri="{FF2B5EF4-FFF2-40B4-BE49-F238E27FC236}">
                  <a16:creationId xmlns:a16="http://schemas.microsoft.com/office/drawing/2014/main" id="{D075C9B0-ECB9-ED76-2C98-E4319171000D}"/>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3200" dirty="0">
                  <a:solidFill>
                    <a:sysClr val="window" lastClr="FFFFFF"/>
                  </a:solidFill>
                  <a:latin typeface="Montserrat" panose="00000500000000000000" pitchFamily="2" charset="0"/>
                </a:rPr>
                <a:t>HACIENDA</a:t>
              </a:r>
            </a:p>
          </p:txBody>
        </p:sp>
      </p:grpSp>
      <p:grpSp>
        <p:nvGrpSpPr>
          <p:cNvPr id="33" name="Grupo 32">
            <a:extLst>
              <a:ext uri="{FF2B5EF4-FFF2-40B4-BE49-F238E27FC236}">
                <a16:creationId xmlns:a16="http://schemas.microsoft.com/office/drawing/2014/main" id="{E85D2CA5-E563-168F-4409-1ACCBEFCC952}"/>
              </a:ext>
            </a:extLst>
          </p:cNvPr>
          <p:cNvGrpSpPr/>
          <p:nvPr/>
        </p:nvGrpSpPr>
        <p:grpSpPr>
          <a:xfrm>
            <a:off x="11658600" y="7475294"/>
            <a:ext cx="2987096" cy="1572145"/>
            <a:chOff x="3016661" y="1430956"/>
            <a:chExt cx="1789890" cy="1252865"/>
          </a:xfrm>
          <a:solidFill>
            <a:schemeClr val="accent3">
              <a:lumMod val="75000"/>
            </a:schemeClr>
          </a:solidFill>
        </p:grpSpPr>
        <p:sp>
          <p:nvSpPr>
            <p:cNvPr id="34" name="Rectángulo: esquinas redondeadas 33">
              <a:extLst>
                <a:ext uri="{FF2B5EF4-FFF2-40B4-BE49-F238E27FC236}">
                  <a16:creationId xmlns:a16="http://schemas.microsoft.com/office/drawing/2014/main" id="{EF2BA7B5-CC41-CB7D-0D3A-1ED0DB16985E}"/>
                </a:ext>
              </a:extLst>
            </p:cNvPr>
            <p:cNvSpPr/>
            <p:nvPr/>
          </p:nvSpPr>
          <p:spPr>
            <a:xfrm>
              <a:off x="3016661" y="1430956"/>
              <a:ext cx="1789890" cy="1252865"/>
            </a:xfrm>
            <a:prstGeom prst="roundRect">
              <a:avLst>
                <a:gd name="adj" fmla="val 166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s-AR" sz="2400"/>
            </a:p>
          </p:txBody>
        </p:sp>
        <p:sp>
          <p:nvSpPr>
            <p:cNvPr id="35" name="Rectángulo: esquinas redondeadas 4">
              <a:extLst>
                <a:ext uri="{FF2B5EF4-FFF2-40B4-BE49-F238E27FC236}">
                  <a16:creationId xmlns:a16="http://schemas.microsoft.com/office/drawing/2014/main" id="{988A708D-D542-134D-C949-427FD18CDC83}"/>
                </a:ext>
              </a:extLst>
            </p:cNvPr>
            <p:cNvSpPr txBox="1"/>
            <p:nvPr/>
          </p:nvSpPr>
          <p:spPr>
            <a:xfrm>
              <a:off x="3077832" y="1492127"/>
              <a:ext cx="1667548" cy="11305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algn="ctr" defTabSz="577850">
                <a:lnSpc>
                  <a:spcPct val="90000"/>
                </a:lnSpc>
                <a:spcBef>
                  <a:spcPct val="0"/>
                </a:spcBef>
                <a:spcAft>
                  <a:spcPct val="35000"/>
                </a:spcAft>
              </a:pPr>
              <a:r>
                <a:rPr lang="es-ES" sz="3200" dirty="0">
                  <a:solidFill>
                    <a:sysClr val="window" lastClr="FFFFFF"/>
                  </a:solidFill>
                  <a:latin typeface="Montserrat" panose="00000500000000000000" pitchFamily="2" charset="0"/>
                </a:rPr>
                <a:t>BS DE CAMBIO </a:t>
              </a:r>
            </a:p>
          </p:txBody>
        </p:sp>
      </p:grpSp>
      <p:sp>
        <p:nvSpPr>
          <p:cNvPr id="36" name="Rectángulo 35">
            <a:extLst>
              <a:ext uri="{FF2B5EF4-FFF2-40B4-BE49-F238E27FC236}">
                <a16:creationId xmlns:a16="http://schemas.microsoft.com/office/drawing/2014/main" id="{E2F63D04-819C-831C-3C72-85AB4ED107C6}"/>
              </a:ext>
            </a:extLst>
          </p:cNvPr>
          <p:cNvSpPr/>
          <p:nvPr/>
        </p:nvSpPr>
        <p:spPr>
          <a:xfrm>
            <a:off x="1332191" y="3483094"/>
            <a:ext cx="4821212" cy="1328108"/>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2800" b="1" dirty="0"/>
              <a:t>ZONA MARGINAL GANADERA</a:t>
            </a:r>
          </a:p>
        </p:txBody>
      </p:sp>
      <p:sp>
        <p:nvSpPr>
          <p:cNvPr id="37" name="Flecha: doblada 36">
            <a:extLst>
              <a:ext uri="{FF2B5EF4-FFF2-40B4-BE49-F238E27FC236}">
                <a16:creationId xmlns:a16="http://schemas.microsoft.com/office/drawing/2014/main" id="{399AF62C-9CE7-9B51-3C97-17D01423FE16}"/>
              </a:ext>
            </a:extLst>
          </p:cNvPr>
          <p:cNvSpPr/>
          <p:nvPr/>
        </p:nvSpPr>
        <p:spPr>
          <a:xfrm>
            <a:off x="9916324" y="3098195"/>
            <a:ext cx="905267" cy="972193"/>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solidFill>
                <a:schemeClr val="tx1"/>
              </a:solidFill>
            </a:endParaRPr>
          </a:p>
        </p:txBody>
      </p:sp>
      <p:sp>
        <p:nvSpPr>
          <p:cNvPr id="39" name="Flecha: doblada 38">
            <a:extLst>
              <a:ext uri="{FF2B5EF4-FFF2-40B4-BE49-F238E27FC236}">
                <a16:creationId xmlns:a16="http://schemas.microsoft.com/office/drawing/2014/main" id="{97B3648D-A0F3-EA3A-1452-9479278B11C7}"/>
              </a:ext>
            </a:extLst>
          </p:cNvPr>
          <p:cNvSpPr/>
          <p:nvPr/>
        </p:nvSpPr>
        <p:spPr>
          <a:xfrm flipV="1">
            <a:off x="10025353" y="5738718"/>
            <a:ext cx="881136" cy="967621"/>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solidFill>
                <a:schemeClr val="tx1"/>
              </a:solidFill>
            </a:endParaRPr>
          </a:p>
        </p:txBody>
      </p:sp>
      <p:pic>
        <p:nvPicPr>
          <p:cNvPr id="40" name="Imagen 39">
            <a:extLst>
              <a:ext uri="{FF2B5EF4-FFF2-40B4-BE49-F238E27FC236}">
                <a16:creationId xmlns:a16="http://schemas.microsoft.com/office/drawing/2014/main" id="{3ED1CC10-C8F1-624C-8F06-C564AF994F29}"/>
              </a:ext>
            </a:extLst>
          </p:cNvPr>
          <p:cNvPicPr>
            <a:picLocks noChangeAspect="1"/>
          </p:cNvPicPr>
          <p:nvPr/>
        </p:nvPicPr>
        <p:blipFill>
          <a:blip r:embed="rId6"/>
          <a:stretch>
            <a:fillRect/>
          </a:stretch>
        </p:blipFill>
        <p:spPr>
          <a:xfrm>
            <a:off x="6737949" y="7542038"/>
            <a:ext cx="975445" cy="1066892"/>
          </a:xfrm>
          <a:prstGeom prst="rect">
            <a:avLst/>
          </a:prstGeom>
        </p:spPr>
      </p:pic>
      <p:sp>
        <p:nvSpPr>
          <p:cNvPr id="41" name="Flecha: a la derecha 40">
            <a:extLst>
              <a:ext uri="{FF2B5EF4-FFF2-40B4-BE49-F238E27FC236}">
                <a16:creationId xmlns:a16="http://schemas.microsoft.com/office/drawing/2014/main" id="{3792A442-0A25-658A-E5D3-5E7E8B210D10}"/>
              </a:ext>
            </a:extLst>
          </p:cNvPr>
          <p:cNvSpPr/>
          <p:nvPr/>
        </p:nvSpPr>
        <p:spPr>
          <a:xfrm>
            <a:off x="10946913" y="8099843"/>
            <a:ext cx="609600" cy="382142"/>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p>
        </p:txBody>
      </p:sp>
      <p:sp>
        <p:nvSpPr>
          <p:cNvPr id="42" name="TextBox 3">
            <a:extLst>
              <a:ext uri="{FF2B5EF4-FFF2-40B4-BE49-F238E27FC236}">
                <a16:creationId xmlns:a16="http://schemas.microsoft.com/office/drawing/2014/main" id="{03ECF842-F792-A225-F4EE-1F0205E88401}"/>
              </a:ext>
            </a:extLst>
          </p:cNvPr>
          <p:cNvSpPr txBox="1"/>
          <p:nvPr/>
        </p:nvSpPr>
        <p:spPr>
          <a:xfrm>
            <a:off x="13748476" y="2899226"/>
            <a:ext cx="4539524" cy="1077218"/>
          </a:xfrm>
          <a:prstGeom prst="rect">
            <a:avLst/>
          </a:prstGeom>
        </p:spPr>
        <p:txBody>
          <a:bodyPr wrap="square" lIns="0" tIns="0" rIns="0" bIns="0" rtlCol="0" anchor="t">
            <a:spAutoFit/>
          </a:bodyPr>
          <a:lstStyle/>
          <a:p>
            <a:pPr algn="ctr"/>
            <a:r>
              <a:rPr lang="es-AR" sz="3500" dirty="0">
                <a:solidFill>
                  <a:srgbClr val="347571"/>
                </a:solidFill>
                <a:latin typeface="Archivo Black"/>
                <a:ea typeface="Archivo Black"/>
                <a:cs typeface="Archivo Black"/>
                <a:sym typeface="Archivo Black"/>
              </a:rPr>
              <a:t>Al costo fijo inicial </a:t>
            </a:r>
            <a:endParaRPr lang="en-US" sz="3500" dirty="0">
              <a:solidFill>
                <a:srgbClr val="347571"/>
              </a:solidFill>
              <a:latin typeface="Archivo Black"/>
              <a:ea typeface="Archivo Black"/>
              <a:cs typeface="Archivo Black"/>
              <a:sym typeface="Archivo Black"/>
            </a:endParaRPr>
          </a:p>
        </p:txBody>
      </p:sp>
      <p:sp>
        <p:nvSpPr>
          <p:cNvPr id="43" name="TextBox 3">
            <a:extLst>
              <a:ext uri="{FF2B5EF4-FFF2-40B4-BE49-F238E27FC236}">
                <a16:creationId xmlns:a16="http://schemas.microsoft.com/office/drawing/2014/main" id="{A5C7FDD2-F98C-2296-9D34-108A9AE4563B}"/>
              </a:ext>
            </a:extLst>
          </p:cNvPr>
          <p:cNvSpPr txBox="1"/>
          <p:nvPr/>
        </p:nvSpPr>
        <p:spPr>
          <a:xfrm>
            <a:off x="14077011" y="5762444"/>
            <a:ext cx="4539524" cy="1077218"/>
          </a:xfrm>
          <a:prstGeom prst="rect">
            <a:avLst/>
          </a:prstGeom>
        </p:spPr>
        <p:txBody>
          <a:bodyPr wrap="square" lIns="0" tIns="0" rIns="0" bIns="0" rtlCol="0" anchor="t">
            <a:spAutoFit/>
          </a:bodyPr>
          <a:lstStyle/>
          <a:p>
            <a:pPr algn="ctr"/>
            <a:r>
              <a:rPr lang="es-AR" sz="3500" dirty="0">
                <a:solidFill>
                  <a:srgbClr val="347571"/>
                </a:solidFill>
                <a:latin typeface="Archivo Black"/>
                <a:ea typeface="Archivo Black"/>
                <a:cs typeface="Archivo Black"/>
                <a:sym typeface="Archivo Black"/>
              </a:rPr>
              <a:t>Por revaluación anual</a:t>
            </a:r>
            <a:endParaRPr lang="en-US" sz="3500" dirty="0">
              <a:solidFill>
                <a:srgbClr val="347571"/>
              </a:solidFill>
              <a:latin typeface="Archivo Black"/>
              <a:ea typeface="Archivo Black"/>
              <a:cs typeface="Archivo Black"/>
              <a:sym typeface="Archivo Black"/>
            </a:endParaRPr>
          </a:p>
        </p:txBody>
      </p:sp>
      <p:sp>
        <p:nvSpPr>
          <p:cNvPr id="44" name="TextBox 3">
            <a:extLst>
              <a:ext uri="{FF2B5EF4-FFF2-40B4-BE49-F238E27FC236}">
                <a16:creationId xmlns:a16="http://schemas.microsoft.com/office/drawing/2014/main" id="{87D5EE3A-2587-1A38-A3D9-542582EC1B79}"/>
              </a:ext>
            </a:extLst>
          </p:cNvPr>
          <p:cNvSpPr txBox="1"/>
          <p:nvPr/>
        </p:nvSpPr>
        <p:spPr>
          <a:xfrm>
            <a:off x="14543610" y="7686679"/>
            <a:ext cx="3497926" cy="1077218"/>
          </a:xfrm>
          <a:prstGeom prst="rect">
            <a:avLst/>
          </a:prstGeom>
        </p:spPr>
        <p:txBody>
          <a:bodyPr wrap="square" lIns="0" tIns="0" rIns="0" bIns="0" rtlCol="0" anchor="t">
            <a:spAutoFit/>
          </a:bodyPr>
          <a:lstStyle/>
          <a:p>
            <a:pPr algn="ctr"/>
            <a:r>
              <a:rPr lang="es-AR" sz="3500" dirty="0">
                <a:solidFill>
                  <a:srgbClr val="347571"/>
                </a:solidFill>
                <a:latin typeface="Archivo Black"/>
                <a:ea typeface="Archivo Black"/>
                <a:cs typeface="Archivo Black"/>
                <a:sym typeface="Archivo Black"/>
              </a:rPr>
              <a:t>Por valor de plaza</a:t>
            </a:r>
            <a:endParaRPr lang="en-US" sz="3500" dirty="0">
              <a:solidFill>
                <a:srgbClr val="347571"/>
              </a:solidFill>
              <a:latin typeface="Archivo Black"/>
              <a:ea typeface="Archivo Black"/>
              <a:cs typeface="Archivo Black"/>
              <a:sym typeface="Archivo Black"/>
            </a:endParaRPr>
          </a:p>
        </p:txBody>
      </p:sp>
      <p:sp>
        <p:nvSpPr>
          <p:cNvPr id="45" name="Flecha: a la derecha 44">
            <a:extLst>
              <a:ext uri="{FF2B5EF4-FFF2-40B4-BE49-F238E27FC236}">
                <a16:creationId xmlns:a16="http://schemas.microsoft.com/office/drawing/2014/main" id="{E41EA187-D423-993F-9432-753EF903BB0B}"/>
              </a:ext>
            </a:extLst>
          </p:cNvPr>
          <p:cNvSpPr/>
          <p:nvPr/>
        </p:nvSpPr>
        <p:spPr>
          <a:xfrm>
            <a:off x="6547359" y="3488002"/>
            <a:ext cx="1824318" cy="344470"/>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p>
        </p:txBody>
      </p:sp>
      <p:sp>
        <p:nvSpPr>
          <p:cNvPr id="46" name="Flecha: a la derecha 45">
            <a:extLst>
              <a:ext uri="{FF2B5EF4-FFF2-40B4-BE49-F238E27FC236}">
                <a16:creationId xmlns:a16="http://schemas.microsoft.com/office/drawing/2014/main" id="{D3ABF77F-80A6-3A4D-5C79-F3B8CDA303AE}"/>
              </a:ext>
            </a:extLst>
          </p:cNvPr>
          <p:cNvSpPr/>
          <p:nvPr/>
        </p:nvSpPr>
        <p:spPr>
          <a:xfrm rot="16200000">
            <a:off x="5066438" y="7717701"/>
            <a:ext cx="609600" cy="382142"/>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p>
        </p:txBody>
      </p:sp>
      <p:sp>
        <p:nvSpPr>
          <p:cNvPr id="47" name="Flecha: a la derecha 46">
            <a:extLst>
              <a:ext uri="{FF2B5EF4-FFF2-40B4-BE49-F238E27FC236}">
                <a16:creationId xmlns:a16="http://schemas.microsoft.com/office/drawing/2014/main" id="{4B87923C-79F2-CC26-D261-AF9803181980}"/>
              </a:ext>
            </a:extLst>
          </p:cNvPr>
          <p:cNvSpPr/>
          <p:nvPr/>
        </p:nvSpPr>
        <p:spPr>
          <a:xfrm rot="5400000">
            <a:off x="5066438" y="5123476"/>
            <a:ext cx="609600" cy="382142"/>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273094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8DC5-ADA0-0B59-8EB3-E2EE6DB40E2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301CC16-E274-AFF1-B271-879FFDFC835A}"/>
              </a:ext>
            </a:extLst>
          </p:cNvPr>
          <p:cNvGrpSpPr/>
          <p:nvPr/>
        </p:nvGrpSpPr>
        <p:grpSpPr>
          <a:xfrm>
            <a:off x="14257101" y="0"/>
            <a:ext cx="6598724" cy="13197448"/>
            <a:chOff x="0" y="0"/>
            <a:chExt cx="8798298" cy="17596597"/>
          </a:xfrm>
        </p:grpSpPr>
        <p:sp>
          <p:nvSpPr>
            <p:cNvPr id="3" name="Freeform 3">
              <a:extLst>
                <a:ext uri="{FF2B5EF4-FFF2-40B4-BE49-F238E27FC236}">
                  <a16:creationId xmlns:a16="http://schemas.microsoft.com/office/drawing/2014/main" id="{25C6E0A9-411C-FF5A-E646-12112FFD1319}"/>
                </a:ext>
              </a:extLst>
            </p:cNvPr>
            <p:cNvSpPr/>
            <p:nvPr/>
          </p:nvSpPr>
          <p:spPr>
            <a:xfrm>
              <a:off x="0" y="0"/>
              <a:ext cx="8798298" cy="8798298"/>
            </a:xfrm>
            <a:custGeom>
              <a:avLst/>
              <a:gdLst/>
              <a:ahLst/>
              <a:cxnLst/>
              <a:rect l="l" t="t" r="r" b="b"/>
              <a:pathLst>
                <a:path w="8798298" h="8798298">
                  <a:moveTo>
                    <a:pt x="0" y="0"/>
                  </a:moveTo>
                  <a:lnTo>
                    <a:pt x="8798298" y="0"/>
                  </a:lnTo>
                  <a:lnTo>
                    <a:pt x="8798298" y="8798298"/>
                  </a:lnTo>
                  <a:lnTo>
                    <a:pt x="0" y="8798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740E07FB-17A4-C94A-D5FB-33C687528BC2}"/>
                </a:ext>
              </a:extLst>
            </p:cNvPr>
            <p:cNvSpPr/>
            <p:nvPr/>
          </p:nvSpPr>
          <p:spPr>
            <a:xfrm>
              <a:off x="0" y="8798298"/>
              <a:ext cx="8798298" cy="8798298"/>
            </a:xfrm>
            <a:custGeom>
              <a:avLst/>
              <a:gdLst/>
              <a:ahLst/>
              <a:cxnLst/>
              <a:rect l="l" t="t" r="r" b="b"/>
              <a:pathLst>
                <a:path w="8798298" h="8798298">
                  <a:moveTo>
                    <a:pt x="0" y="0"/>
                  </a:moveTo>
                  <a:lnTo>
                    <a:pt x="8798298" y="0"/>
                  </a:lnTo>
                  <a:lnTo>
                    <a:pt x="8798298" y="8798299"/>
                  </a:lnTo>
                  <a:lnTo>
                    <a:pt x="0" y="8798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8" name="Group 8">
            <a:extLst>
              <a:ext uri="{FF2B5EF4-FFF2-40B4-BE49-F238E27FC236}">
                <a16:creationId xmlns:a16="http://schemas.microsoft.com/office/drawing/2014/main" id="{12F0BC03-239F-868C-A471-22463308AE99}"/>
              </a:ext>
            </a:extLst>
          </p:cNvPr>
          <p:cNvGrpSpPr/>
          <p:nvPr/>
        </p:nvGrpSpPr>
        <p:grpSpPr>
          <a:xfrm>
            <a:off x="14209476" y="0"/>
            <a:ext cx="47625" cy="10287000"/>
            <a:chOff x="0" y="0"/>
            <a:chExt cx="12543" cy="2709333"/>
          </a:xfrm>
        </p:grpSpPr>
        <p:sp>
          <p:nvSpPr>
            <p:cNvPr id="9" name="Freeform 9">
              <a:extLst>
                <a:ext uri="{FF2B5EF4-FFF2-40B4-BE49-F238E27FC236}">
                  <a16:creationId xmlns:a16="http://schemas.microsoft.com/office/drawing/2014/main" id="{8547937F-ACAC-1EF3-6159-97AAC5E82172}"/>
                </a:ext>
              </a:extLst>
            </p:cNvPr>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299F66"/>
            </a:solidFill>
          </p:spPr>
          <p:txBody>
            <a:bodyPr/>
            <a:lstStyle/>
            <a:p>
              <a:endParaRPr lang="es-AR"/>
            </a:p>
          </p:txBody>
        </p:sp>
        <p:sp>
          <p:nvSpPr>
            <p:cNvPr id="10" name="TextBox 10">
              <a:extLst>
                <a:ext uri="{FF2B5EF4-FFF2-40B4-BE49-F238E27FC236}">
                  <a16:creationId xmlns:a16="http://schemas.microsoft.com/office/drawing/2014/main" id="{5E2FB1C1-8549-BDB8-A823-613F0FDD2BE7}"/>
                </a:ext>
              </a:extLst>
            </p:cNvPr>
            <p:cNvSpPr txBox="1"/>
            <p:nvPr/>
          </p:nvSpPr>
          <p:spPr>
            <a:xfrm>
              <a:off x="0" y="-38100"/>
              <a:ext cx="12543" cy="2747433"/>
            </a:xfrm>
            <a:prstGeom prst="rect">
              <a:avLst/>
            </a:prstGeom>
          </p:spPr>
          <p:txBody>
            <a:bodyPr lIns="50800" tIns="50800" rIns="50800" bIns="50800" rtlCol="0" anchor="ctr"/>
            <a:lstStyle/>
            <a:p>
              <a:pPr algn="ctr">
                <a:lnSpc>
                  <a:spcPts val="2659"/>
                </a:lnSpc>
              </a:pPr>
              <a:endParaRPr/>
            </a:p>
          </p:txBody>
        </p:sp>
      </p:grpSp>
      <p:sp>
        <p:nvSpPr>
          <p:cNvPr id="12" name="TextBox 12">
            <a:extLst>
              <a:ext uri="{FF2B5EF4-FFF2-40B4-BE49-F238E27FC236}">
                <a16:creationId xmlns:a16="http://schemas.microsoft.com/office/drawing/2014/main" id="{A8AC9378-6C1A-41D3-EFD4-69BD07D8D584}"/>
              </a:ext>
            </a:extLst>
          </p:cNvPr>
          <p:cNvSpPr txBox="1"/>
          <p:nvPr/>
        </p:nvSpPr>
        <p:spPr>
          <a:xfrm>
            <a:off x="1054090" y="723900"/>
            <a:ext cx="12809301" cy="1086964"/>
          </a:xfrm>
          <a:prstGeom prst="rect">
            <a:avLst/>
          </a:prstGeom>
        </p:spPr>
        <p:txBody>
          <a:bodyPr wrap="square" lIns="0" tIns="0" rIns="0" bIns="0" rtlCol="0" anchor="t">
            <a:spAutoFit/>
          </a:bodyPr>
          <a:lstStyle/>
          <a:p>
            <a:pPr algn="l">
              <a:lnSpc>
                <a:spcPts val="9309"/>
              </a:lnSpc>
            </a:pPr>
            <a:r>
              <a:rPr lang="en-US" sz="5400" dirty="0">
                <a:solidFill>
                  <a:srgbClr val="347571"/>
                </a:solidFill>
                <a:latin typeface="Archivo Black"/>
                <a:ea typeface="Archivo Black"/>
                <a:cs typeface="Archivo Black"/>
                <a:sym typeface="Archivo Black"/>
              </a:rPr>
              <a:t>Persona física – Persona jurídica </a:t>
            </a:r>
          </a:p>
        </p:txBody>
      </p:sp>
      <p:graphicFrame>
        <p:nvGraphicFramePr>
          <p:cNvPr id="34" name="Diagrama 33">
            <a:extLst>
              <a:ext uri="{FF2B5EF4-FFF2-40B4-BE49-F238E27FC236}">
                <a16:creationId xmlns:a16="http://schemas.microsoft.com/office/drawing/2014/main" id="{78D4B910-6EEA-4097-80FD-A1F5D91CE2E7}"/>
              </a:ext>
            </a:extLst>
          </p:cNvPr>
          <p:cNvGraphicFramePr/>
          <p:nvPr>
            <p:extLst>
              <p:ext uri="{D42A27DB-BD31-4B8C-83A1-F6EECF244321}">
                <p14:modId xmlns:p14="http://schemas.microsoft.com/office/powerpoint/2010/main" val="1485044307"/>
              </p:ext>
            </p:extLst>
          </p:nvPr>
        </p:nvGraphicFramePr>
        <p:xfrm>
          <a:off x="1006465" y="1943100"/>
          <a:ext cx="12157085" cy="8165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671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C448C976-E48D-AE9D-5E69-BA557D9C5F0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F2DACD0-7158-5540-CBFC-DCC599965BD4}"/>
              </a:ext>
            </a:extLst>
          </p:cNvPr>
          <p:cNvGrpSpPr/>
          <p:nvPr/>
        </p:nvGrpSpPr>
        <p:grpSpPr>
          <a:xfrm>
            <a:off x="-984186" y="0"/>
            <a:ext cx="20574000" cy="10287000"/>
            <a:chOff x="0" y="0"/>
            <a:chExt cx="27432000" cy="13716000"/>
          </a:xfrm>
        </p:grpSpPr>
        <p:sp>
          <p:nvSpPr>
            <p:cNvPr id="3" name="Freeform 3">
              <a:extLst>
                <a:ext uri="{FF2B5EF4-FFF2-40B4-BE49-F238E27FC236}">
                  <a16:creationId xmlns:a16="http://schemas.microsoft.com/office/drawing/2014/main" id="{2179C5EC-6AE5-3873-9BC0-4817C4E31BE7}"/>
                </a:ext>
              </a:extLst>
            </p:cNvPr>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Freeform 4">
              <a:extLst>
                <a:ext uri="{FF2B5EF4-FFF2-40B4-BE49-F238E27FC236}">
                  <a16:creationId xmlns:a16="http://schemas.microsoft.com/office/drawing/2014/main" id="{9E9AC36A-6461-FE90-2855-1A2F3990B23C}"/>
                </a:ext>
              </a:extLst>
            </p:cNvPr>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5" name="Group 5">
            <a:extLst>
              <a:ext uri="{FF2B5EF4-FFF2-40B4-BE49-F238E27FC236}">
                <a16:creationId xmlns:a16="http://schemas.microsoft.com/office/drawing/2014/main" id="{6DA3F519-D61F-CA07-1F91-1FD7E050C117}"/>
              </a:ext>
            </a:extLst>
          </p:cNvPr>
          <p:cNvGrpSpPr/>
          <p:nvPr/>
        </p:nvGrpSpPr>
        <p:grpSpPr>
          <a:xfrm>
            <a:off x="32084" y="134460"/>
            <a:ext cx="17265316" cy="1961040"/>
            <a:chOff x="0" y="0"/>
            <a:chExt cx="1028669" cy="406400"/>
          </a:xfrm>
        </p:grpSpPr>
        <p:sp>
          <p:nvSpPr>
            <p:cNvPr id="6" name="Freeform 6">
              <a:extLst>
                <a:ext uri="{FF2B5EF4-FFF2-40B4-BE49-F238E27FC236}">
                  <a16:creationId xmlns:a16="http://schemas.microsoft.com/office/drawing/2014/main" id="{D40A0226-CEC3-DEB9-C9C8-ADA85B17927F}"/>
                </a:ext>
              </a:extLst>
            </p:cNvPr>
            <p:cNvSpPr/>
            <p:nvPr/>
          </p:nvSpPr>
          <p:spPr>
            <a:xfrm>
              <a:off x="0" y="0"/>
              <a:ext cx="1028669" cy="406400"/>
            </a:xfrm>
            <a:custGeom>
              <a:avLst/>
              <a:gdLst/>
              <a:ahLst/>
              <a:cxnLst/>
              <a:rect l="l" t="t" r="r" b="b"/>
              <a:pathLst>
                <a:path w="1028669" h="406400">
                  <a:moveTo>
                    <a:pt x="825469" y="0"/>
                  </a:moveTo>
                  <a:lnTo>
                    <a:pt x="0" y="0"/>
                  </a:lnTo>
                  <a:lnTo>
                    <a:pt x="0" y="406400"/>
                  </a:lnTo>
                  <a:lnTo>
                    <a:pt x="825469" y="406400"/>
                  </a:lnTo>
                  <a:lnTo>
                    <a:pt x="1028669" y="203200"/>
                  </a:lnTo>
                  <a:lnTo>
                    <a:pt x="825469" y="0"/>
                  </a:lnTo>
                  <a:close/>
                </a:path>
              </a:pathLst>
            </a:custGeom>
            <a:solidFill>
              <a:srgbClr val="FFFFFF"/>
            </a:solidFill>
          </p:spPr>
          <p:txBody>
            <a:bodyPr/>
            <a:lstStyle/>
            <a:p>
              <a:endParaRPr lang="es-AR"/>
            </a:p>
          </p:txBody>
        </p:sp>
        <p:sp>
          <p:nvSpPr>
            <p:cNvPr id="7" name="TextBox 7">
              <a:extLst>
                <a:ext uri="{FF2B5EF4-FFF2-40B4-BE49-F238E27FC236}">
                  <a16:creationId xmlns:a16="http://schemas.microsoft.com/office/drawing/2014/main" id="{7EDF98B4-85BA-F9E6-CFDB-44C2E47ED544}"/>
                </a:ext>
              </a:extLst>
            </p:cNvPr>
            <p:cNvSpPr txBox="1"/>
            <p:nvPr/>
          </p:nvSpPr>
          <p:spPr>
            <a:xfrm>
              <a:off x="0" y="-38100"/>
              <a:ext cx="914369" cy="444500"/>
            </a:xfrm>
            <a:prstGeom prst="rect">
              <a:avLst/>
            </a:prstGeom>
          </p:spPr>
          <p:txBody>
            <a:bodyPr lIns="50800" tIns="50800" rIns="50800" bIns="50800" rtlCol="0" anchor="ctr"/>
            <a:lstStyle/>
            <a:p>
              <a:pPr algn="ctr">
                <a:lnSpc>
                  <a:spcPts val="2659"/>
                </a:lnSpc>
              </a:pPr>
              <a:endParaRPr/>
            </a:p>
          </p:txBody>
        </p:sp>
      </p:grpSp>
      <p:sp>
        <p:nvSpPr>
          <p:cNvPr id="8" name="TextBox 8">
            <a:extLst>
              <a:ext uri="{FF2B5EF4-FFF2-40B4-BE49-F238E27FC236}">
                <a16:creationId xmlns:a16="http://schemas.microsoft.com/office/drawing/2014/main" id="{ED18D7CD-64C5-EEB0-E826-C7AA786F248F}"/>
              </a:ext>
            </a:extLst>
          </p:cNvPr>
          <p:cNvSpPr txBox="1"/>
          <p:nvPr/>
        </p:nvSpPr>
        <p:spPr>
          <a:xfrm>
            <a:off x="416529" y="608466"/>
            <a:ext cx="14334316" cy="1237005"/>
          </a:xfrm>
          <a:prstGeom prst="rect">
            <a:avLst/>
          </a:prstGeom>
        </p:spPr>
        <p:txBody>
          <a:bodyPr wrap="square" lIns="0" tIns="0" rIns="0" bIns="0" rtlCol="0" anchor="t">
            <a:spAutoFit/>
          </a:bodyPr>
          <a:lstStyle/>
          <a:p>
            <a:pPr algn="l">
              <a:lnSpc>
                <a:spcPts val="9630"/>
              </a:lnSpc>
            </a:pPr>
            <a:r>
              <a:rPr lang="en-US" sz="8800" dirty="0">
                <a:solidFill>
                  <a:srgbClr val="347571"/>
                </a:solidFill>
                <a:latin typeface="Archivo Black"/>
                <a:ea typeface="Archivo Black"/>
                <a:cs typeface="Archivo Black"/>
                <a:sym typeface="Archivo Black"/>
              </a:rPr>
              <a:t>Valuaciones agrícolas</a:t>
            </a:r>
          </a:p>
        </p:txBody>
      </p:sp>
      <p:grpSp>
        <p:nvGrpSpPr>
          <p:cNvPr id="9" name="Group 5">
            <a:extLst>
              <a:ext uri="{FF2B5EF4-FFF2-40B4-BE49-F238E27FC236}">
                <a16:creationId xmlns:a16="http://schemas.microsoft.com/office/drawing/2014/main" id="{84BDFFF9-BAA4-E9AD-2C65-5A2B8F18917C}"/>
              </a:ext>
            </a:extLst>
          </p:cNvPr>
          <p:cNvGrpSpPr/>
          <p:nvPr/>
        </p:nvGrpSpPr>
        <p:grpSpPr>
          <a:xfrm>
            <a:off x="32084" y="3021182"/>
            <a:ext cx="14785131" cy="6980376"/>
            <a:chOff x="0" y="-38100"/>
            <a:chExt cx="1031069" cy="444500"/>
          </a:xfrm>
        </p:grpSpPr>
        <p:sp>
          <p:nvSpPr>
            <p:cNvPr id="10" name="Freeform 6">
              <a:extLst>
                <a:ext uri="{FF2B5EF4-FFF2-40B4-BE49-F238E27FC236}">
                  <a16:creationId xmlns:a16="http://schemas.microsoft.com/office/drawing/2014/main" id="{2DBAFF54-20E4-6C24-FE71-5A2DCB8264F8}"/>
                </a:ext>
              </a:extLst>
            </p:cNvPr>
            <p:cNvSpPr/>
            <p:nvPr/>
          </p:nvSpPr>
          <p:spPr>
            <a:xfrm>
              <a:off x="2400" y="-20714"/>
              <a:ext cx="1028669" cy="406400"/>
            </a:xfrm>
            <a:custGeom>
              <a:avLst/>
              <a:gdLst/>
              <a:ahLst/>
              <a:cxnLst/>
              <a:rect l="l" t="t" r="r" b="b"/>
              <a:pathLst>
                <a:path w="1028669" h="406400">
                  <a:moveTo>
                    <a:pt x="825469" y="0"/>
                  </a:moveTo>
                  <a:lnTo>
                    <a:pt x="0" y="0"/>
                  </a:lnTo>
                  <a:lnTo>
                    <a:pt x="0" y="406400"/>
                  </a:lnTo>
                  <a:lnTo>
                    <a:pt x="825469" y="406400"/>
                  </a:lnTo>
                  <a:lnTo>
                    <a:pt x="1028669" y="203200"/>
                  </a:lnTo>
                  <a:lnTo>
                    <a:pt x="825469" y="0"/>
                  </a:lnTo>
                  <a:close/>
                </a:path>
              </a:pathLst>
            </a:custGeom>
            <a:solidFill>
              <a:srgbClr val="FFFFFF"/>
            </a:solidFill>
          </p:spPr>
          <p:txBody>
            <a:bodyPr/>
            <a:lstStyle/>
            <a:p>
              <a:endParaRPr lang="es-AR"/>
            </a:p>
          </p:txBody>
        </p:sp>
        <p:sp>
          <p:nvSpPr>
            <p:cNvPr id="11" name="TextBox 7">
              <a:extLst>
                <a:ext uri="{FF2B5EF4-FFF2-40B4-BE49-F238E27FC236}">
                  <a16:creationId xmlns:a16="http://schemas.microsoft.com/office/drawing/2014/main" id="{D85DBF76-2B6A-FC42-BA88-0A02AB825841}"/>
                </a:ext>
              </a:extLst>
            </p:cNvPr>
            <p:cNvSpPr txBox="1"/>
            <p:nvPr/>
          </p:nvSpPr>
          <p:spPr>
            <a:xfrm>
              <a:off x="0" y="-38100"/>
              <a:ext cx="914369" cy="444500"/>
            </a:xfrm>
            <a:prstGeom prst="rect">
              <a:avLst/>
            </a:prstGeom>
          </p:spPr>
          <p:txBody>
            <a:bodyPr lIns="50800" tIns="50800" rIns="50800" bIns="50800" rtlCol="0" anchor="ctr"/>
            <a:lstStyle/>
            <a:p>
              <a:pPr algn="ctr">
                <a:lnSpc>
                  <a:spcPts val="2659"/>
                </a:lnSpc>
              </a:pPr>
              <a:endParaRPr/>
            </a:p>
          </p:txBody>
        </p:sp>
      </p:grpSp>
      <p:sp>
        <p:nvSpPr>
          <p:cNvPr id="12" name="TextBox 8">
            <a:extLst>
              <a:ext uri="{FF2B5EF4-FFF2-40B4-BE49-F238E27FC236}">
                <a16:creationId xmlns:a16="http://schemas.microsoft.com/office/drawing/2014/main" id="{52D0DADD-904B-0D8A-B416-3C12D42B6B8B}"/>
              </a:ext>
            </a:extLst>
          </p:cNvPr>
          <p:cNvSpPr txBox="1"/>
          <p:nvPr/>
        </p:nvSpPr>
        <p:spPr>
          <a:xfrm>
            <a:off x="176713" y="4076700"/>
            <a:ext cx="13003942" cy="4924425"/>
          </a:xfrm>
          <a:prstGeom prst="rect">
            <a:avLst/>
          </a:prstGeom>
        </p:spPr>
        <p:txBody>
          <a:bodyPr wrap="square" lIns="0" tIns="0" rIns="0" bIns="0" rtlCol="0" anchor="t">
            <a:spAutoFit/>
          </a:bodyPr>
          <a:lstStyle/>
          <a:p>
            <a:pPr marL="571500" indent="-571500" algn="l">
              <a:buFont typeface="Arial" panose="020B0604020202020204" pitchFamily="34" charset="0"/>
              <a:buChar char="•"/>
            </a:pPr>
            <a:r>
              <a:rPr lang="es-AR" sz="4000" dirty="0">
                <a:solidFill>
                  <a:srgbClr val="347571"/>
                </a:solidFill>
                <a:latin typeface="Archivo Black"/>
                <a:ea typeface="Archivo Black"/>
                <a:cs typeface="Archivo Black"/>
                <a:sym typeface="Archivo Black"/>
              </a:rPr>
              <a:t>Granos, cereales y oleaginosas: a valor de mercado al cierre, menos gastos de comercialización</a:t>
            </a:r>
          </a:p>
          <a:p>
            <a:pPr marL="571500" indent="-571500" algn="l">
              <a:buFont typeface="Arial" panose="020B0604020202020204" pitchFamily="34" charset="0"/>
              <a:buChar char="•"/>
            </a:pPr>
            <a:endParaRPr lang="es-AR" sz="4000" dirty="0">
              <a:solidFill>
                <a:srgbClr val="347571"/>
              </a:solidFill>
              <a:latin typeface="Archivo Black"/>
              <a:ea typeface="Archivo Black"/>
              <a:cs typeface="Archivo Black"/>
              <a:sym typeface="Archivo Black"/>
            </a:endParaRPr>
          </a:p>
          <a:p>
            <a:pPr marL="571500" indent="-571500" algn="l">
              <a:buFont typeface="Arial" panose="020B0604020202020204" pitchFamily="34" charset="0"/>
              <a:buChar char="•"/>
            </a:pPr>
            <a:r>
              <a:rPr lang="es-AR" sz="4000" dirty="0">
                <a:solidFill>
                  <a:srgbClr val="347571"/>
                </a:solidFill>
                <a:latin typeface="Archivo Black"/>
                <a:ea typeface="Archivo Black"/>
                <a:cs typeface="Archivo Black"/>
                <a:sym typeface="Archivo Black"/>
              </a:rPr>
              <a:t>Sementeras: se activan los gastos computados para la implantación</a:t>
            </a:r>
          </a:p>
          <a:p>
            <a:pPr marL="571500" indent="-571500" algn="l">
              <a:buFont typeface="Arial" panose="020B0604020202020204" pitchFamily="34" charset="0"/>
              <a:buChar char="•"/>
            </a:pPr>
            <a:endParaRPr lang="es-AR" sz="4000" dirty="0">
              <a:solidFill>
                <a:srgbClr val="347571"/>
              </a:solidFill>
              <a:latin typeface="Archivo Black"/>
              <a:ea typeface="Archivo Black"/>
              <a:cs typeface="Archivo Black"/>
              <a:sym typeface="Archivo Black"/>
            </a:endParaRPr>
          </a:p>
          <a:p>
            <a:pPr marL="571500" indent="-571500" algn="l">
              <a:buFont typeface="Arial" panose="020B0604020202020204" pitchFamily="34" charset="0"/>
              <a:buChar char="•"/>
            </a:pPr>
            <a:r>
              <a:rPr lang="es-AR" sz="4000" dirty="0">
                <a:solidFill>
                  <a:srgbClr val="347571"/>
                </a:solidFill>
                <a:latin typeface="Archivo Black"/>
                <a:ea typeface="Archivo Black"/>
                <a:cs typeface="Archivo Black"/>
                <a:sym typeface="Archivo Black"/>
              </a:rPr>
              <a:t>Insumos: a valor de compra</a:t>
            </a:r>
          </a:p>
        </p:txBody>
      </p:sp>
    </p:spTree>
    <p:extLst>
      <p:ext uri="{BB962C8B-B14F-4D97-AF65-F5344CB8AC3E}">
        <p14:creationId xmlns:p14="http://schemas.microsoft.com/office/powerpoint/2010/main" val="36420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3035645"/>
            <a:chOff x="0" y="0"/>
            <a:chExt cx="4816593" cy="799511"/>
          </a:xfrm>
        </p:grpSpPr>
        <p:sp>
          <p:nvSpPr>
            <p:cNvPr id="3" name="Freeform 3"/>
            <p:cNvSpPr/>
            <p:nvPr/>
          </p:nvSpPr>
          <p:spPr>
            <a:xfrm>
              <a:off x="0" y="0"/>
              <a:ext cx="4816592" cy="799511"/>
            </a:xfrm>
            <a:custGeom>
              <a:avLst/>
              <a:gdLst/>
              <a:ahLst/>
              <a:cxnLst/>
              <a:rect l="l" t="t" r="r" b="b"/>
              <a:pathLst>
                <a:path w="4816592" h="799511">
                  <a:moveTo>
                    <a:pt x="0" y="0"/>
                  </a:moveTo>
                  <a:lnTo>
                    <a:pt x="4816592" y="0"/>
                  </a:lnTo>
                  <a:lnTo>
                    <a:pt x="4816592" y="799511"/>
                  </a:lnTo>
                  <a:lnTo>
                    <a:pt x="0" y="799511"/>
                  </a:lnTo>
                  <a:close/>
                </a:path>
              </a:pathLst>
            </a:custGeom>
            <a:solidFill>
              <a:srgbClr val="299F66"/>
            </a:solidFill>
          </p:spPr>
          <p:txBody>
            <a:bodyPr/>
            <a:lstStyle/>
            <a:p>
              <a:endParaRPr lang="es-AR"/>
            </a:p>
          </p:txBody>
        </p:sp>
        <p:sp>
          <p:nvSpPr>
            <p:cNvPr id="4" name="TextBox 4"/>
            <p:cNvSpPr txBox="1"/>
            <p:nvPr/>
          </p:nvSpPr>
          <p:spPr>
            <a:xfrm>
              <a:off x="0" y="-38100"/>
              <a:ext cx="4816593" cy="83761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62891" y="3438714"/>
            <a:ext cx="2766109" cy="1119694"/>
            <a:chOff x="0" y="0"/>
            <a:chExt cx="447366" cy="406400"/>
          </a:xfrm>
        </p:grpSpPr>
        <p:sp>
          <p:nvSpPr>
            <p:cNvPr id="6" name="Freeform 6"/>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a:p>
          </p:txBody>
        </p:sp>
        <p:sp>
          <p:nvSpPr>
            <p:cNvPr id="7" name="TextBox 7"/>
            <p:cNvSpPr txBox="1"/>
            <p:nvPr/>
          </p:nvSpPr>
          <p:spPr>
            <a:xfrm>
              <a:off x="0" y="-47625"/>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1° Cat.</a:t>
              </a:r>
            </a:p>
          </p:txBody>
        </p:sp>
      </p:grpSp>
      <p:sp>
        <p:nvSpPr>
          <p:cNvPr id="8" name="TextBox 8"/>
          <p:cNvSpPr txBox="1"/>
          <p:nvPr/>
        </p:nvSpPr>
        <p:spPr>
          <a:xfrm>
            <a:off x="1688911" y="1133475"/>
            <a:ext cx="14910179" cy="1337944"/>
          </a:xfrm>
          <a:prstGeom prst="rect">
            <a:avLst/>
          </a:prstGeom>
        </p:spPr>
        <p:txBody>
          <a:bodyPr lIns="0" tIns="0" rIns="0" bIns="0" rtlCol="0" anchor="t">
            <a:spAutoFit/>
          </a:bodyPr>
          <a:lstStyle/>
          <a:p>
            <a:pPr algn="ctr">
              <a:lnSpc>
                <a:spcPts val="10164"/>
              </a:lnSpc>
            </a:pPr>
            <a:r>
              <a:rPr lang="en-US" sz="9499" dirty="0">
                <a:solidFill>
                  <a:srgbClr val="FFFFFF"/>
                </a:solidFill>
                <a:latin typeface="Archivo Black"/>
                <a:ea typeface="Archivo Black"/>
                <a:cs typeface="Archivo Black"/>
                <a:sym typeface="Archivo Black"/>
              </a:rPr>
              <a:t>Tipos de rentas</a:t>
            </a:r>
          </a:p>
        </p:txBody>
      </p:sp>
      <p:grpSp>
        <p:nvGrpSpPr>
          <p:cNvPr id="10" name="Group 10"/>
          <p:cNvGrpSpPr/>
          <p:nvPr/>
        </p:nvGrpSpPr>
        <p:grpSpPr>
          <a:xfrm>
            <a:off x="662891" y="5143500"/>
            <a:ext cx="2766109" cy="1119694"/>
            <a:chOff x="0" y="0"/>
            <a:chExt cx="447366" cy="406400"/>
          </a:xfrm>
        </p:grpSpPr>
        <p:sp>
          <p:nvSpPr>
            <p:cNvPr id="11" name="Freeform 11"/>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a:p>
          </p:txBody>
        </p:sp>
        <p:sp>
          <p:nvSpPr>
            <p:cNvPr id="12" name="TextBox 12"/>
            <p:cNvSpPr txBox="1"/>
            <p:nvPr/>
          </p:nvSpPr>
          <p:spPr>
            <a:xfrm>
              <a:off x="0" y="-47625"/>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2° Cat.</a:t>
              </a:r>
            </a:p>
          </p:txBody>
        </p:sp>
      </p:grpSp>
      <p:grpSp>
        <p:nvGrpSpPr>
          <p:cNvPr id="13" name="Group 13"/>
          <p:cNvGrpSpPr/>
          <p:nvPr/>
        </p:nvGrpSpPr>
        <p:grpSpPr>
          <a:xfrm>
            <a:off x="662891" y="6845831"/>
            <a:ext cx="2766109" cy="1119694"/>
            <a:chOff x="0" y="0"/>
            <a:chExt cx="447366" cy="406400"/>
          </a:xfrm>
        </p:grpSpPr>
        <p:sp>
          <p:nvSpPr>
            <p:cNvPr id="14" name="Freeform 14"/>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dirty="0"/>
            </a:p>
          </p:txBody>
        </p:sp>
        <p:sp>
          <p:nvSpPr>
            <p:cNvPr id="15" name="TextBox 15"/>
            <p:cNvSpPr txBox="1"/>
            <p:nvPr/>
          </p:nvSpPr>
          <p:spPr>
            <a:xfrm>
              <a:off x="0" y="-47625"/>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3° Cat.</a:t>
              </a:r>
            </a:p>
          </p:txBody>
        </p:sp>
      </p:grpSp>
      <p:grpSp>
        <p:nvGrpSpPr>
          <p:cNvPr id="18" name="Group 13">
            <a:extLst>
              <a:ext uri="{FF2B5EF4-FFF2-40B4-BE49-F238E27FC236}">
                <a16:creationId xmlns:a16="http://schemas.microsoft.com/office/drawing/2014/main" id="{5BBEF971-2EA7-0D3D-1761-C15D4A326158}"/>
              </a:ext>
            </a:extLst>
          </p:cNvPr>
          <p:cNvGrpSpPr/>
          <p:nvPr/>
        </p:nvGrpSpPr>
        <p:grpSpPr>
          <a:xfrm>
            <a:off x="662891" y="8415513"/>
            <a:ext cx="2766109" cy="1383558"/>
            <a:chOff x="0" y="0"/>
            <a:chExt cx="447366" cy="502171"/>
          </a:xfrm>
        </p:grpSpPr>
        <p:sp>
          <p:nvSpPr>
            <p:cNvPr id="19" name="Freeform 14">
              <a:extLst>
                <a:ext uri="{FF2B5EF4-FFF2-40B4-BE49-F238E27FC236}">
                  <a16:creationId xmlns:a16="http://schemas.microsoft.com/office/drawing/2014/main" id="{AA00F17C-A020-99B7-7336-8A929A12FF61}"/>
                </a:ext>
              </a:extLst>
            </p:cNvPr>
            <p:cNvSpPr/>
            <p:nvPr/>
          </p:nvSpPr>
          <p:spPr>
            <a:xfrm>
              <a:off x="0" y="0"/>
              <a:ext cx="447366" cy="406400"/>
            </a:xfrm>
            <a:custGeom>
              <a:avLst/>
              <a:gdLst/>
              <a:ahLst/>
              <a:cxnLst/>
              <a:rect l="l" t="t" r="r" b="b"/>
              <a:pathLst>
                <a:path w="447366" h="406400">
                  <a:moveTo>
                    <a:pt x="244166" y="0"/>
                  </a:moveTo>
                  <a:lnTo>
                    <a:pt x="0" y="0"/>
                  </a:lnTo>
                  <a:lnTo>
                    <a:pt x="0" y="406400"/>
                  </a:lnTo>
                  <a:lnTo>
                    <a:pt x="244166" y="406400"/>
                  </a:lnTo>
                  <a:lnTo>
                    <a:pt x="447366" y="203200"/>
                  </a:lnTo>
                  <a:lnTo>
                    <a:pt x="244166" y="0"/>
                  </a:lnTo>
                  <a:close/>
                </a:path>
              </a:pathLst>
            </a:custGeom>
            <a:solidFill>
              <a:srgbClr val="299F66"/>
            </a:solidFill>
          </p:spPr>
          <p:txBody>
            <a:bodyPr/>
            <a:lstStyle/>
            <a:p>
              <a:endParaRPr lang="es-AR"/>
            </a:p>
          </p:txBody>
        </p:sp>
        <p:sp>
          <p:nvSpPr>
            <p:cNvPr id="20" name="TextBox 15">
              <a:extLst>
                <a:ext uri="{FF2B5EF4-FFF2-40B4-BE49-F238E27FC236}">
                  <a16:creationId xmlns:a16="http://schemas.microsoft.com/office/drawing/2014/main" id="{B663E5D7-9E5E-A0D3-E7D1-BC1FC1A28965}"/>
                </a:ext>
              </a:extLst>
            </p:cNvPr>
            <p:cNvSpPr txBox="1"/>
            <p:nvPr/>
          </p:nvSpPr>
          <p:spPr>
            <a:xfrm>
              <a:off x="0" y="48146"/>
              <a:ext cx="333066" cy="454025"/>
            </a:xfrm>
            <a:prstGeom prst="rect">
              <a:avLst/>
            </a:prstGeom>
          </p:spPr>
          <p:txBody>
            <a:bodyPr lIns="50800" tIns="50800" rIns="50800" bIns="50800" rtlCol="0" anchor="ctr"/>
            <a:lstStyle/>
            <a:p>
              <a:pPr algn="ctr">
                <a:lnSpc>
                  <a:spcPts val="4199"/>
                </a:lnSpc>
              </a:pPr>
              <a:r>
                <a:rPr lang="en-US" sz="2999" b="1" dirty="0">
                  <a:solidFill>
                    <a:srgbClr val="FFFFFF"/>
                  </a:solidFill>
                  <a:latin typeface="Montserrat Bold"/>
                  <a:ea typeface="Montserrat Bold"/>
                  <a:cs typeface="Montserrat Bold"/>
                  <a:sym typeface="Montserrat Bold"/>
                </a:rPr>
                <a:t>4° Cat.</a:t>
              </a:r>
            </a:p>
            <a:p>
              <a:pPr algn="ctr">
                <a:lnSpc>
                  <a:spcPts val="4199"/>
                </a:lnSpc>
              </a:pPr>
              <a:endParaRPr lang="en-US" sz="2999" b="1" dirty="0">
                <a:solidFill>
                  <a:srgbClr val="FFFFFF"/>
                </a:solidFill>
                <a:latin typeface="Montserrat Bold"/>
                <a:ea typeface="Montserrat Bold"/>
                <a:cs typeface="Montserrat Bold"/>
                <a:sym typeface="Montserrat Bold"/>
              </a:endParaRPr>
            </a:p>
          </p:txBody>
        </p:sp>
      </p:grpSp>
      <p:sp>
        <p:nvSpPr>
          <p:cNvPr id="21" name="Rectángulo 20">
            <a:extLst>
              <a:ext uri="{FF2B5EF4-FFF2-40B4-BE49-F238E27FC236}">
                <a16:creationId xmlns:a16="http://schemas.microsoft.com/office/drawing/2014/main" id="{7F24CC91-95CD-EE77-DC1E-5C512898F2AD}"/>
              </a:ext>
            </a:extLst>
          </p:cNvPr>
          <p:cNvSpPr/>
          <p:nvPr/>
        </p:nvSpPr>
        <p:spPr>
          <a:xfrm>
            <a:off x="4343400" y="3468793"/>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Locación de inmuebles  </a:t>
            </a:r>
          </a:p>
        </p:txBody>
      </p:sp>
      <p:sp>
        <p:nvSpPr>
          <p:cNvPr id="22" name="Rectángulo 21">
            <a:extLst>
              <a:ext uri="{FF2B5EF4-FFF2-40B4-BE49-F238E27FC236}">
                <a16:creationId xmlns:a16="http://schemas.microsoft.com/office/drawing/2014/main" id="{116DB7D6-0C41-A7C9-A95C-8551630BDB68}"/>
              </a:ext>
            </a:extLst>
          </p:cNvPr>
          <p:cNvSpPr/>
          <p:nvPr/>
        </p:nvSpPr>
        <p:spPr>
          <a:xfrm>
            <a:off x="4331368" y="5138667"/>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Rentas de capitales  </a:t>
            </a:r>
          </a:p>
        </p:txBody>
      </p:sp>
      <p:sp>
        <p:nvSpPr>
          <p:cNvPr id="23" name="Rectángulo 22">
            <a:extLst>
              <a:ext uri="{FF2B5EF4-FFF2-40B4-BE49-F238E27FC236}">
                <a16:creationId xmlns:a16="http://schemas.microsoft.com/office/drawing/2014/main" id="{CAF322B0-B037-A5C5-13C7-F51F67434EAD}"/>
              </a:ext>
            </a:extLst>
          </p:cNvPr>
          <p:cNvSpPr/>
          <p:nvPr/>
        </p:nvSpPr>
        <p:spPr>
          <a:xfrm>
            <a:off x="4331368" y="6845831"/>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200" b="1" dirty="0"/>
              <a:t>Empresas y sociedades </a:t>
            </a:r>
          </a:p>
        </p:txBody>
      </p:sp>
      <p:sp>
        <p:nvSpPr>
          <p:cNvPr id="24" name="Rectángulo 23">
            <a:extLst>
              <a:ext uri="{FF2B5EF4-FFF2-40B4-BE49-F238E27FC236}">
                <a16:creationId xmlns:a16="http://schemas.microsoft.com/office/drawing/2014/main" id="{C8C1C61C-A0C1-1C67-532B-4DA66B420021}"/>
              </a:ext>
            </a:extLst>
          </p:cNvPr>
          <p:cNvSpPr/>
          <p:nvPr/>
        </p:nvSpPr>
        <p:spPr>
          <a:xfrm>
            <a:off x="4343400" y="8415513"/>
            <a:ext cx="6477000" cy="1119694"/>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s-AR" sz="3000" b="1" dirty="0"/>
              <a:t>Ingresos del trabajo personal en relación de dependencia y otras rentas</a:t>
            </a:r>
          </a:p>
        </p:txBody>
      </p:sp>
      <p:sp>
        <p:nvSpPr>
          <p:cNvPr id="25" name="TextBox 8">
            <a:extLst>
              <a:ext uri="{FF2B5EF4-FFF2-40B4-BE49-F238E27FC236}">
                <a16:creationId xmlns:a16="http://schemas.microsoft.com/office/drawing/2014/main" id="{C667CC0F-55B0-6820-EB12-2D737ED2B78A}"/>
              </a:ext>
            </a:extLst>
          </p:cNvPr>
          <p:cNvSpPr txBox="1"/>
          <p:nvPr/>
        </p:nvSpPr>
        <p:spPr>
          <a:xfrm>
            <a:off x="11049000" y="3255276"/>
            <a:ext cx="4546979" cy="1123641"/>
          </a:xfrm>
          <a:prstGeom prst="rect">
            <a:avLst/>
          </a:prstGeom>
        </p:spPr>
        <p:txBody>
          <a:bodyPr wrap="square" lIns="0" tIns="0" rIns="0" bIns="0" rtlCol="0" anchor="t">
            <a:spAutoFit/>
          </a:bodyPr>
          <a:lstStyle/>
          <a:p>
            <a:pPr algn="ctr">
              <a:lnSpc>
                <a:spcPts val="10164"/>
              </a:lnSpc>
            </a:pPr>
            <a:r>
              <a:rPr lang="en-US" sz="4000" dirty="0">
                <a:latin typeface="Archivo Black"/>
                <a:ea typeface="Archivo Black"/>
                <a:cs typeface="Archivo Black"/>
                <a:sym typeface="Archivo Black"/>
              </a:rPr>
              <a:t>Devengado </a:t>
            </a:r>
          </a:p>
        </p:txBody>
      </p:sp>
      <p:sp>
        <p:nvSpPr>
          <p:cNvPr id="26" name="TextBox 8">
            <a:extLst>
              <a:ext uri="{FF2B5EF4-FFF2-40B4-BE49-F238E27FC236}">
                <a16:creationId xmlns:a16="http://schemas.microsoft.com/office/drawing/2014/main" id="{608F40C1-8BF3-C5FB-11F4-93EB300F87D0}"/>
              </a:ext>
            </a:extLst>
          </p:cNvPr>
          <p:cNvSpPr txBox="1"/>
          <p:nvPr/>
        </p:nvSpPr>
        <p:spPr>
          <a:xfrm>
            <a:off x="11049000" y="4884584"/>
            <a:ext cx="4546979" cy="1123641"/>
          </a:xfrm>
          <a:prstGeom prst="rect">
            <a:avLst/>
          </a:prstGeom>
        </p:spPr>
        <p:txBody>
          <a:bodyPr wrap="square" lIns="0" tIns="0" rIns="0" bIns="0" rtlCol="0" anchor="t">
            <a:spAutoFit/>
          </a:bodyPr>
          <a:lstStyle/>
          <a:p>
            <a:pPr algn="ctr">
              <a:lnSpc>
                <a:spcPts val="10164"/>
              </a:lnSpc>
            </a:pPr>
            <a:r>
              <a:rPr lang="en-US" sz="4000" dirty="0">
                <a:latin typeface="Archivo Black"/>
                <a:ea typeface="Archivo Black"/>
                <a:cs typeface="Archivo Black"/>
                <a:sym typeface="Archivo Black"/>
              </a:rPr>
              <a:t>Percibido </a:t>
            </a:r>
          </a:p>
        </p:txBody>
      </p:sp>
      <p:sp>
        <p:nvSpPr>
          <p:cNvPr id="27" name="TextBox 8">
            <a:extLst>
              <a:ext uri="{FF2B5EF4-FFF2-40B4-BE49-F238E27FC236}">
                <a16:creationId xmlns:a16="http://schemas.microsoft.com/office/drawing/2014/main" id="{2874678B-B9C0-0856-689E-949B71113706}"/>
              </a:ext>
            </a:extLst>
          </p:cNvPr>
          <p:cNvSpPr txBox="1"/>
          <p:nvPr/>
        </p:nvSpPr>
        <p:spPr>
          <a:xfrm>
            <a:off x="11049000" y="6628258"/>
            <a:ext cx="4546979" cy="1123641"/>
          </a:xfrm>
          <a:prstGeom prst="rect">
            <a:avLst/>
          </a:prstGeom>
        </p:spPr>
        <p:txBody>
          <a:bodyPr wrap="square" lIns="0" tIns="0" rIns="0" bIns="0" rtlCol="0" anchor="t">
            <a:spAutoFit/>
          </a:bodyPr>
          <a:lstStyle/>
          <a:p>
            <a:pPr algn="ctr">
              <a:lnSpc>
                <a:spcPts val="10164"/>
              </a:lnSpc>
            </a:pPr>
            <a:r>
              <a:rPr lang="en-US" sz="4000" dirty="0">
                <a:latin typeface="Archivo Black"/>
                <a:ea typeface="Archivo Black"/>
                <a:cs typeface="Archivo Black"/>
                <a:sym typeface="Archivo Black"/>
              </a:rPr>
              <a:t>Devengado </a:t>
            </a:r>
          </a:p>
        </p:txBody>
      </p:sp>
      <p:sp>
        <p:nvSpPr>
          <p:cNvPr id="28" name="TextBox 8">
            <a:extLst>
              <a:ext uri="{FF2B5EF4-FFF2-40B4-BE49-F238E27FC236}">
                <a16:creationId xmlns:a16="http://schemas.microsoft.com/office/drawing/2014/main" id="{CA331C80-4B0E-4206-62EC-09534841FB63}"/>
              </a:ext>
            </a:extLst>
          </p:cNvPr>
          <p:cNvSpPr txBox="1"/>
          <p:nvPr/>
        </p:nvSpPr>
        <p:spPr>
          <a:xfrm>
            <a:off x="11049000" y="8111598"/>
            <a:ext cx="4546979" cy="1123641"/>
          </a:xfrm>
          <a:prstGeom prst="rect">
            <a:avLst/>
          </a:prstGeom>
        </p:spPr>
        <p:txBody>
          <a:bodyPr wrap="square" lIns="0" tIns="0" rIns="0" bIns="0" rtlCol="0" anchor="t">
            <a:spAutoFit/>
          </a:bodyPr>
          <a:lstStyle/>
          <a:p>
            <a:pPr algn="ctr">
              <a:lnSpc>
                <a:spcPts val="10164"/>
              </a:lnSpc>
            </a:pPr>
            <a:r>
              <a:rPr lang="en-US" sz="4000" dirty="0">
                <a:latin typeface="Archivo Black"/>
                <a:ea typeface="Archivo Black"/>
                <a:cs typeface="Archivo Black"/>
                <a:sym typeface="Archivo Black"/>
              </a:rPr>
              <a:t>Percibido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p:cNvGrpSpPr/>
        <p:nvPr/>
      </p:nvGrpSpPr>
      <p:grpSpPr>
        <a:xfrm>
          <a:off x="0" y="0"/>
          <a:ext cx="0" cy="0"/>
          <a:chOff x="0" y="0"/>
          <a:chExt cx="0" cy="0"/>
        </a:xfrm>
      </p:grpSpPr>
      <p:sp>
        <p:nvSpPr>
          <p:cNvPr id="2" name="Freeform 2"/>
          <p:cNvSpPr/>
          <p:nvPr/>
        </p:nvSpPr>
        <p:spPr>
          <a:xfrm>
            <a:off x="-952516" y="1028700"/>
            <a:ext cx="2911221" cy="8229600"/>
          </a:xfrm>
          <a:custGeom>
            <a:avLst/>
            <a:gdLst/>
            <a:ahLst/>
            <a:cxnLst/>
            <a:rect l="l" t="t" r="r" b="b"/>
            <a:pathLst>
              <a:path w="2911221" h="8229600">
                <a:moveTo>
                  <a:pt x="0" y="0"/>
                </a:moveTo>
                <a:lnTo>
                  <a:pt x="2911221" y="0"/>
                </a:lnTo>
                <a:lnTo>
                  <a:pt x="2911221"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5" name="Freeform 5"/>
          <p:cNvSpPr/>
          <p:nvPr/>
        </p:nvSpPr>
        <p:spPr>
          <a:xfrm>
            <a:off x="16332441" y="1028700"/>
            <a:ext cx="2911221" cy="8229600"/>
          </a:xfrm>
          <a:custGeom>
            <a:avLst/>
            <a:gdLst/>
            <a:ahLst/>
            <a:cxnLst/>
            <a:rect l="l" t="t" r="r" b="b"/>
            <a:pathLst>
              <a:path w="2911221" h="8229600">
                <a:moveTo>
                  <a:pt x="0" y="0"/>
                </a:moveTo>
                <a:lnTo>
                  <a:pt x="2911221" y="0"/>
                </a:lnTo>
                <a:lnTo>
                  <a:pt x="2911221"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pic>
        <p:nvPicPr>
          <p:cNvPr id="4" name="Imagen 3">
            <a:extLst>
              <a:ext uri="{FF2B5EF4-FFF2-40B4-BE49-F238E27FC236}">
                <a16:creationId xmlns:a16="http://schemas.microsoft.com/office/drawing/2014/main" id="{DF3503F3-6912-272D-6D1A-14CFD808EA43}"/>
              </a:ext>
            </a:extLst>
          </p:cNvPr>
          <p:cNvPicPr>
            <a:picLocks noChangeAspect="1"/>
          </p:cNvPicPr>
          <p:nvPr/>
        </p:nvPicPr>
        <p:blipFill>
          <a:blip r:embed="rId4"/>
          <a:stretch>
            <a:fillRect/>
          </a:stretch>
        </p:blipFill>
        <p:spPr>
          <a:xfrm>
            <a:off x="3005723" y="2476500"/>
            <a:ext cx="12279700" cy="49529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a:extLst>
            <a:ext uri="{FF2B5EF4-FFF2-40B4-BE49-F238E27FC236}">
              <a16:creationId xmlns:a16="http://schemas.microsoft.com/office/drawing/2014/main" id="{621587FC-9BB9-B688-9582-EB2A6139BD0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84BED-A55D-63D2-C366-D16B1D6CEC0E}"/>
              </a:ext>
            </a:extLst>
          </p:cNvPr>
          <p:cNvSpPr/>
          <p:nvPr/>
        </p:nvSpPr>
        <p:spPr>
          <a:xfrm>
            <a:off x="-952516" y="1028700"/>
            <a:ext cx="2911221" cy="8229600"/>
          </a:xfrm>
          <a:custGeom>
            <a:avLst/>
            <a:gdLst/>
            <a:ahLst/>
            <a:cxnLst/>
            <a:rect l="l" t="t" r="r" b="b"/>
            <a:pathLst>
              <a:path w="2911221" h="8229600">
                <a:moveTo>
                  <a:pt x="0" y="0"/>
                </a:moveTo>
                <a:lnTo>
                  <a:pt x="2911221" y="0"/>
                </a:lnTo>
                <a:lnTo>
                  <a:pt x="2911221"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5" name="Freeform 5">
            <a:extLst>
              <a:ext uri="{FF2B5EF4-FFF2-40B4-BE49-F238E27FC236}">
                <a16:creationId xmlns:a16="http://schemas.microsoft.com/office/drawing/2014/main" id="{1E5957A5-3A3C-6845-5A07-80C62ECB5EA0}"/>
              </a:ext>
            </a:extLst>
          </p:cNvPr>
          <p:cNvSpPr/>
          <p:nvPr/>
        </p:nvSpPr>
        <p:spPr>
          <a:xfrm>
            <a:off x="16332441" y="1028700"/>
            <a:ext cx="2911221" cy="8229600"/>
          </a:xfrm>
          <a:custGeom>
            <a:avLst/>
            <a:gdLst/>
            <a:ahLst/>
            <a:cxnLst/>
            <a:rect l="l" t="t" r="r" b="b"/>
            <a:pathLst>
              <a:path w="2911221" h="8229600">
                <a:moveTo>
                  <a:pt x="0" y="0"/>
                </a:moveTo>
                <a:lnTo>
                  <a:pt x="2911221" y="0"/>
                </a:lnTo>
                <a:lnTo>
                  <a:pt x="2911221" y="8229600"/>
                </a:lnTo>
                <a:lnTo>
                  <a:pt x="0" y="82296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4" name="TextBox 3">
            <a:extLst>
              <a:ext uri="{FF2B5EF4-FFF2-40B4-BE49-F238E27FC236}">
                <a16:creationId xmlns:a16="http://schemas.microsoft.com/office/drawing/2014/main" id="{CE8022BB-1301-339A-F10D-87337E51FA18}"/>
              </a:ext>
            </a:extLst>
          </p:cNvPr>
          <p:cNvSpPr txBox="1"/>
          <p:nvPr/>
        </p:nvSpPr>
        <p:spPr>
          <a:xfrm>
            <a:off x="1950684" y="-132484"/>
            <a:ext cx="15392400" cy="2322367"/>
          </a:xfrm>
          <a:prstGeom prst="rect">
            <a:avLst/>
          </a:prstGeom>
        </p:spPr>
        <p:txBody>
          <a:bodyPr wrap="square" lIns="0" tIns="0" rIns="0" bIns="0" rtlCol="0" anchor="t">
            <a:spAutoFit/>
          </a:bodyPr>
          <a:lstStyle/>
          <a:p>
            <a:pPr algn="l">
              <a:lnSpc>
                <a:spcPts val="9309"/>
              </a:lnSpc>
            </a:pPr>
            <a:r>
              <a:rPr lang="en-US" sz="6000" dirty="0">
                <a:solidFill>
                  <a:srgbClr val="FFFFFF"/>
                </a:solidFill>
                <a:latin typeface="Archivo Black"/>
                <a:ea typeface="Archivo Black"/>
                <a:cs typeface="Archivo Black"/>
                <a:sym typeface="Archivo Black"/>
              </a:rPr>
              <a:t>Personas físicas, </a:t>
            </a:r>
            <a:r>
              <a:rPr lang="en-US" sz="6000" dirty="0" err="1">
                <a:solidFill>
                  <a:srgbClr val="FFFFFF"/>
                </a:solidFill>
                <a:latin typeface="Archivo Black"/>
                <a:ea typeface="Archivo Black"/>
                <a:cs typeface="Archivo Black"/>
                <a:sym typeface="Archivo Black"/>
              </a:rPr>
              <a:t>ganancias</a:t>
            </a:r>
            <a:r>
              <a:rPr lang="en-US" sz="6000" dirty="0">
                <a:solidFill>
                  <a:srgbClr val="FFFFFF"/>
                </a:solidFill>
                <a:latin typeface="Archivo Black"/>
                <a:ea typeface="Archivo Black"/>
                <a:cs typeface="Archivo Black"/>
                <a:sym typeface="Archivo Black"/>
              </a:rPr>
              <a:t> 2026</a:t>
            </a:r>
          </a:p>
          <a:p>
            <a:pPr algn="l">
              <a:lnSpc>
                <a:spcPts val="9309"/>
              </a:lnSpc>
            </a:pPr>
            <a:endParaRPr lang="en-US" sz="6600" dirty="0">
              <a:solidFill>
                <a:srgbClr val="FFFFFF"/>
              </a:solidFill>
              <a:latin typeface="Archivo Black"/>
              <a:ea typeface="Archivo Black"/>
              <a:cs typeface="Archivo Black"/>
              <a:sym typeface="Archivo Black"/>
            </a:endParaRPr>
          </a:p>
        </p:txBody>
      </p:sp>
      <p:pic>
        <p:nvPicPr>
          <p:cNvPr id="7" name="Imagen 6">
            <a:extLst>
              <a:ext uri="{FF2B5EF4-FFF2-40B4-BE49-F238E27FC236}">
                <a16:creationId xmlns:a16="http://schemas.microsoft.com/office/drawing/2014/main" id="{E9CD8D1D-CEA1-2D78-78B9-ED94FA1BD61D}"/>
              </a:ext>
            </a:extLst>
          </p:cNvPr>
          <p:cNvPicPr>
            <a:picLocks noChangeAspect="1"/>
          </p:cNvPicPr>
          <p:nvPr/>
        </p:nvPicPr>
        <p:blipFill>
          <a:blip r:embed="rId4"/>
          <a:stretch>
            <a:fillRect/>
          </a:stretch>
        </p:blipFill>
        <p:spPr>
          <a:xfrm>
            <a:off x="4400986" y="1181100"/>
            <a:ext cx="9486028" cy="8229600"/>
          </a:xfrm>
          <a:prstGeom prst="rect">
            <a:avLst/>
          </a:prstGeom>
        </p:spPr>
      </p:pic>
    </p:spTree>
    <p:extLst>
      <p:ext uri="{BB962C8B-B14F-4D97-AF65-F5344CB8AC3E}">
        <p14:creationId xmlns:p14="http://schemas.microsoft.com/office/powerpoint/2010/main" val="250028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3760" y="2503430"/>
            <a:ext cx="10615239" cy="1613349"/>
            <a:chOff x="0" y="0"/>
            <a:chExt cx="2372203" cy="424915"/>
          </a:xfrm>
        </p:grpSpPr>
        <p:sp>
          <p:nvSpPr>
            <p:cNvPr id="3" name="Freeform 3"/>
            <p:cNvSpPr/>
            <p:nvPr/>
          </p:nvSpPr>
          <p:spPr>
            <a:xfrm>
              <a:off x="0" y="0"/>
              <a:ext cx="2372203" cy="424915"/>
            </a:xfrm>
            <a:custGeom>
              <a:avLst/>
              <a:gdLst/>
              <a:ahLst/>
              <a:cxnLst/>
              <a:rect l="l" t="t" r="r" b="b"/>
              <a:pathLst>
                <a:path w="2372203" h="424915">
                  <a:moveTo>
                    <a:pt x="2169003" y="0"/>
                  </a:moveTo>
                  <a:lnTo>
                    <a:pt x="0" y="0"/>
                  </a:lnTo>
                  <a:lnTo>
                    <a:pt x="0" y="424915"/>
                  </a:lnTo>
                  <a:lnTo>
                    <a:pt x="2169003" y="424915"/>
                  </a:lnTo>
                  <a:lnTo>
                    <a:pt x="2372203" y="212457"/>
                  </a:lnTo>
                  <a:lnTo>
                    <a:pt x="2169003" y="0"/>
                  </a:lnTo>
                  <a:close/>
                </a:path>
              </a:pathLst>
            </a:custGeom>
            <a:solidFill>
              <a:srgbClr val="299F66"/>
            </a:solidFill>
          </p:spPr>
          <p:txBody>
            <a:bodyPr/>
            <a:lstStyle/>
            <a:p>
              <a:endParaRPr lang="es-AR" dirty="0"/>
            </a:p>
          </p:txBody>
        </p:sp>
        <p:sp>
          <p:nvSpPr>
            <p:cNvPr id="4" name="TextBox 4"/>
            <p:cNvSpPr txBox="1"/>
            <p:nvPr/>
          </p:nvSpPr>
          <p:spPr>
            <a:xfrm>
              <a:off x="0" y="-38100"/>
              <a:ext cx="2257903" cy="46301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33761" y="0"/>
            <a:ext cx="11194535" cy="1661993"/>
          </a:xfrm>
          <a:prstGeom prst="rect">
            <a:avLst/>
          </a:prstGeom>
        </p:spPr>
        <p:txBody>
          <a:bodyPr wrap="square" lIns="0" tIns="0" rIns="0" bIns="0" rtlCol="0" anchor="t">
            <a:spAutoFit/>
          </a:bodyPr>
          <a:lstStyle/>
          <a:p>
            <a:pPr algn="l"/>
            <a:r>
              <a:rPr lang="en-US" sz="5400" dirty="0">
                <a:solidFill>
                  <a:srgbClr val="347571"/>
                </a:solidFill>
                <a:latin typeface="Archivo Black"/>
                <a:ea typeface="Archivo Black"/>
                <a:cs typeface="Archivo Black"/>
                <a:sym typeface="Archivo Black"/>
              </a:rPr>
              <a:t>Procedimientos para determiner la renta </a:t>
            </a:r>
          </a:p>
        </p:txBody>
      </p:sp>
      <p:sp>
        <p:nvSpPr>
          <p:cNvPr id="7" name="TextBox 7"/>
          <p:cNvSpPr txBox="1"/>
          <p:nvPr/>
        </p:nvSpPr>
        <p:spPr>
          <a:xfrm>
            <a:off x="2224157" y="4188589"/>
            <a:ext cx="6322921" cy="860424"/>
          </a:xfrm>
          <a:prstGeom prst="rect">
            <a:avLst/>
          </a:prstGeom>
        </p:spPr>
        <p:txBody>
          <a:bodyPr lIns="0" tIns="0" rIns="0" bIns="0" rtlCol="0" anchor="t">
            <a:spAutoFit/>
          </a:bodyPr>
          <a:lstStyle/>
          <a:p>
            <a:pPr algn="l">
              <a:lnSpc>
                <a:spcPts val="3500"/>
              </a:lnSpc>
            </a:pPr>
            <a:r>
              <a:rPr lang="en-US" sz="2500" b="1" dirty="0">
                <a:solidFill>
                  <a:srgbClr val="FFFFFF"/>
                </a:solidFill>
                <a:latin typeface="Montserrat Bold"/>
                <a:ea typeface="Montserrat Bold"/>
                <a:cs typeface="Montserrat Bold"/>
                <a:sym typeface="Montserrat Bold"/>
              </a:rPr>
              <a:t>Why should we learn about money and finance?</a:t>
            </a:r>
          </a:p>
        </p:txBody>
      </p:sp>
      <p:sp>
        <p:nvSpPr>
          <p:cNvPr id="8" name="Freeform 8"/>
          <p:cNvSpPr/>
          <p:nvPr/>
        </p:nvSpPr>
        <p:spPr>
          <a:xfrm>
            <a:off x="11348964" y="216471"/>
            <a:ext cx="4776861" cy="3934397"/>
          </a:xfrm>
          <a:custGeom>
            <a:avLst/>
            <a:gdLst/>
            <a:ahLst/>
            <a:cxnLst/>
            <a:rect l="l" t="t" r="r" b="b"/>
            <a:pathLst>
              <a:path w="4776861" h="3934397">
                <a:moveTo>
                  <a:pt x="0" y="0"/>
                </a:moveTo>
                <a:lnTo>
                  <a:pt x="4776861" y="0"/>
                </a:lnTo>
                <a:lnTo>
                  <a:pt x="4776861" y="3934397"/>
                </a:lnTo>
                <a:lnTo>
                  <a:pt x="0" y="39343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9" name="Freeform 9"/>
          <p:cNvSpPr/>
          <p:nvPr/>
        </p:nvSpPr>
        <p:spPr>
          <a:xfrm>
            <a:off x="13443326" y="4150868"/>
            <a:ext cx="3711199" cy="3225369"/>
          </a:xfrm>
          <a:custGeom>
            <a:avLst/>
            <a:gdLst/>
            <a:ahLst/>
            <a:cxnLst/>
            <a:rect l="l" t="t" r="r" b="b"/>
            <a:pathLst>
              <a:path w="3711199" h="3225369">
                <a:moveTo>
                  <a:pt x="0" y="0"/>
                </a:moveTo>
                <a:lnTo>
                  <a:pt x="3711199" y="0"/>
                </a:lnTo>
                <a:lnTo>
                  <a:pt x="3711199" y="3225369"/>
                </a:lnTo>
                <a:lnTo>
                  <a:pt x="0" y="32253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AR"/>
          </a:p>
        </p:txBody>
      </p:sp>
      <p:sp>
        <p:nvSpPr>
          <p:cNvPr id="10" name="Freeform 10"/>
          <p:cNvSpPr/>
          <p:nvPr/>
        </p:nvSpPr>
        <p:spPr>
          <a:xfrm>
            <a:off x="11628296" y="7203158"/>
            <a:ext cx="4776817" cy="2813979"/>
          </a:xfrm>
          <a:custGeom>
            <a:avLst/>
            <a:gdLst/>
            <a:ahLst/>
            <a:cxnLst/>
            <a:rect l="l" t="t" r="r" b="b"/>
            <a:pathLst>
              <a:path w="4776817" h="2813979">
                <a:moveTo>
                  <a:pt x="0" y="0"/>
                </a:moveTo>
                <a:lnTo>
                  <a:pt x="4776817" y="0"/>
                </a:lnTo>
                <a:lnTo>
                  <a:pt x="4776817" y="2813979"/>
                </a:lnTo>
                <a:lnTo>
                  <a:pt x="0" y="28139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AR"/>
          </a:p>
        </p:txBody>
      </p:sp>
      <p:sp>
        <p:nvSpPr>
          <p:cNvPr id="11" name="TextBox 16">
            <a:extLst>
              <a:ext uri="{FF2B5EF4-FFF2-40B4-BE49-F238E27FC236}">
                <a16:creationId xmlns:a16="http://schemas.microsoft.com/office/drawing/2014/main" id="{D037588C-4F89-5C69-1C5C-1CD9C5472782}"/>
              </a:ext>
            </a:extLst>
          </p:cNvPr>
          <p:cNvSpPr txBox="1"/>
          <p:nvPr/>
        </p:nvSpPr>
        <p:spPr>
          <a:xfrm>
            <a:off x="685800" y="2806161"/>
            <a:ext cx="9006958" cy="897682"/>
          </a:xfrm>
          <a:prstGeom prst="rect">
            <a:avLst/>
          </a:prstGeom>
        </p:spPr>
        <p:txBody>
          <a:bodyPr wrap="square" lIns="0" tIns="0" rIns="0" bIns="0" rtlCol="0" anchor="t">
            <a:spAutoFit/>
          </a:bodyPr>
          <a:lstStyle/>
          <a:p>
            <a:pPr algn="l">
              <a:lnSpc>
                <a:spcPts val="3500"/>
              </a:lnSpc>
            </a:pPr>
            <a:r>
              <a:rPr lang="en-US" sz="3200" b="1" dirty="0">
                <a:solidFill>
                  <a:srgbClr val="FFFFFF"/>
                </a:solidFill>
                <a:latin typeface="Montserrat"/>
                <a:ea typeface="Montserrat"/>
                <a:cs typeface="Montserrat"/>
                <a:sym typeface="Montserrat"/>
              </a:rPr>
              <a:t>Estados de resultado: INGRESOS MENOS EGRESOS</a:t>
            </a:r>
          </a:p>
        </p:txBody>
      </p:sp>
      <p:grpSp>
        <p:nvGrpSpPr>
          <p:cNvPr id="12" name="Group 2">
            <a:extLst>
              <a:ext uri="{FF2B5EF4-FFF2-40B4-BE49-F238E27FC236}">
                <a16:creationId xmlns:a16="http://schemas.microsoft.com/office/drawing/2014/main" id="{729F3E80-0682-3302-6E1E-5DB57F2FE80E}"/>
              </a:ext>
            </a:extLst>
          </p:cNvPr>
          <p:cNvGrpSpPr/>
          <p:nvPr/>
        </p:nvGrpSpPr>
        <p:grpSpPr>
          <a:xfrm>
            <a:off x="433759" y="4360357"/>
            <a:ext cx="10649149" cy="5507543"/>
            <a:chOff x="0" y="-38100"/>
            <a:chExt cx="2379781" cy="463015"/>
          </a:xfrm>
        </p:grpSpPr>
        <p:sp>
          <p:nvSpPr>
            <p:cNvPr id="13" name="Freeform 3">
              <a:extLst>
                <a:ext uri="{FF2B5EF4-FFF2-40B4-BE49-F238E27FC236}">
                  <a16:creationId xmlns:a16="http://schemas.microsoft.com/office/drawing/2014/main" id="{B39642FC-ADDC-C0EB-0123-A27D19AEEEE5}"/>
                </a:ext>
              </a:extLst>
            </p:cNvPr>
            <p:cNvSpPr/>
            <p:nvPr/>
          </p:nvSpPr>
          <p:spPr>
            <a:xfrm>
              <a:off x="7578" y="-19050"/>
              <a:ext cx="2372203" cy="424915"/>
            </a:xfrm>
            <a:custGeom>
              <a:avLst/>
              <a:gdLst/>
              <a:ahLst/>
              <a:cxnLst/>
              <a:rect l="l" t="t" r="r" b="b"/>
              <a:pathLst>
                <a:path w="2372203" h="424915">
                  <a:moveTo>
                    <a:pt x="2169003" y="0"/>
                  </a:moveTo>
                  <a:lnTo>
                    <a:pt x="0" y="0"/>
                  </a:lnTo>
                  <a:lnTo>
                    <a:pt x="0" y="424915"/>
                  </a:lnTo>
                  <a:lnTo>
                    <a:pt x="2169003" y="424915"/>
                  </a:lnTo>
                  <a:lnTo>
                    <a:pt x="2372203" y="212457"/>
                  </a:lnTo>
                  <a:lnTo>
                    <a:pt x="2169003" y="0"/>
                  </a:lnTo>
                  <a:close/>
                </a:path>
              </a:pathLst>
            </a:custGeom>
            <a:solidFill>
              <a:srgbClr val="299F66"/>
            </a:solidFill>
          </p:spPr>
          <p:txBody>
            <a:bodyPr/>
            <a:lstStyle/>
            <a:p>
              <a:endParaRPr lang="es-AR" dirty="0"/>
            </a:p>
          </p:txBody>
        </p:sp>
        <p:sp>
          <p:nvSpPr>
            <p:cNvPr id="14" name="TextBox 4">
              <a:extLst>
                <a:ext uri="{FF2B5EF4-FFF2-40B4-BE49-F238E27FC236}">
                  <a16:creationId xmlns:a16="http://schemas.microsoft.com/office/drawing/2014/main" id="{DF0D18A9-2F82-7651-8E38-114F00E6B866}"/>
                </a:ext>
              </a:extLst>
            </p:cNvPr>
            <p:cNvSpPr txBox="1"/>
            <p:nvPr/>
          </p:nvSpPr>
          <p:spPr>
            <a:xfrm>
              <a:off x="0" y="-38100"/>
              <a:ext cx="2257903" cy="463015"/>
            </a:xfrm>
            <a:prstGeom prst="rect">
              <a:avLst/>
            </a:prstGeom>
          </p:spPr>
          <p:txBody>
            <a:bodyPr lIns="50800" tIns="50800" rIns="50800" bIns="50800" rtlCol="0" anchor="ctr"/>
            <a:lstStyle/>
            <a:p>
              <a:pPr algn="ctr">
                <a:lnSpc>
                  <a:spcPts val="2659"/>
                </a:lnSpc>
              </a:pPr>
              <a:endParaRPr/>
            </a:p>
          </p:txBody>
        </p:sp>
      </p:grpSp>
      <p:sp>
        <p:nvSpPr>
          <p:cNvPr id="15" name="TextBox 16">
            <a:extLst>
              <a:ext uri="{FF2B5EF4-FFF2-40B4-BE49-F238E27FC236}">
                <a16:creationId xmlns:a16="http://schemas.microsoft.com/office/drawing/2014/main" id="{A1860AC2-C8D9-B184-8815-FEA8A392E423}"/>
              </a:ext>
            </a:extLst>
          </p:cNvPr>
          <p:cNvSpPr txBox="1"/>
          <p:nvPr/>
        </p:nvSpPr>
        <p:spPr>
          <a:xfrm>
            <a:off x="669758" y="4779297"/>
            <a:ext cx="9901675" cy="4679679"/>
          </a:xfrm>
          <a:prstGeom prst="rect">
            <a:avLst/>
          </a:prstGeom>
        </p:spPr>
        <p:txBody>
          <a:bodyPr wrap="square" lIns="0" tIns="0" rIns="0" bIns="0" rtlCol="0" anchor="t">
            <a:spAutoFit/>
          </a:bodyPr>
          <a:lstStyle/>
          <a:p>
            <a:pPr algn="l">
              <a:lnSpc>
                <a:spcPct val="150000"/>
              </a:lnSpc>
            </a:pPr>
            <a:r>
              <a:rPr lang="es-AR" sz="3200" b="1" dirty="0">
                <a:solidFill>
                  <a:srgbClr val="FFFFFF"/>
                </a:solidFill>
                <a:latin typeface="Montserrat"/>
                <a:ea typeface="Montserrat"/>
                <a:cs typeface="Montserrat"/>
                <a:sym typeface="Montserrat"/>
              </a:rPr>
              <a:t>Estado de situación patrimonial:</a:t>
            </a:r>
          </a:p>
          <a:p>
            <a:pPr marL="457200" indent="-457200" algn="l">
              <a:lnSpc>
                <a:spcPct val="150000"/>
              </a:lnSpc>
              <a:buFont typeface="Wingdings" panose="05000000000000000000" pitchFamily="2" charset="2"/>
              <a:buChar char="Ø"/>
            </a:pPr>
            <a:r>
              <a:rPr lang="es-AR" sz="2900" b="1" dirty="0">
                <a:solidFill>
                  <a:srgbClr val="FFFFFF"/>
                </a:solidFill>
                <a:latin typeface="Montserrat"/>
                <a:ea typeface="Montserrat"/>
                <a:cs typeface="Montserrat"/>
                <a:sym typeface="Montserrat"/>
              </a:rPr>
              <a:t>VALUACIONES DE STOCK: al cierre menos al inicio.</a:t>
            </a:r>
          </a:p>
          <a:p>
            <a:pPr marL="457200" indent="-457200" algn="l">
              <a:lnSpc>
                <a:spcPct val="150000"/>
              </a:lnSpc>
              <a:buFont typeface="Wingdings" panose="05000000000000000000" pitchFamily="2" charset="2"/>
              <a:buChar char="Ø"/>
            </a:pPr>
            <a:r>
              <a:rPr lang="es-AR" sz="2900" b="1" dirty="0">
                <a:solidFill>
                  <a:srgbClr val="FFFFFF"/>
                </a:solidFill>
                <a:latin typeface="Montserrat"/>
                <a:ea typeface="Montserrat"/>
                <a:cs typeface="Montserrat"/>
                <a:sym typeface="Montserrat"/>
              </a:rPr>
              <a:t>VALORIZACIÓN DEL ACTIVO: valor al cierre menos valor al inicio.</a:t>
            </a:r>
          </a:p>
          <a:p>
            <a:pPr marL="457200" indent="-457200" algn="l">
              <a:lnSpc>
                <a:spcPct val="150000"/>
              </a:lnSpc>
              <a:buFont typeface="Wingdings" panose="05000000000000000000" pitchFamily="2" charset="2"/>
              <a:buChar char="Ø"/>
            </a:pPr>
            <a:r>
              <a:rPr lang="es-AR" sz="2900" b="1" dirty="0">
                <a:solidFill>
                  <a:srgbClr val="FFFFFF"/>
                </a:solidFill>
                <a:latin typeface="Montserrat"/>
                <a:ea typeface="Montserrat"/>
                <a:cs typeface="Montserrat"/>
                <a:sym typeface="Montserrat"/>
              </a:rPr>
              <a:t>VALORIZACIÓN DEL PASIVO: valor al cierre menos valor al inicio.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991600" cy="10287000"/>
            <a:chOff x="0" y="0"/>
            <a:chExt cx="1979017" cy="2709333"/>
          </a:xfrm>
        </p:grpSpPr>
        <p:sp>
          <p:nvSpPr>
            <p:cNvPr id="3" name="Freeform 3"/>
            <p:cNvSpPr/>
            <p:nvPr/>
          </p:nvSpPr>
          <p:spPr>
            <a:xfrm>
              <a:off x="0" y="0"/>
              <a:ext cx="1979017" cy="2709333"/>
            </a:xfrm>
            <a:custGeom>
              <a:avLst/>
              <a:gdLst/>
              <a:ahLst/>
              <a:cxnLst/>
              <a:rect l="l" t="t" r="r" b="b"/>
              <a:pathLst>
                <a:path w="1979017" h="2709333">
                  <a:moveTo>
                    <a:pt x="0" y="0"/>
                  </a:moveTo>
                  <a:lnTo>
                    <a:pt x="1979017" y="0"/>
                  </a:lnTo>
                  <a:lnTo>
                    <a:pt x="1979017" y="2709333"/>
                  </a:lnTo>
                  <a:lnTo>
                    <a:pt x="0" y="2709333"/>
                  </a:lnTo>
                  <a:close/>
                </a:path>
              </a:pathLst>
            </a:custGeom>
            <a:solidFill>
              <a:srgbClr val="299F66"/>
            </a:solidFill>
          </p:spPr>
          <p:txBody>
            <a:bodyPr/>
            <a:lstStyle/>
            <a:p>
              <a:endParaRPr lang="es-AR"/>
            </a:p>
          </p:txBody>
        </p:sp>
        <p:sp>
          <p:nvSpPr>
            <p:cNvPr id="4" name="TextBox 4"/>
            <p:cNvSpPr txBox="1"/>
            <p:nvPr/>
          </p:nvSpPr>
          <p:spPr>
            <a:xfrm>
              <a:off x="0" y="-38100"/>
              <a:ext cx="1979017" cy="27474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805189" y="317997"/>
            <a:ext cx="5381222" cy="2410916"/>
          </a:xfrm>
          <a:prstGeom prst="rect">
            <a:avLst/>
          </a:prstGeom>
        </p:spPr>
        <p:txBody>
          <a:bodyPr lIns="0" tIns="0" rIns="0" bIns="0" rtlCol="0" anchor="t">
            <a:spAutoFit/>
          </a:bodyPr>
          <a:lstStyle/>
          <a:p>
            <a:pPr algn="ctr">
              <a:lnSpc>
                <a:spcPts val="9416"/>
              </a:lnSpc>
            </a:pPr>
            <a:r>
              <a:rPr lang="en-US" sz="8000" u="sng" dirty="0">
                <a:solidFill>
                  <a:srgbClr val="FFFFFF"/>
                </a:solidFill>
                <a:latin typeface="Montserrat Bold" panose="00000800000000000000" charset="0"/>
                <a:ea typeface="Archivo Black"/>
                <a:cs typeface="Archivo Black"/>
                <a:sym typeface="Archivo Black"/>
              </a:rPr>
              <a:t>Balance contable </a:t>
            </a:r>
          </a:p>
        </p:txBody>
      </p:sp>
      <p:grpSp>
        <p:nvGrpSpPr>
          <p:cNvPr id="11" name="Group 11"/>
          <p:cNvGrpSpPr/>
          <p:nvPr/>
        </p:nvGrpSpPr>
        <p:grpSpPr>
          <a:xfrm>
            <a:off x="7003828" y="6210300"/>
            <a:ext cx="3975543" cy="3455108"/>
            <a:chOff x="0" y="0"/>
            <a:chExt cx="5300724" cy="4606811"/>
          </a:xfrm>
        </p:grpSpPr>
        <p:sp>
          <p:nvSpPr>
            <p:cNvPr id="12" name="Freeform 12"/>
            <p:cNvSpPr/>
            <p:nvPr/>
          </p:nvSpPr>
          <p:spPr>
            <a:xfrm>
              <a:off x="0" y="0"/>
              <a:ext cx="5300724" cy="4606811"/>
            </a:xfrm>
            <a:custGeom>
              <a:avLst/>
              <a:gdLst/>
              <a:ahLst/>
              <a:cxnLst/>
              <a:rect l="l" t="t" r="r" b="b"/>
              <a:pathLst>
                <a:path w="5300724" h="4606811">
                  <a:moveTo>
                    <a:pt x="0" y="0"/>
                  </a:moveTo>
                  <a:lnTo>
                    <a:pt x="5300724" y="0"/>
                  </a:lnTo>
                  <a:lnTo>
                    <a:pt x="5300724" y="4606811"/>
                  </a:lnTo>
                  <a:lnTo>
                    <a:pt x="0" y="46068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nvGrpSpPr>
            <p:cNvPr id="13" name="Group 13"/>
            <p:cNvGrpSpPr/>
            <p:nvPr/>
          </p:nvGrpSpPr>
          <p:grpSpPr>
            <a:xfrm>
              <a:off x="373328" y="1440315"/>
              <a:ext cx="1055763" cy="823449"/>
              <a:chOff x="0" y="0"/>
              <a:chExt cx="634104" cy="494573"/>
            </a:xfrm>
          </p:grpSpPr>
          <p:sp>
            <p:nvSpPr>
              <p:cNvPr id="14" name="Freeform 14"/>
              <p:cNvSpPr/>
              <p:nvPr/>
            </p:nvSpPr>
            <p:spPr>
              <a:xfrm>
                <a:off x="0" y="0"/>
                <a:ext cx="634104" cy="494573"/>
              </a:xfrm>
              <a:custGeom>
                <a:avLst/>
                <a:gdLst/>
                <a:ahLst/>
                <a:cxnLst/>
                <a:rect l="l" t="t" r="r" b="b"/>
                <a:pathLst>
                  <a:path w="634104" h="494573">
                    <a:moveTo>
                      <a:pt x="211482" y="19070"/>
                    </a:moveTo>
                    <a:cubicBezTo>
                      <a:pt x="243886" y="7556"/>
                      <a:pt x="280949" y="0"/>
                      <a:pt x="317223" y="0"/>
                    </a:cubicBezTo>
                    <a:cubicBezTo>
                      <a:pt x="353497" y="0"/>
                      <a:pt x="388402" y="6476"/>
                      <a:pt x="420568" y="17990"/>
                    </a:cubicBezTo>
                    <a:cubicBezTo>
                      <a:pt x="421253" y="18350"/>
                      <a:pt x="421937" y="18350"/>
                      <a:pt x="422622" y="18710"/>
                    </a:cubicBezTo>
                    <a:cubicBezTo>
                      <a:pt x="543419" y="64765"/>
                      <a:pt x="632393" y="186379"/>
                      <a:pt x="634104" y="321433"/>
                    </a:cubicBezTo>
                    <a:lnTo>
                      <a:pt x="634104" y="494573"/>
                    </a:lnTo>
                    <a:lnTo>
                      <a:pt x="0" y="494573"/>
                    </a:lnTo>
                    <a:lnTo>
                      <a:pt x="0" y="321562"/>
                    </a:lnTo>
                    <a:cubicBezTo>
                      <a:pt x="1711" y="185660"/>
                      <a:pt x="89315" y="64045"/>
                      <a:pt x="211482" y="19070"/>
                    </a:cubicBezTo>
                    <a:close/>
                  </a:path>
                </a:pathLst>
              </a:custGeom>
              <a:solidFill>
                <a:srgbClr val="FFFFFF"/>
              </a:solidFill>
            </p:spPr>
            <p:txBody>
              <a:bodyPr/>
              <a:lstStyle/>
              <a:p>
                <a:endParaRPr lang="es-AR"/>
              </a:p>
            </p:txBody>
          </p:sp>
          <p:sp>
            <p:nvSpPr>
              <p:cNvPr id="15" name="TextBox 15"/>
              <p:cNvSpPr txBox="1"/>
              <p:nvPr/>
            </p:nvSpPr>
            <p:spPr>
              <a:xfrm>
                <a:off x="0" y="88900"/>
                <a:ext cx="634104" cy="405673"/>
              </a:xfrm>
              <a:prstGeom prst="rect">
                <a:avLst/>
              </a:prstGeom>
            </p:spPr>
            <p:txBody>
              <a:bodyPr lIns="50800" tIns="50800" rIns="50800" bIns="50800" rtlCol="0" anchor="ctr"/>
              <a:lstStyle/>
              <a:p>
                <a:pPr algn="ctr">
                  <a:lnSpc>
                    <a:spcPts val="2660"/>
                  </a:lnSpc>
                </a:pPr>
                <a:endParaRPr/>
              </a:p>
            </p:txBody>
          </p:sp>
        </p:grpSp>
        <p:grpSp>
          <p:nvGrpSpPr>
            <p:cNvPr id="16" name="Group 16"/>
            <p:cNvGrpSpPr/>
            <p:nvPr/>
          </p:nvGrpSpPr>
          <p:grpSpPr>
            <a:xfrm>
              <a:off x="3871647" y="1479956"/>
              <a:ext cx="1055763" cy="823449"/>
              <a:chOff x="0" y="0"/>
              <a:chExt cx="634104" cy="494573"/>
            </a:xfrm>
          </p:grpSpPr>
          <p:sp>
            <p:nvSpPr>
              <p:cNvPr id="17" name="Freeform 17"/>
              <p:cNvSpPr/>
              <p:nvPr/>
            </p:nvSpPr>
            <p:spPr>
              <a:xfrm>
                <a:off x="0" y="0"/>
                <a:ext cx="634104" cy="494573"/>
              </a:xfrm>
              <a:custGeom>
                <a:avLst/>
                <a:gdLst/>
                <a:ahLst/>
                <a:cxnLst/>
                <a:rect l="l" t="t" r="r" b="b"/>
                <a:pathLst>
                  <a:path w="634104" h="494573">
                    <a:moveTo>
                      <a:pt x="211482" y="19070"/>
                    </a:moveTo>
                    <a:cubicBezTo>
                      <a:pt x="243886" y="7556"/>
                      <a:pt x="280949" y="0"/>
                      <a:pt x="317223" y="0"/>
                    </a:cubicBezTo>
                    <a:cubicBezTo>
                      <a:pt x="353497" y="0"/>
                      <a:pt x="388402" y="6476"/>
                      <a:pt x="420568" y="17990"/>
                    </a:cubicBezTo>
                    <a:cubicBezTo>
                      <a:pt x="421253" y="18350"/>
                      <a:pt x="421937" y="18350"/>
                      <a:pt x="422622" y="18710"/>
                    </a:cubicBezTo>
                    <a:cubicBezTo>
                      <a:pt x="543419" y="64765"/>
                      <a:pt x="632393" y="186379"/>
                      <a:pt x="634104" y="321433"/>
                    </a:cubicBezTo>
                    <a:lnTo>
                      <a:pt x="634104" y="494573"/>
                    </a:lnTo>
                    <a:lnTo>
                      <a:pt x="0" y="494573"/>
                    </a:lnTo>
                    <a:lnTo>
                      <a:pt x="0" y="321562"/>
                    </a:lnTo>
                    <a:cubicBezTo>
                      <a:pt x="1711" y="185660"/>
                      <a:pt x="89315" y="64045"/>
                      <a:pt x="211482" y="19070"/>
                    </a:cubicBezTo>
                    <a:close/>
                  </a:path>
                </a:pathLst>
              </a:custGeom>
              <a:solidFill>
                <a:srgbClr val="FFFFFF"/>
              </a:solidFill>
            </p:spPr>
            <p:txBody>
              <a:bodyPr/>
              <a:lstStyle/>
              <a:p>
                <a:endParaRPr lang="es-AR"/>
              </a:p>
            </p:txBody>
          </p:sp>
          <p:sp>
            <p:nvSpPr>
              <p:cNvPr id="18" name="TextBox 18"/>
              <p:cNvSpPr txBox="1"/>
              <p:nvPr/>
            </p:nvSpPr>
            <p:spPr>
              <a:xfrm>
                <a:off x="0" y="88900"/>
                <a:ext cx="634104" cy="405673"/>
              </a:xfrm>
              <a:prstGeom prst="rect">
                <a:avLst/>
              </a:prstGeom>
            </p:spPr>
            <p:txBody>
              <a:bodyPr lIns="50800" tIns="50800" rIns="50800" bIns="50800" rtlCol="0" anchor="ctr"/>
              <a:lstStyle/>
              <a:p>
                <a:pPr algn="ctr">
                  <a:lnSpc>
                    <a:spcPts val="2660"/>
                  </a:lnSpc>
                </a:pPr>
                <a:endParaRPr/>
              </a:p>
            </p:txBody>
          </p:sp>
        </p:grpSp>
      </p:grpSp>
      <p:sp>
        <p:nvSpPr>
          <p:cNvPr id="19" name="TextBox 19"/>
          <p:cNvSpPr txBox="1"/>
          <p:nvPr/>
        </p:nvSpPr>
        <p:spPr>
          <a:xfrm>
            <a:off x="10303474" y="266700"/>
            <a:ext cx="5676900" cy="2462213"/>
          </a:xfrm>
          <a:prstGeom prst="rect">
            <a:avLst/>
          </a:prstGeom>
        </p:spPr>
        <p:txBody>
          <a:bodyPr wrap="square" lIns="0" tIns="0" rIns="0" bIns="0" rtlCol="0" anchor="t">
            <a:spAutoFit/>
          </a:bodyPr>
          <a:lstStyle/>
          <a:p>
            <a:pPr algn="l"/>
            <a:r>
              <a:rPr lang="en-US" sz="8000" b="1" u="sng" dirty="0">
                <a:solidFill>
                  <a:srgbClr val="347571"/>
                </a:solidFill>
                <a:latin typeface="Montserrat Bold"/>
                <a:ea typeface="Montserrat Bold"/>
                <a:cs typeface="Montserrat Bold"/>
                <a:sym typeface="Montserrat Bold"/>
              </a:rPr>
              <a:t>Balance impositivo </a:t>
            </a:r>
          </a:p>
        </p:txBody>
      </p:sp>
      <p:sp>
        <p:nvSpPr>
          <p:cNvPr id="20" name="TextBox 5">
            <a:extLst>
              <a:ext uri="{FF2B5EF4-FFF2-40B4-BE49-F238E27FC236}">
                <a16:creationId xmlns:a16="http://schemas.microsoft.com/office/drawing/2014/main" id="{8DC4D6D3-A3B4-D4C1-B4A0-30457BDFECD5}"/>
              </a:ext>
            </a:extLst>
          </p:cNvPr>
          <p:cNvSpPr txBox="1"/>
          <p:nvPr/>
        </p:nvSpPr>
        <p:spPr>
          <a:xfrm>
            <a:off x="228600" y="3255645"/>
            <a:ext cx="6354559" cy="2954655"/>
          </a:xfrm>
          <a:prstGeom prst="rect">
            <a:avLst/>
          </a:prstGeom>
        </p:spPr>
        <p:txBody>
          <a:bodyPr wrap="square" lIns="0" tIns="0" rIns="0" bIns="0" rtlCol="0" anchor="t">
            <a:spAutoFit/>
          </a:bodyPr>
          <a:lstStyle/>
          <a:p>
            <a:pPr marL="685800" indent="-685800">
              <a:buFont typeface="Arial" panose="020B0604020202020204" pitchFamily="34" charset="0"/>
              <a:buChar char="•"/>
            </a:pPr>
            <a:r>
              <a:rPr lang="es-AR" sz="4800" dirty="0">
                <a:solidFill>
                  <a:srgbClr val="FFFFFF"/>
                </a:solidFill>
                <a:latin typeface="Montserrat Bold" panose="00000800000000000000" charset="0"/>
                <a:ea typeface="Archivo Black"/>
                <a:cs typeface="Archivo Black"/>
                <a:sym typeface="Archivo Black"/>
              </a:rPr>
              <a:t>Determina el resultado y la evolución del Patrimonio Neto</a:t>
            </a:r>
          </a:p>
        </p:txBody>
      </p:sp>
      <p:sp>
        <p:nvSpPr>
          <p:cNvPr id="21" name="TextBox 19">
            <a:extLst>
              <a:ext uri="{FF2B5EF4-FFF2-40B4-BE49-F238E27FC236}">
                <a16:creationId xmlns:a16="http://schemas.microsoft.com/office/drawing/2014/main" id="{47688EE2-EF40-874A-4E43-D73E48C227B5}"/>
              </a:ext>
            </a:extLst>
          </p:cNvPr>
          <p:cNvSpPr txBox="1"/>
          <p:nvPr/>
        </p:nvSpPr>
        <p:spPr>
          <a:xfrm>
            <a:off x="10897452" y="3275935"/>
            <a:ext cx="6703795" cy="4431983"/>
          </a:xfrm>
          <a:prstGeom prst="rect">
            <a:avLst/>
          </a:prstGeom>
        </p:spPr>
        <p:txBody>
          <a:bodyPr wrap="square" lIns="0" tIns="0" rIns="0" bIns="0" rtlCol="0" anchor="t">
            <a:spAutoFit/>
          </a:bodyPr>
          <a:lstStyle/>
          <a:p>
            <a:pPr marL="685800" indent="-685800" algn="l">
              <a:buFont typeface="Arial" panose="020B0604020202020204" pitchFamily="34" charset="0"/>
              <a:buChar char="•"/>
            </a:pPr>
            <a:r>
              <a:rPr lang="es-AR" sz="4800" b="1" dirty="0">
                <a:solidFill>
                  <a:srgbClr val="347571"/>
                </a:solidFill>
                <a:latin typeface="Montserrat Bold"/>
                <a:ea typeface="Montserrat Bold"/>
                <a:cs typeface="Montserrat Bold"/>
                <a:sym typeface="Montserrat Bold"/>
              </a:rPr>
              <a:t>Del resultado contable se hacen los ajustes admitidos por ley y se determina el monto a tributar.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99F66"/>
        </a:solidFill>
        <a:effectLst/>
      </p:bgPr>
    </p:bg>
    <p:spTree>
      <p:nvGrpSpPr>
        <p:cNvPr id="1" name=""/>
        <p:cNvGrpSpPr/>
        <p:nvPr/>
      </p:nvGrpSpPr>
      <p:grpSpPr>
        <a:xfrm>
          <a:off x="0" y="0"/>
          <a:ext cx="0" cy="0"/>
          <a:chOff x="0" y="0"/>
          <a:chExt cx="0" cy="0"/>
        </a:xfrm>
      </p:grpSpPr>
      <p:sp>
        <p:nvSpPr>
          <p:cNvPr id="2" name="TextBox 2"/>
          <p:cNvSpPr txBox="1"/>
          <p:nvPr/>
        </p:nvSpPr>
        <p:spPr>
          <a:xfrm>
            <a:off x="5257800" y="3848100"/>
            <a:ext cx="12573000" cy="4039567"/>
          </a:xfrm>
          <a:prstGeom prst="rect">
            <a:avLst/>
          </a:prstGeom>
        </p:spPr>
        <p:txBody>
          <a:bodyPr wrap="square" lIns="0" tIns="0" rIns="0" bIns="0" rtlCol="0" anchor="t">
            <a:spAutoFit/>
          </a:bodyPr>
          <a:lstStyle/>
          <a:p>
            <a:pPr marL="269877" lvl="1" algn="l">
              <a:lnSpc>
                <a:spcPts val="3500"/>
              </a:lnSpc>
            </a:pPr>
            <a:r>
              <a:rPr lang="en-US" sz="3200" b="1" dirty="0">
                <a:solidFill>
                  <a:srgbClr val="FFFFFF"/>
                </a:solidFill>
                <a:latin typeface="Montserrat"/>
                <a:ea typeface="Montserrat"/>
                <a:cs typeface="Montserrat"/>
                <a:sym typeface="Montserrat"/>
              </a:rPr>
              <a:t>Resultado neto contable</a:t>
            </a:r>
          </a:p>
          <a:p>
            <a:pPr marL="269877" lvl="1" algn="l">
              <a:lnSpc>
                <a:spcPts val="3500"/>
              </a:lnSpc>
            </a:pPr>
            <a:r>
              <a:rPr lang="en-US" sz="3200" b="1" dirty="0">
                <a:solidFill>
                  <a:srgbClr val="FFFFFF"/>
                </a:solidFill>
                <a:latin typeface="Montserrat"/>
                <a:ea typeface="Montserrat"/>
                <a:cs typeface="Montserrat"/>
                <a:sym typeface="Montserrat"/>
              </a:rPr>
              <a:t> </a:t>
            </a:r>
          </a:p>
          <a:p>
            <a:pPr marL="269877" lvl="1" algn="l">
              <a:lnSpc>
                <a:spcPts val="3500"/>
              </a:lnSpc>
            </a:pPr>
            <a:r>
              <a:rPr lang="en-US" sz="3200" b="1" dirty="0">
                <a:solidFill>
                  <a:srgbClr val="FFFFFF"/>
                </a:solidFill>
                <a:latin typeface="Montserrat"/>
                <a:ea typeface="Montserrat"/>
                <a:cs typeface="Montserrat"/>
                <a:sym typeface="Montserrat"/>
              </a:rPr>
              <a:t>(+) Gastos no deducibles</a:t>
            </a:r>
          </a:p>
          <a:p>
            <a:pPr marL="269877" lvl="1" algn="l">
              <a:lnSpc>
                <a:spcPts val="3500"/>
              </a:lnSpc>
            </a:pPr>
            <a:endParaRPr lang="en-US" sz="3200" b="1" dirty="0">
              <a:solidFill>
                <a:srgbClr val="FFFFFF"/>
              </a:solidFill>
              <a:latin typeface="Montserrat"/>
              <a:ea typeface="Montserrat"/>
              <a:cs typeface="Montserrat"/>
              <a:sym typeface="Montserrat"/>
            </a:endParaRPr>
          </a:p>
          <a:p>
            <a:pPr marL="269877" lvl="1" algn="l">
              <a:lnSpc>
                <a:spcPts val="3500"/>
              </a:lnSpc>
            </a:pPr>
            <a:r>
              <a:rPr lang="en-US" sz="3200" b="1" dirty="0">
                <a:solidFill>
                  <a:srgbClr val="FFFFFF"/>
                </a:solidFill>
                <a:latin typeface="Montserrat"/>
                <a:ea typeface="Montserrat"/>
                <a:cs typeface="Montserrat"/>
                <a:sym typeface="Montserrat"/>
              </a:rPr>
              <a:t>(-) Ganancias no alcanzadas</a:t>
            </a:r>
          </a:p>
          <a:p>
            <a:pPr marL="269877" lvl="1" algn="l">
              <a:lnSpc>
                <a:spcPts val="3500"/>
              </a:lnSpc>
            </a:pPr>
            <a:endParaRPr lang="en-US" sz="3200" b="1" dirty="0">
              <a:solidFill>
                <a:srgbClr val="FFFFFF"/>
              </a:solidFill>
              <a:latin typeface="Montserrat"/>
              <a:ea typeface="Montserrat"/>
              <a:cs typeface="Montserrat"/>
              <a:sym typeface="Montserrat"/>
            </a:endParaRPr>
          </a:p>
          <a:p>
            <a:pPr marL="269877" lvl="1" algn="l">
              <a:lnSpc>
                <a:spcPts val="3500"/>
              </a:lnSpc>
            </a:pPr>
            <a:r>
              <a:rPr lang="en-US" sz="3200" b="1" u="sng" dirty="0">
                <a:solidFill>
                  <a:srgbClr val="FFFFFF"/>
                </a:solidFill>
                <a:latin typeface="Montserrat"/>
                <a:ea typeface="Montserrat"/>
                <a:cs typeface="Montserrat"/>
                <a:sym typeface="Montserrat"/>
              </a:rPr>
              <a:t>(+) (-) Otros ajustes impositivos</a:t>
            </a:r>
          </a:p>
          <a:p>
            <a:pPr marL="269877" lvl="1" algn="l">
              <a:lnSpc>
                <a:spcPts val="3500"/>
              </a:lnSpc>
            </a:pPr>
            <a:endParaRPr lang="en-US" sz="3200" b="1" dirty="0">
              <a:solidFill>
                <a:srgbClr val="FFFFFF"/>
              </a:solidFill>
              <a:latin typeface="Montserrat"/>
              <a:ea typeface="Montserrat"/>
              <a:cs typeface="Montserrat"/>
              <a:sym typeface="Montserrat"/>
            </a:endParaRPr>
          </a:p>
          <a:p>
            <a:pPr marL="269877" lvl="1" algn="l">
              <a:lnSpc>
                <a:spcPts val="3500"/>
              </a:lnSpc>
            </a:pPr>
            <a:r>
              <a:rPr lang="en-US" sz="3200" b="1" dirty="0">
                <a:solidFill>
                  <a:srgbClr val="FFFFFF"/>
                </a:solidFill>
                <a:latin typeface="Montserrat"/>
                <a:ea typeface="Montserrat"/>
                <a:cs typeface="Montserrat"/>
                <a:sym typeface="Montserrat"/>
              </a:rPr>
              <a:t>= RESULTADO IMPOSITIVO </a:t>
            </a:r>
            <a:r>
              <a:rPr lang="en-US" sz="4400" b="1" dirty="0">
                <a:solidFill>
                  <a:srgbClr val="FFFFFF"/>
                </a:solidFill>
                <a:latin typeface="Montserrat"/>
                <a:ea typeface="Montserrat"/>
                <a:cs typeface="Montserrat"/>
                <a:sym typeface="Montserrat"/>
              </a:rPr>
              <a:t>→</a:t>
            </a:r>
            <a:r>
              <a:rPr lang="en-US" sz="3200" b="1" dirty="0">
                <a:solidFill>
                  <a:srgbClr val="FFFFFF"/>
                </a:solidFill>
                <a:latin typeface="Montserrat"/>
                <a:ea typeface="Montserrat"/>
                <a:cs typeface="Montserrat"/>
                <a:sym typeface="Montserrat"/>
              </a:rPr>
              <a:t> GANANCIA O QUEBRANTO </a:t>
            </a:r>
          </a:p>
        </p:txBody>
      </p:sp>
      <p:sp>
        <p:nvSpPr>
          <p:cNvPr id="3" name="TextBox 3"/>
          <p:cNvSpPr txBox="1"/>
          <p:nvPr/>
        </p:nvSpPr>
        <p:spPr>
          <a:xfrm>
            <a:off x="5562600" y="419100"/>
            <a:ext cx="10724654" cy="2397195"/>
          </a:xfrm>
          <a:prstGeom prst="rect">
            <a:avLst/>
          </a:prstGeom>
        </p:spPr>
        <p:txBody>
          <a:bodyPr lIns="0" tIns="0" rIns="0" bIns="0" rtlCol="0" anchor="t">
            <a:spAutoFit/>
          </a:bodyPr>
          <a:lstStyle/>
          <a:p>
            <a:pPr algn="l">
              <a:lnSpc>
                <a:spcPts val="9309"/>
              </a:lnSpc>
            </a:pPr>
            <a:r>
              <a:rPr lang="en-US" sz="8700" dirty="0">
                <a:solidFill>
                  <a:srgbClr val="FFFFFF"/>
                </a:solidFill>
                <a:latin typeface="Archivo Black"/>
                <a:ea typeface="Archivo Black"/>
                <a:cs typeface="Archivo Black"/>
                <a:sym typeface="Archivo Black"/>
              </a:rPr>
              <a:t>Mecánica de liquidación</a:t>
            </a:r>
          </a:p>
        </p:txBody>
      </p:sp>
      <p:grpSp>
        <p:nvGrpSpPr>
          <p:cNvPr id="4" name="Group 4"/>
          <p:cNvGrpSpPr/>
          <p:nvPr/>
        </p:nvGrpSpPr>
        <p:grpSpPr>
          <a:xfrm>
            <a:off x="-1535059" y="0"/>
            <a:ext cx="6598724" cy="13197448"/>
            <a:chOff x="0" y="0"/>
            <a:chExt cx="8798298" cy="17596597"/>
          </a:xfrm>
        </p:grpSpPr>
        <p:sp>
          <p:nvSpPr>
            <p:cNvPr id="5" name="Freeform 5"/>
            <p:cNvSpPr/>
            <p:nvPr/>
          </p:nvSpPr>
          <p:spPr>
            <a:xfrm>
              <a:off x="0" y="0"/>
              <a:ext cx="8798298" cy="8798298"/>
            </a:xfrm>
            <a:custGeom>
              <a:avLst/>
              <a:gdLst/>
              <a:ahLst/>
              <a:cxnLst/>
              <a:rect l="l" t="t" r="r" b="b"/>
              <a:pathLst>
                <a:path w="8798298" h="8798298">
                  <a:moveTo>
                    <a:pt x="0" y="0"/>
                  </a:moveTo>
                  <a:lnTo>
                    <a:pt x="8798298" y="0"/>
                  </a:lnTo>
                  <a:lnTo>
                    <a:pt x="8798298" y="8798298"/>
                  </a:lnTo>
                  <a:lnTo>
                    <a:pt x="0" y="8798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sp>
          <p:nvSpPr>
            <p:cNvPr id="6" name="Freeform 6"/>
            <p:cNvSpPr/>
            <p:nvPr/>
          </p:nvSpPr>
          <p:spPr>
            <a:xfrm>
              <a:off x="0" y="8798298"/>
              <a:ext cx="8798298" cy="8798298"/>
            </a:xfrm>
            <a:custGeom>
              <a:avLst/>
              <a:gdLst/>
              <a:ahLst/>
              <a:cxnLst/>
              <a:rect l="l" t="t" r="r" b="b"/>
              <a:pathLst>
                <a:path w="8798298" h="8798298">
                  <a:moveTo>
                    <a:pt x="0" y="0"/>
                  </a:moveTo>
                  <a:lnTo>
                    <a:pt x="8798298" y="0"/>
                  </a:lnTo>
                  <a:lnTo>
                    <a:pt x="8798298" y="8798299"/>
                  </a:lnTo>
                  <a:lnTo>
                    <a:pt x="0" y="87982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AR"/>
            </a:p>
          </p:txBody>
        </p:sp>
      </p:grpSp>
      <p:grpSp>
        <p:nvGrpSpPr>
          <p:cNvPr id="7" name="Group 7"/>
          <p:cNvGrpSpPr/>
          <p:nvPr/>
        </p:nvGrpSpPr>
        <p:grpSpPr>
          <a:xfrm>
            <a:off x="5063665" y="0"/>
            <a:ext cx="47625" cy="10287000"/>
            <a:chOff x="0" y="0"/>
            <a:chExt cx="12543" cy="2709333"/>
          </a:xfrm>
        </p:grpSpPr>
        <p:sp>
          <p:nvSpPr>
            <p:cNvPr id="8" name="Freeform 8"/>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E3F6E9"/>
            </a:solidFill>
          </p:spPr>
          <p:txBody>
            <a:bodyPr/>
            <a:lstStyle/>
            <a:p>
              <a:endParaRPr lang="es-AR"/>
            </a:p>
          </p:txBody>
        </p:sp>
        <p:sp>
          <p:nvSpPr>
            <p:cNvPr id="9" name="TextBox 9"/>
            <p:cNvSpPr txBox="1"/>
            <p:nvPr/>
          </p:nvSpPr>
          <p:spPr>
            <a:xfrm>
              <a:off x="0" y="-38100"/>
              <a:ext cx="12543" cy="2747433"/>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theme/theme1.xml><?xml version="1.0" encoding="utf-8"?>
<a:theme xmlns:a="http://schemas.openxmlformats.org/drawingml/2006/main" name="Office Theme">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924</TotalTime>
  <Words>1368</Words>
  <Application>Microsoft Office PowerPoint</Application>
  <PresentationFormat>Personalizado</PresentationFormat>
  <Paragraphs>227</Paragraphs>
  <Slides>30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Garamond</vt:lpstr>
      <vt:lpstr>Wingdings</vt:lpstr>
      <vt:lpstr>Calibri</vt:lpstr>
      <vt:lpstr>Montserrat</vt:lpstr>
      <vt:lpstr>Arial</vt:lpstr>
      <vt:lpstr>Montserrat Bold</vt:lpstr>
      <vt:lpstr>Archivo Black</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Money and Finance Education Presentation in Green and White Flat Graphic Style</dc:title>
  <cp:lastModifiedBy>gino ignacio fabbro</cp:lastModifiedBy>
  <cp:revision>8</cp:revision>
  <dcterms:created xsi:type="dcterms:W3CDTF">2006-08-16T00:00:00Z</dcterms:created>
  <dcterms:modified xsi:type="dcterms:W3CDTF">2026-05-05T18:16:01Z</dcterms:modified>
  <dc:identifier>DAGj6c76SfY</dc:identifier>
</cp:coreProperties>
</file>