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0" r:id="rId6"/>
    <p:sldId id="260" r:id="rId7"/>
    <p:sldId id="268" r:id="rId8"/>
    <p:sldId id="261" r:id="rId9"/>
    <p:sldId id="264" r:id="rId10"/>
    <p:sldId id="262" r:id="rId11"/>
    <p:sldId id="265" r:id="rId12"/>
    <p:sldId id="272" r:id="rId13"/>
    <p:sldId id="269" r:id="rId14"/>
    <p:sldId id="271" r:id="rId15"/>
    <p:sldId id="267" r:id="rId1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99C0B-FF98-454D-A344-181B5D7E0CCA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BAB5E-F120-47E8-89CA-C1B9E3914BD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76682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AB5E-F120-47E8-89CA-C1B9E3914BD1}" type="slidenum">
              <a:rPr lang="es-AR" smtClean="0"/>
              <a:pPr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7925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854986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66689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16875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81340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31508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34005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71231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490754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062921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191199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49756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F7B6C-081D-49EF-97AA-37255FB4EADD}" type="datetimeFigureOut">
              <a:rPr lang="es-AR" smtClean="0"/>
              <a:pPr/>
              <a:t>02/08/2023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4BF1F-49C0-4D38-A90F-619F85B5D5A0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17010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consultialmarketingonline.com/estrategias-de-marketin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2276872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4400" b="1" dirty="0">
                <a:solidFill>
                  <a:schemeClr val="bg1"/>
                </a:solidFill>
              </a:rPr>
              <a:t>Niveles de estrategia</a:t>
            </a:r>
          </a:p>
        </p:txBody>
      </p:sp>
      <p:pic>
        <p:nvPicPr>
          <p:cNvPr id="3074" name="Picture 2" descr="http://comenzandodecero.com/wp-content/uploads/2013/06/Estrategia-Long-Tail-SEO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589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620688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AR" b="1" dirty="0"/>
              <a:t>Posicionamiento </a:t>
            </a:r>
            <a:r>
              <a:rPr lang="es-AR" dirty="0"/>
              <a:t>: supone decidir cómo quiere que le perciban los segmentos estratégicos decididos en el punto anterior. Se puede plantear el posicionamiento en </a:t>
            </a:r>
            <a:r>
              <a:rPr lang="es-AR" dirty="0" smtClean="0"/>
              <a:t>comparación </a:t>
            </a:r>
            <a:r>
              <a:rPr lang="es-AR" dirty="0"/>
              <a:t>con la </a:t>
            </a:r>
            <a:r>
              <a:rPr lang="es-AR" dirty="0" smtClean="0"/>
              <a:t>competencia ,por </a:t>
            </a:r>
            <a:r>
              <a:rPr lang="es-AR" dirty="0"/>
              <a:t>una ventaja aportada por el producto, utilizando la personalidad o imagen de la empresa, por las características de uso del producto, etc. </a:t>
            </a:r>
            <a:endParaRPr lang="es-AR" dirty="0" smtClean="0"/>
          </a:p>
          <a:p>
            <a:pPr fontAlgn="base"/>
            <a:endParaRPr lang="es-AR" dirty="0"/>
          </a:p>
          <a:p>
            <a:pPr fontAlgn="base"/>
            <a:r>
              <a:rPr lang="es-AR" dirty="0" smtClean="0"/>
              <a:t>La </a:t>
            </a:r>
            <a:r>
              <a:rPr lang="es-AR" dirty="0"/>
              <a:t>Estrategia de Posicionamiento debe definir el posicionamiento de la empresa, el del producto y el posicionamiento ante el cliente.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620688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AR" sz="2400" b="1" dirty="0">
                <a:solidFill>
                  <a:srgbClr val="FF0000"/>
                </a:solidFill>
              </a:rPr>
              <a:t>Estrategias Funcionales (Nivel 4</a:t>
            </a:r>
            <a:r>
              <a:rPr lang="es-AR" sz="2400" b="1" dirty="0" smtClean="0">
                <a:solidFill>
                  <a:srgbClr val="FF0000"/>
                </a:solidFill>
              </a:rPr>
              <a:t>)</a:t>
            </a:r>
          </a:p>
          <a:p>
            <a:pPr algn="ctr" fontAlgn="base"/>
            <a:endParaRPr lang="es-AR" sz="2400" b="1" dirty="0" smtClean="0">
              <a:solidFill>
                <a:srgbClr val="FF0000"/>
              </a:solidFill>
            </a:endParaRPr>
          </a:p>
          <a:p>
            <a:pPr algn="ctr" fontAlgn="base"/>
            <a:r>
              <a:rPr lang="es-ES" b="1" dirty="0" smtClean="0"/>
              <a:t>La estrategia funcional es el enfoque que adopta un área funcional para lograr los objetivos y las </a:t>
            </a:r>
            <a:r>
              <a:rPr lang="es-ES" b="1" dirty="0" smtClean="0"/>
              <a:t>estrategias </a:t>
            </a:r>
            <a:r>
              <a:rPr lang="es-ES" b="1" dirty="0" smtClean="0"/>
              <a:t>de la corporación y las unidades de negocio para maximizar la productividad de los recursos</a:t>
            </a:r>
            <a:endParaRPr lang="es-AR" b="1" dirty="0">
              <a:solidFill>
                <a:srgbClr val="FF0000"/>
              </a:solidFill>
            </a:endParaRPr>
          </a:p>
          <a:p>
            <a:pPr fontAlgn="base"/>
            <a:r>
              <a:rPr lang="es-AR" sz="2400" b="1" dirty="0"/>
              <a:t> </a:t>
            </a:r>
          </a:p>
          <a:p>
            <a:pPr fontAlgn="base"/>
            <a:endParaRPr lang="es-AR" dirty="0"/>
          </a:p>
          <a:p>
            <a:pPr fontAlgn="base"/>
            <a:r>
              <a:rPr lang="es-AR" dirty="0"/>
              <a:t> </a:t>
            </a:r>
          </a:p>
        </p:txBody>
      </p:sp>
      <p:sp>
        <p:nvSpPr>
          <p:cNvPr id="4098" name="AutoShape 2" descr="Qué es Estrategia funcional? Tipos y ejemplos - Info MB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463546"/>
            <a:ext cx="6657996" cy="439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620688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AR" sz="2400" b="1" dirty="0">
                <a:solidFill>
                  <a:srgbClr val="FF0000"/>
                </a:solidFill>
              </a:rPr>
              <a:t>Estrategias Funcionales (Nivel 4</a:t>
            </a:r>
            <a:r>
              <a:rPr lang="es-AR" sz="2400" b="1" dirty="0" smtClean="0">
                <a:solidFill>
                  <a:srgbClr val="FF0000"/>
                </a:solidFill>
              </a:rPr>
              <a:t>)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dirty="0" smtClean="0"/>
              <a:t>Una de las</a:t>
            </a:r>
            <a:r>
              <a:rPr lang="es-AR" dirty="0"/>
              <a:t> </a:t>
            </a:r>
            <a:r>
              <a:rPr lang="es-AR" b="1" dirty="0"/>
              <a:t>Estrategias Funcionales </a:t>
            </a:r>
            <a:r>
              <a:rPr lang="es-AR" dirty="0"/>
              <a:t>son </a:t>
            </a:r>
            <a:r>
              <a:rPr lang="es-AR" dirty="0" smtClean="0"/>
              <a:t>las </a:t>
            </a:r>
            <a:r>
              <a:rPr lang="es-AR" b="1" dirty="0" smtClean="0"/>
              <a:t>Estrategias </a:t>
            </a:r>
            <a:r>
              <a:rPr lang="es-AR" b="1" dirty="0"/>
              <a:t>de Marketing </a:t>
            </a:r>
            <a:r>
              <a:rPr lang="es-AR" dirty="0"/>
              <a:t>que combinan los diferentes medios e instrumentos de marketing de que dispone su empresa ( </a:t>
            </a:r>
            <a:r>
              <a:rPr lang="es-AR" b="1" dirty="0"/>
              <a:t>Marketing </a:t>
            </a:r>
            <a:r>
              <a:rPr lang="es-AR" b="1" dirty="0" err="1"/>
              <a:t>Mix</a:t>
            </a:r>
            <a:r>
              <a:rPr lang="es-AR" b="1" dirty="0"/>
              <a:t> </a:t>
            </a:r>
            <a:r>
              <a:rPr lang="es-AR" dirty="0"/>
              <a:t>) para conseguir </a:t>
            </a:r>
            <a:r>
              <a:rPr lang="es-AR" b="1" dirty="0"/>
              <a:t>alcanzar los Objetivos de Marketing </a:t>
            </a:r>
            <a:r>
              <a:rPr lang="es-AR" dirty="0"/>
              <a:t>.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dirty="0"/>
              <a:t>Las partes del </a:t>
            </a:r>
            <a:r>
              <a:rPr lang="es-AR" b="1" dirty="0"/>
              <a:t>Marketing </a:t>
            </a:r>
            <a:r>
              <a:rPr lang="es-AR" b="1" dirty="0" err="1"/>
              <a:t>Mix</a:t>
            </a:r>
            <a:r>
              <a:rPr lang="es-AR" b="1" dirty="0"/>
              <a:t> </a:t>
            </a:r>
            <a:r>
              <a:rPr lang="es-AR" dirty="0"/>
              <a:t>son las siguientes:</a:t>
            </a:r>
          </a:p>
          <a:p>
            <a:pPr fontAlgn="base"/>
            <a:r>
              <a:rPr lang="es-AR" dirty="0"/>
              <a:t>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AR" b="1" dirty="0"/>
              <a:t>Productos </a:t>
            </a:r>
            <a:r>
              <a:rPr lang="es-AR" dirty="0"/>
              <a:t>: Amplitud de Gama, Política de Marca, Imagen de </a:t>
            </a:r>
            <a:r>
              <a:rPr lang="es-AR" dirty="0" smtClean="0"/>
              <a:t>Marca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AR" b="1" dirty="0"/>
              <a:t>Distribución y Ventas </a:t>
            </a:r>
            <a:r>
              <a:rPr lang="es-AR" dirty="0"/>
              <a:t>: Sistema de Ventas, Localización Puntos de Venta, Cobertura del </a:t>
            </a:r>
            <a:r>
              <a:rPr lang="es-AR" dirty="0" smtClean="0"/>
              <a:t>Mercado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AR" b="1" dirty="0"/>
              <a:t>Precios </a:t>
            </a:r>
            <a:r>
              <a:rPr lang="es-AR" dirty="0"/>
              <a:t>: Estrategia de Precios, Cobertura de </a:t>
            </a:r>
            <a:r>
              <a:rPr lang="es-AR" dirty="0" smtClean="0"/>
              <a:t>Mercado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AR" b="1" dirty="0"/>
              <a:t>Comunicación </a:t>
            </a:r>
            <a:r>
              <a:rPr lang="es-AR" dirty="0"/>
              <a:t>: Mensajes, Medios, Soportes</a:t>
            </a:r>
          </a:p>
          <a:p>
            <a:pPr fontAlgn="base"/>
            <a:r>
              <a:rPr lang="es-A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2438400" y="987425"/>
            <a:ext cx="5791200" cy="911225"/>
            <a:chOff x="1296" y="384"/>
            <a:chExt cx="3648" cy="574"/>
          </a:xfrm>
        </p:grpSpPr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1296" y="432"/>
              <a:ext cx="1488" cy="526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solidFill>
                    <a:srgbClr val="0000FF"/>
                  </a:solidFill>
                  <a:latin typeface="Comic Sans MS" pitchFamily="66" charset="0"/>
                </a:rPr>
                <a:t>Marketing-mix de la empresa</a:t>
              </a: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3840" y="384"/>
              <a:ext cx="1104" cy="572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20000"/>
                </a:lnSpc>
                <a:spcBef>
                  <a:spcPct val="50000"/>
                </a:spcBef>
              </a:pPr>
              <a:endParaRPr lang="es-ES_tradnl" altLang="es-AR" sz="2400" b="0"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solidFill>
                    <a:srgbClr val="0000FF"/>
                  </a:solidFill>
                  <a:latin typeface="Comic Sans MS" pitchFamily="66" charset="0"/>
                </a:rPr>
                <a:t>Mercado</a:t>
              </a:r>
            </a:p>
            <a:p>
              <a:pPr algn="ctr">
                <a:lnSpc>
                  <a:spcPct val="0"/>
                </a:lnSpc>
                <a:spcBef>
                  <a:spcPct val="50000"/>
                </a:spcBef>
              </a:pPr>
              <a:endParaRPr lang="es-ES_tradnl" altLang="es-AR" sz="2400" b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2784" y="672"/>
              <a:ext cx="105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s-AR"/>
            </a:p>
          </p:txBody>
        </p:sp>
      </p:grpSp>
      <p:sp>
        <p:nvSpPr>
          <p:cNvPr id="5" name="Rectangle 10"/>
          <p:cNvSpPr>
            <a:spLocks noGrp="1" noChangeArrowheads="1"/>
          </p:cNvSpPr>
          <p:nvPr/>
        </p:nvSpPr>
        <p:spPr bwMode="auto">
          <a:xfrm>
            <a:off x="685800" y="298450"/>
            <a:ext cx="77724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Clr>
                <a:srgbClr val="CCECFF"/>
              </a:buClr>
              <a:defRPr/>
            </a:pPr>
            <a:r>
              <a:rPr lang="es-ES_tradnl" sz="2800" dirty="0" smtClean="0"/>
              <a:t>Estrategia indiferenciada:</a:t>
            </a:r>
          </a:p>
          <a:p>
            <a:pPr eaLnBrk="1" hangingPunct="1">
              <a:buClr>
                <a:srgbClr val="CCECFF"/>
              </a:buClr>
              <a:defRPr/>
            </a:pPr>
            <a:endParaRPr lang="es-ES_tradnl" sz="2800" dirty="0" smtClean="0"/>
          </a:p>
          <a:p>
            <a:pPr eaLnBrk="1" hangingPunct="1">
              <a:buClr>
                <a:srgbClr val="CCECFF"/>
              </a:buClr>
              <a:defRPr/>
            </a:pPr>
            <a:endParaRPr lang="es-ES_tradnl" sz="2800" dirty="0" smtClean="0"/>
          </a:p>
          <a:p>
            <a:pPr eaLnBrk="1" hangingPunct="1">
              <a:lnSpc>
                <a:spcPct val="160000"/>
              </a:lnSpc>
              <a:buClr>
                <a:srgbClr val="CCECFF"/>
              </a:buClr>
              <a:defRPr/>
            </a:pPr>
            <a:r>
              <a:rPr lang="es-ES_tradnl" sz="2800" dirty="0" smtClean="0"/>
              <a:t>Estrategia diferenciada:</a:t>
            </a:r>
          </a:p>
          <a:p>
            <a:pPr eaLnBrk="1" hangingPunct="1">
              <a:buClr>
                <a:srgbClr val="CCECFF"/>
              </a:buClr>
              <a:defRPr/>
            </a:pPr>
            <a:endParaRPr lang="es-ES_tradnl" sz="2800" dirty="0" smtClean="0"/>
          </a:p>
          <a:p>
            <a:pPr eaLnBrk="1" hangingPunct="1">
              <a:buClr>
                <a:srgbClr val="CCECFF"/>
              </a:buClr>
              <a:defRPr/>
            </a:pPr>
            <a:endParaRPr lang="es-ES_tradnl" sz="2800" dirty="0" smtClean="0"/>
          </a:p>
          <a:p>
            <a:pPr eaLnBrk="1" hangingPunct="1">
              <a:buClr>
                <a:srgbClr val="CCECFF"/>
              </a:buClr>
              <a:defRPr/>
            </a:pPr>
            <a:endParaRPr lang="es-ES_tradnl" sz="2800" dirty="0" smtClean="0"/>
          </a:p>
          <a:p>
            <a:pPr eaLnBrk="1" hangingPunct="1">
              <a:buClr>
                <a:srgbClr val="CCECFF"/>
              </a:buClr>
              <a:buFont typeface="Wingdings" pitchFamily="2" charset="2"/>
              <a:buNone/>
              <a:defRPr/>
            </a:pPr>
            <a:endParaRPr lang="es-ES_tradnl" sz="2800" dirty="0" smtClean="0"/>
          </a:p>
          <a:p>
            <a:pPr eaLnBrk="1" hangingPunct="1">
              <a:buClr>
                <a:srgbClr val="CCECFF"/>
              </a:buClr>
              <a:defRPr/>
            </a:pPr>
            <a:r>
              <a:rPr lang="es-ES_tradnl" sz="2800" dirty="0" smtClean="0"/>
              <a:t>Estrategia concentrada:</a:t>
            </a: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981200" y="2724150"/>
            <a:ext cx="6248400" cy="1689100"/>
            <a:chOff x="1008" y="1536"/>
            <a:chExt cx="3936" cy="1064"/>
          </a:xfrm>
        </p:grpSpPr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008" y="1536"/>
              <a:ext cx="1632" cy="296"/>
            </a:xfrm>
            <a:prstGeom prst="rect">
              <a:avLst/>
            </a:prstGeom>
            <a:solidFill>
              <a:srgbClr val="99CC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Marketing-mix 1</a:t>
              </a: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2688" y="1728"/>
              <a:ext cx="105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s-AR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2688" y="2064"/>
              <a:ext cx="105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s-AR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2688" y="2448"/>
              <a:ext cx="105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s-AR"/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1008" y="1920"/>
              <a:ext cx="1632" cy="296"/>
            </a:xfrm>
            <a:prstGeom prst="rect">
              <a:avLst/>
            </a:prstGeom>
            <a:solidFill>
              <a:srgbClr val="00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Marketing-mix 2</a:t>
              </a:r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1008" y="2304"/>
              <a:ext cx="1632" cy="296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solidFill>
                    <a:srgbClr val="0000FF"/>
                  </a:solidFill>
                  <a:latin typeface="Comic Sans MS" pitchFamily="66" charset="0"/>
                </a:rPr>
                <a:t>Marketing-mix 3</a:t>
              </a:r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>
              <a:off x="3744" y="1584"/>
              <a:ext cx="1200" cy="296"/>
            </a:xfrm>
            <a:prstGeom prst="rect">
              <a:avLst/>
            </a:prstGeom>
            <a:solidFill>
              <a:srgbClr val="99CC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Segmento 1</a:t>
              </a:r>
            </a:p>
          </p:txBody>
        </p:sp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3744" y="1920"/>
              <a:ext cx="1200" cy="296"/>
            </a:xfrm>
            <a:prstGeom prst="rect">
              <a:avLst/>
            </a:prstGeom>
            <a:solidFill>
              <a:srgbClr val="00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Segmento 2</a:t>
              </a:r>
            </a:p>
          </p:txBody>
        </p:sp>
        <p:sp>
          <p:nvSpPr>
            <p:cNvPr id="21" name="Text Box 29"/>
            <p:cNvSpPr txBox="1">
              <a:spLocks noChangeArrowheads="1"/>
            </p:cNvSpPr>
            <p:nvPr/>
          </p:nvSpPr>
          <p:spPr bwMode="auto">
            <a:xfrm>
              <a:off x="3744" y="2304"/>
              <a:ext cx="1200" cy="296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solidFill>
                    <a:srgbClr val="0000FF"/>
                  </a:solidFill>
                  <a:latin typeface="Comic Sans MS" pitchFamily="66" charset="0"/>
                </a:rPr>
                <a:t>Segmento 3</a:t>
              </a: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2133600" y="4870450"/>
            <a:ext cx="6096000" cy="1689100"/>
            <a:chOff x="1104" y="3024"/>
            <a:chExt cx="3840" cy="1064"/>
          </a:xfrm>
        </p:grpSpPr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104" y="3312"/>
              <a:ext cx="1488" cy="526"/>
            </a:xfrm>
            <a:prstGeom prst="rect">
              <a:avLst/>
            </a:prstGeom>
            <a:solidFill>
              <a:srgbClr val="00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Marketing-mix de la empresa</a:t>
              </a:r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>
              <a:off x="2592" y="3552"/>
              <a:ext cx="1152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s-AR"/>
            </a:p>
          </p:txBody>
        </p:sp>
        <p:sp>
          <p:nvSpPr>
            <p:cNvPr id="10" name="Text Box 30"/>
            <p:cNvSpPr txBox="1">
              <a:spLocks noChangeArrowheads="1"/>
            </p:cNvSpPr>
            <p:nvPr/>
          </p:nvSpPr>
          <p:spPr bwMode="auto">
            <a:xfrm>
              <a:off x="3744" y="3024"/>
              <a:ext cx="1200" cy="296"/>
            </a:xfrm>
            <a:prstGeom prst="rect">
              <a:avLst/>
            </a:prstGeom>
            <a:solidFill>
              <a:srgbClr val="99CC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Segmento 1</a:t>
              </a:r>
            </a:p>
          </p:txBody>
        </p:sp>
        <p:sp>
          <p:nvSpPr>
            <p:cNvPr id="11" name="Text Box 31"/>
            <p:cNvSpPr txBox="1">
              <a:spLocks noChangeArrowheads="1"/>
            </p:cNvSpPr>
            <p:nvPr/>
          </p:nvSpPr>
          <p:spPr bwMode="auto">
            <a:xfrm>
              <a:off x="3744" y="3408"/>
              <a:ext cx="1200" cy="296"/>
            </a:xfrm>
            <a:prstGeom prst="rect">
              <a:avLst/>
            </a:prstGeom>
            <a:solidFill>
              <a:srgbClr val="00CC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latin typeface="Comic Sans MS" pitchFamily="66" charset="0"/>
                </a:rPr>
                <a:t>Segmento 2</a:t>
              </a:r>
            </a:p>
          </p:txBody>
        </p:sp>
        <p:sp>
          <p:nvSpPr>
            <p:cNvPr id="12" name="Text Box 32"/>
            <p:cNvSpPr txBox="1">
              <a:spLocks noChangeArrowheads="1"/>
            </p:cNvSpPr>
            <p:nvPr/>
          </p:nvSpPr>
          <p:spPr bwMode="auto">
            <a:xfrm>
              <a:off x="3744" y="3792"/>
              <a:ext cx="1200" cy="296"/>
            </a:xfrm>
            <a:prstGeom prst="rect">
              <a:avLst/>
            </a:pr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s-ES_tradnl" altLang="es-AR" sz="2400" b="0">
                  <a:solidFill>
                    <a:srgbClr val="0000FF"/>
                  </a:solidFill>
                  <a:latin typeface="Comic Sans MS" pitchFamily="66" charset="0"/>
                </a:rPr>
                <a:t>Segmento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35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908720"/>
            <a:ext cx="6633404" cy="485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5591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700808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hlinkClick r:id="rId2"/>
              </a:rPr>
              <a:t>http://consultialmarketingonline.com/estrategias-de-marketing/</a:t>
            </a:r>
            <a:endParaRPr lang="es-AR" dirty="0" smtClean="0"/>
          </a:p>
          <a:p>
            <a:endParaRPr lang="es-AR" dirty="0"/>
          </a:p>
        </p:txBody>
      </p:sp>
      <p:sp>
        <p:nvSpPr>
          <p:cNvPr id="3" name="2 Rectángulo"/>
          <p:cNvSpPr/>
          <p:nvPr/>
        </p:nvSpPr>
        <p:spPr>
          <a:xfrm>
            <a:off x="1475656" y="299695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http://es.wikipedia.org/wiki/Estrategia_empresarial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strategias de Mark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268760"/>
            <a:ext cx="596194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331639" y="4653136"/>
            <a:ext cx="66967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AR" dirty="0"/>
              <a:t>El Nivel 1, es decir el de las </a:t>
            </a:r>
            <a:r>
              <a:rPr lang="es-AR" b="1" dirty="0"/>
              <a:t>Estrategias Corporativas </a:t>
            </a:r>
            <a:r>
              <a:rPr lang="es-AR" dirty="0"/>
              <a:t>, corresponde al </a:t>
            </a:r>
            <a:r>
              <a:rPr lang="es-AR" b="1" dirty="0"/>
              <a:t>Plan Estratégico Global </a:t>
            </a:r>
            <a:r>
              <a:rPr lang="es-AR" dirty="0"/>
              <a:t>de la empresa. El resto de niveles corresponden al Plan de </a:t>
            </a:r>
            <a:r>
              <a:rPr lang="es-AR" b="1" dirty="0"/>
              <a:t>Marketing </a:t>
            </a:r>
            <a:r>
              <a:rPr lang="es-AR" b="1" dirty="0" smtClean="0"/>
              <a:t>Estratégico</a:t>
            </a:r>
            <a:r>
              <a:rPr lang="es-AR" b="1" dirty="0"/>
              <a:t> </a:t>
            </a:r>
            <a:r>
              <a:rPr lang="es-AR" dirty="0"/>
              <a:t>.</a:t>
            </a:r>
          </a:p>
          <a:p>
            <a:pPr fontAlgn="base"/>
            <a:r>
              <a:rPr lang="es-A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260648"/>
            <a:ext cx="885698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AR" sz="2400" b="1" dirty="0">
                <a:solidFill>
                  <a:srgbClr val="FF0000"/>
                </a:solidFill>
              </a:rPr>
              <a:t>Estrategias Corporativas (Nivel 1)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dirty="0"/>
              <a:t>Son las que establecemos en el </a:t>
            </a:r>
            <a:r>
              <a:rPr lang="es-AR" b="1" dirty="0"/>
              <a:t>Plan Estratégico Global </a:t>
            </a:r>
            <a:r>
              <a:rPr lang="es-AR" dirty="0"/>
              <a:t>de su empresa y son de varios tipos: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b="1" dirty="0">
                <a:solidFill>
                  <a:schemeClr val="accent5">
                    <a:lumMod val="75000"/>
                  </a:schemeClr>
                </a:solidFill>
              </a:rPr>
              <a:t>Visión </a:t>
            </a:r>
            <a:r>
              <a:rPr lang="es-AR" dirty="0"/>
              <a:t>: la Visión da respuesta a importantes preguntas como</a:t>
            </a:r>
          </a:p>
          <a:p>
            <a:pPr lvl="1" fontAlgn="base"/>
            <a:r>
              <a:rPr lang="es-AR" dirty="0"/>
              <a:t>¿Qué tipo de empresa </a:t>
            </a:r>
            <a:r>
              <a:rPr lang="es-AR" dirty="0" smtClean="0"/>
              <a:t>somos (</a:t>
            </a:r>
            <a:r>
              <a:rPr lang="es-AR" dirty="0" smtClean="0">
                <a:solidFill>
                  <a:srgbClr val="FF0000"/>
                </a:solidFill>
              </a:rPr>
              <a:t>seremos)</a:t>
            </a:r>
            <a:r>
              <a:rPr lang="es-AR" dirty="0" smtClean="0"/>
              <a:t>?</a:t>
            </a:r>
            <a:endParaRPr lang="es-AR" dirty="0"/>
          </a:p>
          <a:p>
            <a:pPr lvl="1" fontAlgn="base"/>
            <a:r>
              <a:rPr lang="es-AR" dirty="0"/>
              <a:t>¿Qué nos gustaría ser?</a:t>
            </a:r>
          </a:p>
          <a:p>
            <a:pPr lvl="1" fontAlgn="base"/>
            <a:r>
              <a:rPr lang="es-AR" dirty="0"/>
              <a:t>¿Cuáles son nuestras </a:t>
            </a:r>
            <a:r>
              <a:rPr lang="es-AR" dirty="0" smtClean="0"/>
              <a:t>Áreas </a:t>
            </a:r>
            <a:r>
              <a:rPr lang="es-AR" dirty="0"/>
              <a:t>Clave de Negocio?</a:t>
            </a:r>
          </a:p>
          <a:p>
            <a:pPr lvl="1" fontAlgn="base"/>
            <a:r>
              <a:rPr lang="es-AR" dirty="0"/>
              <a:t>¿Cómo añadimos valor a nuestros negocios?</a:t>
            </a:r>
          </a:p>
          <a:p>
            <a:pPr lvl="1" fontAlgn="base"/>
            <a:r>
              <a:rPr lang="es-AR" dirty="0"/>
              <a:t>¿Qué Habilidades tenemos y transferimos?</a:t>
            </a:r>
          </a:p>
          <a:p>
            <a:pPr lvl="1" fontAlgn="base"/>
            <a:r>
              <a:rPr lang="es-AR" dirty="0"/>
              <a:t>¿Cuáles son nuestros Valores y Cultura Corporativa?</a:t>
            </a:r>
          </a:p>
          <a:p>
            <a:pPr fontAlgn="base"/>
            <a:r>
              <a:rPr lang="es-AR" b="1" dirty="0">
                <a:solidFill>
                  <a:schemeClr val="accent5">
                    <a:lumMod val="75000"/>
                  </a:schemeClr>
                </a:solidFill>
              </a:rPr>
              <a:t>Misión : </a:t>
            </a:r>
            <a:r>
              <a:rPr lang="es-AR" dirty="0"/>
              <a:t>definición de su Filosofía, Valores, Actitudes y Estilo a largo plazo.</a:t>
            </a:r>
          </a:p>
          <a:p>
            <a:pPr fontAlgn="base"/>
            <a:r>
              <a:rPr lang="es-AR" b="1" dirty="0">
                <a:solidFill>
                  <a:schemeClr val="accent5">
                    <a:lumMod val="75000"/>
                  </a:schemeClr>
                </a:solidFill>
              </a:rPr>
              <a:t>Definición del Negocio : </a:t>
            </a:r>
            <a:r>
              <a:rPr lang="es-AR" dirty="0"/>
              <a:t>se deben concretar al menos</a:t>
            </a:r>
          </a:p>
          <a:p>
            <a:pPr lvl="1" fontAlgn="base"/>
            <a:r>
              <a:rPr lang="es-AR" dirty="0"/>
              <a:t>Qué tipo de necesidades van a ser satisfechas.</a:t>
            </a:r>
          </a:p>
          <a:p>
            <a:pPr lvl="1" fontAlgn="base"/>
            <a:r>
              <a:rPr lang="es-AR" dirty="0"/>
              <a:t>Qué segmentos de consumidores van a ser atendidos por la empresa.</a:t>
            </a:r>
          </a:p>
          <a:p>
            <a:pPr lvl="1" fontAlgn="base"/>
            <a:r>
              <a:rPr lang="es-AR" dirty="0"/>
              <a:t>Con qué tecnologías van a ser realizados los productos y </a:t>
            </a:r>
            <a:r>
              <a:rPr lang="es-AR"/>
              <a:t>servicios</a:t>
            </a:r>
            <a:r>
              <a:rPr lang="es-AR" smtClean="0"/>
              <a:t>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88640"/>
            <a:ext cx="74168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AR" sz="2400" b="1" dirty="0">
                <a:solidFill>
                  <a:srgbClr val="C00000"/>
                </a:solidFill>
              </a:rPr>
              <a:t>Estrategia de Cartera (Nivel 2)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dirty="0"/>
              <a:t>La </a:t>
            </a:r>
            <a:r>
              <a:rPr lang="es-AR" b="1" dirty="0"/>
              <a:t>Estrategia de Cartera </a:t>
            </a:r>
            <a:r>
              <a:rPr lang="es-AR" dirty="0"/>
              <a:t>forma parte de las </a:t>
            </a:r>
            <a:r>
              <a:rPr lang="es-AR" b="1" dirty="0"/>
              <a:t>estrategias de marketing </a:t>
            </a:r>
            <a:r>
              <a:rPr lang="es-AR" dirty="0"/>
              <a:t>, y su </a:t>
            </a:r>
            <a:r>
              <a:rPr lang="es-AR" dirty="0" smtClean="0"/>
              <a:t>propósito </a:t>
            </a:r>
            <a:r>
              <a:rPr lang="es-AR" dirty="0"/>
              <a:t>es concretar, a partir de las alternativas de productos y mercados actuales y futuros que tiene su empresa, cuáles van a ser claves y cuáles no y de qué forma. Si su empresa es mediana o grande y tiene distintas </a:t>
            </a:r>
            <a:r>
              <a:rPr lang="es-AR" b="1" dirty="0"/>
              <a:t>Unidades de Negocio, </a:t>
            </a:r>
            <a:r>
              <a:rPr lang="es-AR" dirty="0"/>
              <a:t>esto se haría para cada una de ellas.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755576" y="2636912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/>
              <a:t>Para establecer la Estrategia de Cartera se utilizan toda una serie de herramientas como </a:t>
            </a:r>
            <a:r>
              <a:rPr lang="es-AR" dirty="0" smtClean="0"/>
              <a:t>:</a:t>
            </a:r>
          </a:p>
          <a:p>
            <a:pPr>
              <a:buFont typeface="Wingdings" pitchFamily="2" charset="2"/>
              <a:buChar char="q"/>
            </a:pPr>
            <a:r>
              <a:rPr lang="es-AR" b="1" dirty="0" smtClean="0"/>
              <a:t>  </a:t>
            </a:r>
            <a:r>
              <a:rPr lang="es-AR" b="1" dirty="0"/>
              <a:t>Matriz de </a:t>
            </a:r>
            <a:r>
              <a:rPr lang="es-AR" b="1" dirty="0" smtClean="0"/>
              <a:t>Crecimiento/Participación,</a:t>
            </a:r>
          </a:p>
          <a:p>
            <a:pPr>
              <a:buFont typeface="Wingdings" pitchFamily="2" charset="2"/>
              <a:buChar char="q"/>
            </a:pPr>
            <a:r>
              <a:rPr lang="es-AR" b="1" dirty="0" smtClean="0"/>
              <a:t>  </a:t>
            </a:r>
            <a:r>
              <a:rPr lang="es-AR" b="1" dirty="0"/>
              <a:t>Matriz de Dinámica </a:t>
            </a:r>
            <a:r>
              <a:rPr lang="es-AR" b="1" dirty="0" smtClean="0"/>
              <a:t>Competitiva</a:t>
            </a:r>
          </a:p>
          <a:p>
            <a:pPr>
              <a:buFont typeface="Wingdings" pitchFamily="2" charset="2"/>
              <a:buChar char="q"/>
            </a:pPr>
            <a:r>
              <a:rPr lang="es-AR" b="1" dirty="0" smtClean="0"/>
              <a:t> Matriz </a:t>
            </a:r>
            <a:r>
              <a:rPr lang="es-AR" b="1" dirty="0"/>
              <a:t>de Dirección del Crecimiento </a:t>
            </a:r>
            <a:endParaRPr lang="es-AR" b="1" dirty="0" smtClean="0"/>
          </a:p>
          <a:p>
            <a:pPr>
              <a:buFont typeface="Wingdings" pitchFamily="2" charset="2"/>
              <a:buChar char="q"/>
            </a:pPr>
            <a:r>
              <a:rPr lang="es-AR" b="1" dirty="0" smtClean="0"/>
              <a:t>y </a:t>
            </a:r>
            <a:r>
              <a:rPr lang="es-AR" b="1" dirty="0"/>
              <a:t>la Matriz de Posición Competitiva. </a:t>
            </a:r>
            <a:endParaRPr lang="es-AR" b="1" dirty="0" smtClean="0"/>
          </a:p>
          <a:p>
            <a:r>
              <a:rPr lang="es-AR" dirty="0" smtClean="0"/>
              <a:t>El </a:t>
            </a:r>
            <a:r>
              <a:rPr lang="es-AR" dirty="0"/>
              <a:t>sentido y utilidad de estas herramientas es mayor cuanto más diversificada (presente en varios sectores y mercados) esté su empresa.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699792" y="476672"/>
            <a:ext cx="3025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s-AR" b="1" dirty="0">
                <a:solidFill>
                  <a:srgbClr val="C00000"/>
                </a:solidFill>
              </a:rPr>
              <a:t>Estrategia de Cartera (Nivel 2)</a:t>
            </a:r>
          </a:p>
        </p:txBody>
      </p:sp>
      <p:pic>
        <p:nvPicPr>
          <p:cNvPr id="5" name="Picture 2" descr="Estrategias de mark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24601"/>
            <a:ext cx="2888790" cy="275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Matriz de Crecimiento/Participa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1000108"/>
            <a:ext cx="3244350" cy="282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Matriz de Dirección del Crecimien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2100" y="4276724"/>
            <a:ext cx="37719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AutoShape 4" descr="DIRECCION ESTRATEGICA (Clase 2) Matriz Evaluación Interna- Externa Matriz  de Perfil Competitivo MPC - PDF Descargar libre"/>
          <p:cNvSpPr>
            <a:spLocks noChangeAspect="1" noChangeArrowheads="1"/>
          </p:cNvSpPr>
          <p:nvPr/>
        </p:nvSpPr>
        <p:spPr bwMode="auto">
          <a:xfrm>
            <a:off x="155575" y="-822325"/>
            <a:ext cx="22193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246" name="AutoShape 6" descr="DIRECCION ESTRATEGICA (Clase 2) Matriz Evaluación Interna- Externa Matriz  de Perfil Competitivo MPC - PDF Descargar libre"/>
          <p:cNvSpPr>
            <a:spLocks noChangeAspect="1" noChangeArrowheads="1"/>
          </p:cNvSpPr>
          <p:nvPr/>
        </p:nvSpPr>
        <p:spPr bwMode="auto">
          <a:xfrm>
            <a:off x="155575" y="-822325"/>
            <a:ext cx="22193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248" name="AutoShape 8" descr="DIRECCION ESTRATEGICA (Clase 2) Matriz Evaluación Interna- Externa Matriz  de Perfil Competitivo MPC - PDF Descargar libre"/>
          <p:cNvSpPr>
            <a:spLocks noChangeAspect="1" noChangeArrowheads="1"/>
          </p:cNvSpPr>
          <p:nvPr/>
        </p:nvSpPr>
        <p:spPr bwMode="auto">
          <a:xfrm>
            <a:off x="155575" y="-822325"/>
            <a:ext cx="22193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250" name="AutoShape 10" descr="DIRECCION ESTRATEGICA (Clase 2) Matriz Evaluación Interna- Externa Matriz  de Perfil Competitivo MPC - PDF Descargar libre"/>
          <p:cNvSpPr>
            <a:spLocks noChangeAspect="1" noChangeArrowheads="1"/>
          </p:cNvSpPr>
          <p:nvPr/>
        </p:nvSpPr>
        <p:spPr bwMode="auto">
          <a:xfrm>
            <a:off x="155575" y="-822325"/>
            <a:ext cx="22193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252" name="AutoShape 12" descr="DIRECCION ESTRATEGICA (Clase 2) Matriz Evaluación Interna- Externa Matriz  de Perfil Competitivo MPC - PDF Descargar lib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3" y="3929066"/>
            <a:ext cx="3729591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982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88640"/>
            <a:ext cx="871296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AR" dirty="0"/>
              <a:t>De la aplicación y estudio de esta Matriz y de las otras mencionadas (de ser necesario) se derivarán las conclusiones que nos llevarán a aplicar una de las Estrategias de Cartera siguientes: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b="1" dirty="0">
                <a:solidFill>
                  <a:srgbClr val="FF0000"/>
                </a:solidFill>
              </a:rPr>
              <a:t>Estrategia de Mantenimiento </a:t>
            </a:r>
            <a:r>
              <a:rPr lang="es-AR" dirty="0">
                <a:solidFill>
                  <a:srgbClr val="FF0000"/>
                </a:solidFill>
              </a:rPr>
              <a:t>: </a:t>
            </a:r>
            <a:r>
              <a:rPr lang="es-AR" dirty="0"/>
              <a:t>decidimos seguir en los mismos mercados, con los mismos productos y el mismo nivel de atención al cliente</a:t>
            </a:r>
            <a:r>
              <a:rPr lang="es-AR" dirty="0" smtClean="0"/>
              <a:t>.</a:t>
            </a:r>
          </a:p>
          <a:p>
            <a:pPr fontAlgn="base"/>
            <a:endParaRPr lang="es-AR" dirty="0"/>
          </a:p>
          <a:p>
            <a:pPr fontAlgn="base"/>
            <a:r>
              <a:rPr lang="es-AR" b="1" dirty="0">
                <a:solidFill>
                  <a:srgbClr val="FF0000"/>
                </a:solidFill>
              </a:rPr>
              <a:t>Estrategia de Penetración : </a:t>
            </a:r>
            <a:r>
              <a:rPr lang="es-AR" dirty="0"/>
              <a:t>puede ir dirigida a </a:t>
            </a:r>
            <a:r>
              <a:rPr lang="es-AR" b="1" dirty="0"/>
              <a:t>mejorar la atención al cliente </a:t>
            </a:r>
            <a:r>
              <a:rPr lang="es-AR" dirty="0"/>
              <a:t>o a </a:t>
            </a:r>
            <a:r>
              <a:rPr lang="es-AR" b="1" dirty="0"/>
              <a:t>atraer clientes de la competencia </a:t>
            </a:r>
            <a:r>
              <a:rPr lang="es-AR" dirty="0" smtClean="0"/>
              <a:t>.</a:t>
            </a:r>
          </a:p>
          <a:p>
            <a:pPr fontAlgn="base"/>
            <a:endParaRPr lang="es-AR" dirty="0"/>
          </a:p>
          <a:p>
            <a:pPr fontAlgn="base"/>
            <a:r>
              <a:rPr lang="es-AR" b="1" dirty="0">
                <a:solidFill>
                  <a:srgbClr val="FF0000"/>
                </a:solidFill>
              </a:rPr>
              <a:t>Estrategia de Desarrollo de Nuevos </a:t>
            </a:r>
            <a:r>
              <a:rPr lang="es-AR" b="1" dirty="0" smtClean="0">
                <a:solidFill>
                  <a:srgbClr val="FF0000"/>
                </a:solidFill>
              </a:rPr>
              <a:t>Productos</a:t>
            </a:r>
            <a:r>
              <a:rPr lang="es-AR" b="1" dirty="0">
                <a:solidFill>
                  <a:srgbClr val="FF0000"/>
                </a:solidFill>
              </a:rPr>
              <a:t> : </a:t>
            </a:r>
            <a:r>
              <a:rPr lang="es-AR" dirty="0"/>
              <a:t>esta estrategia tiene sentido tanto para la </a:t>
            </a:r>
            <a:r>
              <a:rPr lang="es-AR" b="1" dirty="0"/>
              <a:t>introducción de productos </a:t>
            </a:r>
            <a:r>
              <a:rPr lang="es-AR" dirty="0"/>
              <a:t>del mismo sector y en el mismo mercado, como para la </a:t>
            </a:r>
            <a:r>
              <a:rPr lang="es-AR" b="1" dirty="0"/>
              <a:t>transformación de los productos </a:t>
            </a:r>
            <a:r>
              <a:rPr lang="es-AR" dirty="0"/>
              <a:t>existentes adaptándolos a los nuevos gustos y necesidades de sus clientes</a:t>
            </a:r>
            <a:r>
              <a:rPr lang="es-AR" dirty="0" smtClean="0"/>
              <a:t>.</a:t>
            </a:r>
          </a:p>
          <a:p>
            <a:pPr fontAlgn="base"/>
            <a:endParaRPr lang="es-AR" dirty="0"/>
          </a:p>
          <a:p>
            <a:pPr fontAlgn="base"/>
            <a:r>
              <a:rPr lang="es-AR" b="1" dirty="0">
                <a:solidFill>
                  <a:srgbClr val="FF0000"/>
                </a:solidFill>
              </a:rPr>
              <a:t>Estrategia de Desarrollo de Nuevos Mercados : </a:t>
            </a:r>
            <a:r>
              <a:rPr lang="es-AR" dirty="0"/>
              <a:t>puede consistir en una expansión geográfica de su mercado o bien una búsqueda de nuevos Segmentos en el mercado o mercados en los que su empresa ya está presente</a:t>
            </a:r>
            <a:r>
              <a:rPr lang="es-AR" dirty="0" smtClean="0"/>
              <a:t>.</a:t>
            </a:r>
          </a:p>
          <a:p>
            <a:pPr fontAlgn="base"/>
            <a:endParaRPr lang="es-AR" dirty="0"/>
          </a:p>
          <a:p>
            <a:pPr fontAlgn="base"/>
            <a:r>
              <a:rPr lang="es-AR" b="1" dirty="0">
                <a:solidFill>
                  <a:srgbClr val="FF0000"/>
                </a:solidFill>
              </a:rPr>
              <a:t>Estrategia de Diversificación : </a:t>
            </a:r>
            <a:r>
              <a:rPr lang="es-AR" dirty="0"/>
              <a:t>se trata de elegir lanzar </a:t>
            </a:r>
            <a:r>
              <a:rPr lang="es-AR" b="1" dirty="0"/>
              <a:t>nuevos productos en nuevos mercados. </a:t>
            </a:r>
            <a:r>
              <a:rPr lang="es-AR" dirty="0"/>
              <a:t>Esta estrategia comporta mayor riesgo que las anteriores, ya que partimos de una experiencia producto/mercado baja o nula.</a:t>
            </a:r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pablofambuena.com/wp-content/uploads/2013/01/matriz_producto_merc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610225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824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260648"/>
            <a:ext cx="842493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AR" sz="2400" b="1" dirty="0">
                <a:solidFill>
                  <a:srgbClr val="C00000"/>
                </a:solidFill>
              </a:rPr>
              <a:t>Estrategias de </a:t>
            </a:r>
            <a:r>
              <a:rPr lang="es-AR" sz="2400" b="1" dirty="0" smtClean="0">
                <a:solidFill>
                  <a:srgbClr val="C00000"/>
                </a:solidFill>
              </a:rPr>
              <a:t>Segmentación </a:t>
            </a:r>
            <a:r>
              <a:rPr lang="es-AR" sz="2400" b="1" dirty="0">
                <a:solidFill>
                  <a:srgbClr val="C00000"/>
                </a:solidFill>
              </a:rPr>
              <a:t>y Posicionamiento (Nivel 3)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dirty="0"/>
              <a:t>En esta parte de las </a:t>
            </a:r>
            <a:r>
              <a:rPr lang="es-AR" b="1" dirty="0"/>
              <a:t>Estrategias de Marketing </a:t>
            </a:r>
            <a:r>
              <a:rPr lang="es-AR" dirty="0"/>
              <a:t>se define para cada binomio producto/mercado que haya seleccionado su empresa, el segmento estratégico al que se deberá dirigir y su posicionamiento.</a:t>
            </a:r>
          </a:p>
          <a:p>
            <a:pPr fontAlgn="base"/>
            <a:r>
              <a:rPr lang="es-AR" dirty="0"/>
              <a:t> </a:t>
            </a:r>
          </a:p>
          <a:p>
            <a:pPr fontAlgn="base"/>
            <a:r>
              <a:rPr lang="es-AR" b="1" dirty="0"/>
              <a:t>Segmentación </a:t>
            </a:r>
            <a:r>
              <a:rPr lang="es-AR" dirty="0"/>
              <a:t>: la segmentación consiste en definir en cada mercado los conjuntos de clientes y potenciales clientes (leads) que mantienen una posición similar en cuanto a su percepción del valor de los productos de dicho </a:t>
            </a:r>
            <a:r>
              <a:rPr lang="es-AR" dirty="0" smtClean="0"/>
              <a:t>mercado</a:t>
            </a:r>
          </a:p>
          <a:p>
            <a:pPr fontAlgn="base"/>
            <a:r>
              <a:rPr lang="es-AR" dirty="0" smtClean="0"/>
              <a:t>Una </a:t>
            </a:r>
            <a:r>
              <a:rPr lang="es-AR" dirty="0"/>
              <a:t>vez haya usted decidido dónde clasifica cada segmento, debe decidir cuál va a ser su </a:t>
            </a:r>
            <a:r>
              <a:rPr lang="es-AR" b="1" dirty="0"/>
              <a:t>Estrategia de Segmentación, </a:t>
            </a:r>
            <a:r>
              <a:rPr lang="es-AR" dirty="0"/>
              <a:t>pudiendo elegir entre las siguientes</a:t>
            </a:r>
            <a:r>
              <a:rPr lang="es-AR" dirty="0" smtClean="0"/>
              <a:t>:</a:t>
            </a:r>
          </a:p>
          <a:p>
            <a:pPr fontAlgn="base"/>
            <a:endParaRPr lang="es-AR" dirty="0"/>
          </a:p>
          <a:p>
            <a:pPr lvl="1" fontAlgn="base"/>
            <a:r>
              <a:rPr lang="es-AR" b="1" dirty="0">
                <a:solidFill>
                  <a:srgbClr val="C00000"/>
                </a:solidFill>
              </a:rPr>
              <a:t>Estrategia Diferenciada : </a:t>
            </a:r>
            <a:r>
              <a:rPr lang="es-AR" dirty="0"/>
              <a:t>se dirige a cada segmento del mercado con una oferta y un posicionamiento diferente.</a:t>
            </a:r>
          </a:p>
          <a:p>
            <a:pPr lvl="1" fontAlgn="base"/>
            <a:r>
              <a:rPr lang="es-AR" b="1" dirty="0">
                <a:solidFill>
                  <a:srgbClr val="C00000"/>
                </a:solidFill>
              </a:rPr>
              <a:t>Estrategia Indiferenciada : </a:t>
            </a:r>
            <a:r>
              <a:rPr lang="es-AR" dirty="0"/>
              <a:t>se dirige a todos los segmentos detectados con la misma oferta de productos y el mismo posicionamiento.</a:t>
            </a:r>
          </a:p>
          <a:p>
            <a:pPr lvl="1" fontAlgn="base"/>
            <a:r>
              <a:rPr lang="es-AR" b="1" dirty="0">
                <a:solidFill>
                  <a:srgbClr val="C00000"/>
                </a:solidFill>
              </a:rPr>
              <a:t>Estrategia Concentrada : </a:t>
            </a:r>
            <a:r>
              <a:rPr lang="es-AR" dirty="0"/>
              <a:t>centra sus esfuerzos sólo en unos segmentos determinados adaptando su oferta a éstos</a:t>
            </a:r>
            <a:r>
              <a:rPr lang="es-AR" dirty="0" smtClean="0"/>
              <a:t>.</a:t>
            </a:r>
            <a:endParaRPr lang="es-AR" b="1" dirty="0">
              <a:solidFill>
                <a:srgbClr val="C00000"/>
              </a:solidFill>
            </a:endParaRPr>
          </a:p>
          <a:p>
            <a:pPr lvl="1" fontAlgn="base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5929735"/>
            <a:ext cx="2895600" cy="457200"/>
          </a:xfrm>
        </p:spPr>
        <p:txBody>
          <a:bodyPr/>
          <a:lstStyle/>
          <a:p>
            <a:r>
              <a:rPr lang="es-ES" altLang="es-AR"/>
              <a:t>GABRIEL RODRIGUEZ / 2006</a:t>
            </a:r>
          </a:p>
        </p:txBody>
      </p:sp>
      <p:sp>
        <p:nvSpPr>
          <p:cNvPr id="3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5924973"/>
            <a:ext cx="2133600" cy="457200"/>
          </a:xfrm>
        </p:spPr>
        <p:txBody>
          <a:bodyPr/>
          <a:lstStyle/>
          <a:p>
            <a:fld id="{22EB3764-ED45-444B-96AC-3C6DC2A3D12B}" type="slidenum">
              <a:rPr lang="es-ES" altLang="es-AR"/>
              <a:pPr/>
              <a:t>9</a:t>
            </a:fld>
            <a:endParaRPr lang="es-ES" altLang="es-AR"/>
          </a:p>
        </p:txBody>
      </p:sp>
      <p:sp>
        <p:nvSpPr>
          <p:cNvPr id="4" name="Rectangle 1026"/>
          <p:cNvSpPr txBox="1">
            <a:spLocks noChangeArrowheads="1"/>
          </p:cNvSpPr>
          <p:nvPr/>
        </p:nvSpPr>
        <p:spPr>
          <a:xfrm>
            <a:off x="152400" y="658070"/>
            <a:ext cx="8763000" cy="3810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0488" tIns="44450" rIns="90488" bIns="44450" rtlCol="0" anchor="b" anchorCtr="0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altLang="es-AR" sz="3400" b="1" dirty="0" smtClean="0">
                <a:solidFill>
                  <a:schemeClr val="accent1">
                    <a:lumMod val="75000"/>
                  </a:schemeClr>
                </a:solidFill>
              </a:rPr>
              <a:t>Estrategias De Cobertura Del Mercado</a:t>
            </a:r>
            <a:endParaRPr lang="es-ES_tradnl" altLang="es-AR" sz="3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1027"/>
          <p:cNvSpPr>
            <a:spLocks noChangeArrowheads="1"/>
          </p:cNvSpPr>
          <p:nvPr/>
        </p:nvSpPr>
        <p:spPr bwMode="auto">
          <a:xfrm>
            <a:off x="1379538" y="4212060"/>
            <a:ext cx="2273300" cy="18923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" name="Line 1028"/>
          <p:cNvSpPr>
            <a:spLocks noChangeShapeType="1"/>
          </p:cNvSpPr>
          <p:nvPr/>
        </p:nvSpPr>
        <p:spPr bwMode="auto">
          <a:xfrm flipV="1">
            <a:off x="1447800" y="4786735"/>
            <a:ext cx="2209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" name="Line 1029"/>
          <p:cNvSpPr>
            <a:spLocks noChangeShapeType="1"/>
          </p:cNvSpPr>
          <p:nvPr/>
        </p:nvSpPr>
        <p:spPr bwMode="auto">
          <a:xfrm>
            <a:off x="1455738" y="5424910"/>
            <a:ext cx="21971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8" name="Line 1030"/>
          <p:cNvSpPr>
            <a:spLocks noChangeShapeType="1"/>
          </p:cNvSpPr>
          <p:nvPr/>
        </p:nvSpPr>
        <p:spPr bwMode="auto">
          <a:xfrm>
            <a:off x="2135188" y="42120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9" name="Line 1031"/>
          <p:cNvSpPr>
            <a:spLocks noChangeShapeType="1"/>
          </p:cNvSpPr>
          <p:nvPr/>
        </p:nvSpPr>
        <p:spPr bwMode="auto">
          <a:xfrm>
            <a:off x="2897188" y="42120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977900" y="43136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11" name="Rectangle 1033"/>
          <p:cNvSpPr>
            <a:spLocks noChangeArrowheads="1"/>
          </p:cNvSpPr>
          <p:nvPr/>
        </p:nvSpPr>
        <p:spPr bwMode="auto">
          <a:xfrm>
            <a:off x="977900" y="49232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2" name="Rectangle 1034"/>
          <p:cNvSpPr>
            <a:spLocks noChangeArrowheads="1"/>
          </p:cNvSpPr>
          <p:nvPr/>
        </p:nvSpPr>
        <p:spPr bwMode="auto">
          <a:xfrm>
            <a:off x="977900" y="55328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13" name="Rectangle 1035"/>
          <p:cNvSpPr>
            <a:spLocks noChangeArrowheads="1"/>
          </p:cNvSpPr>
          <p:nvPr/>
        </p:nvSpPr>
        <p:spPr bwMode="auto">
          <a:xfrm>
            <a:off x="1511300" y="3831060"/>
            <a:ext cx="5032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14" name="Rectangle 1036"/>
          <p:cNvSpPr>
            <a:spLocks noChangeArrowheads="1"/>
          </p:cNvSpPr>
          <p:nvPr/>
        </p:nvSpPr>
        <p:spPr bwMode="auto">
          <a:xfrm>
            <a:off x="2349500" y="3831060"/>
            <a:ext cx="546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5" name="Rectangle 1037"/>
          <p:cNvSpPr>
            <a:spLocks noChangeArrowheads="1"/>
          </p:cNvSpPr>
          <p:nvPr/>
        </p:nvSpPr>
        <p:spPr bwMode="auto">
          <a:xfrm>
            <a:off x="3187700" y="3831060"/>
            <a:ext cx="698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16" name="Rectangle 1038"/>
          <p:cNvSpPr>
            <a:spLocks noChangeArrowheads="1"/>
          </p:cNvSpPr>
          <p:nvPr/>
        </p:nvSpPr>
        <p:spPr bwMode="auto">
          <a:xfrm>
            <a:off x="628650" y="3345285"/>
            <a:ext cx="18192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Concentración</a:t>
            </a:r>
          </a:p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En Un Segmento</a:t>
            </a:r>
          </a:p>
        </p:txBody>
      </p:sp>
      <p:sp>
        <p:nvSpPr>
          <p:cNvPr id="17" name="Rectangle 1039"/>
          <p:cNvSpPr>
            <a:spLocks noChangeArrowheads="1"/>
          </p:cNvSpPr>
          <p:nvPr/>
        </p:nvSpPr>
        <p:spPr bwMode="auto">
          <a:xfrm>
            <a:off x="1801813" y="6082135"/>
            <a:ext cx="16795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Especialización</a:t>
            </a:r>
          </a:p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Selectiva</a:t>
            </a:r>
          </a:p>
        </p:txBody>
      </p:sp>
      <p:sp>
        <p:nvSpPr>
          <p:cNvPr id="18" name="Rectangle 1040"/>
          <p:cNvSpPr>
            <a:spLocks noChangeArrowheads="1"/>
          </p:cNvSpPr>
          <p:nvPr/>
        </p:nvSpPr>
        <p:spPr bwMode="auto">
          <a:xfrm>
            <a:off x="6905625" y="3345285"/>
            <a:ext cx="16795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Especialización</a:t>
            </a:r>
          </a:p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Del Mercado</a:t>
            </a:r>
          </a:p>
        </p:txBody>
      </p:sp>
      <p:sp>
        <p:nvSpPr>
          <p:cNvPr id="19" name="Rectangle 1041"/>
          <p:cNvSpPr>
            <a:spLocks noChangeArrowheads="1"/>
          </p:cNvSpPr>
          <p:nvPr/>
        </p:nvSpPr>
        <p:spPr bwMode="auto">
          <a:xfrm>
            <a:off x="1379538" y="4786735"/>
            <a:ext cx="749300" cy="631825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0" name="Rectangle 1042"/>
          <p:cNvSpPr>
            <a:spLocks noChangeArrowheads="1"/>
          </p:cNvSpPr>
          <p:nvPr/>
        </p:nvSpPr>
        <p:spPr bwMode="auto">
          <a:xfrm>
            <a:off x="2895600" y="4212060"/>
            <a:ext cx="762000" cy="574675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1" name="Rectangle 1043"/>
          <p:cNvSpPr>
            <a:spLocks noChangeArrowheads="1"/>
          </p:cNvSpPr>
          <p:nvPr/>
        </p:nvSpPr>
        <p:spPr bwMode="auto">
          <a:xfrm>
            <a:off x="2141538" y="5431260"/>
            <a:ext cx="749300" cy="6731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2" name="Rectangle 1044"/>
          <p:cNvSpPr>
            <a:spLocks noChangeArrowheads="1"/>
          </p:cNvSpPr>
          <p:nvPr/>
        </p:nvSpPr>
        <p:spPr bwMode="auto">
          <a:xfrm>
            <a:off x="6483350" y="1481560"/>
            <a:ext cx="2273300" cy="18923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3" name="Line 1045"/>
          <p:cNvSpPr>
            <a:spLocks noChangeShapeType="1"/>
          </p:cNvSpPr>
          <p:nvPr/>
        </p:nvSpPr>
        <p:spPr bwMode="auto">
          <a:xfrm>
            <a:off x="6559550" y="2119735"/>
            <a:ext cx="21971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4" name="Line 1046"/>
          <p:cNvSpPr>
            <a:spLocks noChangeShapeType="1"/>
          </p:cNvSpPr>
          <p:nvPr/>
        </p:nvSpPr>
        <p:spPr bwMode="auto">
          <a:xfrm>
            <a:off x="6559550" y="2729335"/>
            <a:ext cx="21971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5" name="Line 1047"/>
          <p:cNvSpPr>
            <a:spLocks noChangeShapeType="1"/>
          </p:cNvSpPr>
          <p:nvPr/>
        </p:nvSpPr>
        <p:spPr bwMode="auto">
          <a:xfrm>
            <a:off x="7239000" y="14815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6" name="Line 1048"/>
          <p:cNvSpPr>
            <a:spLocks noChangeShapeType="1"/>
          </p:cNvSpPr>
          <p:nvPr/>
        </p:nvSpPr>
        <p:spPr bwMode="auto">
          <a:xfrm>
            <a:off x="8001000" y="14815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7" name="Rectangle 1049"/>
          <p:cNvSpPr>
            <a:spLocks noChangeArrowheads="1"/>
          </p:cNvSpPr>
          <p:nvPr/>
        </p:nvSpPr>
        <p:spPr bwMode="auto">
          <a:xfrm>
            <a:off x="6081713" y="15831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28" name="Rectangle 1050"/>
          <p:cNvSpPr>
            <a:spLocks noChangeArrowheads="1"/>
          </p:cNvSpPr>
          <p:nvPr/>
        </p:nvSpPr>
        <p:spPr bwMode="auto">
          <a:xfrm>
            <a:off x="6081713" y="21927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29" name="Rectangle 1051"/>
          <p:cNvSpPr>
            <a:spLocks noChangeArrowheads="1"/>
          </p:cNvSpPr>
          <p:nvPr/>
        </p:nvSpPr>
        <p:spPr bwMode="auto">
          <a:xfrm>
            <a:off x="6081713" y="28023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30" name="Rectangle 1052"/>
          <p:cNvSpPr>
            <a:spLocks noChangeArrowheads="1"/>
          </p:cNvSpPr>
          <p:nvPr/>
        </p:nvSpPr>
        <p:spPr bwMode="auto">
          <a:xfrm>
            <a:off x="6615113" y="1164060"/>
            <a:ext cx="5032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31" name="Rectangle 1053"/>
          <p:cNvSpPr>
            <a:spLocks noChangeArrowheads="1"/>
          </p:cNvSpPr>
          <p:nvPr/>
        </p:nvSpPr>
        <p:spPr bwMode="auto">
          <a:xfrm>
            <a:off x="7453313" y="1164060"/>
            <a:ext cx="546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32" name="Rectangle 1054"/>
          <p:cNvSpPr>
            <a:spLocks noChangeArrowheads="1"/>
          </p:cNvSpPr>
          <p:nvPr/>
        </p:nvSpPr>
        <p:spPr bwMode="auto">
          <a:xfrm>
            <a:off x="8291513" y="1164060"/>
            <a:ext cx="698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33" name="Rectangle 1055"/>
          <p:cNvSpPr>
            <a:spLocks noChangeArrowheads="1"/>
          </p:cNvSpPr>
          <p:nvPr/>
        </p:nvSpPr>
        <p:spPr bwMode="auto">
          <a:xfrm>
            <a:off x="6489700" y="2091160"/>
            <a:ext cx="749300" cy="638175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4" name="Rectangle 1056"/>
          <p:cNvSpPr>
            <a:spLocks noChangeArrowheads="1"/>
          </p:cNvSpPr>
          <p:nvPr/>
        </p:nvSpPr>
        <p:spPr bwMode="auto">
          <a:xfrm>
            <a:off x="6483350" y="1481560"/>
            <a:ext cx="749300" cy="638175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5" name="Rectangle 1057"/>
          <p:cNvSpPr>
            <a:spLocks noChangeArrowheads="1"/>
          </p:cNvSpPr>
          <p:nvPr/>
        </p:nvSpPr>
        <p:spPr bwMode="auto">
          <a:xfrm>
            <a:off x="6483350" y="2729335"/>
            <a:ext cx="749300" cy="644525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6" name="Rectangle 1058"/>
          <p:cNvSpPr>
            <a:spLocks noChangeArrowheads="1"/>
          </p:cNvSpPr>
          <p:nvPr/>
        </p:nvSpPr>
        <p:spPr bwMode="auto">
          <a:xfrm>
            <a:off x="463550" y="1481560"/>
            <a:ext cx="2273300" cy="18923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7" name="Line 1059"/>
          <p:cNvSpPr>
            <a:spLocks noChangeShapeType="1"/>
          </p:cNvSpPr>
          <p:nvPr/>
        </p:nvSpPr>
        <p:spPr bwMode="auto">
          <a:xfrm>
            <a:off x="539750" y="2729335"/>
            <a:ext cx="21971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8" name="Line 1060"/>
          <p:cNvSpPr>
            <a:spLocks noChangeShapeType="1"/>
          </p:cNvSpPr>
          <p:nvPr/>
        </p:nvSpPr>
        <p:spPr bwMode="auto">
          <a:xfrm>
            <a:off x="1219200" y="14815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39" name="Line 1061"/>
          <p:cNvSpPr>
            <a:spLocks noChangeShapeType="1"/>
          </p:cNvSpPr>
          <p:nvPr/>
        </p:nvSpPr>
        <p:spPr bwMode="auto">
          <a:xfrm>
            <a:off x="1981200" y="148156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0" name="Rectangle 1062"/>
          <p:cNvSpPr>
            <a:spLocks noChangeArrowheads="1"/>
          </p:cNvSpPr>
          <p:nvPr/>
        </p:nvSpPr>
        <p:spPr bwMode="auto">
          <a:xfrm>
            <a:off x="61913" y="15831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41" name="Rectangle 1063"/>
          <p:cNvSpPr>
            <a:spLocks noChangeArrowheads="1"/>
          </p:cNvSpPr>
          <p:nvPr/>
        </p:nvSpPr>
        <p:spPr bwMode="auto">
          <a:xfrm>
            <a:off x="61913" y="21927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2" name="Rectangle 1064"/>
          <p:cNvSpPr>
            <a:spLocks noChangeArrowheads="1"/>
          </p:cNvSpPr>
          <p:nvPr/>
        </p:nvSpPr>
        <p:spPr bwMode="auto">
          <a:xfrm>
            <a:off x="61913" y="280236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43" name="Rectangle 1065"/>
          <p:cNvSpPr>
            <a:spLocks noChangeArrowheads="1"/>
          </p:cNvSpPr>
          <p:nvPr/>
        </p:nvSpPr>
        <p:spPr bwMode="auto">
          <a:xfrm>
            <a:off x="595313" y="1164060"/>
            <a:ext cx="5032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44" name="Rectangle 1066"/>
          <p:cNvSpPr>
            <a:spLocks noChangeArrowheads="1"/>
          </p:cNvSpPr>
          <p:nvPr/>
        </p:nvSpPr>
        <p:spPr bwMode="auto">
          <a:xfrm>
            <a:off x="1433513" y="1164060"/>
            <a:ext cx="546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5" name="Rectangle 1067"/>
          <p:cNvSpPr>
            <a:spLocks noChangeArrowheads="1"/>
          </p:cNvSpPr>
          <p:nvPr/>
        </p:nvSpPr>
        <p:spPr bwMode="auto">
          <a:xfrm>
            <a:off x="2271713" y="1164060"/>
            <a:ext cx="698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46" name="Rectangle 1068"/>
          <p:cNvSpPr>
            <a:spLocks noChangeArrowheads="1"/>
          </p:cNvSpPr>
          <p:nvPr/>
        </p:nvSpPr>
        <p:spPr bwMode="auto">
          <a:xfrm>
            <a:off x="463550" y="2119735"/>
            <a:ext cx="755650" cy="6096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7" name="Rectangle 1069"/>
          <p:cNvSpPr>
            <a:spLocks noChangeArrowheads="1"/>
          </p:cNvSpPr>
          <p:nvPr/>
        </p:nvSpPr>
        <p:spPr bwMode="auto">
          <a:xfrm>
            <a:off x="3455988" y="3338935"/>
            <a:ext cx="2411412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Especialización</a:t>
            </a:r>
          </a:p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Delproducto</a:t>
            </a:r>
          </a:p>
        </p:txBody>
      </p:sp>
      <p:sp>
        <p:nvSpPr>
          <p:cNvPr id="48" name="Rectangle 1070"/>
          <p:cNvSpPr>
            <a:spLocks noChangeArrowheads="1"/>
          </p:cNvSpPr>
          <p:nvPr/>
        </p:nvSpPr>
        <p:spPr bwMode="auto">
          <a:xfrm>
            <a:off x="3513138" y="1475210"/>
            <a:ext cx="2273300" cy="1892300"/>
          </a:xfrm>
          <a:prstGeom prst="rect">
            <a:avLst/>
          </a:prstGeom>
          <a:solidFill>
            <a:srgbClr val="EAEAEA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49" name="Line 1071"/>
          <p:cNvSpPr>
            <a:spLocks noChangeShapeType="1"/>
          </p:cNvSpPr>
          <p:nvPr/>
        </p:nvSpPr>
        <p:spPr bwMode="auto">
          <a:xfrm>
            <a:off x="457200" y="2119735"/>
            <a:ext cx="22860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50" name="Line 1072"/>
          <p:cNvSpPr>
            <a:spLocks noChangeShapeType="1"/>
          </p:cNvSpPr>
          <p:nvPr/>
        </p:nvSpPr>
        <p:spPr bwMode="auto">
          <a:xfrm>
            <a:off x="4268788" y="147521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51" name="Line 1073"/>
          <p:cNvSpPr>
            <a:spLocks noChangeShapeType="1"/>
          </p:cNvSpPr>
          <p:nvPr/>
        </p:nvSpPr>
        <p:spPr bwMode="auto">
          <a:xfrm>
            <a:off x="5030788" y="147521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52" name="Rectangle 1074"/>
          <p:cNvSpPr>
            <a:spLocks noChangeArrowheads="1"/>
          </p:cNvSpPr>
          <p:nvPr/>
        </p:nvSpPr>
        <p:spPr bwMode="auto">
          <a:xfrm>
            <a:off x="3111500" y="15768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53" name="Rectangle 1075"/>
          <p:cNvSpPr>
            <a:spLocks noChangeArrowheads="1"/>
          </p:cNvSpPr>
          <p:nvPr/>
        </p:nvSpPr>
        <p:spPr bwMode="auto">
          <a:xfrm>
            <a:off x="3111500" y="21864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54" name="Rectangle 1076"/>
          <p:cNvSpPr>
            <a:spLocks noChangeArrowheads="1"/>
          </p:cNvSpPr>
          <p:nvPr/>
        </p:nvSpPr>
        <p:spPr bwMode="auto">
          <a:xfrm>
            <a:off x="3111500" y="27960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55" name="Rectangle 1077"/>
          <p:cNvSpPr>
            <a:spLocks noChangeArrowheads="1"/>
          </p:cNvSpPr>
          <p:nvPr/>
        </p:nvSpPr>
        <p:spPr bwMode="auto">
          <a:xfrm>
            <a:off x="3492500" y="1132310"/>
            <a:ext cx="5032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56" name="Rectangle 1078"/>
          <p:cNvSpPr>
            <a:spLocks noChangeArrowheads="1"/>
          </p:cNvSpPr>
          <p:nvPr/>
        </p:nvSpPr>
        <p:spPr bwMode="auto">
          <a:xfrm>
            <a:off x="4330700" y="1132310"/>
            <a:ext cx="546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57" name="Rectangle 1079"/>
          <p:cNvSpPr>
            <a:spLocks noChangeArrowheads="1"/>
          </p:cNvSpPr>
          <p:nvPr/>
        </p:nvSpPr>
        <p:spPr bwMode="auto">
          <a:xfrm>
            <a:off x="5168900" y="1132310"/>
            <a:ext cx="698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58" name="Rectangle 1080"/>
          <p:cNvSpPr>
            <a:spLocks noChangeArrowheads="1"/>
          </p:cNvSpPr>
          <p:nvPr/>
        </p:nvSpPr>
        <p:spPr bwMode="auto">
          <a:xfrm>
            <a:off x="3513138" y="2119735"/>
            <a:ext cx="749300" cy="6096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59" name="Rectangle 1081"/>
          <p:cNvSpPr>
            <a:spLocks noChangeArrowheads="1"/>
          </p:cNvSpPr>
          <p:nvPr/>
        </p:nvSpPr>
        <p:spPr bwMode="auto">
          <a:xfrm>
            <a:off x="4267200" y="2119735"/>
            <a:ext cx="749300" cy="6096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0" name="Rectangle 1082"/>
          <p:cNvSpPr>
            <a:spLocks noChangeArrowheads="1"/>
          </p:cNvSpPr>
          <p:nvPr/>
        </p:nvSpPr>
        <p:spPr bwMode="auto">
          <a:xfrm>
            <a:off x="5029200" y="2119735"/>
            <a:ext cx="762000" cy="6096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1" name="Rectangle 1083"/>
          <p:cNvSpPr>
            <a:spLocks noChangeArrowheads="1"/>
          </p:cNvSpPr>
          <p:nvPr/>
        </p:nvSpPr>
        <p:spPr bwMode="auto">
          <a:xfrm>
            <a:off x="5207000" y="6088485"/>
            <a:ext cx="241141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Cobertura</a:t>
            </a:r>
          </a:p>
          <a:p>
            <a:pPr algn="ctr" eaLnBrk="0" hangingPunct="0">
              <a:lnSpc>
                <a:spcPct val="80000"/>
              </a:lnSpc>
            </a:pPr>
            <a:r>
              <a:rPr lang="es-ES_tradnl" altLang="es-AR" b="1">
                <a:latin typeface="Times New Roman" pitchFamily="18" charset="0"/>
              </a:rPr>
              <a:t>Amplia/total</a:t>
            </a:r>
          </a:p>
        </p:txBody>
      </p:sp>
      <p:sp>
        <p:nvSpPr>
          <p:cNvPr id="62" name="Rectangle 1084"/>
          <p:cNvSpPr>
            <a:spLocks noChangeArrowheads="1"/>
          </p:cNvSpPr>
          <p:nvPr/>
        </p:nvSpPr>
        <p:spPr bwMode="auto">
          <a:xfrm>
            <a:off x="5264150" y="4218410"/>
            <a:ext cx="2273300" cy="1892300"/>
          </a:xfrm>
          <a:prstGeom prst="rect">
            <a:avLst/>
          </a:prstGeom>
          <a:solidFill>
            <a:srgbClr val="0099FF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3" name="Line 1085"/>
          <p:cNvSpPr>
            <a:spLocks noChangeShapeType="1"/>
          </p:cNvSpPr>
          <p:nvPr/>
        </p:nvSpPr>
        <p:spPr bwMode="auto">
          <a:xfrm>
            <a:off x="5257800" y="4786735"/>
            <a:ext cx="22860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4" name="Line 1086"/>
          <p:cNvSpPr>
            <a:spLocks noChangeShapeType="1"/>
          </p:cNvSpPr>
          <p:nvPr/>
        </p:nvSpPr>
        <p:spPr bwMode="auto">
          <a:xfrm>
            <a:off x="6019800" y="421841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5" name="Line 1087"/>
          <p:cNvSpPr>
            <a:spLocks noChangeShapeType="1"/>
          </p:cNvSpPr>
          <p:nvPr/>
        </p:nvSpPr>
        <p:spPr bwMode="auto">
          <a:xfrm>
            <a:off x="6781800" y="4218410"/>
            <a:ext cx="0" cy="18923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6" name="Rectangle 1088"/>
          <p:cNvSpPr>
            <a:spLocks noChangeArrowheads="1"/>
          </p:cNvSpPr>
          <p:nvPr/>
        </p:nvSpPr>
        <p:spPr bwMode="auto">
          <a:xfrm>
            <a:off x="4862513" y="43200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67" name="Rectangle 1089"/>
          <p:cNvSpPr>
            <a:spLocks noChangeArrowheads="1"/>
          </p:cNvSpPr>
          <p:nvPr/>
        </p:nvSpPr>
        <p:spPr bwMode="auto">
          <a:xfrm>
            <a:off x="4862513" y="49296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68" name="Rectangle 1090"/>
          <p:cNvSpPr>
            <a:spLocks noChangeArrowheads="1"/>
          </p:cNvSpPr>
          <p:nvPr/>
        </p:nvSpPr>
        <p:spPr bwMode="auto">
          <a:xfrm>
            <a:off x="4862513" y="5539210"/>
            <a:ext cx="419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P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69" name="Rectangle 1091"/>
          <p:cNvSpPr>
            <a:spLocks noChangeArrowheads="1"/>
          </p:cNvSpPr>
          <p:nvPr/>
        </p:nvSpPr>
        <p:spPr bwMode="auto">
          <a:xfrm>
            <a:off x="5243513" y="3856460"/>
            <a:ext cx="5032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70" name="Rectangle 1092"/>
          <p:cNvSpPr>
            <a:spLocks noChangeArrowheads="1"/>
          </p:cNvSpPr>
          <p:nvPr/>
        </p:nvSpPr>
        <p:spPr bwMode="auto">
          <a:xfrm>
            <a:off x="6081713" y="3856460"/>
            <a:ext cx="5461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71" name="Rectangle 1093"/>
          <p:cNvSpPr>
            <a:spLocks noChangeArrowheads="1"/>
          </p:cNvSpPr>
          <p:nvPr/>
        </p:nvSpPr>
        <p:spPr bwMode="auto">
          <a:xfrm>
            <a:off x="6919913" y="3856460"/>
            <a:ext cx="6985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altLang="es-AR" sz="2000" b="1">
                <a:latin typeface="Times New Roman" pitchFamily="18" charset="0"/>
              </a:rPr>
              <a:t>M</a:t>
            </a:r>
            <a:r>
              <a:rPr lang="es-ES_tradnl" altLang="es-AR" sz="2000" b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72" name="Line 1094"/>
          <p:cNvSpPr>
            <a:spLocks noChangeShapeType="1"/>
          </p:cNvSpPr>
          <p:nvPr/>
        </p:nvSpPr>
        <p:spPr bwMode="auto">
          <a:xfrm>
            <a:off x="5340350" y="6117060"/>
            <a:ext cx="21971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73" name="Line 1095"/>
          <p:cNvSpPr>
            <a:spLocks noChangeShapeType="1"/>
          </p:cNvSpPr>
          <p:nvPr/>
        </p:nvSpPr>
        <p:spPr bwMode="auto">
          <a:xfrm>
            <a:off x="5264150" y="5431260"/>
            <a:ext cx="22733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5596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252</Words>
  <Application>Microsoft Office PowerPoint</Application>
  <PresentationFormat>Presentación en pantalla (4:3)</PresentationFormat>
  <Paragraphs>141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Preceptoria</cp:lastModifiedBy>
  <cp:revision>34</cp:revision>
  <dcterms:created xsi:type="dcterms:W3CDTF">2014-08-13T13:44:56Z</dcterms:created>
  <dcterms:modified xsi:type="dcterms:W3CDTF">2023-08-02T15:09:40Z</dcterms:modified>
</cp:coreProperties>
</file>