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9331B-4F04-5E12-649F-E4C5B66DC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012" y="245670"/>
            <a:ext cx="9520583" cy="913827"/>
          </a:xfrm>
        </p:spPr>
        <p:txBody>
          <a:bodyPr/>
          <a:lstStyle/>
          <a:p>
            <a:pPr algn="ctr"/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</a:t>
            </a:r>
            <a:r>
              <a:rPr lang="es-AR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iv</a:t>
            </a:r>
            <a:endParaRPr lang="es-AR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060D53-A7B1-0FFA-FD7F-5DBB056B7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1963" y="1481007"/>
            <a:ext cx="10368994" cy="1092511"/>
          </a:xfrm>
        </p:spPr>
        <p:txBody>
          <a:bodyPr>
            <a:normAutofit/>
          </a:bodyPr>
          <a:lstStyle/>
          <a:p>
            <a:r>
              <a:rPr lang="es-AR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ACTIVIDADES DE LA ADMINISTRACION DE RECURSOS HUMANOS</a:t>
            </a:r>
            <a:endParaRPr lang="es-A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endParaRPr lang="es-A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2E98227-1806-6FD5-DBAB-34D2AB05BF2B}"/>
              </a:ext>
            </a:extLst>
          </p:cNvPr>
          <p:cNvSpPr txBox="1">
            <a:spLocks/>
          </p:cNvSpPr>
          <p:nvPr/>
        </p:nvSpPr>
        <p:spPr>
          <a:xfrm>
            <a:off x="991876" y="850557"/>
            <a:ext cx="9520583" cy="9138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             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2DA8D61-7EE4-B63B-3B66-99C2140F2B00}"/>
              </a:ext>
            </a:extLst>
          </p:cNvPr>
          <p:cNvSpPr txBox="1"/>
          <p:nvPr/>
        </p:nvSpPr>
        <p:spPr>
          <a:xfrm>
            <a:off x="1397525" y="2794204"/>
            <a:ext cx="7680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400" kern="0" dirty="0">
                <a:solidFill>
                  <a:schemeClr val="bg1"/>
                </a:solidFill>
                <a:effectLst/>
                <a:latin typeface="DM San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Planeación – Reclutamiento- selección-</a:t>
            </a:r>
            <a:endParaRPr lang="es-AR" sz="2400" dirty="0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EC47B7C-2ECE-8F1E-5A50-1023B04E26AC}"/>
              </a:ext>
            </a:extLst>
          </p:cNvPr>
          <p:cNvSpPr txBox="1"/>
          <p:nvPr/>
        </p:nvSpPr>
        <p:spPr>
          <a:xfrm>
            <a:off x="7166728" y="2794202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400" kern="0" dirty="0">
                <a:solidFill>
                  <a:schemeClr val="bg1"/>
                </a:solidFill>
                <a:effectLst/>
                <a:latin typeface="DM San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Inducción y Capacitación</a:t>
            </a:r>
            <a:endParaRPr lang="es-AR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D3B4758-4529-FF28-5CA3-15EE4A4648CB}"/>
              </a:ext>
            </a:extLst>
          </p:cNvPr>
          <p:cNvSpPr txBox="1"/>
          <p:nvPr/>
        </p:nvSpPr>
        <p:spPr>
          <a:xfrm>
            <a:off x="1661475" y="3648173"/>
            <a:ext cx="88776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2400" kern="0" dirty="0">
                <a:solidFill>
                  <a:schemeClr val="bg1"/>
                </a:solidFill>
                <a:effectLst/>
                <a:latin typeface="DM San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Evaluación del desempeño- Compensación Relaciones laborales -Análisis y valuación de puestos.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8417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5109E-88DC-AFA6-0184-5E4380D0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974" y="524250"/>
            <a:ext cx="10500690" cy="748369"/>
          </a:xfrm>
        </p:spPr>
        <p:txBody>
          <a:bodyPr/>
          <a:lstStyle/>
          <a:p>
            <a:pPr algn="ctr"/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</a:t>
            </a:r>
            <a:r>
              <a:rPr lang="es-AR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iv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1CF45F-652D-1675-69C5-955E99C28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876" y="1061709"/>
            <a:ext cx="9905999" cy="3541714"/>
          </a:xfrm>
        </p:spPr>
        <p:txBody>
          <a:bodyPr>
            <a:normAutofit/>
          </a:bodyPr>
          <a:lstStyle/>
          <a:p>
            <a:r>
              <a:rPr lang="es-AR" sz="2800" dirty="0"/>
              <a:t>ROTACIÓN DEL PERSONAL – ÍNDICE:</a:t>
            </a:r>
          </a:p>
          <a:p>
            <a:pPr marL="0" indent="0">
              <a:buNone/>
            </a:pPr>
            <a:r>
              <a:rPr lang="es-ES" dirty="0">
                <a:latin typeface="Microsoft Sans Serif"/>
                <a:cs typeface="Microsoft Sans Serif"/>
              </a:rPr>
              <a:t>Porcentaje de trabajadores/colaboradores que  deja una organización durante un período de  tiempo determinado, sin considerar los que se  jubilan ni los fallecidos.</a:t>
            </a:r>
          </a:p>
          <a:p>
            <a:pPr marL="0" indent="0">
              <a:buNone/>
            </a:pPr>
            <a:r>
              <a:rPr lang="es-AR" sz="2400" dirty="0">
                <a:solidFill>
                  <a:srgbClr val="1C355E"/>
                </a:solidFill>
                <a:latin typeface="Poppins" panose="00000500000000000000" pitchFamily="2" charset="0"/>
                <a:ea typeface="Times New Roman" panose="02020603050405020304" pitchFamily="18" charset="0"/>
              </a:rPr>
              <a:t>T</a:t>
            </a:r>
            <a:r>
              <a:rPr lang="es-AR" sz="2400" b="0" dirty="0">
                <a:solidFill>
                  <a:srgbClr val="1C355E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</a:rPr>
              <a:t>ipos de rotación de personal:  </a:t>
            </a:r>
            <a:r>
              <a:rPr lang="es-ES" dirty="0">
                <a:latin typeface="Microsoft Sans Serif"/>
                <a:cs typeface="Microsoft Sans Serif"/>
              </a:rPr>
              <a:t>Voluntaria- Involuntaria.</a:t>
            </a:r>
          </a:p>
          <a:p>
            <a:pPr marL="0" indent="0">
              <a:buNone/>
            </a:pPr>
            <a:endParaRPr lang="es-ES" dirty="0">
              <a:latin typeface="Microsoft Sans Serif"/>
              <a:cs typeface="Microsoft Sans Serif"/>
            </a:endParaRPr>
          </a:p>
          <a:p>
            <a:pPr marL="0" indent="0">
              <a:buNone/>
            </a:pPr>
            <a:endParaRPr lang="es-A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Marcador de contenido 10">
            <a:extLst>
              <a:ext uri="{FF2B5EF4-FFF2-40B4-BE49-F238E27FC236}">
                <a16:creationId xmlns:a16="http://schemas.microsoft.com/office/drawing/2014/main" id="{B83ACFA9-8FEA-22F0-7A1D-1DA46443FD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32513" t="50389" r="20503" b="19490"/>
          <a:stretch/>
        </p:blipFill>
        <p:spPr>
          <a:xfrm>
            <a:off x="5726459" y="3588249"/>
            <a:ext cx="6465541" cy="3269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701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6D1B7-9B6D-A284-DA3E-E064D3A15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120" y="184885"/>
            <a:ext cx="9510876" cy="927478"/>
          </a:xfrm>
        </p:spPr>
        <p:txBody>
          <a:bodyPr/>
          <a:lstStyle/>
          <a:p>
            <a:pPr algn="ctr"/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</a:t>
            </a:r>
            <a:r>
              <a:rPr lang="es-AR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iv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BA1079-31D6-E88A-9E57-E42F74959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400" i="1" u="sng" dirty="0"/>
              <a:t>AUSENTISMO LABORAL. </a:t>
            </a:r>
            <a:r>
              <a:rPr lang="es-ES" sz="2400" dirty="0">
                <a:solidFill>
                  <a:schemeClr val="bg1"/>
                </a:solidFill>
                <a:latin typeface="Microsoft Sans Serif"/>
                <a:cs typeface="Microsoft Sans Serif"/>
              </a:rPr>
              <a:t>definido como aquella ausencia o abandono del puesto de  trabajo y de todos los deberes propios del mismo.</a:t>
            </a:r>
          </a:p>
          <a:p>
            <a:pPr marL="12065" indent="0">
              <a:lnSpc>
                <a:spcPct val="100000"/>
              </a:lnSpc>
              <a:spcBef>
                <a:spcPts val="795"/>
              </a:spcBef>
              <a:buClr>
                <a:srgbClr val="F3A346"/>
              </a:buClr>
              <a:buSzPct val="60344"/>
              <a:buNone/>
              <a:tabLst>
                <a:tab pos="332740" algn="l"/>
                <a:tab pos="333375" algn="l"/>
              </a:tabLst>
            </a:pPr>
            <a:r>
              <a:rPr lang="es-AR" sz="2400" b="1" i="1" u="sng" dirty="0">
                <a:solidFill>
                  <a:schemeClr val="bg1"/>
                </a:solidFill>
                <a:latin typeface="Arial"/>
                <a:cs typeface="Arial"/>
              </a:rPr>
              <a:t>Fórmula de cálculo:</a:t>
            </a:r>
            <a:endParaRPr lang="es-AR" sz="2400" u="sng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065" marR="5080" indent="0">
              <a:lnSpc>
                <a:spcPct val="100000"/>
              </a:lnSpc>
              <a:spcBef>
                <a:spcPts val="700"/>
              </a:spcBef>
              <a:buClr>
                <a:srgbClr val="F3A346"/>
              </a:buClr>
              <a:buSzPct val="60344"/>
              <a:buNone/>
              <a:tabLst>
                <a:tab pos="332740" algn="l"/>
                <a:tab pos="333375" algn="l"/>
              </a:tabLst>
            </a:pPr>
            <a:r>
              <a:rPr lang="es-AR" sz="2400" dirty="0">
                <a:solidFill>
                  <a:schemeClr val="bg1"/>
                </a:solidFill>
                <a:latin typeface="Microsoft Sans Serif"/>
                <a:cs typeface="Microsoft Sans Serif"/>
              </a:rPr>
              <a:t>IAL = ( N.º total horas de absentismo / N.º total  horas trabajadas ) x 100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9406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CD9C9-A2F3-1E20-4C0A-2B3B1AE49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584" y="81190"/>
            <a:ext cx="9953936" cy="908624"/>
          </a:xfrm>
        </p:spPr>
        <p:txBody>
          <a:bodyPr/>
          <a:lstStyle/>
          <a:p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</a:t>
            </a:r>
            <a:r>
              <a:rPr lang="es-AR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iv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7C0BF-E924-5A4C-57AD-EDD3AA366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32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TRABAJO EN EQUIPO-5C</a:t>
            </a:r>
          </a:p>
          <a:p>
            <a:r>
              <a:rPr lang="es-AR" sz="32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MOTIVACIÓN-TIPOS</a:t>
            </a:r>
          </a:p>
          <a:p>
            <a:r>
              <a:rPr lang="es-AR" sz="32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LIDERAZGO- TIPOS</a:t>
            </a:r>
          </a:p>
        </p:txBody>
      </p:sp>
    </p:spTree>
    <p:extLst>
      <p:ext uri="{BB962C8B-B14F-4D97-AF65-F5344CB8AC3E}">
        <p14:creationId xmlns:p14="http://schemas.microsoft.com/office/powerpoint/2010/main" val="145095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F0761-4C74-F13B-FF1A-3CF1F60CB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974" y="222592"/>
            <a:ext cx="9905998" cy="1478570"/>
          </a:xfrm>
        </p:spPr>
        <p:txBody>
          <a:bodyPr/>
          <a:lstStyle/>
          <a:p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v</a:t>
            </a:r>
            <a:endParaRPr lang="es-AR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36E5599-DCBF-3B89-1FF9-A1A00F7E2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32" y="1542476"/>
            <a:ext cx="9905999" cy="3541714"/>
          </a:xfrm>
        </p:spPr>
        <p:txBody>
          <a:bodyPr/>
          <a:lstStyle/>
          <a:p>
            <a:r>
              <a:rPr lang="es-AR" sz="2400" spc="-70" dirty="0"/>
              <a:t>PROPÓSITO</a:t>
            </a:r>
            <a:r>
              <a:rPr lang="es-AR" sz="2400" spc="-175" dirty="0"/>
              <a:t> </a:t>
            </a:r>
            <a:r>
              <a:rPr lang="es-AR" sz="2400" spc="-30" dirty="0"/>
              <a:t>DE</a:t>
            </a:r>
            <a:r>
              <a:rPr lang="es-AR" sz="2400" spc="-170" dirty="0"/>
              <a:t> </a:t>
            </a:r>
            <a:r>
              <a:rPr lang="es-AR" sz="2400" spc="-30" dirty="0"/>
              <a:t>LA</a:t>
            </a:r>
            <a:r>
              <a:rPr lang="es-AR" sz="2400" spc="-150" dirty="0"/>
              <a:t> </a:t>
            </a:r>
            <a:r>
              <a:rPr lang="es-AR" sz="2400" spc="-60" dirty="0"/>
              <a:t>PRODUCCIÓN: </a:t>
            </a:r>
            <a:r>
              <a:rPr lang="es-ES" sz="2400" spc="-5" dirty="0">
                <a:latin typeface="Arial MT"/>
                <a:cs typeface="Arial MT"/>
              </a:rPr>
              <a:t>El</a:t>
            </a:r>
            <a:r>
              <a:rPr lang="es-ES" sz="2400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propósito</a:t>
            </a:r>
            <a:r>
              <a:rPr lang="es-ES" sz="2400" spc="4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de</a:t>
            </a:r>
            <a:r>
              <a:rPr lang="es-ES" sz="2400" spc="1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la</a:t>
            </a:r>
            <a:r>
              <a:rPr lang="es-ES" sz="2400" spc="1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producción</a:t>
            </a:r>
            <a:r>
              <a:rPr lang="es-ES" sz="2400" spc="5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de</a:t>
            </a:r>
            <a:r>
              <a:rPr lang="es-ES" sz="2400" spc="20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bienes</a:t>
            </a:r>
            <a:r>
              <a:rPr lang="es-ES" sz="2400" spc="2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y</a:t>
            </a:r>
            <a:r>
              <a:rPr lang="es-ES" sz="2400" spc="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servicios</a:t>
            </a:r>
            <a:r>
              <a:rPr lang="es-ES" sz="2400" spc="2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es</a:t>
            </a:r>
            <a:r>
              <a:rPr lang="es-ES" sz="2400" spc="20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satisfacer</a:t>
            </a:r>
            <a:r>
              <a:rPr lang="es-ES" sz="2400" spc="30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las </a:t>
            </a:r>
            <a:r>
              <a:rPr lang="es-ES" sz="2400" spc="-51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necesidades</a:t>
            </a:r>
            <a:r>
              <a:rPr lang="es-ES" sz="2400" spc="4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y deseos</a:t>
            </a:r>
            <a:r>
              <a:rPr lang="es-ES" sz="2400" spc="3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de los</a:t>
            </a:r>
            <a:r>
              <a:rPr lang="es-ES" sz="2400" spc="15" dirty="0">
                <a:latin typeface="Arial MT"/>
                <a:cs typeface="Arial MT"/>
              </a:rPr>
              <a:t> </a:t>
            </a:r>
            <a:r>
              <a:rPr lang="es-ES" sz="2400" spc="-5" dirty="0">
                <a:latin typeface="Arial MT"/>
                <a:cs typeface="Arial MT"/>
              </a:rPr>
              <a:t>usuarios.</a:t>
            </a:r>
            <a:endParaRPr lang="es-ES" sz="24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118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lang="es-ES" sz="2000" b="1" dirty="0">
                <a:latin typeface="Arial"/>
                <a:cs typeface="Arial"/>
              </a:rPr>
              <a:t>Clasificación</a:t>
            </a:r>
            <a:r>
              <a:rPr lang="es-ES" sz="2000" b="1" spc="-60" dirty="0">
                <a:latin typeface="Arial"/>
                <a:cs typeface="Arial"/>
              </a:rPr>
              <a:t> </a:t>
            </a:r>
            <a:r>
              <a:rPr lang="es-ES" sz="2000" b="1" dirty="0">
                <a:latin typeface="Arial"/>
                <a:cs typeface="Arial"/>
              </a:rPr>
              <a:t>de</a:t>
            </a:r>
            <a:r>
              <a:rPr lang="es-ES" sz="2000" b="1" spc="-20" dirty="0">
                <a:latin typeface="Arial"/>
                <a:cs typeface="Arial"/>
              </a:rPr>
              <a:t> </a:t>
            </a:r>
            <a:r>
              <a:rPr lang="es-ES" sz="2000" b="1" spc="-5" dirty="0">
                <a:latin typeface="Arial"/>
                <a:cs typeface="Arial"/>
              </a:rPr>
              <a:t>los</a:t>
            </a:r>
            <a:r>
              <a:rPr lang="es-ES" sz="2000" b="1" spc="-20" dirty="0">
                <a:latin typeface="Arial"/>
                <a:cs typeface="Arial"/>
              </a:rPr>
              <a:t> </a:t>
            </a:r>
            <a:r>
              <a:rPr lang="es-ES" sz="2000" b="1" dirty="0" err="1">
                <a:latin typeface="Arial"/>
                <a:cs typeface="Arial"/>
              </a:rPr>
              <a:t>productos+servicios</a:t>
            </a:r>
            <a:r>
              <a:rPr lang="es-ES" sz="2000" b="1" dirty="0">
                <a:latin typeface="Arial"/>
                <a:cs typeface="Arial"/>
              </a:rPr>
              <a:t>:</a:t>
            </a:r>
            <a:endParaRPr lang="es-ES" sz="2000" dirty="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1080"/>
              </a:spcBef>
              <a:buClr>
                <a:srgbClr val="D1282D"/>
              </a:buClr>
              <a:buFont typeface="Wingdings"/>
              <a:buChar char=""/>
              <a:tabLst>
                <a:tab pos="812800" algn="l"/>
                <a:tab pos="813435" algn="l"/>
              </a:tabLst>
            </a:pPr>
            <a:r>
              <a:rPr lang="es-ES" sz="2000" dirty="0">
                <a:latin typeface="Arial MT"/>
                <a:cs typeface="Arial MT"/>
              </a:rPr>
              <a:t>Físicos</a:t>
            </a:r>
            <a:r>
              <a:rPr lang="es-ES" sz="2000" spc="-2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y</a:t>
            </a:r>
            <a:r>
              <a:rPr lang="es-ES" sz="2000" spc="-1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virtuales</a:t>
            </a:r>
            <a:r>
              <a:rPr lang="es-ES" sz="2000" spc="-1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(que</a:t>
            </a:r>
            <a:r>
              <a:rPr lang="es-ES" sz="2000" spc="-2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tienen</a:t>
            </a:r>
            <a:r>
              <a:rPr lang="es-ES" sz="2000" spc="-15" dirty="0">
                <a:latin typeface="Arial MT"/>
                <a:cs typeface="Arial MT"/>
              </a:rPr>
              <a:t> </a:t>
            </a:r>
            <a:r>
              <a:rPr lang="es-ES" sz="2000" spc="-5" dirty="0">
                <a:latin typeface="Arial MT"/>
                <a:cs typeface="Arial MT"/>
              </a:rPr>
              <a:t>virtud</a:t>
            </a:r>
            <a:r>
              <a:rPr lang="es-ES" sz="2000" spc="-1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de</a:t>
            </a:r>
            <a:r>
              <a:rPr lang="es-ES" sz="2000" spc="-1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producir</a:t>
            </a:r>
            <a:r>
              <a:rPr lang="es-ES" sz="2000" spc="-3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un efecto),</a:t>
            </a:r>
          </a:p>
          <a:p>
            <a:pPr marL="812800" lvl="1" indent="-343535">
              <a:lnSpc>
                <a:spcPct val="100000"/>
              </a:lnSpc>
              <a:spcBef>
                <a:spcPts val="480"/>
              </a:spcBef>
              <a:buClr>
                <a:srgbClr val="D1282D"/>
              </a:buClr>
              <a:buFont typeface="Wingdings"/>
              <a:buChar char=""/>
              <a:tabLst>
                <a:tab pos="812800" algn="l"/>
                <a:tab pos="813435" algn="l"/>
              </a:tabLst>
            </a:pPr>
            <a:r>
              <a:rPr lang="es-ES" sz="2000" dirty="0">
                <a:latin typeface="Arial MT"/>
                <a:cs typeface="Arial MT"/>
              </a:rPr>
              <a:t>Almacenables</a:t>
            </a:r>
            <a:r>
              <a:rPr lang="es-ES" sz="2000" spc="-5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o</a:t>
            </a:r>
            <a:r>
              <a:rPr lang="es-ES" sz="2000" spc="-3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no,</a:t>
            </a:r>
          </a:p>
          <a:p>
            <a:pPr marL="812800" lvl="1" indent="-343535">
              <a:lnSpc>
                <a:spcPct val="100000"/>
              </a:lnSpc>
              <a:spcBef>
                <a:spcPts val="480"/>
              </a:spcBef>
              <a:buClr>
                <a:srgbClr val="D1282D"/>
              </a:buClr>
              <a:buFont typeface="Wingdings"/>
              <a:buChar char=""/>
              <a:tabLst>
                <a:tab pos="812800" algn="l"/>
                <a:tab pos="813435" algn="l"/>
              </a:tabLst>
            </a:pPr>
            <a:r>
              <a:rPr lang="es-ES" sz="2000" dirty="0">
                <a:latin typeface="Arial MT"/>
                <a:cs typeface="Arial MT"/>
              </a:rPr>
              <a:t>Perecederos</a:t>
            </a:r>
            <a:r>
              <a:rPr lang="es-ES" sz="2000" spc="-6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o</a:t>
            </a:r>
            <a:r>
              <a:rPr lang="es-ES" sz="2000" spc="-3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no,</a:t>
            </a:r>
          </a:p>
          <a:p>
            <a:pPr marL="812800" lvl="1" indent="-343535">
              <a:lnSpc>
                <a:spcPct val="100000"/>
              </a:lnSpc>
              <a:spcBef>
                <a:spcPts val="484"/>
              </a:spcBef>
              <a:buClr>
                <a:srgbClr val="D1282D"/>
              </a:buClr>
              <a:buFont typeface="Wingdings"/>
              <a:buChar char=""/>
              <a:tabLst>
                <a:tab pos="812800" algn="l"/>
                <a:tab pos="813435" algn="l"/>
              </a:tabLst>
            </a:pPr>
            <a:r>
              <a:rPr lang="es-ES" sz="2000" dirty="0">
                <a:latin typeface="Arial MT"/>
                <a:cs typeface="Arial MT"/>
              </a:rPr>
              <a:t>Durables</a:t>
            </a:r>
            <a:r>
              <a:rPr lang="es-ES" sz="2000" spc="-4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o</a:t>
            </a:r>
            <a:r>
              <a:rPr lang="es-ES" sz="2000" spc="-3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no,</a:t>
            </a:r>
            <a:r>
              <a:rPr lang="es-ES" sz="2000" spc="-3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etc.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3884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F8E37-C195-AF88-2414-D664EAC47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865" y="0"/>
            <a:ext cx="9905998" cy="1478570"/>
          </a:xfrm>
        </p:spPr>
        <p:txBody>
          <a:bodyPr/>
          <a:lstStyle/>
          <a:p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v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56B335-F34F-C695-E0D3-23DB63CF9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291" y="1419928"/>
            <a:ext cx="10255594" cy="483947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>
                <a:solidFill>
                  <a:srgbClr val="666666"/>
                </a:solidFill>
                <a:effectLst/>
                <a:latin typeface="Trebuchet MS" panose="020B0603020202020204" pitchFamily="34" charset="0"/>
              </a:rPr>
              <a:t>Objetivos del proceso de producción</a:t>
            </a:r>
          </a:p>
          <a:p>
            <a:pPr marL="0" indent="0">
              <a:buNone/>
            </a:pPr>
            <a:endParaRPr lang="es-ES" b="1" dirty="0">
              <a:solidFill>
                <a:srgbClr val="666666"/>
              </a:solidFill>
              <a:latin typeface="Trebuchet MS" panose="020B0603020202020204" pitchFamily="34" charset="0"/>
            </a:endParaRPr>
          </a:p>
          <a:p>
            <a:r>
              <a:rPr lang="es-AR" sz="2400" spc="-365" dirty="0"/>
              <a:t>F</a:t>
            </a:r>
            <a:r>
              <a:rPr lang="es-AR" sz="2400" spc="-114" dirty="0"/>
              <a:t>A</a:t>
            </a:r>
            <a:r>
              <a:rPr lang="es-AR" sz="2400" spc="-60" dirty="0"/>
              <a:t>C</a:t>
            </a:r>
            <a:r>
              <a:rPr lang="es-AR" sz="2400" spc="-170" dirty="0"/>
              <a:t>T</a:t>
            </a:r>
            <a:r>
              <a:rPr lang="es-AR" sz="2400" spc="-65" dirty="0"/>
              <a:t>O</a:t>
            </a:r>
            <a:r>
              <a:rPr lang="es-AR" sz="2400" spc="-60" dirty="0"/>
              <a:t>RE</a:t>
            </a:r>
            <a:r>
              <a:rPr lang="es-AR" sz="2400" dirty="0"/>
              <a:t>S</a:t>
            </a:r>
            <a:r>
              <a:rPr lang="es-AR" sz="2400" spc="-165" dirty="0"/>
              <a:t> </a:t>
            </a:r>
            <a:r>
              <a:rPr lang="es-AR" sz="2400" spc="-60" dirty="0"/>
              <a:t>C</a:t>
            </a:r>
            <a:r>
              <a:rPr lang="es-AR" sz="2400" spc="-65" dirty="0"/>
              <a:t>L</a:t>
            </a:r>
            <a:r>
              <a:rPr lang="es-AR" sz="2400" spc="-240" dirty="0"/>
              <a:t>A</a:t>
            </a:r>
            <a:r>
              <a:rPr lang="es-AR" sz="2400" spc="-60" dirty="0"/>
              <a:t>VE</a:t>
            </a:r>
            <a:r>
              <a:rPr lang="es-AR" sz="2400" dirty="0"/>
              <a:t>S</a:t>
            </a:r>
            <a:r>
              <a:rPr lang="es-AR" sz="2400" spc="-145" dirty="0"/>
              <a:t> </a:t>
            </a:r>
            <a:r>
              <a:rPr lang="es-AR" sz="2400" spc="-60" dirty="0"/>
              <a:t>D</a:t>
            </a:r>
            <a:r>
              <a:rPr lang="es-AR" sz="2400" dirty="0"/>
              <a:t>E</a:t>
            </a:r>
            <a:r>
              <a:rPr lang="es-AR" sz="2400" spc="-145" dirty="0"/>
              <a:t> </a:t>
            </a:r>
            <a:r>
              <a:rPr lang="es-AR" sz="2400" spc="-60" dirty="0"/>
              <a:t>ÉXI</a:t>
            </a:r>
            <a:r>
              <a:rPr lang="es-AR" sz="2400" spc="-170" dirty="0"/>
              <a:t>T</a:t>
            </a:r>
            <a:r>
              <a:rPr lang="es-AR" sz="2400" dirty="0"/>
              <a:t>O</a:t>
            </a:r>
            <a:r>
              <a:rPr lang="es-ES" sz="2400" b="1" dirty="0">
                <a:solidFill>
                  <a:srgbClr val="666666"/>
                </a:solidFill>
                <a:latin typeface="Trebuchet MS" panose="020B0603020202020204" pitchFamily="34" charset="0"/>
              </a:rPr>
              <a:t>: </a:t>
            </a:r>
            <a:r>
              <a:rPr lang="es-ES" sz="2400" b="1" dirty="0">
                <a:latin typeface="Trebuchet MS" panose="020B0603020202020204" pitchFamily="34" charset="0"/>
              </a:rPr>
              <a:t>Los</a:t>
            </a:r>
            <a:r>
              <a:rPr lang="es-ES" sz="2400" b="1" dirty="0">
                <a:solidFill>
                  <a:srgbClr val="666666"/>
                </a:solidFill>
                <a:latin typeface="Trebuchet MS" panose="020B0603020202020204" pitchFamily="34" charset="0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criterios</a:t>
            </a:r>
            <a:r>
              <a:rPr lang="es-ES" sz="2400" b="1" spc="40" dirty="0">
                <a:latin typeface="Arial"/>
                <a:cs typeface="Arial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usados</a:t>
            </a:r>
            <a:r>
              <a:rPr lang="es-ES" sz="2400" b="1" spc="10" dirty="0">
                <a:latin typeface="Arial"/>
                <a:cs typeface="Arial"/>
              </a:rPr>
              <a:t> </a:t>
            </a:r>
            <a:r>
              <a:rPr lang="es-ES" sz="2400" b="1" spc="-10" dirty="0">
                <a:latin typeface="Arial"/>
                <a:cs typeface="Arial"/>
              </a:rPr>
              <a:t>por</a:t>
            </a:r>
            <a:r>
              <a:rPr lang="es-ES" sz="2400" b="1" spc="15" dirty="0">
                <a:latin typeface="Arial"/>
                <a:cs typeface="Arial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los</a:t>
            </a:r>
            <a:r>
              <a:rPr lang="es-ES" sz="2400" b="1" spc="10" dirty="0">
                <a:latin typeface="Arial"/>
                <a:cs typeface="Arial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clientes</a:t>
            </a:r>
            <a:r>
              <a:rPr lang="es-ES" sz="2400" b="1" spc="20" dirty="0">
                <a:latin typeface="Arial"/>
                <a:cs typeface="Arial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son</a:t>
            </a:r>
            <a:r>
              <a:rPr lang="es-ES" sz="2400" b="1" spc="5" dirty="0">
                <a:latin typeface="Arial"/>
                <a:cs typeface="Arial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los</a:t>
            </a:r>
            <a:r>
              <a:rPr lang="es-ES" sz="2400" b="1" spc="25" dirty="0">
                <a:latin typeface="Arial"/>
                <a:cs typeface="Arial"/>
              </a:rPr>
              <a:t> </a:t>
            </a:r>
            <a:r>
              <a:rPr lang="es-ES" sz="2400" b="1" spc="-5" dirty="0">
                <a:latin typeface="Arial"/>
                <a:cs typeface="Arial"/>
              </a:rPr>
              <a:t>denominados</a:t>
            </a:r>
            <a:r>
              <a:rPr lang="es-ES" sz="2400" b="1" spc="60" dirty="0"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Factores</a:t>
            </a:r>
            <a:r>
              <a:rPr lang="es-ES" sz="2400" b="1" i="1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claves </a:t>
            </a:r>
            <a:r>
              <a:rPr lang="es-ES" sz="2400" b="1" i="1" spc="-4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de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éxito</a:t>
            </a:r>
            <a:r>
              <a:rPr lang="es-ES" sz="2400" b="1" i="1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del</a:t>
            </a:r>
            <a:r>
              <a:rPr lang="es-ES" sz="2400" b="1" i="1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negocio.</a:t>
            </a:r>
          </a:p>
          <a:p>
            <a:r>
              <a:rPr lang="es-AR" sz="2400" spc="-60" dirty="0"/>
              <a:t>MO</a:t>
            </a:r>
            <a:r>
              <a:rPr lang="es-AR" sz="2400" spc="-55" dirty="0"/>
              <a:t>D</a:t>
            </a:r>
            <a:r>
              <a:rPr lang="es-AR" sz="2400" spc="-70" dirty="0"/>
              <a:t>E</a:t>
            </a:r>
            <a:r>
              <a:rPr lang="es-AR" sz="2400" spc="-105" dirty="0"/>
              <a:t>L</a:t>
            </a:r>
            <a:r>
              <a:rPr lang="es-AR" sz="2400" dirty="0"/>
              <a:t>O</a:t>
            </a:r>
            <a:r>
              <a:rPr lang="es-AR" sz="2400" spc="-140" dirty="0"/>
              <a:t> </a:t>
            </a:r>
            <a:r>
              <a:rPr lang="es-AR" sz="2400" spc="-70" dirty="0"/>
              <a:t>P</a:t>
            </a:r>
            <a:r>
              <a:rPr lang="es-AR" sz="2400" spc="-95" dirty="0"/>
              <a:t>R</a:t>
            </a:r>
            <a:r>
              <a:rPr lang="es-AR" sz="2400" spc="-60" dirty="0"/>
              <a:t>O</a:t>
            </a:r>
            <a:r>
              <a:rPr lang="es-AR" sz="2400" spc="-55" dirty="0"/>
              <a:t>D</a:t>
            </a:r>
            <a:r>
              <a:rPr lang="es-AR" sz="2400" spc="-60" dirty="0"/>
              <a:t>U</a:t>
            </a:r>
            <a:r>
              <a:rPr lang="es-AR" sz="2400" spc="-55" dirty="0"/>
              <a:t>C</a:t>
            </a:r>
            <a:r>
              <a:rPr lang="es-AR" sz="2400" spc="-70" dirty="0"/>
              <a:t>T</a:t>
            </a:r>
            <a:r>
              <a:rPr lang="es-AR" sz="2400" spc="-60" dirty="0"/>
              <a:t>I</a:t>
            </a:r>
            <a:r>
              <a:rPr lang="es-AR" sz="2400" spc="-140" dirty="0"/>
              <a:t>V</a:t>
            </a:r>
            <a:r>
              <a:rPr lang="es-AR" sz="2400" dirty="0"/>
              <a:t>O</a:t>
            </a:r>
            <a:r>
              <a:rPr lang="es-AR" sz="2400" spc="-145" dirty="0"/>
              <a:t> </a:t>
            </a:r>
            <a:r>
              <a:rPr lang="es-AR" sz="3200" dirty="0"/>
              <a:t>–</a:t>
            </a:r>
            <a:r>
              <a:rPr lang="es-AR" sz="3200" spc="-130" dirty="0"/>
              <a:t> </a:t>
            </a:r>
            <a:r>
              <a:rPr lang="es-AR" sz="3200" spc="-60" dirty="0"/>
              <a:t>CIC</a:t>
            </a:r>
            <a:r>
              <a:rPr lang="es-AR" sz="3200" spc="-125" dirty="0"/>
              <a:t>L</a:t>
            </a:r>
            <a:r>
              <a:rPr lang="es-AR" sz="3200" dirty="0"/>
              <a:t>O</a:t>
            </a:r>
            <a:r>
              <a:rPr lang="es-AR" sz="3200" spc="-135" dirty="0"/>
              <a:t> </a:t>
            </a:r>
            <a:r>
              <a:rPr lang="es-AR" sz="3200" spc="-60" dirty="0"/>
              <a:t>D</a:t>
            </a:r>
            <a:r>
              <a:rPr lang="es-AR" sz="3200" dirty="0"/>
              <a:t>E</a:t>
            </a:r>
            <a:r>
              <a:rPr lang="es-AR" sz="3200" spc="-130" dirty="0"/>
              <a:t> </a:t>
            </a:r>
            <a:r>
              <a:rPr lang="es-AR" sz="3200" spc="-60" dirty="0"/>
              <a:t>VI</a:t>
            </a:r>
            <a:r>
              <a:rPr lang="es-AR" sz="3200" spc="-190" dirty="0"/>
              <a:t>D</a:t>
            </a:r>
            <a:r>
              <a:rPr lang="es-AR" sz="3200" dirty="0"/>
              <a:t>A</a:t>
            </a:r>
            <a:r>
              <a:rPr lang="es-ES" b="1" i="1" spc="-5" dirty="0">
                <a:solidFill>
                  <a:schemeClr val="bg1"/>
                </a:solidFill>
                <a:latin typeface="Arial"/>
                <a:cs typeface="Arial"/>
              </a:rPr>
              <a:t>: </a:t>
            </a:r>
            <a:r>
              <a:rPr lang="es-ES" sz="2400" dirty="0">
                <a:latin typeface="Arial MT"/>
                <a:cs typeface="Arial MT"/>
              </a:rPr>
              <a:t>Introducción,</a:t>
            </a:r>
            <a:r>
              <a:rPr lang="es-ES" sz="2400" spc="-60" dirty="0">
                <a:latin typeface="Arial MT"/>
                <a:cs typeface="Arial MT"/>
              </a:rPr>
              <a:t> </a:t>
            </a:r>
            <a:r>
              <a:rPr lang="es-ES" sz="2400" dirty="0">
                <a:latin typeface="Arial MT"/>
                <a:cs typeface="Arial MT"/>
              </a:rPr>
              <a:t>Crecimiento, Madurez,</a:t>
            </a:r>
            <a:r>
              <a:rPr lang="es-ES" sz="2400" spc="-45" dirty="0">
                <a:latin typeface="Arial MT"/>
                <a:cs typeface="Arial MT"/>
              </a:rPr>
              <a:t> </a:t>
            </a:r>
            <a:r>
              <a:rPr lang="es-ES" sz="2400" spc="-80" dirty="0">
                <a:latin typeface="Arial MT"/>
                <a:cs typeface="Arial MT"/>
              </a:rPr>
              <a:t>y </a:t>
            </a:r>
            <a:r>
              <a:rPr lang="es-ES" sz="2400" dirty="0">
                <a:latin typeface="Arial MT"/>
                <a:cs typeface="Arial MT"/>
              </a:rPr>
              <a:t>Ocaso</a:t>
            </a:r>
            <a:r>
              <a:rPr lang="es-ES" dirty="0">
                <a:latin typeface="Arial MT"/>
                <a:cs typeface="Arial MT"/>
              </a:rPr>
              <a:t>.</a:t>
            </a:r>
          </a:p>
          <a:p>
            <a:r>
              <a:rPr lang="es-AR" sz="2400" b="1" spc="-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AR" sz="2400"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s-AR" sz="2400" b="1" spc="-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AR" sz="2400" b="1" spc="-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AR" sz="2400" b="1" spc="-6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s-AR" sz="2400" b="1" spc="-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CTIVI</a:t>
            </a:r>
            <a:r>
              <a:rPr lang="es-AR" sz="2400" b="1" spc="-20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AR" sz="2400" b="1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D: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Cociente</a:t>
            </a:r>
            <a:r>
              <a:rPr lang="es-ES" sz="2400" b="1" i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entre</a:t>
            </a:r>
            <a:r>
              <a:rPr lang="es-ES" sz="2400" b="1" i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los</a:t>
            </a:r>
            <a:r>
              <a:rPr lang="es-ES" sz="2400" b="1" i="1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resultados</a:t>
            </a:r>
            <a:r>
              <a:rPr lang="es-ES" sz="2400" b="1" i="1" spc="-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obtenidos</a:t>
            </a:r>
            <a:r>
              <a:rPr lang="es-ES" sz="2400" b="1" i="1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y</a:t>
            </a:r>
            <a:r>
              <a:rPr lang="es-ES" sz="2400" b="1" i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spc="-5" dirty="0">
                <a:solidFill>
                  <a:schemeClr val="bg1"/>
                </a:solidFill>
                <a:latin typeface="Arial"/>
                <a:cs typeface="Arial"/>
              </a:rPr>
              <a:t>los</a:t>
            </a:r>
            <a:r>
              <a:rPr lang="es-ES" sz="2400" b="1" i="1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recursos</a:t>
            </a:r>
            <a:r>
              <a:rPr lang="es-ES" sz="2400" b="1" i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puestos</a:t>
            </a:r>
            <a:r>
              <a:rPr lang="es-E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en</a:t>
            </a:r>
            <a:r>
              <a:rPr lang="es-ES" sz="2400" b="1" i="1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juego</a:t>
            </a:r>
            <a:r>
              <a:rPr lang="es-ES" sz="2400" b="1" i="1" spc="-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para</a:t>
            </a:r>
            <a:r>
              <a:rPr lang="es-ES" sz="2400" b="1" i="1" spc="-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400" b="1" i="1" dirty="0">
                <a:solidFill>
                  <a:schemeClr val="bg1"/>
                </a:solidFill>
                <a:latin typeface="Arial"/>
                <a:cs typeface="Arial"/>
              </a:rPr>
              <a:t>lograrlos.</a:t>
            </a:r>
            <a:endParaRPr lang="es-ES" i="1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s-AR" sz="2400" b="1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</a:t>
            </a:r>
            <a:r>
              <a:rPr lang="es-AR" sz="2400" b="1" spc="-18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b="1" spc="-7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SUSTENTABLE: </a:t>
            </a:r>
            <a:r>
              <a:rPr lang="es-ES" sz="2000" dirty="0">
                <a:latin typeface="Arial MT"/>
                <a:cs typeface="Arial MT"/>
              </a:rPr>
              <a:t>Según</a:t>
            </a:r>
            <a:r>
              <a:rPr lang="es-ES" sz="2000" spc="-60" dirty="0">
                <a:latin typeface="Arial MT"/>
                <a:cs typeface="Arial MT"/>
              </a:rPr>
              <a:t> </a:t>
            </a:r>
            <a:r>
              <a:rPr lang="es-ES" sz="2000" spc="5" dirty="0">
                <a:latin typeface="Arial MT"/>
                <a:cs typeface="Arial MT"/>
              </a:rPr>
              <a:t>ONU, e</a:t>
            </a:r>
            <a:r>
              <a:rPr lang="es-ES" sz="2000" dirty="0">
                <a:latin typeface="Arial MT"/>
                <a:cs typeface="Arial MT"/>
              </a:rPr>
              <a:t>l desarrollo</a:t>
            </a:r>
            <a:r>
              <a:rPr lang="es-ES" sz="2000" spc="-3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sostenible</a:t>
            </a:r>
            <a:r>
              <a:rPr lang="es-ES" sz="2000" spc="-2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se</a:t>
            </a:r>
            <a:r>
              <a:rPr lang="es-ES" sz="2000" spc="-1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ha</a:t>
            </a:r>
            <a:r>
              <a:rPr lang="es-ES" sz="2000" spc="-1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definido</a:t>
            </a:r>
            <a:r>
              <a:rPr lang="es-ES" sz="2000" spc="-1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como</a:t>
            </a:r>
            <a:r>
              <a:rPr lang="es-ES" sz="2000" spc="-3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el</a:t>
            </a:r>
            <a:r>
              <a:rPr lang="es-ES" sz="2000" spc="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desarrollo</a:t>
            </a:r>
            <a:r>
              <a:rPr lang="es-ES" sz="2000" spc="-4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capaz </a:t>
            </a:r>
            <a:r>
              <a:rPr lang="es-ES" sz="2000" spc="-54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de satisfacer las necesidades del presente sin comprometer la </a:t>
            </a:r>
            <a:r>
              <a:rPr lang="es-ES" sz="2000" spc="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capacidad de las futuras generaciones para satisfacer sus </a:t>
            </a:r>
            <a:r>
              <a:rPr lang="es-ES" sz="2000" spc="5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propias</a:t>
            </a:r>
            <a:r>
              <a:rPr lang="es-ES" sz="2000" spc="-30" dirty="0">
                <a:latin typeface="Arial MT"/>
                <a:cs typeface="Arial MT"/>
              </a:rPr>
              <a:t> </a:t>
            </a:r>
            <a:r>
              <a:rPr lang="es-ES" sz="2000" dirty="0">
                <a:latin typeface="Arial MT"/>
                <a:cs typeface="Arial MT"/>
              </a:rPr>
              <a:t>necesidades.</a:t>
            </a:r>
          </a:p>
          <a:p>
            <a:endParaRPr lang="es-AR" dirty="0"/>
          </a:p>
        </p:txBody>
      </p:sp>
      <p:pic>
        <p:nvPicPr>
          <p:cNvPr id="4" name="Marcador de contenido 4">
            <a:extLst>
              <a:ext uri="{FF2B5EF4-FFF2-40B4-BE49-F238E27FC236}">
                <a16:creationId xmlns:a16="http://schemas.microsoft.com/office/drawing/2014/main" id="{F399322E-868A-5C43-6796-A11133E136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4" t="15207" r="15886" b="16980"/>
          <a:stretch/>
        </p:blipFill>
        <p:spPr>
          <a:xfrm>
            <a:off x="6202223" y="782423"/>
            <a:ext cx="3635422" cy="15177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245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0FA8C-8DB5-0080-32DC-8F406901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292" y="0"/>
            <a:ext cx="9905998" cy="1478570"/>
          </a:xfrm>
        </p:spPr>
        <p:txBody>
          <a:bodyPr/>
          <a:lstStyle/>
          <a:p>
            <a:r>
              <a:rPr lang="es-A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Resumen- Unidad v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BD794-00DD-A08F-8987-9B0C10B5B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290" y="1316234"/>
            <a:ext cx="9905999" cy="3541714"/>
          </a:xfrm>
        </p:spPr>
        <p:txBody>
          <a:bodyPr/>
          <a:lstStyle/>
          <a:p>
            <a:pPr marL="354965" indent="-342900">
              <a:lnSpc>
                <a:spcPct val="100000"/>
              </a:lnSpc>
              <a:spcBef>
                <a:spcPts val="940"/>
              </a:spcBef>
              <a:tabLst>
                <a:tab pos="355600" algn="l"/>
                <a:tab pos="356235" algn="l"/>
              </a:tabLst>
            </a:pPr>
            <a:r>
              <a:rPr lang="es-ES" sz="2000" b="1" i="1" dirty="0">
                <a:solidFill>
                  <a:schemeClr val="bg1"/>
                </a:solidFill>
                <a:latin typeface="Arial"/>
                <a:cs typeface="Arial"/>
              </a:rPr>
              <a:t>PROGRAMA</a:t>
            </a:r>
            <a:r>
              <a:rPr lang="es-ES" sz="2000" b="1" i="1" spc="-114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000" b="1" i="1" dirty="0">
                <a:solidFill>
                  <a:schemeClr val="bg1"/>
                </a:solidFill>
                <a:latin typeface="Arial"/>
                <a:cs typeface="Arial"/>
              </a:rPr>
              <a:t>DE</a:t>
            </a:r>
            <a:r>
              <a:rPr lang="es-ES" sz="2000" b="1" i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s-ES" sz="2000" b="1" i="1" dirty="0">
                <a:solidFill>
                  <a:schemeClr val="bg1"/>
                </a:solidFill>
                <a:latin typeface="Arial"/>
                <a:cs typeface="Arial"/>
              </a:rPr>
              <a:t>PRODUCCIÓN: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Conjunto de acciones definidas, a realizar en el corto plazo, </a:t>
            </a:r>
            <a:r>
              <a:rPr lang="es-ES" sz="2000" spc="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para lograr que un sistema de producción entregue las </a:t>
            </a:r>
            <a:r>
              <a:rPr lang="es-ES" sz="2000" spc="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cantidades</a:t>
            </a:r>
            <a:r>
              <a:rPr lang="es-ES" sz="2000" spc="-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y</a:t>
            </a:r>
            <a:r>
              <a:rPr lang="es-ES" sz="200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las</a:t>
            </a:r>
            <a:r>
              <a:rPr lang="es-ES" sz="2000" spc="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calidades</a:t>
            </a:r>
            <a:r>
              <a:rPr lang="es-ES" sz="2000" spc="-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requeridas</a:t>
            </a:r>
            <a:r>
              <a:rPr lang="es-ES" sz="2000" spc="-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de</a:t>
            </a:r>
            <a:r>
              <a:rPr lang="es-ES" sz="2000" spc="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Arial MT"/>
                <a:cs typeface="Arial MT"/>
              </a:rPr>
              <a:t>producto+servicio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,</a:t>
            </a:r>
            <a:r>
              <a:rPr lang="es-ES" sz="200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en </a:t>
            </a:r>
            <a:r>
              <a:rPr lang="es-ES" sz="2000" spc="-5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los</a:t>
            </a:r>
            <a:r>
              <a:rPr lang="es-ES" sz="2000" spc="-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plazos</a:t>
            </a:r>
            <a:r>
              <a:rPr lang="es-ES" sz="2000" spc="-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requeridos</a:t>
            </a:r>
            <a:r>
              <a:rPr lang="es-ES" sz="2000" spc="-3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y</a:t>
            </a:r>
            <a:r>
              <a:rPr lang="es-ES" sz="200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al mínimo</a:t>
            </a:r>
            <a:r>
              <a:rPr lang="es-ES" sz="200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Arial MT"/>
                <a:cs typeface="Arial MT"/>
              </a:rPr>
              <a:t>costo.</a:t>
            </a:r>
          </a:p>
          <a:p>
            <a:pPr marL="354965" indent="-342900">
              <a:lnSpc>
                <a:spcPct val="100000"/>
              </a:lnSpc>
              <a:spcBef>
                <a:spcPts val="940"/>
              </a:spcBef>
              <a:tabLst>
                <a:tab pos="355600" algn="l"/>
                <a:tab pos="356235" algn="l"/>
              </a:tabLst>
            </a:pPr>
            <a:r>
              <a:rPr lang="es-AR" sz="2400" b="1" i="1" dirty="0">
                <a:latin typeface="Arial"/>
                <a:cs typeface="Arial"/>
              </a:rPr>
              <a:t>PROGRAMA</a:t>
            </a:r>
            <a:r>
              <a:rPr lang="es-AR" sz="2400" b="1" i="1" spc="-125" dirty="0">
                <a:latin typeface="Arial"/>
                <a:cs typeface="Arial"/>
              </a:rPr>
              <a:t> </a:t>
            </a:r>
            <a:r>
              <a:rPr lang="es-AR" sz="2400" b="1" i="1" dirty="0">
                <a:latin typeface="Arial"/>
                <a:cs typeface="Arial"/>
              </a:rPr>
              <a:t>DE</a:t>
            </a:r>
            <a:r>
              <a:rPr lang="es-AR" sz="2400" b="1" i="1" spc="-35" dirty="0">
                <a:latin typeface="Arial"/>
                <a:cs typeface="Arial"/>
              </a:rPr>
              <a:t> </a:t>
            </a:r>
            <a:r>
              <a:rPr lang="es-AR" sz="2400" b="1" i="1" dirty="0">
                <a:latin typeface="Arial"/>
                <a:cs typeface="Arial"/>
              </a:rPr>
              <a:t>PRODUCCIÓN: planeamiento, programación, lanzamiento, control.</a:t>
            </a:r>
          </a:p>
          <a:p>
            <a:pPr marL="354965" indent="-342900">
              <a:lnSpc>
                <a:spcPct val="100000"/>
              </a:lnSpc>
              <a:spcBef>
                <a:spcPts val="940"/>
              </a:spcBef>
              <a:tabLst>
                <a:tab pos="355600" algn="l"/>
                <a:tab pos="356235" algn="l"/>
              </a:tabLst>
            </a:pPr>
            <a:r>
              <a:rPr lang="es-AR" sz="2400" spc="-75" dirty="0"/>
              <a:t>PROGRAMACIÓN</a:t>
            </a:r>
            <a:r>
              <a:rPr lang="es-AR" sz="2400" spc="-65" dirty="0"/>
              <a:t> </a:t>
            </a:r>
            <a:r>
              <a:rPr lang="es-AR" sz="2400" spc="-40" dirty="0"/>
              <a:t>DE</a:t>
            </a:r>
            <a:r>
              <a:rPr lang="es-AR" sz="2400" spc="-105" dirty="0"/>
              <a:t> </a:t>
            </a:r>
            <a:r>
              <a:rPr lang="es-AR" sz="2400" spc="-40" dirty="0"/>
              <a:t>LA</a:t>
            </a:r>
            <a:r>
              <a:rPr lang="es-AR" sz="2400" spc="-105" dirty="0"/>
              <a:t> </a:t>
            </a:r>
            <a:r>
              <a:rPr lang="es-AR" sz="2400" spc="-70" dirty="0"/>
              <a:t>PRODUCCIÓN</a:t>
            </a:r>
            <a:r>
              <a:rPr lang="es-AR" b="1" i="1" spc="-70" dirty="0">
                <a:latin typeface="Arial"/>
                <a:cs typeface="Arial"/>
              </a:rPr>
              <a:t>: MRP, Diagrama de Gantt, PERT, ruta crítica.</a:t>
            </a:r>
          </a:p>
          <a:p>
            <a:pPr marL="354965" indent="-342900">
              <a:lnSpc>
                <a:spcPct val="100000"/>
              </a:lnSpc>
              <a:spcBef>
                <a:spcPts val="940"/>
              </a:spcBef>
              <a:tabLst>
                <a:tab pos="355600" algn="l"/>
                <a:tab pos="356235" algn="l"/>
              </a:tabLst>
            </a:pPr>
            <a:r>
              <a:rPr lang="es-AR" sz="2400" b="1" i="1" spc="-70" dirty="0">
                <a:latin typeface="Arial"/>
                <a:cs typeface="Arial"/>
              </a:rPr>
              <a:t>Holgura.</a:t>
            </a:r>
            <a:endParaRPr lang="es-AR" sz="24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940"/>
              </a:spcBef>
              <a:tabLst>
                <a:tab pos="355600" algn="l"/>
                <a:tab pos="356235" algn="l"/>
              </a:tabLst>
            </a:pPr>
            <a:endParaRPr lang="es-AR" dirty="0"/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94455012-F41C-0692-48EB-7FEF45F0C15E}"/>
              </a:ext>
            </a:extLst>
          </p:cNvPr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70103" y="3940405"/>
            <a:ext cx="4930218" cy="279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35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767</TotalTime>
  <Words>367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Arial</vt:lpstr>
      <vt:lpstr>Arial MT</vt:lpstr>
      <vt:lpstr>Century</vt:lpstr>
      <vt:lpstr>DM Sans</vt:lpstr>
      <vt:lpstr>Microsoft Sans Serif</vt:lpstr>
      <vt:lpstr>Poppins</vt:lpstr>
      <vt:lpstr>Times New Roman</vt:lpstr>
      <vt:lpstr>Trebuchet MS</vt:lpstr>
      <vt:lpstr>Tw Cen MT</vt:lpstr>
      <vt:lpstr>Wingdings</vt:lpstr>
      <vt:lpstr>Circuito</vt:lpstr>
      <vt:lpstr>Resumen- Unidad iv</vt:lpstr>
      <vt:lpstr>Resumen- Unidad iv</vt:lpstr>
      <vt:lpstr>Resumen- Unidad iv</vt:lpstr>
      <vt:lpstr>Resumen- Unidad iv</vt:lpstr>
      <vt:lpstr>Resumen- Unidad v</vt:lpstr>
      <vt:lpstr>Resumen- Unidad v</vt:lpstr>
      <vt:lpstr>Resumen- Unidad 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Carina Michel (Admin.)</dc:creator>
  <cp:lastModifiedBy>Carina Michel (Admin.)</cp:lastModifiedBy>
  <cp:revision>2</cp:revision>
  <dcterms:created xsi:type="dcterms:W3CDTF">2024-06-11T10:38:32Z</dcterms:created>
  <dcterms:modified xsi:type="dcterms:W3CDTF">2024-06-13T10:53:42Z</dcterms:modified>
</cp:coreProperties>
</file>