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FD38E-AE78-4DB7-9D3B-3C73F616C29A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1959D-E037-4F6C-8E82-8EB3CFC583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4729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 altLang="es-ES" smtClean="0">
              <a:latin typeface="Arial" panose="020B0604020202020204" pitchFamily="34" charset="0"/>
            </a:endParaRPr>
          </a:p>
        </p:txBody>
      </p:sp>
      <p:sp>
        <p:nvSpPr>
          <p:cNvPr id="51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C7C0DE-427C-4F14-9153-E3285307D1CE}" type="slidenum">
              <a:rPr kumimoji="0" lang="es-E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altLang="es-E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059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816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4201A-1048-47E2-BB3D-7EE6BAFCC7C8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67C305-3723-4F0C-ABFA-BAA0911A1059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51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0BF2A9-B9A4-4A5F-B35C-70094CFD4F34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3799FE-C08D-4BC6-8212-524B2670A0FD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98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A6F805-4AF6-4E20-9C3C-ADE4063883DC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728C19-9BB3-4A0B-AFE2-600C80364A13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82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A0B4B0-704A-4B89-9191-562C2FCC3E82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2FA8AF-E0D5-4D6D-ABCA-CE4F200C3847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72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51EBA7-9AB9-4B67-9798-1774449C793C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613DD5-4858-4B05-AD20-B075237EC43B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9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F514CD-718F-48D6-83D6-EF4E189A9668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78C533-1A25-4434-9C42-3A696A312362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69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C357F9-BD0E-4C10-90D6-94E9225F6EA6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67F5ED-8FC0-45EB-BB4C-B68CF362DB54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96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C4921C-7246-4A5F-BB0C-BD683CC68D08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4E559D-14E8-4E4D-A21A-56C5BCC7E5AD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634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CB956F-078D-4630-96A8-7A6C2CABCFFB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787757-3411-40A6-8446-18CF17BE7748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8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F6B593-C801-4E88-B44F-D08C11C069C1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9132E6-B8CC-4553-A24B-70804708BFED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29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5FA843-BBCA-4981-8937-A991521191F3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F1B7B7-47F9-4E39-A38E-1E36434D5FD3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01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16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n-US" altLang="es-ES" smtClean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4967" y="5648326"/>
            <a:ext cx="732367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B10AB0-DEFF-4194-8F32-62943291346D}" type="slidenum">
              <a:rPr lang="es-ES" altLang="en-US" smtClean="0"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latin typeface="Verdan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1103" y="3988066"/>
            <a:ext cx="236696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5384" y="1585384"/>
            <a:ext cx="2438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D8874A-1A86-49DE-8100-A4C80910C0DD}" type="datetime1">
              <a:rPr lang="es-ES" smtClean="0">
                <a:solidFill>
                  <a:srgbClr val="DFDCB7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24/03/2020</a:t>
            </a:fld>
            <a:endParaRPr lang="es-ES" altLang="en-US">
              <a:solidFill>
                <a:srgbClr val="DFDCB7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43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D2CB6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5A39D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C89F5D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44663" y="1773238"/>
            <a:ext cx="7620000" cy="1143000"/>
          </a:xfrm>
        </p:spPr>
        <p:txBody>
          <a:bodyPr/>
          <a:lstStyle/>
          <a:p>
            <a:pPr>
              <a:defRPr/>
            </a:pPr>
            <a:r>
              <a:rPr lang="es-E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CARRERA: </a:t>
            </a:r>
            <a: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TECNICATURA UNIVESITARIA EN  </a:t>
            </a:r>
            <a:b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GESTION EMPRESAS TURISTICAS</a:t>
            </a:r>
          </a:p>
        </p:txBody>
      </p:sp>
      <p:sp>
        <p:nvSpPr>
          <p:cNvPr id="6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EBE96E71-2E14-4B1A-872E-BCF9B7C100F8}" type="slidenum">
              <a:rPr lang="es-ES" sz="1400">
                <a:solidFill>
                  <a:srgbClr val="2F2B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ES" sz="1400">
              <a:solidFill>
                <a:srgbClr val="2F2B2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097464" y="5659438"/>
            <a:ext cx="5113337" cy="398462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None/>
            </a:pPr>
            <a:r>
              <a:rPr lang="es-ES" altLang="es-ES" sz="28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 MARCIO QUARIN</a:t>
            </a:r>
          </a:p>
        </p:txBody>
      </p:sp>
      <p:sp>
        <p:nvSpPr>
          <p:cNvPr id="5" name="Rectangle 45"/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s-PE" sz="1000" dirty="0">
              <a:solidFill>
                <a:srgbClr val="2F2B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s-PE" sz="1000" dirty="0">
              <a:solidFill>
                <a:srgbClr val="2F2B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s-PE" sz="1000" dirty="0">
              <a:solidFill>
                <a:srgbClr val="2F2B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s-PE" sz="1000" dirty="0">
              <a:solidFill>
                <a:srgbClr val="2F2B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s-PE" sz="1000" dirty="0">
              <a:solidFill>
                <a:srgbClr val="2F2B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s-PE" sz="1000" dirty="0">
              <a:solidFill>
                <a:srgbClr val="2F2B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1000" dirty="0">
              <a:solidFill>
                <a:srgbClr val="2F2B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4" name="3 Marcador de número de diapositiva"/>
          <p:cNvSpPr txBox="1">
            <a:spLocks noGrp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1000" dirty="0">
              <a:solidFill>
                <a:srgbClr val="2F2B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744664" y="3213101"/>
            <a:ext cx="73755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2000" b="1" i="1" u="sng" dirty="0">
                <a:solidFill>
                  <a:srgbClr val="0070C0"/>
                </a:solidFill>
              </a:rPr>
              <a:t>CATEDRA:</a:t>
            </a:r>
            <a:r>
              <a:rPr lang="es-ES" sz="4000" b="1" i="1" u="sng" dirty="0">
                <a:solidFill>
                  <a:srgbClr val="0070C0"/>
                </a:solidFill>
              </a:rPr>
              <a:t> </a:t>
            </a:r>
            <a:r>
              <a:rPr lang="es-ES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                   			DE EMPRESAS</a:t>
            </a:r>
          </a:p>
        </p:txBody>
      </p:sp>
      <p:pic>
        <p:nvPicPr>
          <p:cNvPr id="4104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075" y="133350"/>
            <a:ext cx="2546350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28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PLANIFICACION	</a:t>
            </a:r>
            <a:r>
              <a:rPr lang="es-ES" dirty="0" smtClean="0"/>
              <a:t>	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s-ES" b="1" u="sng" dirty="0" smtClean="0"/>
              <a:t>Régimen:</a:t>
            </a:r>
            <a:r>
              <a:rPr lang="es-ES" dirty="0" smtClean="0"/>
              <a:t> Cuatrimestral. </a:t>
            </a:r>
          </a:p>
          <a:p>
            <a:pPr marL="114300" indent="0">
              <a:buNone/>
              <a:defRPr/>
            </a:pPr>
            <a:endParaRPr lang="es-ES" dirty="0" smtClean="0"/>
          </a:p>
          <a:p>
            <a:pPr>
              <a:defRPr/>
            </a:pPr>
            <a:r>
              <a:rPr lang="es-ES" b="1" u="sng" dirty="0" smtClean="0"/>
              <a:t>Carga Horaria</a:t>
            </a:r>
            <a:r>
              <a:rPr lang="es-ES" dirty="0" smtClean="0"/>
              <a:t>: 5 horas Semanales</a:t>
            </a:r>
          </a:p>
          <a:p>
            <a:pPr>
              <a:defRPr/>
            </a:pPr>
            <a:endParaRPr lang="es-ES" dirty="0"/>
          </a:p>
          <a:p>
            <a:pPr>
              <a:defRPr/>
            </a:pPr>
            <a:r>
              <a:rPr lang="es-ES" b="1" u="sng" dirty="0" smtClean="0"/>
              <a:t>EVALUACION</a:t>
            </a:r>
          </a:p>
          <a:p>
            <a:pPr lvl="1">
              <a:defRPr/>
            </a:pPr>
            <a:r>
              <a:rPr lang="es-ES" dirty="0" smtClean="0"/>
              <a:t>Asistencia 75% </a:t>
            </a:r>
          </a:p>
          <a:p>
            <a:pPr lvl="1">
              <a:defRPr/>
            </a:pPr>
            <a:r>
              <a:rPr lang="es-ES" dirty="0" smtClean="0"/>
              <a:t>Aprobar 2 parciales escritos o </a:t>
            </a:r>
            <a:r>
              <a:rPr lang="es-ES" dirty="0" err="1" smtClean="0"/>
              <a:t>recuperatorio</a:t>
            </a:r>
            <a:r>
              <a:rPr lang="es-ES" dirty="0" smtClean="0"/>
              <a:t>.</a:t>
            </a:r>
          </a:p>
          <a:p>
            <a:pPr lvl="2">
              <a:defRPr/>
            </a:pPr>
            <a:r>
              <a:rPr lang="es-ES" dirty="0" smtClean="0"/>
              <a:t>Nota 4 o 5. Regulariza. Rinde Final</a:t>
            </a:r>
          </a:p>
          <a:p>
            <a:pPr lvl="2">
              <a:defRPr/>
            </a:pPr>
            <a:r>
              <a:rPr lang="es-ES" dirty="0" smtClean="0"/>
              <a:t>Nota 6 o mas. Promoción Directa. </a:t>
            </a:r>
          </a:p>
          <a:p>
            <a:pPr lvl="1">
              <a:defRPr/>
            </a:pPr>
            <a:endParaRPr lang="es-ES" dirty="0" smtClean="0"/>
          </a:p>
          <a:p>
            <a:pPr>
              <a:defRPr/>
            </a:pPr>
            <a:endParaRPr lang="es-ES" dirty="0"/>
          </a:p>
        </p:txBody>
      </p:sp>
      <p:sp>
        <p:nvSpPr>
          <p:cNvPr id="6148" name="Marcador de número de diapositiva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3F167F-C393-47BA-895C-ADF29F05BE21}" type="slidenum">
              <a:rPr lang="es-ES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s-ES" altLang="en-US">
              <a:solidFill>
                <a:srgbClr val="FFFFFF"/>
              </a:solidFill>
            </a:endParaRPr>
          </a:p>
        </p:txBody>
      </p:sp>
      <p:pic>
        <p:nvPicPr>
          <p:cNvPr id="6149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90445">
            <a:off x="6376989" y="1709739"/>
            <a:ext cx="3151187" cy="139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26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1A87D807-33ED-43E3-BC84-480EE46D25ED}" type="slidenum">
              <a:rPr lang="es-ES" altLang="en-US" sz="1800">
                <a:solidFill>
                  <a:srgbClr val="FFFFFF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3</a:t>
            </a:fld>
            <a:endParaRPr lang="es-ES" altLang="en-US" sz="18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1741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274638"/>
            <a:ext cx="8229600" cy="8683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BIBLIOGRAFIA</a:t>
            </a:r>
          </a:p>
        </p:txBody>
      </p:sp>
      <p:sp>
        <p:nvSpPr>
          <p:cNvPr id="7172" name="Rectangle 6"/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CA43CF9A-8AD8-42D6-98ED-6BAC5723AEBC}" type="slidenum">
              <a:rPr lang="es-ES" altLang="en-US" sz="1200">
                <a:solidFill>
                  <a:srgbClr val="2F2B20"/>
                </a:solidFill>
                <a:latin typeface="Garamond" panose="02020404030301010803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3</a:t>
            </a:fld>
            <a:endParaRPr lang="es-ES" altLang="en-US" sz="1200">
              <a:solidFill>
                <a:srgbClr val="2F2B20"/>
              </a:solidFill>
              <a:latin typeface="Garamond" panose="02020404030301010803" pitchFamily="18" charset="0"/>
            </a:endParaRPr>
          </a:p>
        </p:txBody>
      </p:sp>
      <p:sp>
        <p:nvSpPr>
          <p:cNvPr id="7173" name="Rectangle 6"/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71E5024B-8A80-45B4-A396-46131F8EBAAE}" type="slidenum">
              <a:rPr lang="es-ES" altLang="en-US" sz="1200">
                <a:solidFill>
                  <a:srgbClr val="2F2B20"/>
                </a:solidFill>
                <a:latin typeface="Garamond" panose="02020404030301010803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3</a:t>
            </a:fld>
            <a:endParaRPr lang="es-ES" altLang="en-US" sz="1200">
              <a:solidFill>
                <a:srgbClr val="2F2B20"/>
              </a:solidFill>
              <a:latin typeface="Garamond" panose="02020404030301010803" pitchFamily="18" charset="0"/>
            </a:endParaRPr>
          </a:p>
        </p:txBody>
      </p:sp>
      <p:sp>
        <p:nvSpPr>
          <p:cNvPr id="7174" name="4 Marcador de número de diapositiva"/>
          <p:cNvSpPr txBox="1">
            <a:spLocks noGrp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DFBDFBDC-614E-4ED7-A60D-B02093E449B7}" type="slidenum">
              <a:rPr lang="es-ES" altLang="en-US" sz="1200">
                <a:solidFill>
                  <a:srgbClr val="2F2B20"/>
                </a:solidFill>
                <a:latin typeface="Garamond" panose="02020404030301010803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3</a:t>
            </a:fld>
            <a:endParaRPr lang="es-ES" altLang="en-US" sz="1200">
              <a:solidFill>
                <a:srgbClr val="2F2B20"/>
              </a:solidFill>
              <a:latin typeface="Garamond" panose="02020404030301010803" pitchFamily="18" charset="0"/>
            </a:endParaRPr>
          </a:p>
        </p:txBody>
      </p:sp>
      <p:sp>
        <p:nvSpPr>
          <p:cNvPr id="7175" name="Rectangle 5"/>
          <p:cNvSpPr>
            <a:spLocks noChangeArrowheads="1"/>
          </p:cNvSpPr>
          <p:nvPr/>
        </p:nvSpPr>
        <p:spPr bwMode="auto">
          <a:xfrm>
            <a:off x="1992313" y="1198563"/>
            <a:ext cx="8208962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Pct val="120000"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Pct val="120000"/>
              <a:buFont typeface="Wingdings" panose="05000000000000000000" pitchFamily="2" charset="2"/>
              <a:buChar char="q"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Administración De organizaciones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   Ricardo F. Solanas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Pct val="120000"/>
              <a:buFont typeface="Wingdings" panose="05000000000000000000" pitchFamily="2" charset="2"/>
              <a:buChar char="q"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Administración la Perspectiva Global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   KOONTZ Y WEIHIRICH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Pct val="120000"/>
              <a:buFont typeface="Wingdings" panose="05000000000000000000" pitchFamily="2" charset="2"/>
              <a:buChar char="q"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Administracion.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Pct val="120000"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   ROBBINS Y COULTER</a:t>
            </a:r>
          </a:p>
        </p:txBody>
      </p:sp>
      <p:pic>
        <p:nvPicPr>
          <p:cNvPr id="7176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9198">
            <a:off x="6016626" y="3719514"/>
            <a:ext cx="31464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010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E1ED61EC-D6CC-4A97-A705-F17650B98927}" type="slidenum">
              <a:rPr lang="es-ES" altLang="en-US" sz="1800">
                <a:solidFill>
                  <a:srgbClr val="FFFFFF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s-ES" altLang="en-US" sz="18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2049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65350" y="330200"/>
            <a:ext cx="8229600" cy="719138"/>
          </a:xfrm>
        </p:spPr>
        <p:txBody>
          <a:bodyPr anchor="b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200" b="1" i="1" u="sng" dirty="0">
                <a:solidFill>
                  <a:srgbClr val="CC0000"/>
                </a:solidFill>
                <a:latin typeface="Verdana" pitchFamily="34" charset="0"/>
              </a:rPr>
              <a:t>UNIDAD I:</a:t>
            </a:r>
            <a:r>
              <a:rPr lang="es-ES" sz="3200" b="1" dirty="0">
                <a:solidFill>
                  <a:srgbClr val="CC0000"/>
                </a:solidFill>
                <a:latin typeface="Verdana" pitchFamily="34" charset="0"/>
              </a:rPr>
              <a:t> LAS ORGANIZACIONES</a:t>
            </a:r>
            <a:endParaRPr lang="es-ES" sz="3200" b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8196" name="Rectangle 6"/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CCFF59EC-1420-423F-85CC-FF66282A4D06}" type="slidenum">
              <a:rPr lang="es-ES" altLang="en-US" sz="1200">
                <a:solidFill>
                  <a:srgbClr val="2F2B20"/>
                </a:solidFill>
                <a:latin typeface="Garamond" panose="02020404030301010803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s-ES" altLang="en-US" sz="1200">
              <a:solidFill>
                <a:srgbClr val="2F2B20"/>
              </a:solidFill>
              <a:latin typeface="Garamond" panose="02020404030301010803" pitchFamily="18" charset="0"/>
            </a:endParaRPr>
          </a:p>
        </p:txBody>
      </p:sp>
      <p:sp>
        <p:nvSpPr>
          <p:cNvPr id="8197" name="Rectangle 6"/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F5E3DF4B-B345-480A-B725-CB2521B9BE87}" type="slidenum">
              <a:rPr lang="es-ES" altLang="en-US" sz="1200">
                <a:solidFill>
                  <a:srgbClr val="2F2B20"/>
                </a:solidFill>
                <a:latin typeface="Garamond" panose="02020404030301010803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s-ES" altLang="en-US" sz="1200">
              <a:solidFill>
                <a:srgbClr val="2F2B20"/>
              </a:solidFill>
              <a:latin typeface="Garamond" panose="02020404030301010803" pitchFamily="18" charset="0"/>
            </a:endParaRPr>
          </a:p>
        </p:txBody>
      </p:sp>
      <p:sp>
        <p:nvSpPr>
          <p:cNvPr id="8198" name="3 Marcador de número de diapositiva"/>
          <p:cNvSpPr txBox="1">
            <a:spLocks noGrp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01479202-C60F-4B3C-AEF1-8D0AD0332D26}" type="slidenum">
              <a:rPr lang="es-ES" altLang="en-US" sz="1200">
                <a:solidFill>
                  <a:srgbClr val="2F2B20"/>
                </a:solidFill>
                <a:latin typeface="Garamond" panose="02020404030301010803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s-ES" altLang="en-US" sz="1200">
              <a:solidFill>
                <a:srgbClr val="2F2B20"/>
              </a:solidFill>
              <a:latin typeface="Garamond" panose="02020404030301010803" pitchFamily="18" charset="0"/>
            </a:endParaRPr>
          </a:p>
        </p:txBody>
      </p:sp>
      <p:sp>
        <p:nvSpPr>
          <p:cNvPr id="8199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2D32B163-F9B8-4F2B-A822-3E2BE3180738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8200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BE7EE2C1-149F-41F7-9589-E997121D64A2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8201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39F4DA3E-8EE3-4A26-8535-C0B3C2681CD0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8202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261C29D0-2A84-40AA-98A3-D8E44F18142B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8203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BE920A0A-F883-4557-BE35-C52008E3EC57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8204" name="3 Marcador de número de diapositiva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s-PE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s-PE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8205" name="Text Box 18"/>
          <p:cNvSpPr txBox="1">
            <a:spLocks noChangeArrowheads="1"/>
          </p:cNvSpPr>
          <p:nvPr/>
        </p:nvSpPr>
        <p:spPr bwMode="auto">
          <a:xfrm>
            <a:off x="2187575" y="272415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s-PE" altLang="es-ES" sz="18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8206" name="Text Box 19"/>
          <p:cNvSpPr txBox="1">
            <a:spLocks noChangeArrowheads="1"/>
          </p:cNvSpPr>
          <p:nvPr/>
        </p:nvSpPr>
        <p:spPr bwMode="auto">
          <a:xfrm>
            <a:off x="2116138" y="186055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s-PE" altLang="es-ES" sz="18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pic>
        <p:nvPicPr>
          <p:cNvPr id="8207" name="Picture 4" descr="C:\Archivos de programa\Microsoft Office\MEDIA\CAGCAT10\j0291984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2347913"/>
            <a:ext cx="1439863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Picture 3" descr="C:\Archivos de programa\Microsoft Office\MEDIA\CAGCAT10\j0285698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4" y="1700214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9" name="Picture 5" descr="C:\Archivos de programa\Microsoft Office\MEDIA\CAGCAT10\j0297551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300" y="2062164"/>
            <a:ext cx="1512888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0" name="Picture 7" descr="C:\Documents and Settings\user\Configuración local\Archivos temporales de Internet\Content.IE5\K5HHR7F9\MCj04350550000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564" y="2479676"/>
            <a:ext cx="1512887" cy="150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1" name="Text Box 25"/>
          <p:cNvSpPr txBox="1">
            <a:spLocks noChangeArrowheads="1"/>
          </p:cNvSpPr>
          <p:nvPr/>
        </p:nvSpPr>
        <p:spPr bwMode="auto">
          <a:xfrm>
            <a:off x="2027238" y="1165225"/>
            <a:ext cx="7848600" cy="4572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400" b="1">
                <a:solidFill>
                  <a:srgbClr val="0000CC"/>
                </a:solidFill>
                <a:latin typeface="Verdana" panose="020B0604030504040204" pitchFamily="34" charset="0"/>
              </a:rPr>
              <a:t>¿Qué organización conocen? </a:t>
            </a:r>
          </a:p>
        </p:txBody>
      </p:sp>
      <p:sp>
        <p:nvSpPr>
          <p:cNvPr id="8213" name="Rectangle 18"/>
          <p:cNvSpPr>
            <a:spLocks noChangeArrowheads="1"/>
          </p:cNvSpPr>
          <p:nvPr/>
        </p:nvSpPr>
        <p:spPr bwMode="auto">
          <a:xfrm>
            <a:off x="1847850" y="4092576"/>
            <a:ext cx="7848600" cy="2308225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s-ES" altLang="es-ES" sz="1800" b="1" i="1" u="sng" dirty="0">
                <a:solidFill>
                  <a:srgbClr val="0000CC"/>
                </a:solidFill>
                <a:latin typeface="Verdana" panose="020B0604030504040204" pitchFamily="34" charset="0"/>
              </a:rPr>
              <a:t>La organización es: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s-ES" altLang="es-ES" sz="1800" b="1" i="1" u="sng" dirty="0">
              <a:solidFill>
                <a:srgbClr val="0000CC"/>
              </a:solidFill>
              <a:latin typeface="Verdana" panose="020B060403050404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s-ES" altLang="es-ES" sz="1800" b="1" dirty="0">
                <a:solidFill>
                  <a:srgbClr val="0000CC"/>
                </a:solidFill>
                <a:latin typeface="Verdana" panose="020B0604030504040204" pitchFamily="34" charset="0"/>
              </a:rPr>
              <a:t>Un sistema social integrado por individuos y grupos,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s-ES" altLang="es-ES" sz="1800" b="1" dirty="0">
                <a:solidFill>
                  <a:srgbClr val="0000CC"/>
                </a:solidFill>
                <a:latin typeface="Verdana" panose="020B0604030504040204" pitchFamily="34" charset="0"/>
              </a:rPr>
              <a:t>Que bajo una determinada estructura y dentro de un contexto,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s-ES" altLang="es-ES" sz="1800" b="1" dirty="0">
                <a:solidFill>
                  <a:srgbClr val="0000CC"/>
                </a:solidFill>
                <a:latin typeface="Verdana" panose="020B0604030504040204" pitchFamily="34" charset="0"/>
              </a:rPr>
              <a:t>Desarrollan actividades aplicando recursos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s-ES" altLang="es-ES" sz="1800" b="1" dirty="0">
                <a:solidFill>
                  <a:srgbClr val="0000CC"/>
                </a:solidFill>
                <a:latin typeface="Verdana" panose="020B0604030504040204" pitchFamily="34" charset="0"/>
              </a:rPr>
              <a:t>En pos de ciertos objetivos, metas o propósitos. 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s-ES" altLang="es-ES" sz="1800" b="1" dirty="0">
              <a:solidFill>
                <a:srgbClr val="0000CC"/>
              </a:solidFill>
              <a:latin typeface="Verdana" panose="020B0604030504040204" pitchFamily="34" charset="0"/>
            </a:endParaRPr>
          </a:p>
        </p:txBody>
      </p:sp>
      <p:pic>
        <p:nvPicPr>
          <p:cNvPr id="2" name="Picture 11" descr="C:\Documents and Settings\user\Configuración local\Archivos temporales de Internet\Content.IE5\K5HHR7F9\MCj04127700000[1].wm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826" y="1589089"/>
            <a:ext cx="1871663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5089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471E697D-1351-44EA-B30A-BE6564F159C0}" type="slidenum">
              <a:rPr lang="es-ES" altLang="en-US" sz="1800">
                <a:solidFill>
                  <a:srgbClr val="FFFFFF"/>
                </a:solidFill>
                <a:latin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n-US" sz="18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215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38400" y="422276"/>
            <a:ext cx="8229600" cy="703263"/>
          </a:xfrm>
        </p:spPr>
        <p:txBody>
          <a:bodyPr anchor="b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FORMAL  E  INFORMAL</a:t>
            </a:r>
          </a:p>
        </p:txBody>
      </p:sp>
      <p:sp>
        <p:nvSpPr>
          <p:cNvPr id="10244" name="Rectangle 6"/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5D9600FD-9A86-4F60-BC1A-2A4C611DB57E}" type="slidenum">
              <a:rPr lang="es-ES" altLang="en-US" sz="1200">
                <a:solidFill>
                  <a:srgbClr val="2F2B20"/>
                </a:solidFill>
                <a:latin typeface="Garamond" panose="02020404030301010803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n-US" sz="1200">
              <a:solidFill>
                <a:srgbClr val="2F2B20"/>
              </a:solidFill>
              <a:latin typeface="Garamond" panose="02020404030301010803" pitchFamily="18" charset="0"/>
            </a:endParaRPr>
          </a:p>
        </p:txBody>
      </p:sp>
      <p:sp>
        <p:nvSpPr>
          <p:cNvPr id="10245" name="Rectangle 6"/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27FF6AB3-CA15-40AA-95AF-A065D04E6961}" type="slidenum">
              <a:rPr lang="es-ES" altLang="en-US" sz="1200">
                <a:solidFill>
                  <a:srgbClr val="2F2B20"/>
                </a:solidFill>
                <a:latin typeface="Garamond" panose="02020404030301010803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n-US" sz="1200">
              <a:solidFill>
                <a:srgbClr val="2F2B20"/>
              </a:solidFill>
              <a:latin typeface="Garamond" panose="02020404030301010803" pitchFamily="18" charset="0"/>
            </a:endParaRPr>
          </a:p>
        </p:txBody>
      </p:sp>
      <p:sp>
        <p:nvSpPr>
          <p:cNvPr id="10246" name="3 Marcador de número de diapositiva"/>
          <p:cNvSpPr txBox="1">
            <a:spLocks noGrp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3553AB09-32A4-496E-A28C-867F4EA38387}" type="slidenum">
              <a:rPr lang="es-ES" altLang="en-US" sz="1200">
                <a:solidFill>
                  <a:srgbClr val="2F2B20"/>
                </a:solidFill>
                <a:latin typeface="Garamond" panose="02020404030301010803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n-US" sz="1200">
              <a:solidFill>
                <a:srgbClr val="2F2B20"/>
              </a:solidFill>
              <a:latin typeface="Garamond" panose="02020404030301010803" pitchFamily="18" charset="0"/>
            </a:endParaRPr>
          </a:p>
        </p:txBody>
      </p:sp>
      <p:sp>
        <p:nvSpPr>
          <p:cNvPr id="10247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AB53E829-14F8-4C14-B0DA-1183E098D678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10248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E0AC3DDB-777E-4A5F-B617-DBDCCDA6FDD3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10249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481A7B43-896D-4919-AA47-4B90D4925199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10250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8AD588E7-B079-49ED-9BD6-51656275BD9E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10251" name="Rectangle 8"/>
          <p:cNvSpPr txBox="1">
            <a:spLocks noGrp="1" noChangeArrowheads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B49C09CB-D1D6-4173-86A9-310F7AF87B87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10252" name="3 Marcador de número de diapositiva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249E074A-9DDA-4C9F-9300-13DAD29B7383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10253" name="4 Marcador de número de diapositiva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fld id="{3B874D96-BB85-4658-A1A6-FE52EE16279F}" type="slidenum">
              <a:rPr lang="es-ES" altLang="es-ES" sz="1200">
                <a:solidFill>
                  <a:srgbClr val="2F2B20"/>
                </a:solidFill>
                <a:latin typeface="Verdana" panose="020B060403050404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s-ES" altLang="es-ES" sz="1200">
              <a:solidFill>
                <a:srgbClr val="2F2B20"/>
              </a:solidFill>
              <a:latin typeface="Verdana" panose="020B0604030504040204" pitchFamily="34" charset="0"/>
            </a:endParaRPr>
          </a:p>
        </p:txBody>
      </p:sp>
      <p:sp>
        <p:nvSpPr>
          <p:cNvPr id="10254" name="Text Box 4"/>
          <p:cNvSpPr txBox="1">
            <a:spLocks noChangeArrowheads="1"/>
          </p:cNvSpPr>
          <p:nvPr/>
        </p:nvSpPr>
        <p:spPr bwMode="auto">
          <a:xfrm>
            <a:off x="2135189" y="1495425"/>
            <a:ext cx="3240087" cy="20002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Cuenta con pautas (Muchas veces escritas). Objetivos, estructura, directivos, otras.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s-ES" altLang="es-ES" sz="2400" b="1">
              <a:solidFill>
                <a:srgbClr val="CC3399"/>
              </a:solidFill>
              <a:latin typeface="Verdana" panose="020B0604030504040204" pitchFamily="34" charset="0"/>
            </a:endParaRPr>
          </a:p>
        </p:txBody>
      </p:sp>
      <p:pic>
        <p:nvPicPr>
          <p:cNvPr id="10255" name="Picture 9" descr="C:\Archivos de programa\Microsoft Office\MEDIA\CAGCAT10\j0149481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475" y="4816475"/>
            <a:ext cx="227965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6" name="Rectangle 12"/>
          <p:cNvSpPr>
            <a:spLocks noChangeArrowheads="1"/>
          </p:cNvSpPr>
          <p:nvPr/>
        </p:nvSpPr>
        <p:spPr bwMode="auto">
          <a:xfrm>
            <a:off x="6383338" y="1527175"/>
            <a:ext cx="3097212" cy="193833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Integrado por pequeños grupos por tiempo mas o menos prolongado, tras cierto interés común. </a:t>
            </a:r>
            <a:endParaRPr lang="es-ES" altLang="es-ES" sz="2000" b="1" i="1">
              <a:solidFill>
                <a:srgbClr val="0000CC"/>
              </a:solidFill>
              <a:latin typeface="Verdana" panose="020B0604030504040204" pitchFamily="34" charset="0"/>
            </a:endParaRPr>
          </a:p>
        </p:txBody>
      </p:sp>
      <p:pic>
        <p:nvPicPr>
          <p:cNvPr id="10257" name="Picture 8" descr="C:\Documents and Settings\user\Configuración local\Archivos temporales de Internet\Content.IE5\2Z309BWB\MPj0424355000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5021263"/>
            <a:ext cx="2170112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8" name="Rectangle 12"/>
          <p:cNvSpPr>
            <a:spLocks noChangeArrowheads="1"/>
          </p:cNvSpPr>
          <p:nvPr/>
        </p:nvSpPr>
        <p:spPr bwMode="auto">
          <a:xfrm>
            <a:off x="4059238" y="3690939"/>
            <a:ext cx="3414712" cy="29860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 BENEFICIOS</a:t>
            </a:r>
            <a:r>
              <a:rPr lang="es-ES" altLang="es-ES" sz="2000" b="1" i="1">
                <a:solidFill>
                  <a:srgbClr val="0000CC"/>
                </a:solidFill>
                <a:latin typeface="Verdana" panose="020B0604030504040204" pitchFamily="34" charset="0"/>
              </a:rPr>
              <a:t> de TRABAJAR JUNTAS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400" b="1" i="1">
                <a:solidFill>
                  <a:srgbClr val="CC3399"/>
                </a:solidFill>
                <a:latin typeface="Verdana" panose="020B0604030504040204" pitchFamily="34" charset="0"/>
              </a:rPr>
              <a:t>¡TRABAJO EN EQUIPO</a:t>
            </a:r>
            <a:r>
              <a:rPr lang="es-ES" altLang="es-ES" sz="2400" b="1">
                <a:solidFill>
                  <a:srgbClr val="CC3399"/>
                </a:solidFill>
                <a:latin typeface="Verdana" panose="020B0604030504040204" pitchFamily="34" charset="0"/>
              </a:rPr>
              <a:t>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 Con el propósito de alcanzar una </a:t>
            </a:r>
            <a:r>
              <a:rPr lang="es-ES" altLang="es-ES" sz="2000" b="1" i="1">
                <a:solidFill>
                  <a:srgbClr val="0000CC"/>
                </a:solidFill>
                <a:latin typeface="Verdana" panose="020B0604030504040204" pitchFamily="34" charset="0"/>
              </a:rPr>
              <a:t>META COMUN</a:t>
            </a:r>
            <a:r>
              <a:rPr lang="es-ES" altLang="es-ES" sz="2000" b="1">
                <a:solidFill>
                  <a:srgbClr val="0000CC"/>
                </a:solidFill>
                <a:latin typeface="Verdana" panose="020B0604030504040204" pitchFamily="34" charset="0"/>
              </a:rPr>
              <a:t>, en base a sus C</a:t>
            </a:r>
            <a:r>
              <a:rPr lang="es-ES" altLang="es-ES" sz="2000" b="1" i="1">
                <a:solidFill>
                  <a:srgbClr val="0000CC"/>
                </a:solidFill>
                <a:latin typeface="Verdana" panose="020B0604030504040204" pitchFamily="34" charset="0"/>
              </a:rPr>
              <a:t>OMPETENCIAS y HABILIDADES.</a:t>
            </a:r>
          </a:p>
        </p:txBody>
      </p:sp>
      <p:sp>
        <p:nvSpPr>
          <p:cNvPr id="2" name="Flecha abajo 1"/>
          <p:cNvSpPr/>
          <p:nvPr/>
        </p:nvSpPr>
        <p:spPr>
          <a:xfrm>
            <a:off x="3575050" y="1125539"/>
            <a:ext cx="577850" cy="287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0" name="Flecha abajo 19"/>
          <p:cNvSpPr/>
          <p:nvPr/>
        </p:nvSpPr>
        <p:spPr>
          <a:xfrm>
            <a:off x="7499350" y="1125539"/>
            <a:ext cx="577850" cy="287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Flecha curvada hacia la derecha 3"/>
          <p:cNvSpPr/>
          <p:nvPr/>
        </p:nvSpPr>
        <p:spPr>
          <a:xfrm>
            <a:off x="2724150" y="3535363"/>
            <a:ext cx="730250" cy="121761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5" name="Flecha curvada hacia la izquierda 4"/>
          <p:cNvSpPr/>
          <p:nvPr/>
        </p:nvSpPr>
        <p:spPr>
          <a:xfrm>
            <a:off x="8058150" y="3489326"/>
            <a:ext cx="731838" cy="12160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F2B2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554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981200" y="274639"/>
            <a:ext cx="7620000" cy="993775"/>
          </a:xfrm>
        </p:spPr>
        <p:txBody>
          <a:bodyPr/>
          <a:lstStyle/>
          <a:p>
            <a:pPr>
              <a:defRPr/>
            </a:pPr>
            <a:r>
              <a:rPr lang="es-ES" sz="4000" dirty="0">
                <a:solidFill>
                  <a:srgbClr val="3333FF"/>
                </a:solidFill>
              </a:rPr>
              <a:t>ORGANIZACIÓN </a:t>
            </a:r>
            <a:r>
              <a:rPr lang="es-ES" sz="4000" i="1" u="sng" dirty="0">
                <a:solidFill>
                  <a:srgbClr val="3333FF"/>
                </a:solidFill>
              </a:rPr>
              <a:t>VS</a:t>
            </a:r>
            <a:r>
              <a:rPr lang="es-ES" sz="4000" dirty="0">
                <a:solidFill>
                  <a:srgbClr val="3333FF"/>
                </a:solidFill>
              </a:rPr>
              <a:t> EMPRESAS</a:t>
            </a:r>
            <a:r>
              <a:rPr lang="es-ES" dirty="0" smtClean="0">
                <a:solidFill>
                  <a:srgbClr val="3333FF"/>
                </a:solidFill>
              </a:rPr>
              <a:t/>
            </a:r>
            <a:br>
              <a:rPr lang="es-ES" dirty="0" smtClean="0">
                <a:solidFill>
                  <a:srgbClr val="3333FF"/>
                </a:solidFill>
              </a:rPr>
            </a:br>
            <a:r>
              <a:rPr lang="es-ES" sz="2800" dirty="0">
                <a:solidFill>
                  <a:srgbClr val="FF9900"/>
                </a:solidFill>
              </a:rPr>
              <a:t>¿son lo mismo? ¿Semejantes? ¿distintas?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1960563" y="1341439"/>
            <a:ext cx="7620000" cy="2879725"/>
          </a:xfrm>
        </p:spPr>
        <p:txBody>
          <a:bodyPr/>
          <a:lstStyle/>
          <a:p>
            <a:r>
              <a:rPr lang="es-ES" altLang="es-ES" smtClean="0"/>
              <a:t>Las empresa son </a:t>
            </a:r>
            <a:r>
              <a:rPr lang="es-ES" altLang="es-ES" u="sng" smtClean="0"/>
              <a:t>ORGANIZACIONES</a:t>
            </a:r>
            <a:r>
              <a:rPr lang="es-ES" altLang="es-ES" smtClean="0"/>
              <a:t>. (Ver definición)</a:t>
            </a:r>
          </a:p>
          <a:p>
            <a:r>
              <a:rPr lang="es-ES" altLang="es-ES" smtClean="0"/>
              <a:t>Los objetivos pueden ser muchos; pero uno es el que mas identifica: Fin ECONOMICO. </a:t>
            </a:r>
          </a:p>
          <a:p>
            <a:r>
              <a:rPr lang="es-ES" altLang="es-ES" smtClean="0"/>
              <a:t>Varias maneras de </a:t>
            </a:r>
            <a:r>
              <a:rPr lang="es-ES" altLang="es-ES" u="sng" smtClean="0"/>
              <a:t>clasificarlas</a:t>
            </a:r>
            <a:r>
              <a:rPr lang="es-ES" altLang="es-ES" smtClean="0"/>
              <a:t>: </a:t>
            </a:r>
          </a:p>
          <a:p>
            <a:pPr lvl="2"/>
            <a:r>
              <a:rPr lang="es-ES" altLang="es-ES" smtClean="0"/>
              <a:t>ámbito geográfico, </a:t>
            </a:r>
          </a:p>
          <a:p>
            <a:pPr lvl="2"/>
            <a:r>
              <a:rPr lang="es-ES" altLang="es-ES" smtClean="0"/>
              <a:t>tamaño, </a:t>
            </a:r>
          </a:p>
          <a:p>
            <a:pPr lvl="2"/>
            <a:r>
              <a:rPr lang="es-ES" altLang="es-ES" smtClean="0"/>
              <a:t>Propietarios.</a:t>
            </a:r>
          </a:p>
        </p:txBody>
      </p:sp>
      <p:sp>
        <p:nvSpPr>
          <p:cNvPr id="11268" name="Marcador de número de diapositiva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91E7BBC-E74F-45FF-82EA-62D0A53968AD}" type="slidenum">
              <a:rPr lang="es-ES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s-ES" altLang="en-US">
              <a:solidFill>
                <a:srgbClr val="FFFFFF"/>
              </a:solidFill>
            </a:endParaRPr>
          </a:p>
        </p:txBody>
      </p:sp>
      <p:sp>
        <p:nvSpPr>
          <p:cNvPr id="5" name="Título 2"/>
          <p:cNvSpPr txBox="1">
            <a:spLocks/>
          </p:cNvSpPr>
          <p:nvPr/>
        </p:nvSpPr>
        <p:spPr>
          <a:xfrm>
            <a:off x="1960564" y="4724400"/>
            <a:ext cx="7807325" cy="13208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>
              <a:defRPr/>
            </a:pPr>
            <a:r>
              <a:rPr lang="es-ES" sz="4000" dirty="0">
                <a:solidFill>
                  <a:srgbClr val="3333FF"/>
                </a:solidFill>
                <a:latin typeface="Cambria"/>
              </a:rPr>
              <a:t>EL CONTEXTO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s-ES" sz="2300" dirty="0">
                <a:solidFill>
                  <a:srgbClr val="006600"/>
                </a:solidFill>
                <a:latin typeface="Cambria"/>
              </a:rPr>
              <a:t>Ninguna organización se halla aislada del medio que lo rodea, al contrario, están fuertemente incididas.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s-ES" sz="2300" dirty="0">
                <a:solidFill>
                  <a:srgbClr val="006600"/>
                </a:solidFill>
                <a:latin typeface="Cambria"/>
              </a:rPr>
              <a:t>F</a:t>
            </a:r>
            <a:r>
              <a:rPr lang="es-ES" sz="2300" dirty="0">
                <a:solidFill>
                  <a:srgbClr val="006600"/>
                </a:solidFill>
                <a:latin typeface="Cambria"/>
              </a:rPr>
              <a:t>actores, ajenos, que interactúan y  afectan desenvolvimiento.  (</a:t>
            </a:r>
            <a:r>
              <a:rPr lang="es-ES" sz="2000" dirty="0">
                <a:solidFill>
                  <a:srgbClr val="006600"/>
                </a:solidFill>
                <a:latin typeface="Cambria"/>
              </a:rPr>
              <a:t>Económico, político, legal, ecológico, internacional, </a:t>
            </a:r>
            <a:r>
              <a:rPr lang="es-ES" sz="2000" dirty="0" err="1">
                <a:solidFill>
                  <a:srgbClr val="006600"/>
                </a:solidFill>
                <a:latin typeface="Cambria"/>
              </a:rPr>
              <a:t>tecnologico</a:t>
            </a:r>
            <a:r>
              <a:rPr lang="es-ES" sz="2300" dirty="0">
                <a:solidFill>
                  <a:srgbClr val="006600"/>
                </a:solidFill>
                <a:latin typeface="Cambria"/>
              </a:rPr>
              <a:t>)</a:t>
            </a:r>
            <a:endParaRPr lang="es-ES" sz="2300" dirty="0">
              <a:solidFill>
                <a:srgbClr val="006600"/>
              </a:solidFill>
              <a:latin typeface="Cambria"/>
            </a:endParaRPr>
          </a:p>
        </p:txBody>
      </p:sp>
      <p:pic>
        <p:nvPicPr>
          <p:cNvPr id="11270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2205038"/>
            <a:ext cx="3509962" cy="263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9844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Panorámica</PresentationFormat>
  <Paragraphs>83</Paragraphs>
  <Slides>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</vt:lpstr>
      <vt:lpstr>Garamond</vt:lpstr>
      <vt:lpstr>Verdana</vt:lpstr>
      <vt:lpstr>Wingdings</vt:lpstr>
      <vt:lpstr>Adyacencia</vt:lpstr>
      <vt:lpstr>CARRERA: TECNICATURA UNIVESITARIA EN                           GESTION EMPRESAS TURISTICAS</vt:lpstr>
      <vt:lpstr>PLANIFICACION  </vt:lpstr>
      <vt:lpstr>BIBLIOGRAFIA</vt:lpstr>
      <vt:lpstr>UNIDAD I: LAS ORGANIZACIONES</vt:lpstr>
      <vt:lpstr>FORMAL  E  INFORMAL</vt:lpstr>
      <vt:lpstr>ORGANIZACIÓN VS EMPRESAS ¿son lo mismo? ¿Semejantes? ¿distintas?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CARRERA: TECNICATURA UNIVESITARIA EN                           GESTION EMPRESAS TURISTICAS</dc:title>
  <dc:creator>Usuario de Windows</dc:creator>
  <cp:lastModifiedBy>Usuario de Windows</cp:lastModifiedBy>
  <cp:revision>1</cp:revision>
  <dcterms:created xsi:type="dcterms:W3CDTF">2020-03-24T16:08:24Z</dcterms:created>
  <dcterms:modified xsi:type="dcterms:W3CDTF">2020-03-24T16:08:54Z</dcterms:modified>
</cp:coreProperties>
</file>