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notesMasterIdLst>
    <p:notesMasterId r:id="rId18"/>
  </p:notesMasterIdLst>
  <p:sldIdLst>
    <p:sldId id="256" r:id="rId2"/>
    <p:sldId id="258" r:id="rId3"/>
    <p:sldId id="259" r:id="rId4"/>
    <p:sldId id="261" r:id="rId5"/>
    <p:sldId id="269" r:id="rId6"/>
    <p:sldId id="260" r:id="rId7"/>
    <p:sldId id="262" r:id="rId8"/>
    <p:sldId id="263" r:id="rId9"/>
    <p:sldId id="264" r:id="rId10"/>
    <p:sldId id="270" r:id="rId11"/>
    <p:sldId id="265" r:id="rId12"/>
    <p:sldId id="266" r:id="rId13"/>
    <p:sldId id="268" r:id="rId14"/>
    <p:sldId id="267" r:id="rId15"/>
    <p:sldId id="271" r:id="rId16"/>
    <p:sldId id="272" r:id="rId1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6814"/>
    <a:srgbClr val="F5F01A"/>
    <a:srgbClr val="2119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B5457A-7A7B-43DA-AC03-C2AC855EA91F}"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s-MX"/>
        </a:p>
      </dgm:t>
    </dgm:pt>
    <dgm:pt modelId="{B520BF39-D5A2-4575-BE70-4FCC3B45FD0C}">
      <dgm:prSet phldrT="[Texto]"/>
      <dgm:spPr/>
      <dgm:t>
        <a:bodyPr/>
        <a:lstStyle/>
        <a:p>
          <a:r>
            <a:rPr lang="es-MX" dirty="0">
              <a:solidFill>
                <a:schemeClr val="tx1"/>
              </a:solidFill>
            </a:rPr>
            <a:t>SATISFACCIÓN DE NECESIDADES</a:t>
          </a:r>
        </a:p>
      </dgm:t>
    </dgm:pt>
    <dgm:pt modelId="{E39E677D-6572-49BF-B9BB-EED27D9B2AEF}" type="parTrans" cxnId="{CFBECA50-C0BA-4F20-84EB-3BC468B4D85F}">
      <dgm:prSet/>
      <dgm:spPr/>
      <dgm:t>
        <a:bodyPr/>
        <a:lstStyle/>
        <a:p>
          <a:endParaRPr lang="es-MX"/>
        </a:p>
      </dgm:t>
    </dgm:pt>
    <dgm:pt modelId="{683DF62D-96A4-4E0F-8E1B-AB713520F2B9}" type="sibTrans" cxnId="{CFBECA50-C0BA-4F20-84EB-3BC468B4D85F}">
      <dgm:prSet/>
      <dgm:spPr/>
      <dgm:t>
        <a:bodyPr/>
        <a:lstStyle/>
        <a:p>
          <a:endParaRPr lang="es-MX"/>
        </a:p>
      </dgm:t>
    </dgm:pt>
    <dgm:pt modelId="{08655FBE-1157-4BB1-9608-CC8172DA29D7}">
      <dgm:prSet phldrT="[Texto]" custT="1"/>
      <dgm:spPr/>
      <dgm:t>
        <a:bodyPr/>
        <a:lstStyle/>
        <a:p>
          <a:pPr algn="just"/>
          <a:r>
            <a:rPr lang="es-AR" sz="2000" b="1" dirty="0"/>
            <a:t>De Seguridad</a:t>
          </a:r>
          <a:endParaRPr lang="es-MX" sz="2000" b="1" dirty="0"/>
        </a:p>
      </dgm:t>
    </dgm:pt>
    <dgm:pt modelId="{2CB89F12-C426-4B0E-BA85-E0CB02C6E2F2}" type="parTrans" cxnId="{DA507B8E-EAA6-4088-8AB5-664CD68051A2}">
      <dgm:prSet/>
      <dgm:spPr/>
      <dgm:t>
        <a:bodyPr/>
        <a:lstStyle/>
        <a:p>
          <a:endParaRPr lang="es-MX"/>
        </a:p>
      </dgm:t>
    </dgm:pt>
    <dgm:pt modelId="{E6C9918A-9352-4B67-A145-F73093852AD4}" type="sibTrans" cxnId="{DA507B8E-EAA6-4088-8AB5-664CD68051A2}">
      <dgm:prSet/>
      <dgm:spPr/>
      <dgm:t>
        <a:bodyPr/>
        <a:lstStyle/>
        <a:p>
          <a:endParaRPr lang="es-MX"/>
        </a:p>
      </dgm:t>
    </dgm:pt>
    <dgm:pt modelId="{1FBD7BAB-59CF-4A25-B3F0-D62C980953CC}">
      <dgm:prSet phldrT="[Texto]" custT="1"/>
      <dgm:spPr/>
      <dgm:t>
        <a:bodyPr/>
        <a:lstStyle/>
        <a:p>
          <a:pPr algn="just"/>
          <a:r>
            <a:rPr lang="es-AR" sz="2000" b="1" dirty="0"/>
            <a:t>Tipo Social</a:t>
          </a:r>
          <a:endParaRPr lang="es-MX" sz="2000" b="1" dirty="0"/>
        </a:p>
      </dgm:t>
    </dgm:pt>
    <dgm:pt modelId="{959B7AC0-4E19-4AC4-AAE4-B461ADCDB3FE}" type="parTrans" cxnId="{065F90A2-75F5-484B-B598-14669243DC15}">
      <dgm:prSet/>
      <dgm:spPr/>
      <dgm:t>
        <a:bodyPr/>
        <a:lstStyle/>
        <a:p>
          <a:endParaRPr lang="es-MX"/>
        </a:p>
      </dgm:t>
    </dgm:pt>
    <dgm:pt modelId="{E4F90CE5-AEDE-4563-85B3-1B5BC2CC0785}" type="sibTrans" cxnId="{065F90A2-75F5-484B-B598-14669243DC15}">
      <dgm:prSet/>
      <dgm:spPr/>
      <dgm:t>
        <a:bodyPr/>
        <a:lstStyle/>
        <a:p>
          <a:endParaRPr lang="es-MX"/>
        </a:p>
      </dgm:t>
    </dgm:pt>
    <dgm:pt modelId="{976F0B30-7593-4BCD-80CC-73DB2133AFEF}">
      <dgm:prSet phldrT="[Texto]"/>
      <dgm:spPr/>
      <dgm:t>
        <a:bodyPr/>
        <a:lstStyle/>
        <a:p>
          <a:r>
            <a:rPr lang="es-MX" dirty="0">
              <a:solidFill>
                <a:schemeClr val="tx1"/>
              </a:solidFill>
            </a:rPr>
            <a:t>METAS</a:t>
          </a:r>
        </a:p>
      </dgm:t>
    </dgm:pt>
    <dgm:pt modelId="{8408BF4D-B8D7-4967-B994-10FBCAEABB13}" type="parTrans" cxnId="{39A7D313-409B-4FCB-9AF3-FD7A3AF706D0}">
      <dgm:prSet/>
      <dgm:spPr/>
      <dgm:t>
        <a:bodyPr/>
        <a:lstStyle/>
        <a:p>
          <a:endParaRPr lang="es-MX"/>
        </a:p>
      </dgm:t>
    </dgm:pt>
    <dgm:pt modelId="{7EAF6C85-3750-43F4-8CE3-AB480A776C3C}" type="sibTrans" cxnId="{39A7D313-409B-4FCB-9AF3-FD7A3AF706D0}">
      <dgm:prSet/>
      <dgm:spPr/>
      <dgm:t>
        <a:bodyPr/>
        <a:lstStyle/>
        <a:p>
          <a:endParaRPr lang="es-MX"/>
        </a:p>
      </dgm:t>
    </dgm:pt>
    <dgm:pt modelId="{35166A63-B835-4067-B448-F8EAAE48E5FE}">
      <dgm:prSet phldrT="[Texto]" custT="1"/>
      <dgm:spPr/>
      <dgm:t>
        <a:bodyPr/>
        <a:lstStyle/>
        <a:p>
          <a:pPr algn="just"/>
          <a:r>
            <a:rPr lang="es-MX" sz="2000" dirty="0"/>
            <a:t>Pueden constituir las razones para que una persona se sienta atraído hacia él. Pero </a:t>
          </a:r>
          <a:r>
            <a:rPr lang="es-MX" sz="2000" b="1" dirty="0"/>
            <a:t>no siempre es posible identificar las metas de los grupos</a:t>
          </a:r>
          <a:r>
            <a:rPr lang="es-MX" sz="2000" dirty="0"/>
            <a:t>.. </a:t>
          </a:r>
        </a:p>
      </dgm:t>
    </dgm:pt>
    <dgm:pt modelId="{F6802EDC-6DFC-4E16-ADCB-9C84B08314D9}" type="parTrans" cxnId="{1753FCC7-80A0-453E-9D4F-ADD90EBD0E9A}">
      <dgm:prSet/>
      <dgm:spPr/>
      <dgm:t>
        <a:bodyPr/>
        <a:lstStyle/>
        <a:p>
          <a:endParaRPr lang="es-MX"/>
        </a:p>
      </dgm:t>
    </dgm:pt>
    <dgm:pt modelId="{CE90697A-C13A-4106-AF22-1670C75DC662}" type="sibTrans" cxnId="{1753FCC7-80A0-453E-9D4F-ADD90EBD0E9A}">
      <dgm:prSet/>
      <dgm:spPr/>
      <dgm:t>
        <a:bodyPr/>
        <a:lstStyle/>
        <a:p>
          <a:endParaRPr lang="es-MX"/>
        </a:p>
      </dgm:t>
    </dgm:pt>
    <dgm:pt modelId="{F894C619-5601-4F30-A6F3-426B0E21D0A6}">
      <dgm:prSet phldrT="[Texto]"/>
      <dgm:spPr/>
      <dgm:t>
        <a:bodyPr/>
        <a:lstStyle/>
        <a:p>
          <a:r>
            <a:rPr lang="es-MX" dirty="0">
              <a:solidFill>
                <a:schemeClr val="tx1"/>
              </a:solidFill>
            </a:rPr>
            <a:t>ECONOMÍA</a:t>
          </a:r>
        </a:p>
      </dgm:t>
    </dgm:pt>
    <dgm:pt modelId="{964744DF-238D-440E-A1C3-3E323144883F}" type="parTrans" cxnId="{84D411B8-486F-4FCE-9AEC-7B9F6577708A}">
      <dgm:prSet/>
      <dgm:spPr/>
      <dgm:t>
        <a:bodyPr/>
        <a:lstStyle/>
        <a:p>
          <a:endParaRPr lang="es-MX"/>
        </a:p>
      </dgm:t>
    </dgm:pt>
    <dgm:pt modelId="{D1973EC7-610C-4535-AC6E-67E9DD781691}" type="sibTrans" cxnId="{84D411B8-486F-4FCE-9AEC-7B9F6577708A}">
      <dgm:prSet/>
      <dgm:spPr/>
      <dgm:t>
        <a:bodyPr/>
        <a:lstStyle/>
        <a:p>
          <a:endParaRPr lang="es-MX"/>
        </a:p>
      </dgm:t>
    </dgm:pt>
    <dgm:pt modelId="{BE081441-F24A-4F6C-A2C5-D38E4E4308F0}">
      <dgm:prSet phldrT="[Texto]" custT="1"/>
      <dgm:spPr/>
      <dgm:t>
        <a:bodyPr/>
        <a:lstStyle/>
        <a:p>
          <a:pPr algn="just"/>
          <a:r>
            <a:rPr lang="es-AR" sz="2000" dirty="0"/>
            <a:t>En muchos casos los grupos se integran porque los individuos piensan que si se organizan pueden obtener </a:t>
          </a:r>
          <a:r>
            <a:rPr lang="es-AR" sz="2000" b="1" dirty="0"/>
            <a:t>mayores beneficios económicos de su trabajo</a:t>
          </a:r>
          <a:endParaRPr lang="es-MX" sz="2000" b="1" dirty="0"/>
        </a:p>
      </dgm:t>
    </dgm:pt>
    <dgm:pt modelId="{F48F03A7-3617-4791-8591-C15AC0D43D7C}" type="parTrans" cxnId="{8078DA73-ACBD-4C1E-9C17-A1DCD709432C}">
      <dgm:prSet/>
      <dgm:spPr/>
      <dgm:t>
        <a:bodyPr/>
        <a:lstStyle/>
        <a:p>
          <a:endParaRPr lang="es-MX"/>
        </a:p>
      </dgm:t>
    </dgm:pt>
    <dgm:pt modelId="{F58F0757-A1FD-4F82-A122-BF52521773DC}" type="sibTrans" cxnId="{8078DA73-ACBD-4C1E-9C17-A1DCD709432C}">
      <dgm:prSet/>
      <dgm:spPr/>
      <dgm:t>
        <a:bodyPr/>
        <a:lstStyle/>
        <a:p>
          <a:endParaRPr lang="es-MX"/>
        </a:p>
      </dgm:t>
    </dgm:pt>
    <dgm:pt modelId="{BECBE28F-E237-4A31-89D7-E959DC33CE93}">
      <dgm:prSet phldrT="[Texto]" custT="1"/>
      <dgm:spPr/>
      <dgm:t>
        <a:bodyPr/>
        <a:lstStyle/>
        <a:p>
          <a:pPr algn="just"/>
          <a:r>
            <a:rPr lang="es-AR" sz="2000" b="1" dirty="0"/>
            <a:t>De estima</a:t>
          </a:r>
          <a:endParaRPr lang="es-MX" sz="2000" b="1" dirty="0"/>
        </a:p>
      </dgm:t>
    </dgm:pt>
    <dgm:pt modelId="{DC244819-92AF-429D-9012-30A2576212FD}" type="parTrans" cxnId="{6D6B0978-066C-4FEE-A05A-1DA64BFA1777}">
      <dgm:prSet/>
      <dgm:spPr/>
      <dgm:t>
        <a:bodyPr/>
        <a:lstStyle/>
        <a:p>
          <a:endParaRPr lang="es-MX"/>
        </a:p>
      </dgm:t>
    </dgm:pt>
    <dgm:pt modelId="{743CE02C-BBB2-4517-AC98-69FB60B20DB0}" type="sibTrans" cxnId="{6D6B0978-066C-4FEE-A05A-1DA64BFA1777}">
      <dgm:prSet/>
      <dgm:spPr/>
      <dgm:t>
        <a:bodyPr/>
        <a:lstStyle/>
        <a:p>
          <a:endParaRPr lang="es-MX"/>
        </a:p>
      </dgm:t>
    </dgm:pt>
    <dgm:pt modelId="{076BDE2C-12B4-408C-8626-7886B30EDDA9}">
      <dgm:prSet phldrT="[Texto]" custT="1"/>
      <dgm:spPr/>
      <dgm:t>
        <a:bodyPr/>
        <a:lstStyle/>
        <a:p>
          <a:pPr algn="just"/>
          <a:r>
            <a:rPr lang="es-AR" sz="2000" b="1" dirty="0"/>
            <a:t>Cercanía y Atracción</a:t>
          </a:r>
          <a:endParaRPr lang="es-MX" sz="2000" b="1" dirty="0"/>
        </a:p>
      </dgm:t>
    </dgm:pt>
    <dgm:pt modelId="{3BEF70C9-57C8-49DA-BB24-CD85074420AC}" type="parTrans" cxnId="{66F7434F-1489-4485-B59C-ACA86B6CD79B}">
      <dgm:prSet/>
      <dgm:spPr/>
      <dgm:t>
        <a:bodyPr/>
        <a:lstStyle/>
        <a:p>
          <a:endParaRPr lang="es-MX"/>
        </a:p>
      </dgm:t>
    </dgm:pt>
    <dgm:pt modelId="{2CE3DFB4-9038-4DA8-B8C6-4B728FDC5753}" type="sibTrans" cxnId="{66F7434F-1489-4485-B59C-ACA86B6CD79B}">
      <dgm:prSet/>
      <dgm:spPr/>
      <dgm:t>
        <a:bodyPr/>
        <a:lstStyle/>
        <a:p>
          <a:endParaRPr lang="es-MX"/>
        </a:p>
      </dgm:t>
    </dgm:pt>
    <dgm:pt modelId="{3B277BBE-CE56-4D07-BC9D-AE758CF5741D}" type="pres">
      <dgm:prSet presAssocID="{F4B5457A-7A7B-43DA-AC03-C2AC855EA91F}" presName="Name0" presStyleCnt="0">
        <dgm:presLayoutVars>
          <dgm:dir/>
          <dgm:animLvl val="lvl"/>
          <dgm:resizeHandles val="exact"/>
        </dgm:presLayoutVars>
      </dgm:prSet>
      <dgm:spPr/>
      <dgm:t>
        <a:bodyPr/>
        <a:lstStyle/>
        <a:p>
          <a:endParaRPr lang="es-MX"/>
        </a:p>
      </dgm:t>
    </dgm:pt>
    <dgm:pt modelId="{877D7419-82DF-4813-9495-8D10EFADFB93}" type="pres">
      <dgm:prSet presAssocID="{B520BF39-D5A2-4575-BE70-4FCC3B45FD0C}" presName="linNode" presStyleCnt="0"/>
      <dgm:spPr/>
    </dgm:pt>
    <dgm:pt modelId="{66814645-111F-4273-ADF6-9EA5B22B847D}" type="pres">
      <dgm:prSet presAssocID="{B520BF39-D5A2-4575-BE70-4FCC3B45FD0C}" presName="parentText" presStyleLbl="node1" presStyleIdx="0" presStyleCnt="3" custScaleX="72449" custScaleY="64503" custLinFactNeighborX="-8252" custLinFactNeighborY="2457">
        <dgm:presLayoutVars>
          <dgm:chMax val="1"/>
          <dgm:bulletEnabled val="1"/>
        </dgm:presLayoutVars>
      </dgm:prSet>
      <dgm:spPr/>
      <dgm:t>
        <a:bodyPr/>
        <a:lstStyle/>
        <a:p>
          <a:endParaRPr lang="es-MX"/>
        </a:p>
      </dgm:t>
    </dgm:pt>
    <dgm:pt modelId="{FBC70556-1B17-4EAC-8D63-22D0932AFAA8}" type="pres">
      <dgm:prSet presAssocID="{B520BF39-D5A2-4575-BE70-4FCC3B45FD0C}" presName="descendantText" presStyleLbl="alignAccFollowNode1" presStyleIdx="0" presStyleCnt="3" custScaleY="87375" custLinFactNeighborX="-10229" custLinFactNeighborY="5708">
        <dgm:presLayoutVars>
          <dgm:bulletEnabled val="1"/>
        </dgm:presLayoutVars>
      </dgm:prSet>
      <dgm:spPr/>
      <dgm:t>
        <a:bodyPr/>
        <a:lstStyle/>
        <a:p>
          <a:endParaRPr lang="es-MX"/>
        </a:p>
      </dgm:t>
    </dgm:pt>
    <dgm:pt modelId="{47FAE6D2-F8E2-4706-AFFC-3AF956CB38AA}" type="pres">
      <dgm:prSet presAssocID="{683DF62D-96A4-4E0F-8E1B-AB713520F2B9}" presName="sp" presStyleCnt="0"/>
      <dgm:spPr/>
    </dgm:pt>
    <dgm:pt modelId="{AE1F86EE-680C-4D1D-B668-CCEA6EBD6274}" type="pres">
      <dgm:prSet presAssocID="{976F0B30-7593-4BCD-80CC-73DB2133AFEF}" presName="linNode" presStyleCnt="0"/>
      <dgm:spPr/>
    </dgm:pt>
    <dgm:pt modelId="{931044CD-7AA2-4743-A1B8-6BB2A536ADA4}" type="pres">
      <dgm:prSet presAssocID="{976F0B30-7593-4BCD-80CC-73DB2133AFEF}" presName="parentText" presStyleLbl="node1" presStyleIdx="1" presStyleCnt="3" custScaleX="69515" custScaleY="54397" custLinFactNeighborX="-7701" custLinFactNeighborY="162">
        <dgm:presLayoutVars>
          <dgm:chMax val="1"/>
          <dgm:bulletEnabled val="1"/>
        </dgm:presLayoutVars>
      </dgm:prSet>
      <dgm:spPr/>
      <dgm:t>
        <a:bodyPr/>
        <a:lstStyle/>
        <a:p>
          <a:endParaRPr lang="es-MX"/>
        </a:p>
      </dgm:t>
    </dgm:pt>
    <dgm:pt modelId="{1F031D9B-870A-45E0-B568-48601A6E8ECB}" type="pres">
      <dgm:prSet presAssocID="{976F0B30-7593-4BCD-80CC-73DB2133AFEF}" presName="descendantText" presStyleLbl="alignAccFollowNode1" presStyleIdx="1" presStyleCnt="3" custLinFactNeighborX="-6321" custLinFactNeighborY="2378">
        <dgm:presLayoutVars>
          <dgm:bulletEnabled val="1"/>
        </dgm:presLayoutVars>
      </dgm:prSet>
      <dgm:spPr/>
      <dgm:t>
        <a:bodyPr/>
        <a:lstStyle/>
        <a:p>
          <a:endParaRPr lang="es-MX"/>
        </a:p>
      </dgm:t>
    </dgm:pt>
    <dgm:pt modelId="{0F90EC8A-079A-4766-93E7-E0656BE00DBE}" type="pres">
      <dgm:prSet presAssocID="{7EAF6C85-3750-43F4-8CE3-AB480A776C3C}" presName="sp" presStyleCnt="0"/>
      <dgm:spPr/>
    </dgm:pt>
    <dgm:pt modelId="{E2888931-D3CB-4187-903A-0AD115BCEE8A}" type="pres">
      <dgm:prSet presAssocID="{F894C619-5601-4F30-A6F3-426B0E21D0A6}" presName="linNode" presStyleCnt="0"/>
      <dgm:spPr/>
    </dgm:pt>
    <dgm:pt modelId="{52A89949-B12A-49D3-8961-36102833A869}" type="pres">
      <dgm:prSet presAssocID="{F894C619-5601-4F30-A6F3-426B0E21D0A6}" presName="parentText" presStyleLbl="node1" presStyleIdx="2" presStyleCnt="3" custScaleX="67559" custScaleY="56619" custLinFactNeighborX="-8252" custLinFactNeighborY="-1228">
        <dgm:presLayoutVars>
          <dgm:chMax val="1"/>
          <dgm:bulletEnabled val="1"/>
        </dgm:presLayoutVars>
      </dgm:prSet>
      <dgm:spPr/>
      <dgm:t>
        <a:bodyPr/>
        <a:lstStyle/>
        <a:p>
          <a:endParaRPr lang="es-MX"/>
        </a:p>
      </dgm:t>
    </dgm:pt>
    <dgm:pt modelId="{FBCE58C1-672E-4E2A-B779-3709602E86BA}" type="pres">
      <dgm:prSet presAssocID="{F894C619-5601-4F30-A6F3-426B0E21D0A6}" presName="descendantText" presStyleLbl="alignAccFollowNode1" presStyleIdx="2" presStyleCnt="3">
        <dgm:presLayoutVars>
          <dgm:bulletEnabled val="1"/>
        </dgm:presLayoutVars>
      </dgm:prSet>
      <dgm:spPr/>
      <dgm:t>
        <a:bodyPr/>
        <a:lstStyle/>
        <a:p>
          <a:endParaRPr lang="es-MX"/>
        </a:p>
      </dgm:t>
    </dgm:pt>
  </dgm:ptLst>
  <dgm:cxnLst>
    <dgm:cxn modelId="{6D6B0978-066C-4FEE-A05A-1DA64BFA1777}" srcId="{B520BF39-D5A2-4575-BE70-4FCC3B45FD0C}" destId="{BECBE28F-E237-4A31-89D7-E959DC33CE93}" srcOrd="2" destOrd="0" parTransId="{DC244819-92AF-429D-9012-30A2576212FD}" sibTransId="{743CE02C-BBB2-4517-AC98-69FB60B20DB0}"/>
    <dgm:cxn modelId="{CCF37C32-4604-4149-8BC8-7507AAE4B93E}" type="presOf" srcId="{BECBE28F-E237-4A31-89D7-E959DC33CE93}" destId="{FBC70556-1B17-4EAC-8D63-22D0932AFAA8}" srcOrd="0" destOrd="2" presId="urn:microsoft.com/office/officeart/2005/8/layout/vList5"/>
    <dgm:cxn modelId="{28BF5FE2-F1C1-4B55-B011-9C9CB1D93A42}" type="presOf" srcId="{076BDE2C-12B4-408C-8626-7886B30EDDA9}" destId="{FBC70556-1B17-4EAC-8D63-22D0932AFAA8}" srcOrd="0" destOrd="3" presId="urn:microsoft.com/office/officeart/2005/8/layout/vList5"/>
    <dgm:cxn modelId="{5CC7AA9F-6D38-4F81-AA3E-97E390FA30CE}" type="presOf" srcId="{08655FBE-1157-4BB1-9608-CC8172DA29D7}" destId="{FBC70556-1B17-4EAC-8D63-22D0932AFAA8}" srcOrd="0" destOrd="0" presId="urn:microsoft.com/office/officeart/2005/8/layout/vList5"/>
    <dgm:cxn modelId="{1753FCC7-80A0-453E-9D4F-ADD90EBD0E9A}" srcId="{976F0B30-7593-4BCD-80CC-73DB2133AFEF}" destId="{35166A63-B835-4067-B448-F8EAAE48E5FE}" srcOrd="0" destOrd="0" parTransId="{F6802EDC-6DFC-4E16-ADCB-9C84B08314D9}" sibTransId="{CE90697A-C13A-4106-AF22-1670C75DC662}"/>
    <dgm:cxn modelId="{1876735F-60A2-4ACA-8DBE-F13C30C6420C}" type="presOf" srcId="{35166A63-B835-4067-B448-F8EAAE48E5FE}" destId="{1F031D9B-870A-45E0-B568-48601A6E8ECB}" srcOrd="0" destOrd="0" presId="urn:microsoft.com/office/officeart/2005/8/layout/vList5"/>
    <dgm:cxn modelId="{DA507B8E-EAA6-4088-8AB5-664CD68051A2}" srcId="{B520BF39-D5A2-4575-BE70-4FCC3B45FD0C}" destId="{08655FBE-1157-4BB1-9608-CC8172DA29D7}" srcOrd="0" destOrd="0" parTransId="{2CB89F12-C426-4B0E-BA85-E0CB02C6E2F2}" sibTransId="{E6C9918A-9352-4B67-A145-F73093852AD4}"/>
    <dgm:cxn modelId="{6B9A6F8B-A870-46DF-B238-B25771A2A682}" type="presOf" srcId="{B520BF39-D5A2-4575-BE70-4FCC3B45FD0C}" destId="{66814645-111F-4273-ADF6-9EA5B22B847D}" srcOrd="0" destOrd="0" presId="urn:microsoft.com/office/officeart/2005/8/layout/vList5"/>
    <dgm:cxn modelId="{39A7D313-409B-4FCB-9AF3-FD7A3AF706D0}" srcId="{F4B5457A-7A7B-43DA-AC03-C2AC855EA91F}" destId="{976F0B30-7593-4BCD-80CC-73DB2133AFEF}" srcOrd="1" destOrd="0" parTransId="{8408BF4D-B8D7-4967-B994-10FBCAEABB13}" sibTransId="{7EAF6C85-3750-43F4-8CE3-AB480A776C3C}"/>
    <dgm:cxn modelId="{CFBECA50-C0BA-4F20-84EB-3BC468B4D85F}" srcId="{F4B5457A-7A7B-43DA-AC03-C2AC855EA91F}" destId="{B520BF39-D5A2-4575-BE70-4FCC3B45FD0C}" srcOrd="0" destOrd="0" parTransId="{E39E677D-6572-49BF-B9BB-EED27D9B2AEF}" sibTransId="{683DF62D-96A4-4E0F-8E1B-AB713520F2B9}"/>
    <dgm:cxn modelId="{84D411B8-486F-4FCE-9AEC-7B9F6577708A}" srcId="{F4B5457A-7A7B-43DA-AC03-C2AC855EA91F}" destId="{F894C619-5601-4F30-A6F3-426B0E21D0A6}" srcOrd="2" destOrd="0" parTransId="{964744DF-238D-440E-A1C3-3E323144883F}" sibTransId="{D1973EC7-610C-4535-AC6E-67E9DD781691}"/>
    <dgm:cxn modelId="{66F7434F-1489-4485-B59C-ACA86B6CD79B}" srcId="{B520BF39-D5A2-4575-BE70-4FCC3B45FD0C}" destId="{076BDE2C-12B4-408C-8626-7886B30EDDA9}" srcOrd="3" destOrd="0" parTransId="{3BEF70C9-57C8-49DA-BB24-CD85074420AC}" sibTransId="{2CE3DFB4-9038-4DA8-B8C6-4B728FDC5753}"/>
    <dgm:cxn modelId="{13F40627-D14A-45CE-957F-7245942B3FC0}" type="presOf" srcId="{1FBD7BAB-59CF-4A25-B3F0-D62C980953CC}" destId="{FBC70556-1B17-4EAC-8D63-22D0932AFAA8}" srcOrd="0" destOrd="1" presId="urn:microsoft.com/office/officeart/2005/8/layout/vList5"/>
    <dgm:cxn modelId="{065F90A2-75F5-484B-B598-14669243DC15}" srcId="{B520BF39-D5A2-4575-BE70-4FCC3B45FD0C}" destId="{1FBD7BAB-59CF-4A25-B3F0-D62C980953CC}" srcOrd="1" destOrd="0" parTransId="{959B7AC0-4E19-4AC4-AAE4-B461ADCDB3FE}" sibTransId="{E4F90CE5-AEDE-4563-85B3-1B5BC2CC0785}"/>
    <dgm:cxn modelId="{EAD504CB-54AD-4D1F-AAA3-F73117056726}" type="presOf" srcId="{F894C619-5601-4F30-A6F3-426B0E21D0A6}" destId="{52A89949-B12A-49D3-8961-36102833A869}" srcOrd="0" destOrd="0" presId="urn:microsoft.com/office/officeart/2005/8/layout/vList5"/>
    <dgm:cxn modelId="{1D4E0D6E-2330-46ED-AEB7-EC8D7D92E8A6}" type="presOf" srcId="{976F0B30-7593-4BCD-80CC-73DB2133AFEF}" destId="{931044CD-7AA2-4743-A1B8-6BB2A536ADA4}" srcOrd="0" destOrd="0" presId="urn:microsoft.com/office/officeart/2005/8/layout/vList5"/>
    <dgm:cxn modelId="{36C8902A-896C-440B-8D17-291B3EA980A6}" type="presOf" srcId="{BE081441-F24A-4F6C-A2C5-D38E4E4308F0}" destId="{FBCE58C1-672E-4E2A-B779-3709602E86BA}" srcOrd="0" destOrd="0" presId="urn:microsoft.com/office/officeart/2005/8/layout/vList5"/>
    <dgm:cxn modelId="{8078DA73-ACBD-4C1E-9C17-A1DCD709432C}" srcId="{F894C619-5601-4F30-A6F3-426B0E21D0A6}" destId="{BE081441-F24A-4F6C-A2C5-D38E4E4308F0}" srcOrd="0" destOrd="0" parTransId="{F48F03A7-3617-4791-8591-C15AC0D43D7C}" sibTransId="{F58F0757-A1FD-4F82-A122-BF52521773DC}"/>
    <dgm:cxn modelId="{CC3C3420-B7F9-4734-B097-B9FA34D5E59C}" type="presOf" srcId="{F4B5457A-7A7B-43DA-AC03-C2AC855EA91F}" destId="{3B277BBE-CE56-4D07-BC9D-AE758CF5741D}" srcOrd="0" destOrd="0" presId="urn:microsoft.com/office/officeart/2005/8/layout/vList5"/>
    <dgm:cxn modelId="{FA853E24-29D7-47C1-BD20-51238806F9F8}" type="presParOf" srcId="{3B277BBE-CE56-4D07-BC9D-AE758CF5741D}" destId="{877D7419-82DF-4813-9495-8D10EFADFB93}" srcOrd="0" destOrd="0" presId="urn:microsoft.com/office/officeart/2005/8/layout/vList5"/>
    <dgm:cxn modelId="{6E39A809-B58D-42A0-BA10-1303CA7EF8AF}" type="presParOf" srcId="{877D7419-82DF-4813-9495-8D10EFADFB93}" destId="{66814645-111F-4273-ADF6-9EA5B22B847D}" srcOrd="0" destOrd="0" presId="urn:microsoft.com/office/officeart/2005/8/layout/vList5"/>
    <dgm:cxn modelId="{E2D175CC-DE2A-447C-AB70-37FB1A855C9B}" type="presParOf" srcId="{877D7419-82DF-4813-9495-8D10EFADFB93}" destId="{FBC70556-1B17-4EAC-8D63-22D0932AFAA8}" srcOrd="1" destOrd="0" presId="urn:microsoft.com/office/officeart/2005/8/layout/vList5"/>
    <dgm:cxn modelId="{191F49DD-1277-40E2-A535-4FE1A7646CE6}" type="presParOf" srcId="{3B277BBE-CE56-4D07-BC9D-AE758CF5741D}" destId="{47FAE6D2-F8E2-4706-AFFC-3AF956CB38AA}" srcOrd="1" destOrd="0" presId="urn:microsoft.com/office/officeart/2005/8/layout/vList5"/>
    <dgm:cxn modelId="{F7985262-F3FC-4EE8-80D6-C1904A732108}" type="presParOf" srcId="{3B277BBE-CE56-4D07-BC9D-AE758CF5741D}" destId="{AE1F86EE-680C-4D1D-B668-CCEA6EBD6274}" srcOrd="2" destOrd="0" presId="urn:microsoft.com/office/officeart/2005/8/layout/vList5"/>
    <dgm:cxn modelId="{6ED0D1BD-F857-49E5-BFBB-F70E9EE32F93}" type="presParOf" srcId="{AE1F86EE-680C-4D1D-B668-CCEA6EBD6274}" destId="{931044CD-7AA2-4743-A1B8-6BB2A536ADA4}" srcOrd="0" destOrd="0" presId="urn:microsoft.com/office/officeart/2005/8/layout/vList5"/>
    <dgm:cxn modelId="{245D4069-FEC8-4989-B1F1-8C765018824E}" type="presParOf" srcId="{AE1F86EE-680C-4D1D-B668-CCEA6EBD6274}" destId="{1F031D9B-870A-45E0-B568-48601A6E8ECB}" srcOrd="1" destOrd="0" presId="urn:microsoft.com/office/officeart/2005/8/layout/vList5"/>
    <dgm:cxn modelId="{F05332D4-0FC8-4780-BA83-F7B0D137EB58}" type="presParOf" srcId="{3B277BBE-CE56-4D07-BC9D-AE758CF5741D}" destId="{0F90EC8A-079A-4766-93E7-E0656BE00DBE}" srcOrd="3" destOrd="0" presId="urn:microsoft.com/office/officeart/2005/8/layout/vList5"/>
    <dgm:cxn modelId="{36031896-A9AC-4A50-8D7C-AB1C6B83448E}" type="presParOf" srcId="{3B277BBE-CE56-4D07-BC9D-AE758CF5741D}" destId="{E2888931-D3CB-4187-903A-0AD115BCEE8A}" srcOrd="4" destOrd="0" presId="urn:microsoft.com/office/officeart/2005/8/layout/vList5"/>
    <dgm:cxn modelId="{ED309023-239E-4CA6-BFE5-C063AD6D5594}" type="presParOf" srcId="{E2888931-D3CB-4187-903A-0AD115BCEE8A}" destId="{52A89949-B12A-49D3-8961-36102833A869}" srcOrd="0" destOrd="0" presId="urn:microsoft.com/office/officeart/2005/8/layout/vList5"/>
    <dgm:cxn modelId="{304F369F-CBBA-453C-A3B9-DC8A4BD01AAE}" type="presParOf" srcId="{E2888931-D3CB-4187-903A-0AD115BCEE8A}" destId="{FBCE58C1-672E-4E2A-B779-3709602E86B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87CFCE-045B-4811-AEB1-4CCD1452E9C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MX"/>
        </a:p>
      </dgm:t>
    </dgm:pt>
    <dgm:pt modelId="{FCE00767-602F-4751-B54E-D9ACFF3983FC}">
      <dgm:prSet phldrT="[Texto]"/>
      <dgm:spPr/>
      <dgm:t>
        <a:bodyPr/>
        <a:lstStyle/>
        <a:p>
          <a:r>
            <a:rPr lang="es-MX" dirty="0"/>
            <a:t>Grupos formales</a:t>
          </a:r>
        </a:p>
      </dgm:t>
    </dgm:pt>
    <dgm:pt modelId="{5E742F84-38CB-4B4B-AFF8-070B1592720F}" type="parTrans" cxnId="{9E6FF88D-4960-4886-A04C-36AFB61D7630}">
      <dgm:prSet/>
      <dgm:spPr/>
      <dgm:t>
        <a:bodyPr/>
        <a:lstStyle/>
        <a:p>
          <a:endParaRPr lang="es-MX"/>
        </a:p>
      </dgm:t>
    </dgm:pt>
    <dgm:pt modelId="{51E28D15-39AF-4E05-8815-0A4C79B869E6}" type="sibTrans" cxnId="{9E6FF88D-4960-4886-A04C-36AFB61D7630}">
      <dgm:prSet/>
      <dgm:spPr/>
      <dgm:t>
        <a:bodyPr/>
        <a:lstStyle/>
        <a:p>
          <a:endParaRPr lang="es-MX"/>
        </a:p>
      </dgm:t>
    </dgm:pt>
    <dgm:pt modelId="{BFBAB1A1-D841-418B-8BA1-D10CEB5859BB}">
      <dgm:prSet phldrT="[Texto]"/>
      <dgm:spPr/>
      <dgm:t>
        <a:bodyPr/>
        <a:lstStyle/>
        <a:p>
          <a:pPr algn="just"/>
          <a:r>
            <a:rPr lang="es-MX" dirty="0"/>
            <a:t>Definidos por la estructura organizacional, con asignaciones de trabajo diseñadas que establecen tareas. Los comportamientos están estipulados por y dirigidos hacia las metas organizacionales. </a:t>
          </a:r>
        </a:p>
      </dgm:t>
    </dgm:pt>
    <dgm:pt modelId="{2EE328A9-7C52-4467-9B3D-A59FFD7F16F4}" type="parTrans" cxnId="{73B32A68-9ED5-4A5F-A9FE-85746DFE8980}">
      <dgm:prSet/>
      <dgm:spPr/>
      <dgm:t>
        <a:bodyPr/>
        <a:lstStyle/>
        <a:p>
          <a:endParaRPr lang="es-MX"/>
        </a:p>
      </dgm:t>
    </dgm:pt>
    <dgm:pt modelId="{A60C48AC-3357-47AB-8C29-898F8C9A1B37}" type="sibTrans" cxnId="{73B32A68-9ED5-4A5F-A9FE-85746DFE8980}">
      <dgm:prSet/>
      <dgm:spPr/>
      <dgm:t>
        <a:bodyPr/>
        <a:lstStyle/>
        <a:p>
          <a:endParaRPr lang="es-MX"/>
        </a:p>
      </dgm:t>
    </dgm:pt>
    <dgm:pt modelId="{32355EE9-90C9-48F2-B426-3916C2097379}">
      <dgm:prSet phldrT="[Texto]"/>
      <dgm:spPr/>
      <dgm:t>
        <a:bodyPr/>
        <a:lstStyle/>
        <a:p>
          <a:pPr algn="just"/>
          <a:r>
            <a:rPr lang="es-MX" dirty="0"/>
            <a:t>Pueden ser permanentes (estructura, organigrama) o temporales (acciones puntuales)</a:t>
          </a:r>
        </a:p>
      </dgm:t>
    </dgm:pt>
    <dgm:pt modelId="{97726F1C-A0A4-4EFC-9911-14207C84F9C2}" type="parTrans" cxnId="{A92434E3-A225-48EC-950D-8A0F7F6C7CA8}">
      <dgm:prSet/>
      <dgm:spPr/>
      <dgm:t>
        <a:bodyPr/>
        <a:lstStyle/>
        <a:p>
          <a:endParaRPr lang="es-MX"/>
        </a:p>
      </dgm:t>
    </dgm:pt>
    <dgm:pt modelId="{29AFCAA9-16D7-499C-A507-B3001E01E407}" type="sibTrans" cxnId="{A92434E3-A225-48EC-950D-8A0F7F6C7CA8}">
      <dgm:prSet/>
      <dgm:spPr/>
      <dgm:t>
        <a:bodyPr/>
        <a:lstStyle/>
        <a:p>
          <a:endParaRPr lang="es-MX"/>
        </a:p>
      </dgm:t>
    </dgm:pt>
    <dgm:pt modelId="{B2A771AA-62FC-479B-B118-5C3FDBCB3A47}">
      <dgm:prSet phldrT="[Texto]"/>
      <dgm:spPr/>
      <dgm:t>
        <a:bodyPr/>
        <a:lstStyle/>
        <a:p>
          <a:r>
            <a:rPr lang="es-MX" dirty="0"/>
            <a:t>Grupos informales</a:t>
          </a:r>
        </a:p>
      </dgm:t>
    </dgm:pt>
    <dgm:pt modelId="{8E7DF072-D3FD-464C-BDF7-7B2D38AD5207}" type="parTrans" cxnId="{CCED0D2C-99E8-450E-A04F-9067F5DF5E0B}">
      <dgm:prSet/>
      <dgm:spPr/>
      <dgm:t>
        <a:bodyPr/>
        <a:lstStyle/>
        <a:p>
          <a:endParaRPr lang="es-MX"/>
        </a:p>
      </dgm:t>
    </dgm:pt>
    <dgm:pt modelId="{B3C163D5-F9BE-4A6C-8408-94240B1240CD}" type="sibTrans" cxnId="{CCED0D2C-99E8-450E-A04F-9067F5DF5E0B}">
      <dgm:prSet/>
      <dgm:spPr/>
      <dgm:t>
        <a:bodyPr/>
        <a:lstStyle/>
        <a:p>
          <a:endParaRPr lang="es-MX"/>
        </a:p>
      </dgm:t>
    </dgm:pt>
    <dgm:pt modelId="{9F3329A2-B8C5-478A-A9A0-5F8B4A137350}">
      <dgm:prSet phldrT="[Texto]"/>
      <dgm:spPr/>
      <dgm:t>
        <a:bodyPr/>
        <a:lstStyle/>
        <a:p>
          <a:pPr algn="just"/>
          <a:r>
            <a:rPr lang="es-AR" dirty="0"/>
            <a:t>Son alianzas que no están estructuradas formalmente ni determinadas por la organización. Estos grupos son formaciones naturales en el ambiente de trabajo que aparecen en respuesta a la necesidad de un contacto social. </a:t>
          </a:r>
          <a:endParaRPr lang="es-MX" dirty="0"/>
        </a:p>
      </dgm:t>
    </dgm:pt>
    <dgm:pt modelId="{3C554560-FD36-4BAD-B34B-DDBE97260808}" type="parTrans" cxnId="{5B1E75E8-A324-43C5-A21C-B76D3B85D1AC}">
      <dgm:prSet/>
      <dgm:spPr/>
      <dgm:t>
        <a:bodyPr/>
        <a:lstStyle/>
        <a:p>
          <a:endParaRPr lang="es-MX"/>
        </a:p>
      </dgm:t>
    </dgm:pt>
    <dgm:pt modelId="{2D64C4F6-3C7C-46CA-8A3D-1ED5D9E05696}" type="sibTrans" cxnId="{5B1E75E8-A324-43C5-A21C-B76D3B85D1AC}">
      <dgm:prSet/>
      <dgm:spPr/>
      <dgm:t>
        <a:bodyPr/>
        <a:lstStyle/>
        <a:p>
          <a:endParaRPr lang="es-MX"/>
        </a:p>
      </dgm:t>
    </dgm:pt>
    <dgm:pt modelId="{FEC1DB3C-5D1A-4004-B0CF-6D89099B4148}">
      <dgm:prSet phldrT="[Texto]"/>
      <dgm:spPr/>
      <dgm:t>
        <a:bodyPr/>
        <a:lstStyle/>
        <a:p>
          <a:pPr algn="just"/>
          <a:r>
            <a:rPr lang="es-MX" dirty="0"/>
            <a:t>Horizontales, verticales o mixtos.</a:t>
          </a:r>
        </a:p>
      </dgm:t>
    </dgm:pt>
    <dgm:pt modelId="{EEA64651-B8F2-40D7-BCF6-D108E3994A50}" type="parTrans" cxnId="{07F9A073-D678-4696-85FA-C38DBA535C0A}">
      <dgm:prSet/>
      <dgm:spPr/>
      <dgm:t>
        <a:bodyPr/>
        <a:lstStyle/>
        <a:p>
          <a:endParaRPr lang="es-MX"/>
        </a:p>
      </dgm:t>
    </dgm:pt>
    <dgm:pt modelId="{D33D598A-063A-4C3B-A549-B91269C97BE1}" type="sibTrans" cxnId="{07F9A073-D678-4696-85FA-C38DBA535C0A}">
      <dgm:prSet/>
      <dgm:spPr/>
      <dgm:t>
        <a:bodyPr/>
        <a:lstStyle/>
        <a:p>
          <a:endParaRPr lang="es-MX"/>
        </a:p>
      </dgm:t>
    </dgm:pt>
    <dgm:pt modelId="{1B569715-8365-484B-9B6C-712BF7236E85}">
      <dgm:prSet/>
      <dgm:spPr/>
      <dgm:t>
        <a:bodyPr/>
        <a:lstStyle/>
        <a:p>
          <a:pPr algn="just"/>
          <a:endParaRPr lang="es-MX" dirty="0"/>
        </a:p>
      </dgm:t>
    </dgm:pt>
    <dgm:pt modelId="{E3836974-65AE-4B9A-8464-6F74003AC1CB}" type="parTrans" cxnId="{5513922D-6FAC-488D-B904-1121F3CCB62C}">
      <dgm:prSet/>
      <dgm:spPr/>
      <dgm:t>
        <a:bodyPr/>
        <a:lstStyle/>
        <a:p>
          <a:endParaRPr lang="es-MX"/>
        </a:p>
      </dgm:t>
    </dgm:pt>
    <dgm:pt modelId="{A5639614-5D6C-4E24-9AE7-81C4B7DCBB15}" type="sibTrans" cxnId="{5513922D-6FAC-488D-B904-1121F3CCB62C}">
      <dgm:prSet/>
      <dgm:spPr/>
      <dgm:t>
        <a:bodyPr/>
        <a:lstStyle/>
        <a:p>
          <a:endParaRPr lang="es-MX"/>
        </a:p>
      </dgm:t>
    </dgm:pt>
    <dgm:pt modelId="{3753B7B8-54C6-4089-AD49-1A009CDC39E3}" type="pres">
      <dgm:prSet presAssocID="{0387CFCE-045B-4811-AEB1-4CCD1452E9C2}" presName="Name0" presStyleCnt="0">
        <dgm:presLayoutVars>
          <dgm:dir/>
          <dgm:animLvl val="lvl"/>
          <dgm:resizeHandles val="exact"/>
        </dgm:presLayoutVars>
      </dgm:prSet>
      <dgm:spPr/>
      <dgm:t>
        <a:bodyPr/>
        <a:lstStyle/>
        <a:p>
          <a:endParaRPr lang="es-MX"/>
        </a:p>
      </dgm:t>
    </dgm:pt>
    <dgm:pt modelId="{7987F009-8556-402D-97DA-21C1AFD293E7}" type="pres">
      <dgm:prSet presAssocID="{FCE00767-602F-4751-B54E-D9ACFF3983FC}" presName="linNode" presStyleCnt="0"/>
      <dgm:spPr/>
    </dgm:pt>
    <dgm:pt modelId="{A12042A6-03F2-4024-A946-072E0F3467DD}" type="pres">
      <dgm:prSet presAssocID="{FCE00767-602F-4751-B54E-D9ACFF3983FC}" presName="parentText" presStyleLbl="node1" presStyleIdx="0" presStyleCnt="2" custLinFactNeighborY="509">
        <dgm:presLayoutVars>
          <dgm:chMax val="1"/>
          <dgm:bulletEnabled val="1"/>
        </dgm:presLayoutVars>
      </dgm:prSet>
      <dgm:spPr/>
      <dgm:t>
        <a:bodyPr/>
        <a:lstStyle/>
        <a:p>
          <a:endParaRPr lang="es-MX"/>
        </a:p>
      </dgm:t>
    </dgm:pt>
    <dgm:pt modelId="{6254BF3A-BE13-4661-9E85-487C8622C709}" type="pres">
      <dgm:prSet presAssocID="{FCE00767-602F-4751-B54E-D9ACFF3983FC}" presName="descendantText" presStyleLbl="alignAccFollowNode1" presStyleIdx="0" presStyleCnt="2">
        <dgm:presLayoutVars>
          <dgm:bulletEnabled val="1"/>
        </dgm:presLayoutVars>
      </dgm:prSet>
      <dgm:spPr/>
      <dgm:t>
        <a:bodyPr/>
        <a:lstStyle/>
        <a:p>
          <a:endParaRPr lang="es-MX"/>
        </a:p>
      </dgm:t>
    </dgm:pt>
    <dgm:pt modelId="{0D630A75-0D25-4AE6-811A-77DCB84C8FD5}" type="pres">
      <dgm:prSet presAssocID="{51E28D15-39AF-4E05-8815-0A4C79B869E6}" presName="sp" presStyleCnt="0"/>
      <dgm:spPr/>
    </dgm:pt>
    <dgm:pt modelId="{3019E0E4-0D09-48A3-B248-A7260B0056F8}" type="pres">
      <dgm:prSet presAssocID="{B2A771AA-62FC-479B-B118-5C3FDBCB3A47}" presName="linNode" presStyleCnt="0"/>
      <dgm:spPr/>
    </dgm:pt>
    <dgm:pt modelId="{ED84ED97-0B1A-4EB2-AC6B-8F92ED571A44}" type="pres">
      <dgm:prSet presAssocID="{B2A771AA-62FC-479B-B118-5C3FDBCB3A47}" presName="parentText" presStyleLbl="node1" presStyleIdx="1" presStyleCnt="2">
        <dgm:presLayoutVars>
          <dgm:chMax val="1"/>
          <dgm:bulletEnabled val="1"/>
        </dgm:presLayoutVars>
      </dgm:prSet>
      <dgm:spPr/>
      <dgm:t>
        <a:bodyPr/>
        <a:lstStyle/>
        <a:p>
          <a:endParaRPr lang="es-MX"/>
        </a:p>
      </dgm:t>
    </dgm:pt>
    <dgm:pt modelId="{F14F2CB3-992A-46AF-BA9F-AFDDA9D33495}" type="pres">
      <dgm:prSet presAssocID="{B2A771AA-62FC-479B-B118-5C3FDBCB3A47}" presName="descendantText" presStyleLbl="alignAccFollowNode1" presStyleIdx="1" presStyleCnt="2">
        <dgm:presLayoutVars>
          <dgm:bulletEnabled val="1"/>
        </dgm:presLayoutVars>
      </dgm:prSet>
      <dgm:spPr/>
      <dgm:t>
        <a:bodyPr/>
        <a:lstStyle/>
        <a:p>
          <a:endParaRPr lang="es-MX"/>
        </a:p>
      </dgm:t>
    </dgm:pt>
  </dgm:ptLst>
  <dgm:cxnLst>
    <dgm:cxn modelId="{07F9A073-D678-4696-85FA-C38DBA535C0A}" srcId="{B2A771AA-62FC-479B-B118-5C3FDBCB3A47}" destId="{FEC1DB3C-5D1A-4004-B0CF-6D89099B4148}" srcOrd="1" destOrd="0" parTransId="{EEA64651-B8F2-40D7-BCF6-D108E3994A50}" sibTransId="{D33D598A-063A-4C3B-A549-B91269C97BE1}"/>
    <dgm:cxn modelId="{5513922D-6FAC-488D-B904-1121F3CCB62C}" srcId="{FCE00767-602F-4751-B54E-D9ACFF3983FC}" destId="{1B569715-8365-484B-9B6C-712BF7236E85}" srcOrd="1" destOrd="0" parTransId="{E3836974-65AE-4B9A-8464-6F74003AC1CB}" sibTransId="{A5639614-5D6C-4E24-9AE7-81C4B7DCBB15}"/>
    <dgm:cxn modelId="{752688A2-C52E-49DD-9D7B-16D1B6144A16}" type="presOf" srcId="{B2A771AA-62FC-479B-B118-5C3FDBCB3A47}" destId="{ED84ED97-0B1A-4EB2-AC6B-8F92ED571A44}" srcOrd="0" destOrd="0" presId="urn:microsoft.com/office/officeart/2005/8/layout/vList5"/>
    <dgm:cxn modelId="{41EF6018-754C-45C8-89E7-C67D065B5D78}" type="presOf" srcId="{9F3329A2-B8C5-478A-A9A0-5F8B4A137350}" destId="{F14F2CB3-992A-46AF-BA9F-AFDDA9D33495}" srcOrd="0" destOrd="0" presId="urn:microsoft.com/office/officeart/2005/8/layout/vList5"/>
    <dgm:cxn modelId="{530ABC48-B023-45C0-9F71-173E5AFDF23F}" type="presOf" srcId="{1B569715-8365-484B-9B6C-712BF7236E85}" destId="{6254BF3A-BE13-4661-9E85-487C8622C709}" srcOrd="0" destOrd="1" presId="urn:microsoft.com/office/officeart/2005/8/layout/vList5"/>
    <dgm:cxn modelId="{CCED0D2C-99E8-450E-A04F-9067F5DF5E0B}" srcId="{0387CFCE-045B-4811-AEB1-4CCD1452E9C2}" destId="{B2A771AA-62FC-479B-B118-5C3FDBCB3A47}" srcOrd="1" destOrd="0" parTransId="{8E7DF072-D3FD-464C-BDF7-7B2D38AD5207}" sibTransId="{B3C163D5-F9BE-4A6C-8408-94240B1240CD}"/>
    <dgm:cxn modelId="{33519D7D-1490-4D67-BBD1-A806B4A3D882}" type="presOf" srcId="{FCE00767-602F-4751-B54E-D9ACFF3983FC}" destId="{A12042A6-03F2-4024-A946-072E0F3467DD}" srcOrd="0" destOrd="0" presId="urn:microsoft.com/office/officeart/2005/8/layout/vList5"/>
    <dgm:cxn modelId="{F876CF3F-ED12-417B-B124-44C5E12F305A}" type="presOf" srcId="{BFBAB1A1-D841-418B-8BA1-D10CEB5859BB}" destId="{6254BF3A-BE13-4661-9E85-487C8622C709}" srcOrd="0" destOrd="0" presId="urn:microsoft.com/office/officeart/2005/8/layout/vList5"/>
    <dgm:cxn modelId="{9E6FF88D-4960-4886-A04C-36AFB61D7630}" srcId="{0387CFCE-045B-4811-AEB1-4CCD1452E9C2}" destId="{FCE00767-602F-4751-B54E-D9ACFF3983FC}" srcOrd="0" destOrd="0" parTransId="{5E742F84-38CB-4B4B-AFF8-070B1592720F}" sibTransId="{51E28D15-39AF-4E05-8815-0A4C79B869E6}"/>
    <dgm:cxn modelId="{6EA92B6A-076E-4A27-8C76-8861BCD7D642}" type="presOf" srcId="{32355EE9-90C9-48F2-B426-3916C2097379}" destId="{6254BF3A-BE13-4661-9E85-487C8622C709}" srcOrd="0" destOrd="2" presId="urn:microsoft.com/office/officeart/2005/8/layout/vList5"/>
    <dgm:cxn modelId="{73B32A68-9ED5-4A5F-A9FE-85746DFE8980}" srcId="{FCE00767-602F-4751-B54E-D9ACFF3983FC}" destId="{BFBAB1A1-D841-418B-8BA1-D10CEB5859BB}" srcOrd="0" destOrd="0" parTransId="{2EE328A9-7C52-4467-9B3D-A59FFD7F16F4}" sibTransId="{A60C48AC-3357-47AB-8C29-898F8C9A1B37}"/>
    <dgm:cxn modelId="{A92434E3-A225-48EC-950D-8A0F7F6C7CA8}" srcId="{FCE00767-602F-4751-B54E-D9ACFF3983FC}" destId="{32355EE9-90C9-48F2-B426-3916C2097379}" srcOrd="2" destOrd="0" parTransId="{97726F1C-A0A4-4EFC-9911-14207C84F9C2}" sibTransId="{29AFCAA9-16D7-499C-A507-B3001E01E407}"/>
    <dgm:cxn modelId="{3EEA747E-F14F-482F-B620-BBABD86C877F}" type="presOf" srcId="{FEC1DB3C-5D1A-4004-B0CF-6D89099B4148}" destId="{F14F2CB3-992A-46AF-BA9F-AFDDA9D33495}" srcOrd="0" destOrd="1" presId="urn:microsoft.com/office/officeart/2005/8/layout/vList5"/>
    <dgm:cxn modelId="{04EDE90E-F5FE-47E9-8FD5-2208AE7B4334}" type="presOf" srcId="{0387CFCE-045B-4811-AEB1-4CCD1452E9C2}" destId="{3753B7B8-54C6-4089-AD49-1A009CDC39E3}" srcOrd="0" destOrd="0" presId="urn:microsoft.com/office/officeart/2005/8/layout/vList5"/>
    <dgm:cxn modelId="{5B1E75E8-A324-43C5-A21C-B76D3B85D1AC}" srcId="{B2A771AA-62FC-479B-B118-5C3FDBCB3A47}" destId="{9F3329A2-B8C5-478A-A9A0-5F8B4A137350}" srcOrd="0" destOrd="0" parTransId="{3C554560-FD36-4BAD-B34B-DDBE97260808}" sibTransId="{2D64C4F6-3C7C-46CA-8A3D-1ED5D9E05696}"/>
    <dgm:cxn modelId="{B6AD191E-08D6-4BBB-9665-663105A40DD1}" type="presParOf" srcId="{3753B7B8-54C6-4089-AD49-1A009CDC39E3}" destId="{7987F009-8556-402D-97DA-21C1AFD293E7}" srcOrd="0" destOrd="0" presId="urn:microsoft.com/office/officeart/2005/8/layout/vList5"/>
    <dgm:cxn modelId="{3C5B61E7-E640-4F97-BB61-7C24BE5FBCEF}" type="presParOf" srcId="{7987F009-8556-402D-97DA-21C1AFD293E7}" destId="{A12042A6-03F2-4024-A946-072E0F3467DD}" srcOrd="0" destOrd="0" presId="urn:microsoft.com/office/officeart/2005/8/layout/vList5"/>
    <dgm:cxn modelId="{5B91DFE5-48FC-41E9-9EF9-D0328EEE15D5}" type="presParOf" srcId="{7987F009-8556-402D-97DA-21C1AFD293E7}" destId="{6254BF3A-BE13-4661-9E85-487C8622C709}" srcOrd="1" destOrd="0" presId="urn:microsoft.com/office/officeart/2005/8/layout/vList5"/>
    <dgm:cxn modelId="{E6417A37-2419-4EEC-9D00-1B7236F5DFE7}" type="presParOf" srcId="{3753B7B8-54C6-4089-AD49-1A009CDC39E3}" destId="{0D630A75-0D25-4AE6-811A-77DCB84C8FD5}" srcOrd="1" destOrd="0" presId="urn:microsoft.com/office/officeart/2005/8/layout/vList5"/>
    <dgm:cxn modelId="{7E98005D-3886-4F89-A1D8-E0404DB81FC8}" type="presParOf" srcId="{3753B7B8-54C6-4089-AD49-1A009CDC39E3}" destId="{3019E0E4-0D09-48A3-B248-A7260B0056F8}" srcOrd="2" destOrd="0" presId="urn:microsoft.com/office/officeart/2005/8/layout/vList5"/>
    <dgm:cxn modelId="{5608E9D1-261E-437D-9EEF-CF101166F316}" type="presParOf" srcId="{3019E0E4-0D09-48A3-B248-A7260B0056F8}" destId="{ED84ED97-0B1A-4EB2-AC6B-8F92ED571A44}" srcOrd="0" destOrd="0" presId="urn:microsoft.com/office/officeart/2005/8/layout/vList5"/>
    <dgm:cxn modelId="{9525C00C-1426-4F60-99F4-FD13B729D5BA}" type="presParOf" srcId="{3019E0E4-0D09-48A3-B248-A7260B0056F8}" destId="{F14F2CB3-992A-46AF-BA9F-AFDDA9D3349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4203D3-99D4-4D7C-A1B8-87084CD9742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MX"/>
        </a:p>
      </dgm:t>
    </dgm:pt>
    <dgm:pt modelId="{6DE92F5F-56B2-4EDE-8104-2F59C9132C0B}">
      <dgm:prSet phldrT="[Texto]" custT="1"/>
      <dgm:spPr/>
      <dgm:t>
        <a:bodyPr/>
        <a:lstStyle/>
        <a:p>
          <a:r>
            <a:rPr lang="es-MX" sz="2400" b="1" dirty="0">
              <a:solidFill>
                <a:srgbClr val="211915"/>
              </a:solidFill>
            </a:rPr>
            <a:t>EQUIPO DE TRABAJO</a:t>
          </a:r>
        </a:p>
      </dgm:t>
    </dgm:pt>
    <dgm:pt modelId="{00296BF0-A1E1-4343-89A0-346FF82D8FEC}" type="parTrans" cxnId="{F78F056B-0FEE-443C-BBD1-9D82C0791ED4}">
      <dgm:prSet/>
      <dgm:spPr/>
      <dgm:t>
        <a:bodyPr/>
        <a:lstStyle/>
        <a:p>
          <a:endParaRPr lang="es-MX"/>
        </a:p>
      </dgm:t>
    </dgm:pt>
    <dgm:pt modelId="{32CA241C-7988-4064-B177-591D55D17F96}" type="sibTrans" cxnId="{F78F056B-0FEE-443C-BBD1-9D82C0791ED4}">
      <dgm:prSet/>
      <dgm:spPr/>
      <dgm:t>
        <a:bodyPr/>
        <a:lstStyle/>
        <a:p>
          <a:endParaRPr lang="es-MX"/>
        </a:p>
      </dgm:t>
    </dgm:pt>
    <dgm:pt modelId="{0B6259D0-C94C-46AE-A582-58EFD56B3683}">
      <dgm:prSet phldrT="[Texto]"/>
      <dgm:spPr/>
      <dgm:t>
        <a:bodyPr/>
        <a:lstStyle/>
        <a:p>
          <a:r>
            <a:rPr lang="es-MX" dirty="0"/>
            <a:t>COOPERACIÓN (cada uno desde su saber aporta)</a:t>
          </a:r>
        </a:p>
      </dgm:t>
    </dgm:pt>
    <dgm:pt modelId="{36854CD2-7CFD-4E76-8FF6-BFE30D6B712D}" type="parTrans" cxnId="{1DA52CF2-119A-4393-91D6-C42FA077211A}">
      <dgm:prSet/>
      <dgm:spPr/>
      <dgm:t>
        <a:bodyPr/>
        <a:lstStyle/>
        <a:p>
          <a:endParaRPr lang="es-MX"/>
        </a:p>
      </dgm:t>
    </dgm:pt>
    <dgm:pt modelId="{B196E4DD-89CA-4E48-A7A3-1C71F71524F2}" type="sibTrans" cxnId="{1DA52CF2-119A-4393-91D6-C42FA077211A}">
      <dgm:prSet/>
      <dgm:spPr/>
      <dgm:t>
        <a:bodyPr/>
        <a:lstStyle/>
        <a:p>
          <a:endParaRPr lang="es-MX"/>
        </a:p>
      </dgm:t>
    </dgm:pt>
    <dgm:pt modelId="{4A6680A6-7242-4711-9747-02F1F7C59A4F}">
      <dgm:prSet phldrT="[Texto]" custT="1"/>
      <dgm:spPr/>
      <dgm:t>
        <a:bodyPr/>
        <a:lstStyle/>
        <a:p>
          <a:r>
            <a:rPr lang="es-MX" sz="2400" b="1" dirty="0">
              <a:solidFill>
                <a:srgbClr val="211915"/>
              </a:solidFill>
            </a:rPr>
            <a:t>GRUPO DE TRABAJO</a:t>
          </a:r>
        </a:p>
      </dgm:t>
    </dgm:pt>
    <dgm:pt modelId="{2AEFCE48-E30A-4D32-B822-D20D712FBF29}" type="parTrans" cxnId="{342AF219-92A8-40F9-ADBF-EEDB94A3DAD3}">
      <dgm:prSet/>
      <dgm:spPr/>
      <dgm:t>
        <a:bodyPr/>
        <a:lstStyle/>
        <a:p>
          <a:endParaRPr lang="es-MX"/>
        </a:p>
      </dgm:t>
    </dgm:pt>
    <dgm:pt modelId="{C3EB22DC-9EE4-41E4-A2F5-1CAD8E50BAE7}" type="sibTrans" cxnId="{342AF219-92A8-40F9-ADBF-EEDB94A3DAD3}">
      <dgm:prSet/>
      <dgm:spPr/>
      <dgm:t>
        <a:bodyPr/>
        <a:lstStyle/>
        <a:p>
          <a:endParaRPr lang="es-MX"/>
        </a:p>
      </dgm:t>
    </dgm:pt>
    <dgm:pt modelId="{85C6B478-DFD2-4A55-A17E-3C55AD1317B3}">
      <dgm:prSet phldrT="[Texto]" custT="1"/>
      <dgm:spPr/>
      <dgm:t>
        <a:bodyPr/>
        <a:lstStyle/>
        <a:p>
          <a:r>
            <a:rPr lang="es-MX" sz="2000" dirty="0"/>
            <a:t>INDIVIDUALISMO (</a:t>
          </a:r>
          <a:r>
            <a:rPr lang="es-MX" sz="1800" dirty="0"/>
            <a:t>cada uno hace lo suyo sólo que lo hacen en un mismo lugar</a:t>
          </a:r>
          <a:r>
            <a:rPr lang="es-MX" sz="2000" dirty="0"/>
            <a:t>)</a:t>
          </a:r>
        </a:p>
      </dgm:t>
    </dgm:pt>
    <dgm:pt modelId="{8CC3B092-767C-430D-998B-42F1BC4A4A13}" type="parTrans" cxnId="{2DD5D53F-2DD4-425B-A6A9-DC8CAD9ECFFB}">
      <dgm:prSet/>
      <dgm:spPr/>
      <dgm:t>
        <a:bodyPr/>
        <a:lstStyle/>
        <a:p>
          <a:endParaRPr lang="es-MX"/>
        </a:p>
      </dgm:t>
    </dgm:pt>
    <dgm:pt modelId="{B63134F0-31CA-4B31-8951-3E8BC81EB20E}" type="sibTrans" cxnId="{2DD5D53F-2DD4-425B-A6A9-DC8CAD9ECFFB}">
      <dgm:prSet/>
      <dgm:spPr/>
      <dgm:t>
        <a:bodyPr/>
        <a:lstStyle/>
        <a:p>
          <a:endParaRPr lang="es-MX"/>
        </a:p>
      </dgm:t>
    </dgm:pt>
    <dgm:pt modelId="{CA44E274-36D9-4F79-98CF-DE11D186540F}">
      <dgm:prSet phldrT="[Texto]"/>
      <dgm:spPr/>
      <dgm:t>
        <a:bodyPr/>
        <a:lstStyle/>
        <a:p>
          <a:r>
            <a:rPr lang="es-MX" dirty="0"/>
            <a:t>APRENDIZAJE GRUPAL</a:t>
          </a:r>
        </a:p>
      </dgm:t>
    </dgm:pt>
    <dgm:pt modelId="{46178768-3245-4034-9041-D00CE8754F59}" type="parTrans" cxnId="{FA9C35F1-1D54-4F20-BE18-B6F8877D80F9}">
      <dgm:prSet/>
      <dgm:spPr/>
      <dgm:t>
        <a:bodyPr/>
        <a:lstStyle/>
        <a:p>
          <a:endParaRPr lang="es-MX"/>
        </a:p>
      </dgm:t>
    </dgm:pt>
    <dgm:pt modelId="{EE2C3F53-C846-45FF-8389-C7FF5D71A2C3}" type="sibTrans" cxnId="{FA9C35F1-1D54-4F20-BE18-B6F8877D80F9}">
      <dgm:prSet/>
      <dgm:spPr/>
      <dgm:t>
        <a:bodyPr/>
        <a:lstStyle/>
        <a:p>
          <a:endParaRPr lang="es-MX"/>
        </a:p>
      </dgm:t>
    </dgm:pt>
    <dgm:pt modelId="{E7B0CC45-EB25-478C-AD5E-0DA3606F3861}">
      <dgm:prSet phldrT="[Texto]"/>
      <dgm:spPr/>
      <dgm:t>
        <a:bodyPr/>
        <a:lstStyle/>
        <a:p>
          <a:r>
            <a:rPr lang="es-MX" dirty="0"/>
            <a:t>INTERCAMBIO DE ROLES</a:t>
          </a:r>
        </a:p>
      </dgm:t>
    </dgm:pt>
    <dgm:pt modelId="{B89F9BCD-A325-47E1-BA86-5B3BF4F4A90D}" type="parTrans" cxnId="{68EFB657-FF22-4447-8001-3697DC05EA48}">
      <dgm:prSet/>
      <dgm:spPr/>
      <dgm:t>
        <a:bodyPr/>
        <a:lstStyle/>
        <a:p>
          <a:endParaRPr lang="es-MX"/>
        </a:p>
      </dgm:t>
    </dgm:pt>
    <dgm:pt modelId="{4F0EE84F-8376-41A0-B632-99C8A1D22003}" type="sibTrans" cxnId="{68EFB657-FF22-4447-8001-3697DC05EA48}">
      <dgm:prSet/>
      <dgm:spPr/>
      <dgm:t>
        <a:bodyPr/>
        <a:lstStyle/>
        <a:p>
          <a:endParaRPr lang="es-MX"/>
        </a:p>
      </dgm:t>
    </dgm:pt>
    <dgm:pt modelId="{4F8928AF-9307-40D4-9B27-5ED39586200F}">
      <dgm:prSet phldrT="[Texto]"/>
      <dgm:spPr/>
      <dgm:t>
        <a:bodyPr/>
        <a:lstStyle/>
        <a:p>
          <a:r>
            <a:rPr lang="es-MX" dirty="0"/>
            <a:t>COMUNICACIÓN INTERACTIVA</a:t>
          </a:r>
        </a:p>
      </dgm:t>
    </dgm:pt>
    <dgm:pt modelId="{7B3E5A96-9AE0-4CB0-BA65-6C883E969A33}" type="parTrans" cxnId="{D1CF5DBB-92EA-4DF9-87F3-2CC79F4469A9}">
      <dgm:prSet/>
      <dgm:spPr/>
      <dgm:t>
        <a:bodyPr/>
        <a:lstStyle/>
        <a:p>
          <a:endParaRPr lang="es-MX"/>
        </a:p>
      </dgm:t>
    </dgm:pt>
    <dgm:pt modelId="{5052ABC6-9E11-4DD0-A034-08F5FF2B80E8}" type="sibTrans" cxnId="{D1CF5DBB-92EA-4DF9-87F3-2CC79F4469A9}">
      <dgm:prSet/>
      <dgm:spPr/>
      <dgm:t>
        <a:bodyPr/>
        <a:lstStyle/>
        <a:p>
          <a:endParaRPr lang="es-MX"/>
        </a:p>
      </dgm:t>
    </dgm:pt>
    <dgm:pt modelId="{CDA7EABF-B093-4576-ADC8-CF1A4F11725E}">
      <dgm:prSet phldrT="[Texto]"/>
      <dgm:spPr/>
      <dgm:t>
        <a:bodyPr/>
        <a:lstStyle/>
        <a:p>
          <a:r>
            <a:rPr lang="es-MX" dirty="0"/>
            <a:t>AUTODISCIPLINA GRUPAL</a:t>
          </a:r>
        </a:p>
      </dgm:t>
    </dgm:pt>
    <dgm:pt modelId="{E64D99F1-7663-40A5-ACBF-EE15FA6A7983}" type="parTrans" cxnId="{7CA2F53B-F54B-4329-AFCC-8FC37A5F6F16}">
      <dgm:prSet/>
      <dgm:spPr/>
      <dgm:t>
        <a:bodyPr/>
        <a:lstStyle/>
        <a:p>
          <a:endParaRPr lang="es-MX"/>
        </a:p>
      </dgm:t>
    </dgm:pt>
    <dgm:pt modelId="{CECED004-C809-4142-A871-178233EC5134}" type="sibTrans" cxnId="{7CA2F53B-F54B-4329-AFCC-8FC37A5F6F16}">
      <dgm:prSet/>
      <dgm:spPr/>
      <dgm:t>
        <a:bodyPr/>
        <a:lstStyle/>
        <a:p>
          <a:endParaRPr lang="es-MX"/>
        </a:p>
      </dgm:t>
    </dgm:pt>
    <dgm:pt modelId="{780068AE-B87A-4AD4-95AB-88B87A272EB6}">
      <dgm:prSet phldrT="[Texto]"/>
      <dgm:spPr/>
      <dgm:t>
        <a:bodyPr/>
        <a:lstStyle/>
        <a:p>
          <a:r>
            <a:rPr lang="es-MX" dirty="0"/>
            <a:t>CREATIVIDAD</a:t>
          </a:r>
        </a:p>
      </dgm:t>
    </dgm:pt>
    <dgm:pt modelId="{37AB7A5A-2B92-4808-821B-B3E6C39BCC00}" type="parTrans" cxnId="{EEFF07A7-AD4B-4250-9D98-D0F4FB3110E1}">
      <dgm:prSet/>
      <dgm:spPr/>
      <dgm:t>
        <a:bodyPr/>
        <a:lstStyle/>
        <a:p>
          <a:endParaRPr lang="es-MX"/>
        </a:p>
      </dgm:t>
    </dgm:pt>
    <dgm:pt modelId="{6281B94C-A4E5-43CE-83C5-4EDA2C2A1185}" type="sibTrans" cxnId="{EEFF07A7-AD4B-4250-9D98-D0F4FB3110E1}">
      <dgm:prSet/>
      <dgm:spPr/>
      <dgm:t>
        <a:bodyPr/>
        <a:lstStyle/>
        <a:p>
          <a:endParaRPr lang="es-MX"/>
        </a:p>
      </dgm:t>
    </dgm:pt>
    <dgm:pt modelId="{816D48CC-CF6C-4296-A5BC-A4D125C650EE}">
      <dgm:prSet phldrT="[Texto]"/>
      <dgm:spPr/>
      <dgm:t>
        <a:bodyPr/>
        <a:lstStyle/>
        <a:p>
          <a:r>
            <a:rPr lang="es-MX" dirty="0"/>
            <a:t>COORDINADOR</a:t>
          </a:r>
        </a:p>
      </dgm:t>
    </dgm:pt>
    <dgm:pt modelId="{B925F8F2-0505-4ED1-904D-A9720D5D60B3}" type="parTrans" cxnId="{E5408A0E-68EB-466F-9EEB-4501E13928E8}">
      <dgm:prSet/>
      <dgm:spPr/>
      <dgm:t>
        <a:bodyPr/>
        <a:lstStyle/>
        <a:p>
          <a:endParaRPr lang="es-MX"/>
        </a:p>
      </dgm:t>
    </dgm:pt>
    <dgm:pt modelId="{B35326A0-E96C-4779-BD10-67DB6781001E}" type="sibTrans" cxnId="{E5408A0E-68EB-466F-9EEB-4501E13928E8}">
      <dgm:prSet/>
      <dgm:spPr/>
      <dgm:t>
        <a:bodyPr/>
        <a:lstStyle/>
        <a:p>
          <a:endParaRPr lang="es-MX"/>
        </a:p>
      </dgm:t>
    </dgm:pt>
    <dgm:pt modelId="{566F4C42-4F12-4BF6-AA28-AEF7825F3E3B}">
      <dgm:prSet phldrT="[Texto]"/>
      <dgm:spPr/>
      <dgm:t>
        <a:bodyPr/>
        <a:lstStyle/>
        <a:p>
          <a:r>
            <a:rPr lang="es-MX" dirty="0"/>
            <a:t>PARTICIPACIÓN</a:t>
          </a:r>
        </a:p>
      </dgm:t>
    </dgm:pt>
    <dgm:pt modelId="{3C2F3B3D-D00E-49B0-8124-C150041FC783}" type="parTrans" cxnId="{00BD50CD-AD77-4C47-A45F-AB4271A2E9E5}">
      <dgm:prSet/>
      <dgm:spPr/>
      <dgm:t>
        <a:bodyPr/>
        <a:lstStyle/>
        <a:p>
          <a:endParaRPr lang="es-MX"/>
        </a:p>
      </dgm:t>
    </dgm:pt>
    <dgm:pt modelId="{3E04845F-BB47-48AB-9C29-E3FCBCDD3114}" type="sibTrans" cxnId="{00BD50CD-AD77-4C47-A45F-AB4271A2E9E5}">
      <dgm:prSet/>
      <dgm:spPr/>
      <dgm:t>
        <a:bodyPr/>
        <a:lstStyle/>
        <a:p>
          <a:endParaRPr lang="es-MX"/>
        </a:p>
      </dgm:t>
    </dgm:pt>
    <dgm:pt modelId="{8825CA3E-A7C4-420A-BE9F-B43A86D4F91F}">
      <dgm:prSet phldrT="[Texto]"/>
      <dgm:spPr/>
      <dgm:t>
        <a:bodyPr/>
        <a:lstStyle/>
        <a:p>
          <a:r>
            <a:rPr lang="es-MX" sz="2000" dirty="0"/>
            <a:t>APRENDIZAJE INDIVIDUAL</a:t>
          </a:r>
        </a:p>
      </dgm:t>
    </dgm:pt>
    <dgm:pt modelId="{4D66E7B8-B6D4-41D5-A291-9E313C8F63C4}" type="parTrans" cxnId="{C263913B-6526-424D-AD0C-CC4B51C3A1BB}">
      <dgm:prSet/>
      <dgm:spPr/>
      <dgm:t>
        <a:bodyPr/>
        <a:lstStyle/>
        <a:p>
          <a:endParaRPr lang="es-MX"/>
        </a:p>
      </dgm:t>
    </dgm:pt>
    <dgm:pt modelId="{93EADA51-AF3E-4D16-98FC-AA28A0CF13EC}" type="sibTrans" cxnId="{C263913B-6526-424D-AD0C-CC4B51C3A1BB}">
      <dgm:prSet/>
      <dgm:spPr/>
      <dgm:t>
        <a:bodyPr/>
        <a:lstStyle/>
        <a:p>
          <a:endParaRPr lang="es-MX"/>
        </a:p>
      </dgm:t>
    </dgm:pt>
    <dgm:pt modelId="{D1A53183-3F9D-4811-81F7-92C93D7F761E}">
      <dgm:prSet phldrT="[Texto]"/>
      <dgm:spPr/>
      <dgm:t>
        <a:bodyPr/>
        <a:lstStyle/>
        <a:p>
          <a:r>
            <a:rPr lang="es-MX" sz="2000" dirty="0"/>
            <a:t>RIGIDEZ EN EL ROL</a:t>
          </a:r>
        </a:p>
      </dgm:t>
    </dgm:pt>
    <dgm:pt modelId="{36DD923B-D8F8-486C-AE5A-BEC2F679C93E}" type="parTrans" cxnId="{BE679855-740D-45AA-9570-D24F761A4F4F}">
      <dgm:prSet/>
      <dgm:spPr/>
      <dgm:t>
        <a:bodyPr/>
        <a:lstStyle/>
        <a:p>
          <a:endParaRPr lang="es-MX"/>
        </a:p>
      </dgm:t>
    </dgm:pt>
    <dgm:pt modelId="{4AFD2556-584B-4F1F-B936-8135C34A4A63}" type="sibTrans" cxnId="{BE679855-740D-45AA-9570-D24F761A4F4F}">
      <dgm:prSet/>
      <dgm:spPr/>
      <dgm:t>
        <a:bodyPr/>
        <a:lstStyle/>
        <a:p>
          <a:endParaRPr lang="es-MX"/>
        </a:p>
      </dgm:t>
    </dgm:pt>
    <dgm:pt modelId="{1960684E-3F8E-4B59-8586-2A0E2FF17404}">
      <dgm:prSet phldrT="[Texto]"/>
      <dgm:spPr/>
      <dgm:t>
        <a:bodyPr/>
        <a:lstStyle/>
        <a:p>
          <a:r>
            <a:rPr lang="es-MX" sz="2000" dirty="0"/>
            <a:t>INCOMUNICACIÓN</a:t>
          </a:r>
        </a:p>
      </dgm:t>
    </dgm:pt>
    <dgm:pt modelId="{943D7305-F154-4B0F-B1A4-EBE22FEC7DCB}" type="parTrans" cxnId="{593969FD-31D8-4BDF-A456-0FBC0E3DC995}">
      <dgm:prSet/>
      <dgm:spPr/>
      <dgm:t>
        <a:bodyPr/>
        <a:lstStyle/>
        <a:p>
          <a:endParaRPr lang="es-MX"/>
        </a:p>
      </dgm:t>
    </dgm:pt>
    <dgm:pt modelId="{4E6C1EB7-F2AD-46BF-B0E2-2FD5F185DD76}" type="sibTrans" cxnId="{593969FD-31D8-4BDF-A456-0FBC0E3DC995}">
      <dgm:prSet/>
      <dgm:spPr/>
      <dgm:t>
        <a:bodyPr/>
        <a:lstStyle/>
        <a:p>
          <a:endParaRPr lang="es-MX"/>
        </a:p>
      </dgm:t>
    </dgm:pt>
    <dgm:pt modelId="{D3B4E456-FB12-4AA4-9E61-8BC39F21568C}">
      <dgm:prSet phldrT="[Texto]"/>
      <dgm:spPr/>
      <dgm:t>
        <a:bodyPr/>
        <a:lstStyle/>
        <a:p>
          <a:r>
            <a:rPr lang="es-MX" sz="2000" dirty="0"/>
            <a:t>DISCIPLINA IMPUESTA</a:t>
          </a:r>
        </a:p>
      </dgm:t>
    </dgm:pt>
    <dgm:pt modelId="{5DE9FC11-03EF-48F4-B554-383EAC77FE31}" type="parTrans" cxnId="{93AEDD4D-234C-4E75-B96F-F916816926A4}">
      <dgm:prSet/>
      <dgm:spPr/>
      <dgm:t>
        <a:bodyPr/>
        <a:lstStyle/>
        <a:p>
          <a:endParaRPr lang="es-MX"/>
        </a:p>
      </dgm:t>
    </dgm:pt>
    <dgm:pt modelId="{69702F2B-8700-427D-9CD0-DEFE7CBB3351}" type="sibTrans" cxnId="{93AEDD4D-234C-4E75-B96F-F916816926A4}">
      <dgm:prSet/>
      <dgm:spPr/>
      <dgm:t>
        <a:bodyPr/>
        <a:lstStyle/>
        <a:p>
          <a:endParaRPr lang="es-MX"/>
        </a:p>
      </dgm:t>
    </dgm:pt>
    <dgm:pt modelId="{04483F01-3D94-452F-960E-78A1D5736A64}">
      <dgm:prSet phldrT="[Texto]"/>
      <dgm:spPr/>
      <dgm:t>
        <a:bodyPr/>
        <a:lstStyle/>
        <a:p>
          <a:r>
            <a:rPr lang="es-MX" sz="2000" dirty="0"/>
            <a:t>EXPERIENCIA</a:t>
          </a:r>
        </a:p>
      </dgm:t>
    </dgm:pt>
    <dgm:pt modelId="{2154A4E2-0A96-4310-9DAA-EF879272171F}" type="parTrans" cxnId="{07B9AC96-F6BF-4A56-A3BF-5510969E6035}">
      <dgm:prSet/>
      <dgm:spPr/>
      <dgm:t>
        <a:bodyPr/>
        <a:lstStyle/>
        <a:p>
          <a:endParaRPr lang="es-MX"/>
        </a:p>
      </dgm:t>
    </dgm:pt>
    <dgm:pt modelId="{1A56812F-BE1C-4378-87C1-A586D705B1F4}" type="sibTrans" cxnId="{07B9AC96-F6BF-4A56-A3BF-5510969E6035}">
      <dgm:prSet/>
      <dgm:spPr/>
      <dgm:t>
        <a:bodyPr/>
        <a:lstStyle/>
        <a:p>
          <a:endParaRPr lang="es-MX"/>
        </a:p>
      </dgm:t>
    </dgm:pt>
    <dgm:pt modelId="{8F8535D7-4083-45AA-ABA4-49E22CB79983}">
      <dgm:prSet phldrT="[Texto]"/>
      <dgm:spPr/>
      <dgm:t>
        <a:bodyPr/>
        <a:lstStyle/>
        <a:p>
          <a:r>
            <a:rPr lang="es-MX" sz="2000" dirty="0"/>
            <a:t>DIRECTIVO</a:t>
          </a:r>
        </a:p>
      </dgm:t>
    </dgm:pt>
    <dgm:pt modelId="{8EF0B9B0-89DA-4360-8B43-2117F5D5C3F1}" type="parTrans" cxnId="{2E8BF5BF-C671-4374-8CA1-C2870000091A}">
      <dgm:prSet/>
      <dgm:spPr/>
      <dgm:t>
        <a:bodyPr/>
        <a:lstStyle/>
        <a:p>
          <a:endParaRPr lang="es-MX"/>
        </a:p>
      </dgm:t>
    </dgm:pt>
    <dgm:pt modelId="{F11CB886-4640-47AA-8055-1C62C2A0DEAA}" type="sibTrans" cxnId="{2E8BF5BF-C671-4374-8CA1-C2870000091A}">
      <dgm:prSet/>
      <dgm:spPr/>
      <dgm:t>
        <a:bodyPr/>
        <a:lstStyle/>
        <a:p>
          <a:endParaRPr lang="es-MX"/>
        </a:p>
      </dgm:t>
    </dgm:pt>
    <dgm:pt modelId="{00DF7C86-7824-4E58-9FB5-B985A196704A}">
      <dgm:prSet phldrT="[Texto]"/>
      <dgm:spPr/>
      <dgm:t>
        <a:bodyPr/>
        <a:lstStyle/>
        <a:p>
          <a:r>
            <a:rPr lang="es-MX" sz="2000" dirty="0"/>
            <a:t>OBEDIENCIA</a:t>
          </a:r>
        </a:p>
      </dgm:t>
    </dgm:pt>
    <dgm:pt modelId="{032BE9A9-F8A7-47B2-B9C9-2BC008F078B3}" type="parTrans" cxnId="{7CE71432-95E8-4FA6-93CF-0793D6B0AD4C}">
      <dgm:prSet/>
      <dgm:spPr/>
      <dgm:t>
        <a:bodyPr/>
        <a:lstStyle/>
        <a:p>
          <a:endParaRPr lang="es-MX"/>
        </a:p>
      </dgm:t>
    </dgm:pt>
    <dgm:pt modelId="{00FE7B14-12B0-4F8C-86F2-86265FF25C1B}" type="sibTrans" cxnId="{7CE71432-95E8-4FA6-93CF-0793D6B0AD4C}">
      <dgm:prSet/>
      <dgm:spPr/>
      <dgm:t>
        <a:bodyPr/>
        <a:lstStyle/>
        <a:p>
          <a:endParaRPr lang="es-MX"/>
        </a:p>
      </dgm:t>
    </dgm:pt>
    <dgm:pt modelId="{6CA4A32A-226B-44A8-A64C-19D59BBD7091}" type="pres">
      <dgm:prSet presAssocID="{884203D3-99D4-4D7C-A1B8-87084CD9742D}" presName="Name0" presStyleCnt="0">
        <dgm:presLayoutVars>
          <dgm:dir/>
          <dgm:animLvl val="lvl"/>
          <dgm:resizeHandles val="exact"/>
        </dgm:presLayoutVars>
      </dgm:prSet>
      <dgm:spPr/>
      <dgm:t>
        <a:bodyPr/>
        <a:lstStyle/>
        <a:p>
          <a:endParaRPr lang="es-MX"/>
        </a:p>
      </dgm:t>
    </dgm:pt>
    <dgm:pt modelId="{AF985081-8567-4613-8577-164D67A8ADF4}" type="pres">
      <dgm:prSet presAssocID="{6DE92F5F-56B2-4EDE-8104-2F59C9132C0B}" presName="composite" presStyleCnt="0"/>
      <dgm:spPr/>
    </dgm:pt>
    <dgm:pt modelId="{985431F9-4602-48C1-AD43-178F5989E7F5}" type="pres">
      <dgm:prSet presAssocID="{6DE92F5F-56B2-4EDE-8104-2F59C9132C0B}" presName="parTx" presStyleLbl="alignNode1" presStyleIdx="0" presStyleCnt="2">
        <dgm:presLayoutVars>
          <dgm:chMax val="0"/>
          <dgm:chPref val="0"/>
          <dgm:bulletEnabled val="1"/>
        </dgm:presLayoutVars>
      </dgm:prSet>
      <dgm:spPr/>
      <dgm:t>
        <a:bodyPr/>
        <a:lstStyle/>
        <a:p>
          <a:endParaRPr lang="es-MX"/>
        </a:p>
      </dgm:t>
    </dgm:pt>
    <dgm:pt modelId="{0E29F757-C01B-4189-B840-3D00D606FCEA}" type="pres">
      <dgm:prSet presAssocID="{6DE92F5F-56B2-4EDE-8104-2F59C9132C0B}" presName="desTx" presStyleLbl="alignAccFollowNode1" presStyleIdx="0" presStyleCnt="2">
        <dgm:presLayoutVars>
          <dgm:bulletEnabled val="1"/>
        </dgm:presLayoutVars>
      </dgm:prSet>
      <dgm:spPr/>
      <dgm:t>
        <a:bodyPr/>
        <a:lstStyle/>
        <a:p>
          <a:endParaRPr lang="es-MX"/>
        </a:p>
      </dgm:t>
    </dgm:pt>
    <dgm:pt modelId="{ED7C621B-C68D-4B8B-B7DA-3319ED7E5C23}" type="pres">
      <dgm:prSet presAssocID="{32CA241C-7988-4064-B177-591D55D17F96}" presName="space" presStyleCnt="0"/>
      <dgm:spPr/>
    </dgm:pt>
    <dgm:pt modelId="{8AF6A4FB-095F-41A8-95DC-C931B7F9BEF2}" type="pres">
      <dgm:prSet presAssocID="{4A6680A6-7242-4711-9747-02F1F7C59A4F}" presName="composite" presStyleCnt="0"/>
      <dgm:spPr/>
    </dgm:pt>
    <dgm:pt modelId="{29FCE19B-9E34-474B-9C98-67F2B553D4AC}" type="pres">
      <dgm:prSet presAssocID="{4A6680A6-7242-4711-9747-02F1F7C59A4F}" presName="parTx" presStyleLbl="alignNode1" presStyleIdx="1" presStyleCnt="2">
        <dgm:presLayoutVars>
          <dgm:chMax val="0"/>
          <dgm:chPref val="0"/>
          <dgm:bulletEnabled val="1"/>
        </dgm:presLayoutVars>
      </dgm:prSet>
      <dgm:spPr/>
      <dgm:t>
        <a:bodyPr/>
        <a:lstStyle/>
        <a:p>
          <a:endParaRPr lang="es-MX"/>
        </a:p>
      </dgm:t>
    </dgm:pt>
    <dgm:pt modelId="{97040E31-1D34-4F64-A312-7CA12C523D86}" type="pres">
      <dgm:prSet presAssocID="{4A6680A6-7242-4711-9747-02F1F7C59A4F}" presName="desTx" presStyleLbl="alignAccFollowNode1" presStyleIdx="1" presStyleCnt="2">
        <dgm:presLayoutVars>
          <dgm:bulletEnabled val="1"/>
        </dgm:presLayoutVars>
      </dgm:prSet>
      <dgm:spPr/>
      <dgm:t>
        <a:bodyPr/>
        <a:lstStyle/>
        <a:p>
          <a:endParaRPr lang="es-MX"/>
        </a:p>
      </dgm:t>
    </dgm:pt>
  </dgm:ptLst>
  <dgm:cxnLst>
    <dgm:cxn modelId="{2F29952D-6100-4C43-BE25-7CA416688550}" type="presOf" srcId="{85C6B478-DFD2-4A55-A17E-3C55AD1317B3}" destId="{97040E31-1D34-4F64-A312-7CA12C523D86}" srcOrd="0" destOrd="0" presId="urn:microsoft.com/office/officeart/2005/8/layout/hList1"/>
    <dgm:cxn modelId="{20937EA9-9DE8-4098-83EC-C13D92BCA8DD}" type="presOf" srcId="{816D48CC-CF6C-4296-A5BC-A4D125C650EE}" destId="{0E29F757-C01B-4189-B840-3D00D606FCEA}" srcOrd="0" destOrd="6" presId="urn:microsoft.com/office/officeart/2005/8/layout/hList1"/>
    <dgm:cxn modelId="{D62A9367-A8F1-457F-9F47-0435513E813A}" type="presOf" srcId="{00DF7C86-7824-4E58-9FB5-B985A196704A}" destId="{97040E31-1D34-4F64-A312-7CA12C523D86}" srcOrd="0" destOrd="7" presId="urn:microsoft.com/office/officeart/2005/8/layout/hList1"/>
    <dgm:cxn modelId="{75F045FF-401B-4B79-A30C-5CAAA7D30264}" type="presOf" srcId="{04483F01-3D94-452F-960E-78A1D5736A64}" destId="{97040E31-1D34-4F64-A312-7CA12C523D86}" srcOrd="0" destOrd="5" presId="urn:microsoft.com/office/officeart/2005/8/layout/hList1"/>
    <dgm:cxn modelId="{342AF219-92A8-40F9-ADBF-EEDB94A3DAD3}" srcId="{884203D3-99D4-4D7C-A1B8-87084CD9742D}" destId="{4A6680A6-7242-4711-9747-02F1F7C59A4F}" srcOrd="1" destOrd="0" parTransId="{2AEFCE48-E30A-4D32-B822-D20D712FBF29}" sibTransId="{C3EB22DC-9EE4-41E4-A2F5-1CAD8E50BAE7}"/>
    <dgm:cxn modelId="{0683574D-60BD-4B9D-A0C4-9591237EAA71}" type="presOf" srcId="{E7B0CC45-EB25-478C-AD5E-0DA3606F3861}" destId="{0E29F757-C01B-4189-B840-3D00D606FCEA}" srcOrd="0" destOrd="2" presId="urn:microsoft.com/office/officeart/2005/8/layout/hList1"/>
    <dgm:cxn modelId="{1C026EBE-6120-4B7B-81CF-B52A7C4C8AEA}" type="presOf" srcId="{1960684E-3F8E-4B59-8586-2A0E2FF17404}" destId="{97040E31-1D34-4F64-A312-7CA12C523D86}" srcOrd="0" destOrd="3" presId="urn:microsoft.com/office/officeart/2005/8/layout/hList1"/>
    <dgm:cxn modelId="{E89E10F0-D693-4809-A6AE-71E66CC1B7BE}" type="presOf" srcId="{CA44E274-36D9-4F79-98CF-DE11D186540F}" destId="{0E29F757-C01B-4189-B840-3D00D606FCEA}" srcOrd="0" destOrd="1" presId="urn:microsoft.com/office/officeart/2005/8/layout/hList1"/>
    <dgm:cxn modelId="{593969FD-31D8-4BDF-A456-0FBC0E3DC995}" srcId="{4A6680A6-7242-4711-9747-02F1F7C59A4F}" destId="{1960684E-3F8E-4B59-8586-2A0E2FF17404}" srcOrd="3" destOrd="0" parTransId="{943D7305-F154-4B0F-B1A4-EBE22FEC7DCB}" sibTransId="{4E6C1EB7-F2AD-46BF-B0E2-2FD5F185DD76}"/>
    <dgm:cxn modelId="{FA9C35F1-1D54-4F20-BE18-B6F8877D80F9}" srcId="{6DE92F5F-56B2-4EDE-8104-2F59C9132C0B}" destId="{CA44E274-36D9-4F79-98CF-DE11D186540F}" srcOrd="1" destOrd="0" parTransId="{46178768-3245-4034-9041-D00CE8754F59}" sibTransId="{EE2C3F53-C846-45FF-8389-C7FF5D71A2C3}"/>
    <dgm:cxn modelId="{C263913B-6526-424D-AD0C-CC4B51C3A1BB}" srcId="{4A6680A6-7242-4711-9747-02F1F7C59A4F}" destId="{8825CA3E-A7C4-420A-BE9F-B43A86D4F91F}" srcOrd="1" destOrd="0" parTransId="{4D66E7B8-B6D4-41D5-A291-9E313C8F63C4}" sibTransId="{93EADA51-AF3E-4D16-98FC-AA28A0CF13EC}"/>
    <dgm:cxn modelId="{00BD50CD-AD77-4C47-A45F-AB4271A2E9E5}" srcId="{6DE92F5F-56B2-4EDE-8104-2F59C9132C0B}" destId="{566F4C42-4F12-4BF6-AA28-AEF7825F3E3B}" srcOrd="7" destOrd="0" parTransId="{3C2F3B3D-D00E-49B0-8124-C150041FC783}" sibTransId="{3E04845F-BB47-48AB-9C29-E3FCBCDD3114}"/>
    <dgm:cxn modelId="{1815F79F-A1B5-4F00-8FD4-0DD9A83E6F77}" type="presOf" srcId="{6DE92F5F-56B2-4EDE-8104-2F59C9132C0B}" destId="{985431F9-4602-48C1-AD43-178F5989E7F5}" srcOrd="0" destOrd="0" presId="urn:microsoft.com/office/officeart/2005/8/layout/hList1"/>
    <dgm:cxn modelId="{F78F056B-0FEE-443C-BBD1-9D82C0791ED4}" srcId="{884203D3-99D4-4D7C-A1B8-87084CD9742D}" destId="{6DE92F5F-56B2-4EDE-8104-2F59C9132C0B}" srcOrd="0" destOrd="0" parTransId="{00296BF0-A1E1-4343-89A0-346FF82D8FEC}" sibTransId="{32CA241C-7988-4064-B177-591D55D17F96}"/>
    <dgm:cxn modelId="{7CA2F53B-F54B-4329-AFCC-8FC37A5F6F16}" srcId="{6DE92F5F-56B2-4EDE-8104-2F59C9132C0B}" destId="{CDA7EABF-B093-4576-ADC8-CF1A4F11725E}" srcOrd="4" destOrd="0" parTransId="{E64D99F1-7663-40A5-ACBF-EE15FA6A7983}" sibTransId="{CECED004-C809-4142-A871-178233EC5134}"/>
    <dgm:cxn modelId="{93AEDD4D-234C-4E75-B96F-F916816926A4}" srcId="{4A6680A6-7242-4711-9747-02F1F7C59A4F}" destId="{D3B4E456-FB12-4AA4-9E61-8BC39F21568C}" srcOrd="4" destOrd="0" parTransId="{5DE9FC11-03EF-48F4-B554-383EAC77FE31}" sibTransId="{69702F2B-8700-427D-9CD0-DEFE7CBB3351}"/>
    <dgm:cxn modelId="{64042DA3-1CBB-41FC-955D-EBF2F94867DD}" type="presOf" srcId="{D3B4E456-FB12-4AA4-9E61-8BC39F21568C}" destId="{97040E31-1D34-4F64-A312-7CA12C523D86}" srcOrd="0" destOrd="4" presId="urn:microsoft.com/office/officeart/2005/8/layout/hList1"/>
    <dgm:cxn modelId="{D1CF5DBB-92EA-4DF9-87F3-2CC79F4469A9}" srcId="{6DE92F5F-56B2-4EDE-8104-2F59C9132C0B}" destId="{4F8928AF-9307-40D4-9B27-5ED39586200F}" srcOrd="3" destOrd="0" parTransId="{7B3E5A96-9AE0-4CB0-BA65-6C883E969A33}" sibTransId="{5052ABC6-9E11-4DD0-A034-08F5FF2B80E8}"/>
    <dgm:cxn modelId="{1C867122-5601-42AB-B409-795975C342E0}" type="presOf" srcId="{D1A53183-3F9D-4811-81F7-92C93D7F761E}" destId="{97040E31-1D34-4F64-A312-7CA12C523D86}" srcOrd="0" destOrd="2" presId="urn:microsoft.com/office/officeart/2005/8/layout/hList1"/>
    <dgm:cxn modelId="{68EFB657-FF22-4447-8001-3697DC05EA48}" srcId="{6DE92F5F-56B2-4EDE-8104-2F59C9132C0B}" destId="{E7B0CC45-EB25-478C-AD5E-0DA3606F3861}" srcOrd="2" destOrd="0" parTransId="{B89F9BCD-A325-47E1-BA86-5B3BF4F4A90D}" sibTransId="{4F0EE84F-8376-41A0-B632-99C8A1D22003}"/>
    <dgm:cxn modelId="{A9B52563-2997-4D1B-AFC5-148E516D9F25}" type="presOf" srcId="{4F8928AF-9307-40D4-9B27-5ED39586200F}" destId="{0E29F757-C01B-4189-B840-3D00D606FCEA}" srcOrd="0" destOrd="3" presId="urn:microsoft.com/office/officeart/2005/8/layout/hList1"/>
    <dgm:cxn modelId="{1527982E-C54F-42E6-86EB-BCC582E4AE5A}" type="presOf" srcId="{780068AE-B87A-4AD4-95AB-88B87A272EB6}" destId="{0E29F757-C01B-4189-B840-3D00D606FCEA}" srcOrd="0" destOrd="5" presId="urn:microsoft.com/office/officeart/2005/8/layout/hList1"/>
    <dgm:cxn modelId="{2E8BF5BF-C671-4374-8CA1-C2870000091A}" srcId="{4A6680A6-7242-4711-9747-02F1F7C59A4F}" destId="{8F8535D7-4083-45AA-ABA4-49E22CB79983}" srcOrd="6" destOrd="0" parTransId="{8EF0B9B0-89DA-4360-8B43-2117F5D5C3F1}" sibTransId="{F11CB886-4640-47AA-8055-1C62C2A0DEAA}"/>
    <dgm:cxn modelId="{E5408A0E-68EB-466F-9EEB-4501E13928E8}" srcId="{6DE92F5F-56B2-4EDE-8104-2F59C9132C0B}" destId="{816D48CC-CF6C-4296-A5BC-A4D125C650EE}" srcOrd="6" destOrd="0" parTransId="{B925F8F2-0505-4ED1-904D-A9720D5D60B3}" sibTransId="{B35326A0-E96C-4779-BD10-67DB6781001E}"/>
    <dgm:cxn modelId="{9CE17E1A-592A-4B6B-8861-02CA93FD5196}" type="presOf" srcId="{0B6259D0-C94C-46AE-A582-58EFD56B3683}" destId="{0E29F757-C01B-4189-B840-3D00D606FCEA}" srcOrd="0" destOrd="0" presId="urn:microsoft.com/office/officeart/2005/8/layout/hList1"/>
    <dgm:cxn modelId="{2DD5D53F-2DD4-425B-A6A9-DC8CAD9ECFFB}" srcId="{4A6680A6-7242-4711-9747-02F1F7C59A4F}" destId="{85C6B478-DFD2-4A55-A17E-3C55AD1317B3}" srcOrd="0" destOrd="0" parTransId="{8CC3B092-767C-430D-998B-42F1BC4A4A13}" sibTransId="{B63134F0-31CA-4B31-8951-3E8BC81EB20E}"/>
    <dgm:cxn modelId="{5C7FEED8-8398-4877-9DE4-A5FA12E69134}" type="presOf" srcId="{8825CA3E-A7C4-420A-BE9F-B43A86D4F91F}" destId="{97040E31-1D34-4F64-A312-7CA12C523D86}" srcOrd="0" destOrd="1" presId="urn:microsoft.com/office/officeart/2005/8/layout/hList1"/>
    <dgm:cxn modelId="{A3110AC5-3EB7-4F6B-85D4-9E6030ACE669}" type="presOf" srcId="{884203D3-99D4-4D7C-A1B8-87084CD9742D}" destId="{6CA4A32A-226B-44A8-A64C-19D59BBD7091}" srcOrd="0" destOrd="0" presId="urn:microsoft.com/office/officeart/2005/8/layout/hList1"/>
    <dgm:cxn modelId="{1DA52CF2-119A-4393-91D6-C42FA077211A}" srcId="{6DE92F5F-56B2-4EDE-8104-2F59C9132C0B}" destId="{0B6259D0-C94C-46AE-A582-58EFD56B3683}" srcOrd="0" destOrd="0" parTransId="{36854CD2-7CFD-4E76-8FF6-BFE30D6B712D}" sibTransId="{B196E4DD-89CA-4E48-A7A3-1C71F71524F2}"/>
    <dgm:cxn modelId="{A0AA2BC8-5436-4EB7-855B-F79AC8742D15}" type="presOf" srcId="{566F4C42-4F12-4BF6-AA28-AEF7825F3E3B}" destId="{0E29F757-C01B-4189-B840-3D00D606FCEA}" srcOrd="0" destOrd="7" presId="urn:microsoft.com/office/officeart/2005/8/layout/hList1"/>
    <dgm:cxn modelId="{EEFF07A7-AD4B-4250-9D98-D0F4FB3110E1}" srcId="{6DE92F5F-56B2-4EDE-8104-2F59C9132C0B}" destId="{780068AE-B87A-4AD4-95AB-88B87A272EB6}" srcOrd="5" destOrd="0" parTransId="{37AB7A5A-2B92-4808-821B-B3E6C39BCC00}" sibTransId="{6281B94C-A4E5-43CE-83C5-4EDA2C2A1185}"/>
    <dgm:cxn modelId="{BE679855-740D-45AA-9570-D24F761A4F4F}" srcId="{4A6680A6-7242-4711-9747-02F1F7C59A4F}" destId="{D1A53183-3F9D-4811-81F7-92C93D7F761E}" srcOrd="2" destOrd="0" parTransId="{36DD923B-D8F8-486C-AE5A-BEC2F679C93E}" sibTransId="{4AFD2556-584B-4F1F-B936-8135C34A4A63}"/>
    <dgm:cxn modelId="{07B9AC96-F6BF-4A56-A3BF-5510969E6035}" srcId="{4A6680A6-7242-4711-9747-02F1F7C59A4F}" destId="{04483F01-3D94-452F-960E-78A1D5736A64}" srcOrd="5" destOrd="0" parTransId="{2154A4E2-0A96-4310-9DAA-EF879272171F}" sibTransId="{1A56812F-BE1C-4378-87C1-A586D705B1F4}"/>
    <dgm:cxn modelId="{91C05EED-850B-4631-BB0A-7CA00B6C65EC}" type="presOf" srcId="{8F8535D7-4083-45AA-ABA4-49E22CB79983}" destId="{97040E31-1D34-4F64-A312-7CA12C523D86}" srcOrd="0" destOrd="6" presId="urn:microsoft.com/office/officeart/2005/8/layout/hList1"/>
    <dgm:cxn modelId="{7CE71432-95E8-4FA6-93CF-0793D6B0AD4C}" srcId="{4A6680A6-7242-4711-9747-02F1F7C59A4F}" destId="{00DF7C86-7824-4E58-9FB5-B985A196704A}" srcOrd="7" destOrd="0" parTransId="{032BE9A9-F8A7-47B2-B9C9-2BC008F078B3}" sibTransId="{00FE7B14-12B0-4F8C-86F2-86265FF25C1B}"/>
    <dgm:cxn modelId="{EF1D67D9-F63A-43CA-BA7F-AD2ABD211E0B}" type="presOf" srcId="{CDA7EABF-B093-4576-ADC8-CF1A4F11725E}" destId="{0E29F757-C01B-4189-B840-3D00D606FCEA}" srcOrd="0" destOrd="4" presId="urn:microsoft.com/office/officeart/2005/8/layout/hList1"/>
    <dgm:cxn modelId="{7CC1DED8-B8B6-42E3-AB72-AB1A2E2985F6}" type="presOf" srcId="{4A6680A6-7242-4711-9747-02F1F7C59A4F}" destId="{29FCE19B-9E34-474B-9C98-67F2B553D4AC}" srcOrd="0" destOrd="0" presId="urn:microsoft.com/office/officeart/2005/8/layout/hList1"/>
    <dgm:cxn modelId="{44D4594F-4996-4E14-BC84-3D4EF4ECF790}" type="presParOf" srcId="{6CA4A32A-226B-44A8-A64C-19D59BBD7091}" destId="{AF985081-8567-4613-8577-164D67A8ADF4}" srcOrd="0" destOrd="0" presId="urn:microsoft.com/office/officeart/2005/8/layout/hList1"/>
    <dgm:cxn modelId="{8DF291B9-1F6F-4C16-AFCF-AF4FDB7DD7B2}" type="presParOf" srcId="{AF985081-8567-4613-8577-164D67A8ADF4}" destId="{985431F9-4602-48C1-AD43-178F5989E7F5}" srcOrd="0" destOrd="0" presId="urn:microsoft.com/office/officeart/2005/8/layout/hList1"/>
    <dgm:cxn modelId="{98C04220-8704-4DDA-B5FD-F746F67733CB}" type="presParOf" srcId="{AF985081-8567-4613-8577-164D67A8ADF4}" destId="{0E29F757-C01B-4189-B840-3D00D606FCEA}" srcOrd="1" destOrd="0" presId="urn:microsoft.com/office/officeart/2005/8/layout/hList1"/>
    <dgm:cxn modelId="{F26E4BCA-C085-4713-8D70-088BE1854C05}" type="presParOf" srcId="{6CA4A32A-226B-44A8-A64C-19D59BBD7091}" destId="{ED7C621B-C68D-4B8B-B7DA-3319ED7E5C23}" srcOrd="1" destOrd="0" presId="urn:microsoft.com/office/officeart/2005/8/layout/hList1"/>
    <dgm:cxn modelId="{62738033-04D6-4D1C-A948-0CDC7C08DF2D}" type="presParOf" srcId="{6CA4A32A-226B-44A8-A64C-19D59BBD7091}" destId="{8AF6A4FB-095F-41A8-95DC-C931B7F9BEF2}" srcOrd="2" destOrd="0" presId="urn:microsoft.com/office/officeart/2005/8/layout/hList1"/>
    <dgm:cxn modelId="{05AB938A-63FA-454A-880C-FC8C235DA2C0}" type="presParOf" srcId="{8AF6A4FB-095F-41A8-95DC-C931B7F9BEF2}" destId="{29FCE19B-9E34-474B-9C98-67F2B553D4AC}" srcOrd="0" destOrd="0" presId="urn:microsoft.com/office/officeart/2005/8/layout/hList1"/>
    <dgm:cxn modelId="{4C7E2E62-ECAC-498F-B10B-161FD21481CD}" type="presParOf" srcId="{8AF6A4FB-095F-41A8-95DC-C931B7F9BEF2}" destId="{97040E31-1D34-4F64-A312-7CA12C523D8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4203D3-99D4-4D7C-A1B8-87084CD9742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MX"/>
        </a:p>
      </dgm:t>
    </dgm:pt>
    <dgm:pt modelId="{6DE92F5F-56B2-4EDE-8104-2F59C9132C0B}">
      <dgm:prSet phldrT="[Texto]" custT="1"/>
      <dgm:spPr/>
      <dgm:t>
        <a:bodyPr/>
        <a:lstStyle/>
        <a:p>
          <a:r>
            <a:rPr lang="es-MX" sz="1800" b="1" dirty="0">
              <a:solidFill>
                <a:srgbClr val="211915"/>
              </a:solidFill>
            </a:rPr>
            <a:t>VENTAJAS PARA EL INDIVIDUO</a:t>
          </a:r>
        </a:p>
      </dgm:t>
    </dgm:pt>
    <dgm:pt modelId="{00296BF0-A1E1-4343-89A0-346FF82D8FEC}" type="parTrans" cxnId="{F78F056B-0FEE-443C-BBD1-9D82C0791ED4}">
      <dgm:prSet/>
      <dgm:spPr/>
      <dgm:t>
        <a:bodyPr/>
        <a:lstStyle/>
        <a:p>
          <a:endParaRPr lang="es-MX"/>
        </a:p>
      </dgm:t>
    </dgm:pt>
    <dgm:pt modelId="{32CA241C-7988-4064-B177-591D55D17F96}" type="sibTrans" cxnId="{F78F056B-0FEE-443C-BBD1-9D82C0791ED4}">
      <dgm:prSet/>
      <dgm:spPr/>
      <dgm:t>
        <a:bodyPr/>
        <a:lstStyle/>
        <a:p>
          <a:endParaRPr lang="es-MX"/>
        </a:p>
      </dgm:t>
    </dgm:pt>
    <dgm:pt modelId="{0B6259D0-C94C-46AE-A582-58EFD56B3683}">
      <dgm:prSet phldrT="[Texto]"/>
      <dgm:spPr/>
      <dgm:t>
        <a:bodyPr/>
        <a:lstStyle/>
        <a:p>
          <a:r>
            <a:rPr lang="es-MX" dirty="0"/>
            <a:t>Se trabaja con menos tensión. </a:t>
          </a:r>
        </a:p>
      </dgm:t>
    </dgm:pt>
    <dgm:pt modelId="{36854CD2-7CFD-4E76-8FF6-BFE30D6B712D}" type="parTrans" cxnId="{1DA52CF2-119A-4393-91D6-C42FA077211A}">
      <dgm:prSet/>
      <dgm:spPr/>
      <dgm:t>
        <a:bodyPr/>
        <a:lstStyle/>
        <a:p>
          <a:endParaRPr lang="es-MX"/>
        </a:p>
      </dgm:t>
    </dgm:pt>
    <dgm:pt modelId="{B196E4DD-89CA-4E48-A7A3-1C71F71524F2}" type="sibTrans" cxnId="{1DA52CF2-119A-4393-91D6-C42FA077211A}">
      <dgm:prSet/>
      <dgm:spPr/>
      <dgm:t>
        <a:bodyPr/>
        <a:lstStyle/>
        <a:p>
          <a:endParaRPr lang="es-MX"/>
        </a:p>
      </dgm:t>
    </dgm:pt>
    <dgm:pt modelId="{4A6680A6-7242-4711-9747-02F1F7C59A4F}">
      <dgm:prSet phldrT="[Texto]" custT="1"/>
      <dgm:spPr/>
      <dgm:t>
        <a:bodyPr/>
        <a:lstStyle/>
        <a:p>
          <a:r>
            <a:rPr lang="es-MX" sz="1800" b="1" dirty="0">
              <a:solidFill>
                <a:srgbClr val="211915"/>
              </a:solidFill>
            </a:rPr>
            <a:t>VENTAJAS PARA LA ORG</a:t>
          </a:r>
        </a:p>
      </dgm:t>
    </dgm:pt>
    <dgm:pt modelId="{2AEFCE48-E30A-4D32-B822-D20D712FBF29}" type="parTrans" cxnId="{342AF219-92A8-40F9-ADBF-EEDB94A3DAD3}">
      <dgm:prSet/>
      <dgm:spPr/>
      <dgm:t>
        <a:bodyPr/>
        <a:lstStyle/>
        <a:p>
          <a:endParaRPr lang="es-MX"/>
        </a:p>
      </dgm:t>
    </dgm:pt>
    <dgm:pt modelId="{C3EB22DC-9EE4-41E4-A2F5-1CAD8E50BAE7}" type="sibTrans" cxnId="{342AF219-92A8-40F9-ADBF-EEDB94A3DAD3}">
      <dgm:prSet/>
      <dgm:spPr/>
      <dgm:t>
        <a:bodyPr/>
        <a:lstStyle/>
        <a:p>
          <a:endParaRPr lang="es-MX"/>
        </a:p>
      </dgm:t>
    </dgm:pt>
    <dgm:pt modelId="{85C6B478-DFD2-4A55-A17E-3C55AD1317B3}">
      <dgm:prSet phldrT="[Texto]"/>
      <dgm:spPr/>
      <dgm:t>
        <a:bodyPr/>
        <a:lstStyle/>
        <a:p>
          <a:r>
            <a:rPr lang="es-MX" dirty="0"/>
            <a:t>Aumenta la calidad del trabajo. </a:t>
          </a:r>
        </a:p>
      </dgm:t>
    </dgm:pt>
    <dgm:pt modelId="{8CC3B092-767C-430D-998B-42F1BC4A4A13}" type="parTrans" cxnId="{2DD5D53F-2DD4-425B-A6A9-DC8CAD9ECFFB}">
      <dgm:prSet/>
      <dgm:spPr/>
      <dgm:t>
        <a:bodyPr/>
        <a:lstStyle/>
        <a:p>
          <a:endParaRPr lang="es-MX"/>
        </a:p>
      </dgm:t>
    </dgm:pt>
    <dgm:pt modelId="{B63134F0-31CA-4B31-8951-3E8BC81EB20E}" type="sibTrans" cxnId="{2DD5D53F-2DD4-425B-A6A9-DC8CAD9ECFFB}">
      <dgm:prSet/>
      <dgm:spPr/>
      <dgm:t>
        <a:bodyPr/>
        <a:lstStyle/>
        <a:p>
          <a:endParaRPr lang="es-MX"/>
        </a:p>
      </dgm:t>
    </dgm:pt>
    <dgm:pt modelId="{A2C66CD1-D12A-4685-8C2A-63CC53E32830}">
      <dgm:prSet/>
      <dgm:spPr/>
      <dgm:t>
        <a:bodyPr/>
        <a:lstStyle/>
        <a:p>
          <a:r>
            <a:rPr lang="es-MX" dirty="0"/>
            <a:t>Se comparte la responsabilidad. </a:t>
          </a:r>
        </a:p>
      </dgm:t>
    </dgm:pt>
    <dgm:pt modelId="{7372BC02-C401-4914-8024-C56E1E967199}" type="parTrans" cxnId="{787457CF-9B71-4886-BF12-49AFC7920E12}">
      <dgm:prSet/>
      <dgm:spPr/>
      <dgm:t>
        <a:bodyPr/>
        <a:lstStyle/>
        <a:p>
          <a:endParaRPr lang="es-MX"/>
        </a:p>
      </dgm:t>
    </dgm:pt>
    <dgm:pt modelId="{7DAF05AB-16B1-4C9D-9CD4-B862435F39CA}" type="sibTrans" cxnId="{787457CF-9B71-4886-BF12-49AFC7920E12}">
      <dgm:prSet/>
      <dgm:spPr/>
      <dgm:t>
        <a:bodyPr/>
        <a:lstStyle/>
        <a:p>
          <a:endParaRPr lang="es-MX"/>
        </a:p>
      </dgm:t>
    </dgm:pt>
    <dgm:pt modelId="{FF9C7499-43F3-446C-804B-AB983C5D782D}">
      <dgm:prSet/>
      <dgm:spPr/>
      <dgm:t>
        <a:bodyPr/>
        <a:lstStyle/>
        <a:p>
          <a:r>
            <a:rPr lang="es-MX" dirty="0"/>
            <a:t>Es más gratificante. </a:t>
          </a:r>
        </a:p>
      </dgm:t>
    </dgm:pt>
    <dgm:pt modelId="{CC1ADC1D-42F2-4039-9939-12CEE273A982}" type="parTrans" cxnId="{C06B56BF-4825-4EEB-A03B-9EEFBCD5A835}">
      <dgm:prSet/>
      <dgm:spPr/>
      <dgm:t>
        <a:bodyPr/>
        <a:lstStyle/>
        <a:p>
          <a:endParaRPr lang="es-MX"/>
        </a:p>
      </dgm:t>
    </dgm:pt>
    <dgm:pt modelId="{1B6A31E9-704D-406F-B166-2C0F3630D3B0}" type="sibTrans" cxnId="{C06B56BF-4825-4EEB-A03B-9EEFBCD5A835}">
      <dgm:prSet/>
      <dgm:spPr/>
      <dgm:t>
        <a:bodyPr/>
        <a:lstStyle/>
        <a:p>
          <a:endParaRPr lang="es-MX"/>
        </a:p>
      </dgm:t>
    </dgm:pt>
    <dgm:pt modelId="{4C3BEA46-6C64-4301-8F54-42CC9D540C2E}">
      <dgm:prSet/>
      <dgm:spPr/>
      <dgm:t>
        <a:bodyPr/>
        <a:lstStyle/>
        <a:p>
          <a:r>
            <a:rPr lang="es-MX" dirty="0"/>
            <a:t>Se comparten los premios y reconocimientos. </a:t>
          </a:r>
        </a:p>
      </dgm:t>
    </dgm:pt>
    <dgm:pt modelId="{D9591D8B-B6F7-4CDD-8F45-A4260F0D4EC8}" type="parTrans" cxnId="{5882602B-409D-47B4-A8C1-FC1A3D3D4AF7}">
      <dgm:prSet/>
      <dgm:spPr/>
      <dgm:t>
        <a:bodyPr/>
        <a:lstStyle/>
        <a:p>
          <a:endParaRPr lang="es-MX"/>
        </a:p>
      </dgm:t>
    </dgm:pt>
    <dgm:pt modelId="{3C8197F9-622D-4018-8534-D468A935F59B}" type="sibTrans" cxnId="{5882602B-409D-47B4-A8C1-FC1A3D3D4AF7}">
      <dgm:prSet/>
      <dgm:spPr/>
      <dgm:t>
        <a:bodyPr/>
        <a:lstStyle/>
        <a:p>
          <a:endParaRPr lang="es-MX"/>
        </a:p>
      </dgm:t>
    </dgm:pt>
    <dgm:pt modelId="{0799F79A-7E52-4E9F-A20C-7BD02F0CC279}">
      <dgm:prSet/>
      <dgm:spPr/>
      <dgm:t>
        <a:bodyPr/>
        <a:lstStyle/>
        <a:p>
          <a:r>
            <a:rPr lang="es-MX" dirty="0"/>
            <a:t>Puede influirse mejor en los demás. </a:t>
          </a:r>
        </a:p>
      </dgm:t>
    </dgm:pt>
    <dgm:pt modelId="{35BEF036-98D8-4A50-93F8-31D9440A2116}" type="parTrans" cxnId="{B7957A7B-352B-42E5-A0AB-C67AE2687F48}">
      <dgm:prSet/>
      <dgm:spPr/>
      <dgm:t>
        <a:bodyPr/>
        <a:lstStyle/>
        <a:p>
          <a:endParaRPr lang="es-MX"/>
        </a:p>
      </dgm:t>
    </dgm:pt>
    <dgm:pt modelId="{88534DF3-6EE9-41A1-87E0-C6320C7765B2}" type="sibTrans" cxnId="{B7957A7B-352B-42E5-A0AB-C67AE2687F48}">
      <dgm:prSet/>
      <dgm:spPr/>
      <dgm:t>
        <a:bodyPr/>
        <a:lstStyle/>
        <a:p>
          <a:endParaRPr lang="es-MX"/>
        </a:p>
      </dgm:t>
    </dgm:pt>
    <dgm:pt modelId="{685CD044-D8E9-44FE-899E-81ED95984EC6}">
      <dgm:prSet/>
      <dgm:spPr/>
      <dgm:t>
        <a:bodyPr/>
        <a:lstStyle/>
        <a:p>
          <a:r>
            <a:rPr lang="es-MX" dirty="0"/>
            <a:t>Se experimenta la sensación de un trabajo bien hecho. </a:t>
          </a:r>
        </a:p>
      </dgm:t>
    </dgm:pt>
    <dgm:pt modelId="{8AD9C6D7-CDF4-4E76-BFAC-E16E195B8349}" type="parTrans" cxnId="{2B89F182-D18A-458C-B72F-EF354911EFCA}">
      <dgm:prSet/>
      <dgm:spPr/>
      <dgm:t>
        <a:bodyPr/>
        <a:lstStyle/>
        <a:p>
          <a:endParaRPr lang="es-MX"/>
        </a:p>
      </dgm:t>
    </dgm:pt>
    <dgm:pt modelId="{69EF93A9-0A7A-40A2-B840-C095C58E142B}" type="sibTrans" cxnId="{2B89F182-D18A-458C-B72F-EF354911EFCA}">
      <dgm:prSet/>
      <dgm:spPr/>
      <dgm:t>
        <a:bodyPr/>
        <a:lstStyle/>
        <a:p>
          <a:endParaRPr lang="es-MX"/>
        </a:p>
      </dgm:t>
    </dgm:pt>
    <dgm:pt modelId="{2E08F0E0-769C-4646-8BD3-BFF57546587E}">
      <dgm:prSet/>
      <dgm:spPr/>
      <dgm:t>
        <a:bodyPr/>
        <a:lstStyle/>
        <a:p>
          <a:r>
            <a:rPr lang="es-MX"/>
            <a:t>Se fortalece el espíritu colectivista y el compromiso con la organización. </a:t>
          </a:r>
        </a:p>
      </dgm:t>
    </dgm:pt>
    <dgm:pt modelId="{C41B8409-AA9D-49A4-9070-13D85AFD30C6}" type="parTrans" cxnId="{3A62C723-C0B6-4CDC-A103-856CB2D35464}">
      <dgm:prSet/>
      <dgm:spPr/>
      <dgm:t>
        <a:bodyPr/>
        <a:lstStyle/>
        <a:p>
          <a:endParaRPr lang="es-MX"/>
        </a:p>
      </dgm:t>
    </dgm:pt>
    <dgm:pt modelId="{AAD23C45-31A3-403A-8F9B-C8364A0B607B}" type="sibTrans" cxnId="{3A62C723-C0B6-4CDC-A103-856CB2D35464}">
      <dgm:prSet/>
      <dgm:spPr/>
      <dgm:t>
        <a:bodyPr/>
        <a:lstStyle/>
        <a:p>
          <a:endParaRPr lang="es-MX"/>
        </a:p>
      </dgm:t>
    </dgm:pt>
    <dgm:pt modelId="{D1CC3782-0DE7-4090-B001-701582866798}">
      <dgm:prSet/>
      <dgm:spPr/>
      <dgm:t>
        <a:bodyPr/>
        <a:lstStyle/>
        <a:p>
          <a:r>
            <a:rPr lang="es-MX" dirty="0"/>
            <a:t>Disminuyen los gastos institucionales. </a:t>
          </a:r>
        </a:p>
      </dgm:t>
    </dgm:pt>
    <dgm:pt modelId="{5A17F834-A616-42F9-A034-A8E56F3F0465}" type="parTrans" cxnId="{CE617BF9-997D-4259-92F1-285FC211C632}">
      <dgm:prSet/>
      <dgm:spPr/>
      <dgm:t>
        <a:bodyPr/>
        <a:lstStyle/>
        <a:p>
          <a:endParaRPr lang="es-MX"/>
        </a:p>
      </dgm:t>
    </dgm:pt>
    <dgm:pt modelId="{BC3C2859-3BC7-4CA0-B0F0-8F408FACD5CE}" type="sibTrans" cxnId="{CE617BF9-997D-4259-92F1-285FC211C632}">
      <dgm:prSet/>
      <dgm:spPr/>
      <dgm:t>
        <a:bodyPr/>
        <a:lstStyle/>
        <a:p>
          <a:endParaRPr lang="es-MX"/>
        </a:p>
      </dgm:t>
    </dgm:pt>
    <dgm:pt modelId="{D85A4AB2-B09E-4AF4-9356-C5012A50ADE8}">
      <dgm:prSet/>
      <dgm:spPr/>
      <dgm:t>
        <a:bodyPr/>
        <a:lstStyle/>
        <a:p>
          <a:r>
            <a:rPr lang="es-MX"/>
            <a:t>Existe un mayor conocimiento e información. </a:t>
          </a:r>
        </a:p>
      </dgm:t>
    </dgm:pt>
    <dgm:pt modelId="{1E7C1A8D-18F0-4668-97DF-51E63185D6AE}" type="parTrans" cxnId="{22F54580-DF4C-487A-B89F-ABF18AB7F50C}">
      <dgm:prSet/>
      <dgm:spPr/>
      <dgm:t>
        <a:bodyPr/>
        <a:lstStyle/>
        <a:p>
          <a:endParaRPr lang="es-MX"/>
        </a:p>
      </dgm:t>
    </dgm:pt>
    <dgm:pt modelId="{F21DE833-B7C7-4BE4-9F6E-ECFBD6212925}" type="sibTrans" cxnId="{22F54580-DF4C-487A-B89F-ABF18AB7F50C}">
      <dgm:prSet/>
      <dgm:spPr/>
      <dgm:t>
        <a:bodyPr/>
        <a:lstStyle/>
        <a:p>
          <a:endParaRPr lang="es-MX"/>
        </a:p>
      </dgm:t>
    </dgm:pt>
    <dgm:pt modelId="{ED8DE401-2506-47CF-8915-1ED46F0AE54B}">
      <dgm:prSet/>
      <dgm:spPr/>
      <dgm:t>
        <a:bodyPr/>
        <a:lstStyle/>
        <a:p>
          <a:r>
            <a:rPr lang="es-MX"/>
            <a:t>Surgen nuevas formas de abordar un problema. </a:t>
          </a:r>
        </a:p>
      </dgm:t>
    </dgm:pt>
    <dgm:pt modelId="{BCED8CA1-B6EC-44BB-BC3B-7749C36AD7BE}" type="parTrans" cxnId="{42A089EF-6A11-4086-B900-04042FCA76EE}">
      <dgm:prSet/>
      <dgm:spPr/>
      <dgm:t>
        <a:bodyPr/>
        <a:lstStyle/>
        <a:p>
          <a:endParaRPr lang="es-MX"/>
        </a:p>
      </dgm:t>
    </dgm:pt>
    <dgm:pt modelId="{F3125509-5737-479E-8555-1C8979B54E75}" type="sibTrans" cxnId="{42A089EF-6A11-4086-B900-04042FCA76EE}">
      <dgm:prSet/>
      <dgm:spPr/>
      <dgm:t>
        <a:bodyPr/>
        <a:lstStyle/>
        <a:p>
          <a:endParaRPr lang="es-MX"/>
        </a:p>
      </dgm:t>
    </dgm:pt>
    <dgm:pt modelId="{111F05E5-292C-4C41-ADBA-BCDCA26BC655}">
      <dgm:prSet/>
      <dgm:spPr/>
      <dgm:t>
        <a:bodyPr/>
        <a:lstStyle/>
        <a:p>
          <a:r>
            <a:rPr lang="es-MX"/>
            <a:t>Se comprenden mejor las decisiones. </a:t>
          </a:r>
        </a:p>
      </dgm:t>
    </dgm:pt>
    <dgm:pt modelId="{70522CA1-9B50-42B2-B1CD-045998F3D9A5}" type="parTrans" cxnId="{5E1E4E07-08CE-4D83-821A-74C2890E0A82}">
      <dgm:prSet/>
      <dgm:spPr/>
      <dgm:t>
        <a:bodyPr/>
        <a:lstStyle/>
        <a:p>
          <a:endParaRPr lang="es-MX"/>
        </a:p>
      </dgm:t>
    </dgm:pt>
    <dgm:pt modelId="{3E9D993B-355B-4F74-868E-7E419F5AF721}" type="sibTrans" cxnId="{5E1E4E07-08CE-4D83-821A-74C2890E0A82}">
      <dgm:prSet/>
      <dgm:spPr/>
      <dgm:t>
        <a:bodyPr/>
        <a:lstStyle/>
        <a:p>
          <a:endParaRPr lang="es-MX"/>
        </a:p>
      </dgm:t>
    </dgm:pt>
    <dgm:pt modelId="{1614F249-9C9D-469E-9AEA-367B11D134E5}">
      <dgm:prSet/>
      <dgm:spPr/>
      <dgm:t>
        <a:bodyPr/>
        <a:lstStyle/>
        <a:p>
          <a:r>
            <a:rPr lang="es-MX"/>
            <a:t>Son más diversos los puntos de vista. </a:t>
          </a:r>
        </a:p>
      </dgm:t>
    </dgm:pt>
    <dgm:pt modelId="{270C2D81-3AD5-42EE-AE4D-4D5D3684DECA}" type="parTrans" cxnId="{A74780BC-8DC4-46B9-B0EA-4E715096F019}">
      <dgm:prSet/>
      <dgm:spPr/>
      <dgm:t>
        <a:bodyPr/>
        <a:lstStyle/>
        <a:p>
          <a:endParaRPr lang="es-MX"/>
        </a:p>
      </dgm:t>
    </dgm:pt>
    <dgm:pt modelId="{219770AA-E64D-477C-A43B-60A6E22E4F18}" type="sibTrans" cxnId="{A74780BC-8DC4-46B9-B0EA-4E715096F019}">
      <dgm:prSet/>
      <dgm:spPr/>
      <dgm:t>
        <a:bodyPr/>
        <a:lstStyle/>
        <a:p>
          <a:endParaRPr lang="es-MX"/>
        </a:p>
      </dgm:t>
    </dgm:pt>
    <dgm:pt modelId="{89E03C49-4A37-4CA3-BB7A-F1854FF49F0A}">
      <dgm:prSet/>
      <dgm:spPr/>
      <dgm:t>
        <a:bodyPr/>
        <a:lstStyle/>
        <a:p>
          <a:r>
            <a:rPr lang="es-MX" dirty="0"/>
            <a:t>Hay una mayor aceptación de las soluciones. </a:t>
          </a:r>
        </a:p>
      </dgm:t>
    </dgm:pt>
    <dgm:pt modelId="{7EA3294F-EE84-4EDC-AC55-9D7457D22F53}" type="parTrans" cxnId="{708537D9-F64A-4A2D-ACA3-8346EB5FE7B8}">
      <dgm:prSet/>
      <dgm:spPr/>
      <dgm:t>
        <a:bodyPr/>
        <a:lstStyle/>
        <a:p>
          <a:endParaRPr lang="es-MX"/>
        </a:p>
      </dgm:t>
    </dgm:pt>
    <dgm:pt modelId="{C638D3A8-EB24-4107-B112-8E8ACF8320A9}" type="sibTrans" cxnId="{708537D9-F64A-4A2D-ACA3-8346EB5FE7B8}">
      <dgm:prSet/>
      <dgm:spPr/>
      <dgm:t>
        <a:bodyPr/>
        <a:lstStyle/>
        <a:p>
          <a:endParaRPr lang="es-MX"/>
        </a:p>
      </dgm:t>
    </dgm:pt>
    <dgm:pt modelId="{6CA4A32A-226B-44A8-A64C-19D59BBD7091}" type="pres">
      <dgm:prSet presAssocID="{884203D3-99D4-4D7C-A1B8-87084CD9742D}" presName="Name0" presStyleCnt="0">
        <dgm:presLayoutVars>
          <dgm:dir/>
          <dgm:animLvl val="lvl"/>
          <dgm:resizeHandles val="exact"/>
        </dgm:presLayoutVars>
      </dgm:prSet>
      <dgm:spPr/>
      <dgm:t>
        <a:bodyPr/>
        <a:lstStyle/>
        <a:p>
          <a:endParaRPr lang="es-MX"/>
        </a:p>
      </dgm:t>
    </dgm:pt>
    <dgm:pt modelId="{AF985081-8567-4613-8577-164D67A8ADF4}" type="pres">
      <dgm:prSet presAssocID="{6DE92F5F-56B2-4EDE-8104-2F59C9132C0B}" presName="composite" presStyleCnt="0"/>
      <dgm:spPr/>
    </dgm:pt>
    <dgm:pt modelId="{985431F9-4602-48C1-AD43-178F5989E7F5}" type="pres">
      <dgm:prSet presAssocID="{6DE92F5F-56B2-4EDE-8104-2F59C9132C0B}" presName="parTx" presStyleLbl="alignNode1" presStyleIdx="0" presStyleCnt="2">
        <dgm:presLayoutVars>
          <dgm:chMax val="0"/>
          <dgm:chPref val="0"/>
          <dgm:bulletEnabled val="1"/>
        </dgm:presLayoutVars>
      </dgm:prSet>
      <dgm:spPr/>
      <dgm:t>
        <a:bodyPr/>
        <a:lstStyle/>
        <a:p>
          <a:endParaRPr lang="es-MX"/>
        </a:p>
      </dgm:t>
    </dgm:pt>
    <dgm:pt modelId="{0E29F757-C01B-4189-B840-3D00D606FCEA}" type="pres">
      <dgm:prSet presAssocID="{6DE92F5F-56B2-4EDE-8104-2F59C9132C0B}" presName="desTx" presStyleLbl="alignAccFollowNode1" presStyleIdx="0" presStyleCnt="2">
        <dgm:presLayoutVars>
          <dgm:bulletEnabled val="1"/>
        </dgm:presLayoutVars>
      </dgm:prSet>
      <dgm:spPr/>
      <dgm:t>
        <a:bodyPr/>
        <a:lstStyle/>
        <a:p>
          <a:endParaRPr lang="es-MX"/>
        </a:p>
      </dgm:t>
    </dgm:pt>
    <dgm:pt modelId="{ED7C621B-C68D-4B8B-B7DA-3319ED7E5C23}" type="pres">
      <dgm:prSet presAssocID="{32CA241C-7988-4064-B177-591D55D17F96}" presName="space" presStyleCnt="0"/>
      <dgm:spPr/>
    </dgm:pt>
    <dgm:pt modelId="{8AF6A4FB-095F-41A8-95DC-C931B7F9BEF2}" type="pres">
      <dgm:prSet presAssocID="{4A6680A6-7242-4711-9747-02F1F7C59A4F}" presName="composite" presStyleCnt="0"/>
      <dgm:spPr/>
    </dgm:pt>
    <dgm:pt modelId="{29FCE19B-9E34-474B-9C98-67F2B553D4AC}" type="pres">
      <dgm:prSet presAssocID="{4A6680A6-7242-4711-9747-02F1F7C59A4F}" presName="parTx" presStyleLbl="alignNode1" presStyleIdx="1" presStyleCnt="2">
        <dgm:presLayoutVars>
          <dgm:chMax val="0"/>
          <dgm:chPref val="0"/>
          <dgm:bulletEnabled val="1"/>
        </dgm:presLayoutVars>
      </dgm:prSet>
      <dgm:spPr/>
      <dgm:t>
        <a:bodyPr/>
        <a:lstStyle/>
        <a:p>
          <a:endParaRPr lang="es-MX"/>
        </a:p>
      </dgm:t>
    </dgm:pt>
    <dgm:pt modelId="{97040E31-1D34-4F64-A312-7CA12C523D86}" type="pres">
      <dgm:prSet presAssocID="{4A6680A6-7242-4711-9747-02F1F7C59A4F}" presName="desTx" presStyleLbl="alignAccFollowNode1" presStyleIdx="1" presStyleCnt="2">
        <dgm:presLayoutVars>
          <dgm:bulletEnabled val="1"/>
        </dgm:presLayoutVars>
      </dgm:prSet>
      <dgm:spPr/>
      <dgm:t>
        <a:bodyPr/>
        <a:lstStyle/>
        <a:p>
          <a:endParaRPr lang="es-MX"/>
        </a:p>
      </dgm:t>
    </dgm:pt>
  </dgm:ptLst>
  <dgm:cxnLst>
    <dgm:cxn modelId="{2DD5D53F-2DD4-425B-A6A9-DC8CAD9ECFFB}" srcId="{4A6680A6-7242-4711-9747-02F1F7C59A4F}" destId="{85C6B478-DFD2-4A55-A17E-3C55AD1317B3}" srcOrd="0" destOrd="0" parTransId="{8CC3B092-767C-430D-998B-42F1BC4A4A13}" sibTransId="{B63134F0-31CA-4B31-8951-3E8BC81EB20E}"/>
    <dgm:cxn modelId="{B7957A7B-352B-42E5-A0AB-C67AE2687F48}" srcId="{6DE92F5F-56B2-4EDE-8104-2F59C9132C0B}" destId="{0799F79A-7E52-4E9F-A20C-7BD02F0CC279}" srcOrd="4" destOrd="0" parTransId="{35BEF036-98D8-4A50-93F8-31D9440A2116}" sibTransId="{88534DF3-6EE9-41A1-87E0-C6320C7765B2}"/>
    <dgm:cxn modelId="{8A2A8A5E-FEC5-487A-8287-720168C9F2E5}" type="presOf" srcId="{685CD044-D8E9-44FE-899E-81ED95984EC6}" destId="{0E29F757-C01B-4189-B840-3D00D606FCEA}" srcOrd="0" destOrd="5" presId="urn:microsoft.com/office/officeart/2005/8/layout/hList1"/>
    <dgm:cxn modelId="{708537D9-F64A-4A2D-ACA3-8346EB5FE7B8}" srcId="{4A6680A6-7242-4711-9747-02F1F7C59A4F}" destId="{89E03C49-4A37-4CA3-BB7A-F1854FF49F0A}" srcOrd="7" destOrd="0" parTransId="{7EA3294F-EE84-4EDC-AC55-9D7457D22F53}" sibTransId="{C638D3A8-EB24-4107-B112-8E8ACF8320A9}"/>
    <dgm:cxn modelId="{B79C9D7E-E626-4A6A-AB03-3E3525783357}" type="presOf" srcId="{D1CC3782-0DE7-4090-B001-701582866798}" destId="{97040E31-1D34-4F64-A312-7CA12C523D86}" srcOrd="0" destOrd="2" presId="urn:microsoft.com/office/officeart/2005/8/layout/hList1"/>
    <dgm:cxn modelId="{BE293D43-326D-41C1-9591-5623A13BA952}" type="presOf" srcId="{0B6259D0-C94C-46AE-A582-58EFD56B3683}" destId="{0E29F757-C01B-4189-B840-3D00D606FCEA}" srcOrd="0" destOrd="0" presId="urn:microsoft.com/office/officeart/2005/8/layout/hList1"/>
    <dgm:cxn modelId="{22F54580-DF4C-487A-B89F-ABF18AB7F50C}" srcId="{4A6680A6-7242-4711-9747-02F1F7C59A4F}" destId="{D85A4AB2-B09E-4AF4-9356-C5012A50ADE8}" srcOrd="3" destOrd="0" parTransId="{1E7C1A8D-18F0-4668-97DF-51E63185D6AE}" sibTransId="{F21DE833-B7C7-4BE4-9F6E-ECFBD6212925}"/>
    <dgm:cxn modelId="{787457CF-9B71-4886-BF12-49AFC7920E12}" srcId="{6DE92F5F-56B2-4EDE-8104-2F59C9132C0B}" destId="{A2C66CD1-D12A-4685-8C2A-63CC53E32830}" srcOrd="1" destOrd="0" parTransId="{7372BC02-C401-4914-8024-C56E1E967199}" sibTransId="{7DAF05AB-16B1-4C9D-9CD4-B862435F39CA}"/>
    <dgm:cxn modelId="{5882602B-409D-47B4-A8C1-FC1A3D3D4AF7}" srcId="{6DE92F5F-56B2-4EDE-8104-2F59C9132C0B}" destId="{4C3BEA46-6C64-4301-8F54-42CC9D540C2E}" srcOrd="3" destOrd="0" parTransId="{D9591D8B-B6F7-4CDD-8F45-A4260F0D4EC8}" sibTransId="{3C8197F9-622D-4018-8534-D468A935F59B}"/>
    <dgm:cxn modelId="{3C1200FB-4528-4B7B-8257-10E51429EEB2}" type="presOf" srcId="{A2C66CD1-D12A-4685-8C2A-63CC53E32830}" destId="{0E29F757-C01B-4189-B840-3D00D606FCEA}" srcOrd="0" destOrd="1" presId="urn:microsoft.com/office/officeart/2005/8/layout/hList1"/>
    <dgm:cxn modelId="{B86BD00D-B210-41A7-8AF1-D5F855B871F8}" type="presOf" srcId="{4A6680A6-7242-4711-9747-02F1F7C59A4F}" destId="{29FCE19B-9E34-474B-9C98-67F2B553D4AC}" srcOrd="0" destOrd="0" presId="urn:microsoft.com/office/officeart/2005/8/layout/hList1"/>
    <dgm:cxn modelId="{3DA00CE8-038B-46ED-9A8D-357F06394558}" type="presOf" srcId="{2E08F0E0-769C-4646-8BD3-BFF57546587E}" destId="{97040E31-1D34-4F64-A312-7CA12C523D86}" srcOrd="0" destOrd="1" presId="urn:microsoft.com/office/officeart/2005/8/layout/hList1"/>
    <dgm:cxn modelId="{B27729BD-CB31-47D6-BBA3-B2F44BBB42C8}" type="presOf" srcId="{85C6B478-DFD2-4A55-A17E-3C55AD1317B3}" destId="{97040E31-1D34-4F64-A312-7CA12C523D86}" srcOrd="0" destOrd="0" presId="urn:microsoft.com/office/officeart/2005/8/layout/hList1"/>
    <dgm:cxn modelId="{129EF291-8DC2-41D9-9ABA-77275603F9A7}" type="presOf" srcId="{1614F249-9C9D-469E-9AEA-367B11D134E5}" destId="{97040E31-1D34-4F64-A312-7CA12C523D86}" srcOrd="0" destOrd="6" presId="urn:microsoft.com/office/officeart/2005/8/layout/hList1"/>
    <dgm:cxn modelId="{607CECCF-5679-42F1-A876-7198BE8FE664}" type="presOf" srcId="{6DE92F5F-56B2-4EDE-8104-2F59C9132C0B}" destId="{985431F9-4602-48C1-AD43-178F5989E7F5}" srcOrd="0" destOrd="0" presId="urn:microsoft.com/office/officeart/2005/8/layout/hList1"/>
    <dgm:cxn modelId="{1DA52CF2-119A-4393-91D6-C42FA077211A}" srcId="{6DE92F5F-56B2-4EDE-8104-2F59C9132C0B}" destId="{0B6259D0-C94C-46AE-A582-58EFD56B3683}" srcOrd="0" destOrd="0" parTransId="{36854CD2-7CFD-4E76-8FF6-BFE30D6B712D}" sibTransId="{B196E4DD-89CA-4E48-A7A3-1C71F71524F2}"/>
    <dgm:cxn modelId="{7266A3FB-9188-4EC5-BB63-39AEBA50E532}" type="presOf" srcId="{0799F79A-7E52-4E9F-A20C-7BD02F0CC279}" destId="{0E29F757-C01B-4189-B840-3D00D606FCEA}" srcOrd="0" destOrd="4" presId="urn:microsoft.com/office/officeart/2005/8/layout/hList1"/>
    <dgm:cxn modelId="{342AF219-92A8-40F9-ADBF-EEDB94A3DAD3}" srcId="{884203D3-99D4-4D7C-A1B8-87084CD9742D}" destId="{4A6680A6-7242-4711-9747-02F1F7C59A4F}" srcOrd="1" destOrd="0" parTransId="{2AEFCE48-E30A-4D32-B822-D20D712FBF29}" sibTransId="{C3EB22DC-9EE4-41E4-A2F5-1CAD8E50BAE7}"/>
    <dgm:cxn modelId="{2B89F182-D18A-458C-B72F-EF354911EFCA}" srcId="{6DE92F5F-56B2-4EDE-8104-2F59C9132C0B}" destId="{685CD044-D8E9-44FE-899E-81ED95984EC6}" srcOrd="5" destOrd="0" parTransId="{8AD9C6D7-CDF4-4E76-BFAC-E16E195B8349}" sibTransId="{69EF93A9-0A7A-40A2-B840-C095C58E142B}"/>
    <dgm:cxn modelId="{F78F056B-0FEE-443C-BBD1-9D82C0791ED4}" srcId="{884203D3-99D4-4D7C-A1B8-87084CD9742D}" destId="{6DE92F5F-56B2-4EDE-8104-2F59C9132C0B}" srcOrd="0" destOrd="0" parTransId="{00296BF0-A1E1-4343-89A0-346FF82D8FEC}" sibTransId="{32CA241C-7988-4064-B177-591D55D17F96}"/>
    <dgm:cxn modelId="{F114946C-26D1-4544-91F1-BF383BB64FB0}" type="presOf" srcId="{884203D3-99D4-4D7C-A1B8-87084CD9742D}" destId="{6CA4A32A-226B-44A8-A64C-19D59BBD7091}" srcOrd="0" destOrd="0" presId="urn:microsoft.com/office/officeart/2005/8/layout/hList1"/>
    <dgm:cxn modelId="{176D7E48-6702-4DF1-BE50-49B29E37E925}" type="presOf" srcId="{4C3BEA46-6C64-4301-8F54-42CC9D540C2E}" destId="{0E29F757-C01B-4189-B840-3D00D606FCEA}" srcOrd="0" destOrd="3" presId="urn:microsoft.com/office/officeart/2005/8/layout/hList1"/>
    <dgm:cxn modelId="{C06B56BF-4825-4EEB-A03B-9EEFBCD5A835}" srcId="{6DE92F5F-56B2-4EDE-8104-2F59C9132C0B}" destId="{FF9C7499-43F3-446C-804B-AB983C5D782D}" srcOrd="2" destOrd="0" parTransId="{CC1ADC1D-42F2-4039-9939-12CEE273A982}" sibTransId="{1B6A31E9-704D-406F-B166-2C0F3630D3B0}"/>
    <dgm:cxn modelId="{CE617BF9-997D-4259-92F1-285FC211C632}" srcId="{4A6680A6-7242-4711-9747-02F1F7C59A4F}" destId="{D1CC3782-0DE7-4090-B001-701582866798}" srcOrd="2" destOrd="0" parTransId="{5A17F834-A616-42F9-A034-A8E56F3F0465}" sibTransId="{BC3C2859-3BC7-4CA0-B0F0-8F408FACD5CE}"/>
    <dgm:cxn modelId="{73E5C90A-83FF-46F2-884E-9C1FFF157C1C}" type="presOf" srcId="{FF9C7499-43F3-446C-804B-AB983C5D782D}" destId="{0E29F757-C01B-4189-B840-3D00D606FCEA}" srcOrd="0" destOrd="2" presId="urn:microsoft.com/office/officeart/2005/8/layout/hList1"/>
    <dgm:cxn modelId="{495C5C04-1751-4E6D-A14F-82314F8B2BB5}" type="presOf" srcId="{ED8DE401-2506-47CF-8915-1ED46F0AE54B}" destId="{97040E31-1D34-4F64-A312-7CA12C523D86}" srcOrd="0" destOrd="4" presId="urn:microsoft.com/office/officeart/2005/8/layout/hList1"/>
    <dgm:cxn modelId="{42A089EF-6A11-4086-B900-04042FCA76EE}" srcId="{4A6680A6-7242-4711-9747-02F1F7C59A4F}" destId="{ED8DE401-2506-47CF-8915-1ED46F0AE54B}" srcOrd="4" destOrd="0" parTransId="{BCED8CA1-B6EC-44BB-BC3B-7749C36AD7BE}" sibTransId="{F3125509-5737-479E-8555-1C8979B54E75}"/>
    <dgm:cxn modelId="{4BBEA9AA-6C28-4463-A4B3-C32164DC40AC}" type="presOf" srcId="{89E03C49-4A37-4CA3-BB7A-F1854FF49F0A}" destId="{97040E31-1D34-4F64-A312-7CA12C523D86}" srcOrd="0" destOrd="7" presId="urn:microsoft.com/office/officeart/2005/8/layout/hList1"/>
    <dgm:cxn modelId="{5E1E4E07-08CE-4D83-821A-74C2890E0A82}" srcId="{4A6680A6-7242-4711-9747-02F1F7C59A4F}" destId="{111F05E5-292C-4C41-ADBA-BCDCA26BC655}" srcOrd="5" destOrd="0" parTransId="{70522CA1-9B50-42B2-B1CD-045998F3D9A5}" sibTransId="{3E9D993B-355B-4F74-868E-7E419F5AF721}"/>
    <dgm:cxn modelId="{3A62C723-C0B6-4CDC-A103-856CB2D35464}" srcId="{4A6680A6-7242-4711-9747-02F1F7C59A4F}" destId="{2E08F0E0-769C-4646-8BD3-BFF57546587E}" srcOrd="1" destOrd="0" parTransId="{C41B8409-AA9D-49A4-9070-13D85AFD30C6}" sibTransId="{AAD23C45-31A3-403A-8F9B-C8364A0B607B}"/>
    <dgm:cxn modelId="{408933BE-C9B5-404C-B41A-98A55975EC53}" type="presOf" srcId="{D85A4AB2-B09E-4AF4-9356-C5012A50ADE8}" destId="{97040E31-1D34-4F64-A312-7CA12C523D86}" srcOrd="0" destOrd="3" presId="urn:microsoft.com/office/officeart/2005/8/layout/hList1"/>
    <dgm:cxn modelId="{CAD8CF58-9215-4B95-84BB-7DDEC87B1D21}" type="presOf" srcId="{111F05E5-292C-4C41-ADBA-BCDCA26BC655}" destId="{97040E31-1D34-4F64-A312-7CA12C523D86}" srcOrd="0" destOrd="5" presId="urn:microsoft.com/office/officeart/2005/8/layout/hList1"/>
    <dgm:cxn modelId="{A74780BC-8DC4-46B9-B0EA-4E715096F019}" srcId="{4A6680A6-7242-4711-9747-02F1F7C59A4F}" destId="{1614F249-9C9D-469E-9AEA-367B11D134E5}" srcOrd="6" destOrd="0" parTransId="{270C2D81-3AD5-42EE-AE4D-4D5D3684DECA}" sibTransId="{219770AA-E64D-477C-A43B-60A6E22E4F18}"/>
    <dgm:cxn modelId="{1A39DC2A-E347-4F85-A3AD-13648A437F53}" type="presParOf" srcId="{6CA4A32A-226B-44A8-A64C-19D59BBD7091}" destId="{AF985081-8567-4613-8577-164D67A8ADF4}" srcOrd="0" destOrd="0" presId="urn:microsoft.com/office/officeart/2005/8/layout/hList1"/>
    <dgm:cxn modelId="{09359169-DF33-42C6-B209-FF0C72C25671}" type="presParOf" srcId="{AF985081-8567-4613-8577-164D67A8ADF4}" destId="{985431F9-4602-48C1-AD43-178F5989E7F5}" srcOrd="0" destOrd="0" presId="urn:microsoft.com/office/officeart/2005/8/layout/hList1"/>
    <dgm:cxn modelId="{1F92A0D9-CB34-47E8-B7B3-E47553429721}" type="presParOf" srcId="{AF985081-8567-4613-8577-164D67A8ADF4}" destId="{0E29F757-C01B-4189-B840-3D00D606FCEA}" srcOrd="1" destOrd="0" presId="urn:microsoft.com/office/officeart/2005/8/layout/hList1"/>
    <dgm:cxn modelId="{F3384BA5-95E2-44DB-A239-25D3F1F49AA0}" type="presParOf" srcId="{6CA4A32A-226B-44A8-A64C-19D59BBD7091}" destId="{ED7C621B-C68D-4B8B-B7DA-3319ED7E5C23}" srcOrd="1" destOrd="0" presId="urn:microsoft.com/office/officeart/2005/8/layout/hList1"/>
    <dgm:cxn modelId="{58F1B4DB-FB9A-4B61-A755-17ED1AC0DE32}" type="presParOf" srcId="{6CA4A32A-226B-44A8-A64C-19D59BBD7091}" destId="{8AF6A4FB-095F-41A8-95DC-C931B7F9BEF2}" srcOrd="2" destOrd="0" presId="urn:microsoft.com/office/officeart/2005/8/layout/hList1"/>
    <dgm:cxn modelId="{444EF68E-E306-41A4-B83E-D76D73F729B0}" type="presParOf" srcId="{8AF6A4FB-095F-41A8-95DC-C931B7F9BEF2}" destId="{29FCE19B-9E34-474B-9C98-67F2B553D4AC}" srcOrd="0" destOrd="0" presId="urn:microsoft.com/office/officeart/2005/8/layout/hList1"/>
    <dgm:cxn modelId="{319DA46F-7F00-4484-9F67-9C11776832A9}" type="presParOf" srcId="{8AF6A4FB-095F-41A8-95DC-C931B7F9BEF2}" destId="{97040E31-1D34-4F64-A312-7CA12C523D8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C70556-1B17-4EAC-8D63-22D0932AFAA8}">
      <dsp:nvSpPr>
        <dsp:cNvPr id="0" name=""/>
        <dsp:cNvSpPr/>
      </dsp:nvSpPr>
      <dsp:spPr>
        <a:xfrm rot="5400000">
          <a:off x="4551124" y="-1979893"/>
          <a:ext cx="1593761" cy="5766200"/>
        </a:xfrm>
        <a:prstGeom prst="round2SameRect">
          <a:avLst/>
        </a:prstGeom>
        <a:solidFill>
          <a:schemeClr val="accent2">
            <a:tint val="40000"/>
            <a:alpha val="90000"/>
            <a:hueOff val="0"/>
            <a:satOff val="0"/>
            <a:lumOff val="0"/>
            <a:alphaOff val="0"/>
          </a:schemeClr>
        </a:solidFill>
        <a:ln w="1079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AR" sz="2000" b="1" kern="1200" dirty="0"/>
            <a:t>De Seguridad</a:t>
          </a:r>
          <a:endParaRPr lang="es-MX" sz="2000" b="1" kern="1200" dirty="0"/>
        </a:p>
        <a:p>
          <a:pPr marL="228600" lvl="1" indent="-228600" algn="just" defTabSz="889000">
            <a:lnSpc>
              <a:spcPct val="90000"/>
            </a:lnSpc>
            <a:spcBef>
              <a:spcPct val="0"/>
            </a:spcBef>
            <a:spcAft>
              <a:spcPct val="15000"/>
            </a:spcAft>
            <a:buChar char="••"/>
          </a:pPr>
          <a:r>
            <a:rPr lang="es-AR" sz="2000" b="1" kern="1200" dirty="0"/>
            <a:t>Tipo Social</a:t>
          </a:r>
          <a:endParaRPr lang="es-MX" sz="2000" b="1" kern="1200" dirty="0"/>
        </a:p>
        <a:p>
          <a:pPr marL="228600" lvl="1" indent="-228600" algn="just" defTabSz="889000">
            <a:lnSpc>
              <a:spcPct val="90000"/>
            </a:lnSpc>
            <a:spcBef>
              <a:spcPct val="0"/>
            </a:spcBef>
            <a:spcAft>
              <a:spcPct val="15000"/>
            </a:spcAft>
            <a:buChar char="••"/>
          </a:pPr>
          <a:r>
            <a:rPr lang="es-AR" sz="2000" b="1" kern="1200" dirty="0"/>
            <a:t>De estima</a:t>
          </a:r>
          <a:endParaRPr lang="es-MX" sz="2000" b="1" kern="1200" dirty="0"/>
        </a:p>
        <a:p>
          <a:pPr marL="228600" lvl="1" indent="-228600" algn="just" defTabSz="889000">
            <a:lnSpc>
              <a:spcPct val="90000"/>
            </a:lnSpc>
            <a:spcBef>
              <a:spcPct val="0"/>
            </a:spcBef>
            <a:spcAft>
              <a:spcPct val="15000"/>
            </a:spcAft>
            <a:buChar char="••"/>
          </a:pPr>
          <a:r>
            <a:rPr lang="es-AR" sz="2000" b="1" kern="1200" dirty="0"/>
            <a:t>Cercanía y Atracción</a:t>
          </a:r>
          <a:endParaRPr lang="es-MX" sz="2000" b="1" kern="1200" dirty="0"/>
        </a:p>
      </dsp:txBody>
      <dsp:txXfrm rot="-5400000">
        <a:off x="2464905" y="184127"/>
        <a:ext cx="5688399" cy="1438159"/>
      </dsp:txXfrm>
    </dsp:sp>
    <dsp:sp modelId="{66814645-111F-4273-ADF6-9EA5B22B847D}">
      <dsp:nvSpPr>
        <dsp:cNvPr id="0" name=""/>
        <dsp:cNvSpPr/>
      </dsp:nvSpPr>
      <dsp:spPr>
        <a:xfrm>
          <a:off x="0" y="119757"/>
          <a:ext cx="2349874" cy="1470706"/>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s-MX" sz="2300" kern="1200" dirty="0">
              <a:solidFill>
                <a:schemeClr val="tx1"/>
              </a:solidFill>
            </a:rPr>
            <a:t>SATISFACCIÓN DE NECESIDADES</a:t>
          </a:r>
        </a:p>
      </dsp:txBody>
      <dsp:txXfrm>
        <a:off x="71794" y="191551"/>
        <a:ext cx="2206286" cy="1327118"/>
      </dsp:txXfrm>
    </dsp:sp>
    <dsp:sp modelId="{1F031D9B-870A-45E0-B568-48601A6E8ECB}">
      <dsp:nvSpPr>
        <dsp:cNvPr id="0" name=""/>
        <dsp:cNvSpPr/>
      </dsp:nvSpPr>
      <dsp:spPr>
        <a:xfrm rot="5400000">
          <a:off x="4467573" y="-217727"/>
          <a:ext cx="1824047" cy="5766200"/>
        </a:xfrm>
        <a:prstGeom prst="round2SameRect">
          <a:avLst/>
        </a:prstGeom>
        <a:solidFill>
          <a:schemeClr val="accent3">
            <a:tint val="40000"/>
            <a:alpha val="90000"/>
            <a:hueOff val="0"/>
            <a:satOff val="0"/>
            <a:lumOff val="0"/>
            <a:alphaOff val="0"/>
          </a:schemeClr>
        </a:solidFill>
        <a:ln w="1079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MX" sz="2000" kern="1200" dirty="0"/>
            <a:t>Pueden constituir las razones para que una persona se sienta atraído hacia él. Pero </a:t>
          </a:r>
          <a:r>
            <a:rPr lang="es-MX" sz="2000" b="1" kern="1200" dirty="0"/>
            <a:t>no siempre es posible identificar las metas de los grupos</a:t>
          </a:r>
          <a:r>
            <a:rPr lang="es-MX" sz="2000" kern="1200" dirty="0"/>
            <a:t>.. </a:t>
          </a:r>
        </a:p>
      </dsp:txBody>
      <dsp:txXfrm rot="-5400000">
        <a:off x="2496497" y="1842392"/>
        <a:ext cx="5677157" cy="1645961"/>
      </dsp:txXfrm>
    </dsp:sp>
    <dsp:sp modelId="{931044CD-7AA2-4743-A1B8-6BB2A536ADA4}">
      <dsp:nvSpPr>
        <dsp:cNvPr id="0" name=""/>
        <dsp:cNvSpPr/>
      </dsp:nvSpPr>
      <dsp:spPr>
        <a:xfrm>
          <a:off x="2751" y="2005549"/>
          <a:ext cx="2254710" cy="1240283"/>
        </a:xfrm>
        <a:prstGeom prst="roundRect">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s-MX" sz="2300" kern="1200" dirty="0">
              <a:solidFill>
                <a:schemeClr val="tx1"/>
              </a:solidFill>
            </a:rPr>
            <a:t>METAS</a:t>
          </a:r>
        </a:p>
      </dsp:txBody>
      <dsp:txXfrm>
        <a:off x="63297" y="2066095"/>
        <a:ext cx="2133618" cy="1119191"/>
      </dsp:txXfrm>
    </dsp:sp>
    <dsp:sp modelId="{FBCE58C1-672E-4E2A-B779-3709602E86BA}">
      <dsp:nvSpPr>
        <dsp:cNvPr id="0" name=""/>
        <dsp:cNvSpPr/>
      </dsp:nvSpPr>
      <dsp:spPr>
        <a:xfrm rot="5400000">
          <a:off x="4609151" y="1676947"/>
          <a:ext cx="1824047" cy="5766200"/>
        </a:xfrm>
        <a:prstGeom prst="round2SameRect">
          <a:avLst/>
        </a:prstGeom>
        <a:solidFill>
          <a:schemeClr val="accent4">
            <a:tint val="40000"/>
            <a:alpha val="90000"/>
            <a:hueOff val="0"/>
            <a:satOff val="0"/>
            <a:lumOff val="0"/>
            <a:alphaOff val="0"/>
          </a:schemeClr>
        </a:solidFill>
        <a:ln w="1079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AR" sz="2000" kern="1200" dirty="0"/>
            <a:t>En muchos casos los grupos se integran porque los individuos piensan que si se organizan pueden obtener </a:t>
          </a:r>
          <a:r>
            <a:rPr lang="es-AR" sz="2000" b="1" kern="1200" dirty="0"/>
            <a:t>mayores beneficios económicos de su trabajo</a:t>
          </a:r>
          <a:endParaRPr lang="es-MX" sz="2000" b="1" kern="1200" dirty="0"/>
        </a:p>
      </dsp:txBody>
      <dsp:txXfrm rot="-5400000">
        <a:off x="2638075" y="3737067"/>
        <a:ext cx="5677157" cy="1645961"/>
      </dsp:txXfrm>
    </dsp:sp>
    <dsp:sp modelId="{52A89949-B12A-49D3-8961-36102833A869}">
      <dsp:nvSpPr>
        <dsp:cNvPr id="0" name=""/>
        <dsp:cNvSpPr/>
      </dsp:nvSpPr>
      <dsp:spPr>
        <a:xfrm>
          <a:off x="0" y="3886575"/>
          <a:ext cx="2191268" cy="1290946"/>
        </a:xfrm>
        <a:prstGeom prst="roundRect">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s-MX" sz="2300" kern="1200" dirty="0">
              <a:solidFill>
                <a:schemeClr val="tx1"/>
              </a:solidFill>
            </a:rPr>
            <a:t>ECONOMÍA</a:t>
          </a:r>
        </a:p>
      </dsp:txBody>
      <dsp:txXfrm>
        <a:off x="63019" y="3949594"/>
        <a:ext cx="2065230" cy="11649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54BF3A-BE13-4661-9E85-487C8622C709}">
      <dsp:nvSpPr>
        <dsp:cNvPr id="0" name=""/>
        <dsp:cNvSpPr/>
      </dsp:nvSpPr>
      <dsp:spPr>
        <a:xfrm rot="5400000">
          <a:off x="4469764" y="-1279300"/>
          <a:ext cx="2114550" cy="5201920"/>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s-MX" sz="1700" kern="1200" dirty="0"/>
            <a:t>Definidos por la estructura organizacional, con asignaciones de trabajo diseñadas que establecen tareas. Los comportamientos están estipulados por y dirigidos hacia las metas organizacionales. </a:t>
          </a:r>
        </a:p>
        <a:p>
          <a:pPr marL="171450" lvl="1" indent="-171450" algn="just" defTabSz="755650">
            <a:lnSpc>
              <a:spcPct val="90000"/>
            </a:lnSpc>
            <a:spcBef>
              <a:spcPct val="0"/>
            </a:spcBef>
            <a:spcAft>
              <a:spcPct val="15000"/>
            </a:spcAft>
            <a:buChar char="••"/>
          </a:pPr>
          <a:endParaRPr lang="es-MX" sz="1700" kern="1200" dirty="0"/>
        </a:p>
        <a:p>
          <a:pPr marL="171450" lvl="1" indent="-171450" algn="just" defTabSz="755650">
            <a:lnSpc>
              <a:spcPct val="90000"/>
            </a:lnSpc>
            <a:spcBef>
              <a:spcPct val="0"/>
            </a:spcBef>
            <a:spcAft>
              <a:spcPct val="15000"/>
            </a:spcAft>
            <a:buChar char="••"/>
          </a:pPr>
          <a:r>
            <a:rPr lang="es-MX" sz="1700" kern="1200" dirty="0"/>
            <a:t>Pueden ser permanentes (estructura, organigrama) o temporales (acciones puntuales)</a:t>
          </a:r>
        </a:p>
      </dsp:txBody>
      <dsp:txXfrm rot="-5400000">
        <a:off x="2926079" y="367609"/>
        <a:ext cx="5098696" cy="1908102"/>
      </dsp:txXfrm>
    </dsp:sp>
    <dsp:sp modelId="{A12042A6-03F2-4024-A946-072E0F3467DD}">
      <dsp:nvSpPr>
        <dsp:cNvPr id="0" name=""/>
        <dsp:cNvSpPr/>
      </dsp:nvSpPr>
      <dsp:spPr>
        <a:xfrm>
          <a:off x="0" y="13519"/>
          <a:ext cx="2926080" cy="2643187"/>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s-MX" sz="4100" kern="1200" dirty="0"/>
            <a:t>Grupos formales</a:t>
          </a:r>
        </a:p>
      </dsp:txBody>
      <dsp:txXfrm>
        <a:off x="129030" y="142549"/>
        <a:ext cx="2668020" cy="2385127"/>
      </dsp:txXfrm>
    </dsp:sp>
    <dsp:sp modelId="{F14F2CB3-992A-46AF-BA9F-AFDDA9D33495}">
      <dsp:nvSpPr>
        <dsp:cNvPr id="0" name=""/>
        <dsp:cNvSpPr/>
      </dsp:nvSpPr>
      <dsp:spPr>
        <a:xfrm rot="5400000">
          <a:off x="4469764" y="1496047"/>
          <a:ext cx="2114550" cy="5201920"/>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s-AR" sz="1700" kern="1200" dirty="0"/>
            <a:t>Son alianzas que no están estructuradas formalmente ni determinadas por la organización. Estos grupos son formaciones naturales en el ambiente de trabajo que aparecen en respuesta a la necesidad de un contacto social. </a:t>
          </a:r>
          <a:endParaRPr lang="es-MX" sz="1700" kern="1200" dirty="0"/>
        </a:p>
        <a:p>
          <a:pPr marL="171450" lvl="1" indent="-171450" algn="just" defTabSz="755650">
            <a:lnSpc>
              <a:spcPct val="90000"/>
            </a:lnSpc>
            <a:spcBef>
              <a:spcPct val="0"/>
            </a:spcBef>
            <a:spcAft>
              <a:spcPct val="15000"/>
            </a:spcAft>
            <a:buChar char="••"/>
          </a:pPr>
          <a:r>
            <a:rPr lang="es-MX" sz="1700" kern="1200" dirty="0"/>
            <a:t>Horizontales, verticales o mixtos.</a:t>
          </a:r>
        </a:p>
      </dsp:txBody>
      <dsp:txXfrm rot="-5400000">
        <a:off x="2926079" y="3142956"/>
        <a:ext cx="5098696" cy="1908102"/>
      </dsp:txXfrm>
    </dsp:sp>
    <dsp:sp modelId="{ED84ED97-0B1A-4EB2-AC6B-8F92ED571A44}">
      <dsp:nvSpPr>
        <dsp:cNvPr id="0" name=""/>
        <dsp:cNvSpPr/>
      </dsp:nvSpPr>
      <dsp:spPr>
        <a:xfrm>
          <a:off x="0" y="2775413"/>
          <a:ext cx="2926080" cy="2643187"/>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s-MX" sz="4100" kern="1200" dirty="0"/>
            <a:t>Grupos informales</a:t>
          </a:r>
        </a:p>
      </dsp:txBody>
      <dsp:txXfrm>
        <a:off x="129030" y="2904443"/>
        <a:ext cx="2668020" cy="23851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5431F9-4602-48C1-AD43-178F5989E7F5}">
      <dsp:nvSpPr>
        <dsp:cNvPr id="0" name=""/>
        <dsp:cNvSpPr/>
      </dsp:nvSpPr>
      <dsp:spPr>
        <a:xfrm>
          <a:off x="37" y="79859"/>
          <a:ext cx="3631927" cy="576000"/>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s-MX" sz="2400" b="1" kern="1200" dirty="0">
              <a:solidFill>
                <a:srgbClr val="211915"/>
              </a:solidFill>
            </a:rPr>
            <a:t>EQUIPO DE TRABAJO</a:t>
          </a:r>
        </a:p>
      </dsp:txBody>
      <dsp:txXfrm>
        <a:off x="37" y="79859"/>
        <a:ext cx="3631927" cy="576000"/>
      </dsp:txXfrm>
    </dsp:sp>
    <dsp:sp modelId="{0E29F757-C01B-4189-B840-3D00D606FCEA}">
      <dsp:nvSpPr>
        <dsp:cNvPr id="0" name=""/>
        <dsp:cNvSpPr/>
      </dsp:nvSpPr>
      <dsp:spPr>
        <a:xfrm>
          <a:off x="37" y="655859"/>
          <a:ext cx="3631927" cy="3403799"/>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s-MX" sz="2000" kern="1200" dirty="0"/>
            <a:t>COOPERACIÓN (cada uno desde su saber aporta)</a:t>
          </a:r>
        </a:p>
        <a:p>
          <a:pPr marL="228600" lvl="1" indent="-228600" algn="l" defTabSz="889000">
            <a:lnSpc>
              <a:spcPct val="90000"/>
            </a:lnSpc>
            <a:spcBef>
              <a:spcPct val="0"/>
            </a:spcBef>
            <a:spcAft>
              <a:spcPct val="15000"/>
            </a:spcAft>
            <a:buChar char="••"/>
          </a:pPr>
          <a:r>
            <a:rPr lang="es-MX" sz="2000" kern="1200" dirty="0"/>
            <a:t>APRENDIZAJE GRUPAL</a:t>
          </a:r>
        </a:p>
        <a:p>
          <a:pPr marL="228600" lvl="1" indent="-228600" algn="l" defTabSz="889000">
            <a:lnSpc>
              <a:spcPct val="90000"/>
            </a:lnSpc>
            <a:spcBef>
              <a:spcPct val="0"/>
            </a:spcBef>
            <a:spcAft>
              <a:spcPct val="15000"/>
            </a:spcAft>
            <a:buChar char="••"/>
          </a:pPr>
          <a:r>
            <a:rPr lang="es-MX" sz="2000" kern="1200" dirty="0"/>
            <a:t>INTERCAMBIO DE ROLES</a:t>
          </a:r>
        </a:p>
        <a:p>
          <a:pPr marL="228600" lvl="1" indent="-228600" algn="l" defTabSz="889000">
            <a:lnSpc>
              <a:spcPct val="90000"/>
            </a:lnSpc>
            <a:spcBef>
              <a:spcPct val="0"/>
            </a:spcBef>
            <a:spcAft>
              <a:spcPct val="15000"/>
            </a:spcAft>
            <a:buChar char="••"/>
          </a:pPr>
          <a:r>
            <a:rPr lang="es-MX" sz="2000" kern="1200" dirty="0"/>
            <a:t>COMUNICACIÓN INTERACTIVA</a:t>
          </a:r>
        </a:p>
        <a:p>
          <a:pPr marL="228600" lvl="1" indent="-228600" algn="l" defTabSz="889000">
            <a:lnSpc>
              <a:spcPct val="90000"/>
            </a:lnSpc>
            <a:spcBef>
              <a:spcPct val="0"/>
            </a:spcBef>
            <a:spcAft>
              <a:spcPct val="15000"/>
            </a:spcAft>
            <a:buChar char="••"/>
          </a:pPr>
          <a:r>
            <a:rPr lang="es-MX" sz="2000" kern="1200" dirty="0"/>
            <a:t>AUTODISCIPLINA GRUPAL</a:t>
          </a:r>
        </a:p>
        <a:p>
          <a:pPr marL="228600" lvl="1" indent="-228600" algn="l" defTabSz="889000">
            <a:lnSpc>
              <a:spcPct val="90000"/>
            </a:lnSpc>
            <a:spcBef>
              <a:spcPct val="0"/>
            </a:spcBef>
            <a:spcAft>
              <a:spcPct val="15000"/>
            </a:spcAft>
            <a:buChar char="••"/>
          </a:pPr>
          <a:r>
            <a:rPr lang="es-MX" sz="2000" kern="1200" dirty="0"/>
            <a:t>CREATIVIDAD</a:t>
          </a:r>
        </a:p>
        <a:p>
          <a:pPr marL="228600" lvl="1" indent="-228600" algn="l" defTabSz="889000">
            <a:lnSpc>
              <a:spcPct val="90000"/>
            </a:lnSpc>
            <a:spcBef>
              <a:spcPct val="0"/>
            </a:spcBef>
            <a:spcAft>
              <a:spcPct val="15000"/>
            </a:spcAft>
            <a:buChar char="••"/>
          </a:pPr>
          <a:r>
            <a:rPr lang="es-MX" sz="2000" kern="1200" dirty="0"/>
            <a:t>COORDINADOR</a:t>
          </a:r>
        </a:p>
        <a:p>
          <a:pPr marL="228600" lvl="1" indent="-228600" algn="l" defTabSz="889000">
            <a:lnSpc>
              <a:spcPct val="90000"/>
            </a:lnSpc>
            <a:spcBef>
              <a:spcPct val="0"/>
            </a:spcBef>
            <a:spcAft>
              <a:spcPct val="15000"/>
            </a:spcAft>
            <a:buChar char="••"/>
          </a:pPr>
          <a:r>
            <a:rPr lang="es-MX" sz="2000" kern="1200" dirty="0"/>
            <a:t>PARTICIPACIÓN</a:t>
          </a:r>
        </a:p>
      </dsp:txBody>
      <dsp:txXfrm>
        <a:off x="37" y="655859"/>
        <a:ext cx="3631927" cy="3403799"/>
      </dsp:txXfrm>
    </dsp:sp>
    <dsp:sp modelId="{29FCE19B-9E34-474B-9C98-67F2B553D4AC}">
      <dsp:nvSpPr>
        <dsp:cNvPr id="0" name=""/>
        <dsp:cNvSpPr/>
      </dsp:nvSpPr>
      <dsp:spPr>
        <a:xfrm>
          <a:off x="4140434" y="79859"/>
          <a:ext cx="3631927" cy="576000"/>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s-MX" sz="2400" b="1" kern="1200" dirty="0">
              <a:solidFill>
                <a:srgbClr val="211915"/>
              </a:solidFill>
            </a:rPr>
            <a:t>GRUPO DE TRABAJO</a:t>
          </a:r>
        </a:p>
      </dsp:txBody>
      <dsp:txXfrm>
        <a:off x="4140434" y="79859"/>
        <a:ext cx="3631927" cy="576000"/>
      </dsp:txXfrm>
    </dsp:sp>
    <dsp:sp modelId="{97040E31-1D34-4F64-A312-7CA12C523D86}">
      <dsp:nvSpPr>
        <dsp:cNvPr id="0" name=""/>
        <dsp:cNvSpPr/>
      </dsp:nvSpPr>
      <dsp:spPr>
        <a:xfrm>
          <a:off x="4140434" y="655859"/>
          <a:ext cx="3631927" cy="3403799"/>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s-MX" sz="2000" kern="1200" dirty="0"/>
            <a:t>INDIVIDUALISMO (</a:t>
          </a:r>
          <a:r>
            <a:rPr lang="es-MX" sz="1800" kern="1200" dirty="0"/>
            <a:t>cada uno hace lo suyo sólo que lo hacen en un mismo lugar</a:t>
          </a:r>
          <a:r>
            <a:rPr lang="es-MX" sz="2000" kern="1200" dirty="0"/>
            <a:t>)</a:t>
          </a:r>
        </a:p>
        <a:p>
          <a:pPr marL="228600" lvl="1" indent="-228600" algn="l" defTabSz="889000">
            <a:lnSpc>
              <a:spcPct val="90000"/>
            </a:lnSpc>
            <a:spcBef>
              <a:spcPct val="0"/>
            </a:spcBef>
            <a:spcAft>
              <a:spcPct val="15000"/>
            </a:spcAft>
            <a:buChar char="••"/>
          </a:pPr>
          <a:r>
            <a:rPr lang="es-MX" sz="2000" kern="1200" dirty="0"/>
            <a:t>APRENDIZAJE INDIVIDUAL</a:t>
          </a:r>
        </a:p>
        <a:p>
          <a:pPr marL="228600" lvl="1" indent="-228600" algn="l" defTabSz="889000">
            <a:lnSpc>
              <a:spcPct val="90000"/>
            </a:lnSpc>
            <a:spcBef>
              <a:spcPct val="0"/>
            </a:spcBef>
            <a:spcAft>
              <a:spcPct val="15000"/>
            </a:spcAft>
            <a:buChar char="••"/>
          </a:pPr>
          <a:r>
            <a:rPr lang="es-MX" sz="2000" kern="1200" dirty="0"/>
            <a:t>RIGIDEZ EN EL ROL</a:t>
          </a:r>
        </a:p>
        <a:p>
          <a:pPr marL="228600" lvl="1" indent="-228600" algn="l" defTabSz="889000">
            <a:lnSpc>
              <a:spcPct val="90000"/>
            </a:lnSpc>
            <a:spcBef>
              <a:spcPct val="0"/>
            </a:spcBef>
            <a:spcAft>
              <a:spcPct val="15000"/>
            </a:spcAft>
            <a:buChar char="••"/>
          </a:pPr>
          <a:r>
            <a:rPr lang="es-MX" sz="2000" kern="1200" dirty="0"/>
            <a:t>INCOMUNICACIÓN</a:t>
          </a:r>
        </a:p>
        <a:p>
          <a:pPr marL="228600" lvl="1" indent="-228600" algn="l" defTabSz="889000">
            <a:lnSpc>
              <a:spcPct val="90000"/>
            </a:lnSpc>
            <a:spcBef>
              <a:spcPct val="0"/>
            </a:spcBef>
            <a:spcAft>
              <a:spcPct val="15000"/>
            </a:spcAft>
            <a:buChar char="••"/>
          </a:pPr>
          <a:r>
            <a:rPr lang="es-MX" sz="2000" kern="1200" dirty="0"/>
            <a:t>DISCIPLINA IMPUESTA</a:t>
          </a:r>
        </a:p>
        <a:p>
          <a:pPr marL="228600" lvl="1" indent="-228600" algn="l" defTabSz="889000">
            <a:lnSpc>
              <a:spcPct val="90000"/>
            </a:lnSpc>
            <a:spcBef>
              <a:spcPct val="0"/>
            </a:spcBef>
            <a:spcAft>
              <a:spcPct val="15000"/>
            </a:spcAft>
            <a:buChar char="••"/>
          </a:pPr>
          <a:r>
            <a:rPr lang="es-MX" sz="2000" kern="1200" dirty="0"/>
            <a:t>EXPERIENCIA</a:t>
          </a:r>
        </a:p>
        <a:p>
          <a:pPr marL="228600" lvl="1" indent="-228600" algn="l" defTabSz="889000">
            <a:lnSpc>
              <a:spcPct val="90000"/>
            </a:lnSpc>
            <a:spcBef>
              <a:spcPct val="0"/>
            </a:spcBef>
            <a:spcAft>
              <a:spcPct val="15000"/>
            </a:spcAft>
            <a:buChar char="••"/>
          </a:pPr>
          <a:r>
            <a:rPr lang="es-MX" sz="2000" kern="1200" dirty="0"/>
            <a:t>DIRECTIVO</a:t>
          </a:r>
        </a:p>
        <a:p>
          <a:pPr marL="228600" lvl="1" indent="-228600" algn="l" defTabSz="889000">
            <a:lnSpc>
              <a:spcPct val="90000"/>
            </a:lnSpc>
            <a:spcBef>
              <a:spcPct val="0"/>
            </a:spcBef>
            <a:spcAft>
              <a:spcPct val="15000"/>
            </a:spcAft>
            <a:buChar char="••"/>
          </a:pPr>
          <a:r>
            <a:rPr lang="es-MX" sz="2000" kern="1200" dirty="0"/>
            <a:t>OBEDIENCIA</a:t>
          </a:r>
        </a:p>
      </dsp:txBody>
      <dsp:txXfrm>
        <a:off x="4140434" y="655859"/>
        <a:ext cx="3631927" cy="34037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5431F9-4602-48C1-AD43-178F5989E7F5}">
      <dsp:nvSpPr>
        <dsp:cNvPr id="0" name=""/>
        <dsp:cNvSpPr/>
      </dsp:nvSpPr>
      <dsp:spPr>
        <a:xfrm>
          <a:off x="41" y="70824"/>
          <a:ext cx="3971242" cy="518400"/>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s-MX" sz="1800" b="1" kern="1200" dirty="0">
              <a:solidFill>
                <a:srgbClr val="211915"/>
              </a:solidFill>
            </a:rPr>
            <a:t>VENTAJAS PARA EL INDIVIDUO</a:t>
          </a:r>
        </a:p>
      </dsp:txBody>
      <dsp:txXfrm>
        <a:off x="41" y="70824"/>
        <a:ext cx="3971242" cy="518400"/>
      </dsp:txXfrm>
    </dsp:sp>
    <dsp:sp modelId="{0E29F757-C01B-4189-B840-3D00D606FCEA}">
      <dsp:nvSpPr>
        <dsp:cNvPr id="0" name=""/>
        <dsp:cNvSpPr/>
      </dsp:nvSpPr>
      <dsp:spPr>
        <a:xfrm>
          <a:off x="41" y="589224"/>
          <a:ext cx="3971242" cy="3551343"/>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s-MX" sz="1800" kern="1200" dirty="0"/>
            <a:t>Se trabaja con menos tensión. </a:t>
          </a:r>
        </a:p>
        <a:p>
          <a:pPr marL="171450" lvl="1" indent="-171450" algn="l" defTabSz="800100">
            <a:lnSpc>
              <a:spcPct val="90000"/>
            </a:lnSpc>
            <a:spcBef>
              <a:spcPct val="0"/>
            </a:spcBef>
            <a:spcAft>
              <a:spcPct val="15000"/>
            </a:spcAft>
            <a:buChar char="••"/>
          </a:pPr>
          <a:r>
            <a:rPr lang="es-MX" sz="1800" kern="1200" dirty="0"/>
            <a:t>Se comparte la responsabilidad. </a:t>
          </a:r>
        </a:p>
        <a:p>
          <a:pPr marL="171450" lvl="1" indent="-171450" algn="l" defTabSz="800100">
            <a:lnSpc>
              <a:spcPct val="90000"/>
            </a:lnSpc>
            <a:spcBef>
              <a:spcPct val="0"/>
            </a:spcBef>
            <a:spcAft>
              <a:spcPct val="15000"/>
            </a:spcAft>
            <a:buChar char="••"/>
          </a:pPr>
          <a:r>
            <a:rPr lang="es-MX" sz="1800" kern="1200" dirty="0"/>
            <a:t>Es más gratificante. </a:t>
          </a:r>
        </a:p>
        <a:p>
          <a:pPr marL="171450" lvl="1" indent="-171450" algn="l" defTabSz="800100">
            <a:lnSpc>
              <a:spcPct val="90000"/>
            </a:lnSpc>
            <a:spcBef>
              <a:spcPct val="0"/>
            </a:spcBef>
            <a:spcAft>
              <a:spcPct val="15000"/>
            </a:spcAft>
            <a:buChar char="••"/>
          </a:pPr>
          <a:r>
            <a:rPr lang="es-MX" sz="1800" kern="1200" dirty="0"/>
            <a:t>Se comparten los premios y reconocimientos. </a:t>
          </a:r>
        </a:p>
        <a:p>
          <a:pPr marL="171450" lvl="1" indent="-171450" algn="l" defTabSz="800100">
            <a:lnSpc>
              <a:spcPct val="90000"/>
            </a:lnSpc>
            <a:spcBef>
              <a:spcPct val="0"/>
            </a:spcBef>
            <a:spcAft>
              <a:spcPct val="15000"/>
            </a:spcAft>
            <a:buChar char="••"/>
          </a:pPr>
          <a:r>
            <a:rPr lang="es-MX" sz="1800" kern="1200" dirty="0"/>
            <a:t>Puede influirse mejor en los demás. </a:t>
          </a:r>
        </a:p>
        <a:p>
          <a:pPr marL="171450" lvl="1" indent="-171450" algn="l" defTabSz="800100">
            <a:lnSpc>
              <a:spcPct val="90000"/>
            </a:lnSpc>
            <a:spcBef>
              <a:spcPct val="0"/>
            </a:spcBef>
            <a:spcAft>
              <a:spcPct val="15000"/>
            </a:spcAft>
            <a:buChar char="••"/>
          </a:pPr>
          <a:r>
            <a:rPr lang="es-MX" sz="1800" kern="1200" dirty="0"/>
            <a:t>Se experimenta la sensación de un trabajo bien hecho. </a:t>
          </a:r>
        </a:p>
      </dsp:txBody>
      <dsp:txXfrm>
        <a:off x="41" y="589224"/>
        <a:ext cx="3971242" cy="3551343"/>
      </dsp:txXfrm>
    </dsp:sp>
    <dsp:sp modelId="{29FCE19B-9E34-474B-9C98-67F2B553D4AC}">
      <dsp:nvSpPr>
        <dsp:cNvPr id="0" name=""/>
        <dsp:cNvSpPr/>
      </dsp:nvSpPr>
      <dsp:spPr>
        <a:xfrm>
          <a:off x="4527257" y="70824"/>
          <a:ext cx="3971242" cy="518400"/>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s-MX" sz="1800" b="1" kern="1200" dirty="0">
              <a:solidFill>
                <a:srgbClr val="211915"/>
              </a:solidFill>
            </a:rPr>
            <a:t>VENTAJAS PARA LA ORG</a:t>
          </a:r>
        </a:p>
      </dsp:txBody>
      <dsp:txXfrm>
        <a:off x="4527257" y="70824"/>
        <a:ext cx="3971242" cy="518400"/>
      </dsp:txXfrm>
    </dsp:sp>
    <dsp:sp modelId="{97040E31-1D34-4F64-A312-7CA12C523D86}">
      <dsp:nvSpPr>
        <dsp:cNvPr id="0" name=""/>
        <dsp:cNvSpPr/>
      </dsp:nvSpPr>
      <dsp:spPr>
        <a:xfrm>
          <a:off x="4527257" y="589224"/>
          <a:ext cx="3971242" cy="3551343"/>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s-MX" sz="1800" kern="1200" dirty="0"/>
            <a:t>Aumenta la calidad del trabajo. </a:t>
          </a:r>
        </a:p>
        <a:p>
          <a:pPr marL="171450" lvl="1" indent="-171450" algn="l" defTabSz="800100">
            <a:lnSpc>
              <a:spcPct val="90000"/>
            </a:lnSpc>
            <a:spcBef>
              <a:spcPct val="0"/>
            </a:spcBef>
            <a:spcAft>
              <a:spcPct val="15000"/>
            </a:spcAft>
            <a:buChar char="••"/>
          </a:pPr>
          <a:r>
            <a:rPr lang="es-MX" sz="1800" kern="1200"/>
            <a:t>Se fortalece el espíritu colectivista y el compromiso con la organización. </a:t>
          </a:r>
        </a:p>
        <a:p>
          <a:pPr marL="171450" lvl="1" indent="-171450" algn="l" defTabSz="800100">
            <a:lnSpc>
              <a:spcPct val="90000"/>
            </a:lnSpc>
            <a:spcBef>
              <a:spcPct val="0"/>
            </a:spcBef>
            <a:spcAft>
              <a:spcPct val="15000"/>
            </a:spcAft>
            <a:buChar char="••"/>
          </a:pPr>
          <a:r>
            <a:rPr lang="es-MX" sz="1800" kern="1200" dirty="0"/>
            <a:t>Disminuyen los gastos institucionales. </a:t>
          </a:r>
        </a:p>
        <a:p>
          <a:pPr marL="171450" lvl="1" indent="-171450" algn="l" defTabSz="800100">
            <a:lnSpc>
              <a:spcPct val="90000"/>
            </a:lnSpc>
            <a:spcBef>
              <a:spcPct val="0"/>
            </a:spcBef>
            <a:spcAft>
              <a:spcPct val="15000"/>
            </a:spcAft>
            <a:buChar char="••"/>
          </a:pPr>
          <a:r>
            <a:rPr lang="es-MX" sz="1800" kern="1200"/>
            <a:t>Existe un mayor conocimiento e información. </a:t>
          </a:r>
        </a:p>
        <a:p>
          <a:pPr marL="171450" lvl="1" indent="-171450" algn="l" defTabSz="800100">
            <a:lnSpc>
              <a:spcPct val="90000"/>
            </a:lnSpc>
            <a:spcBef>
              <a:spcPct val="0"/>
            </a:spcBef>
            <a:spcAft>
              <a:spcPct val="15000"/>
            </a:spcAft>
            <a:buChar char="••"/>
          </a:pPr>
          <a:r>
            <a:rPr lang="es-MX" sz="1800" kern="1200"/>
            <a:t>Surgen nuevas formas de abordar un problema. </a:t>
          </a:r>
        </a:p>
        <a:p>
          <a:pPr marL="171450" lvl="1" indent="-171450" algn="l" defTabSz="800100">
            <a:lnSpc>
              <a:spcPct val="90000"/>
            </a:lnSpc>
            <a:spcBef>
              <a:spcPct val="0"/>
            </a:spcBef>
            <a:spcAft>
              <a:spcPct val="15000"/>
            </a:spcAft>
            <a:buChar char="••"/>
          </a:pPr>
          <a:r>
            <a:rPr lang="es-MX" sz="1800" kern="1200"/>
            <a:t>Se comprenden mejor las decisiones. </a:t>
          </a:r>
        </a:p>
        <a:p>
          <a:pPr marL="171450" lvl="1" indent="-171450" algn="l" defTabSz="800100">
            <a:lnSpc>
              <a:spcPct val="90000"/>
            </a:lnSpc>
            <a:spcBef>
              <a:spcPct val="0"/>
            </a:spcBef>
            <a:spcAft>
              <a:spcPct val="15000"/>
            </a:spcAft>
            <a:buChar char="••"/>
          </a:pPr>
          <a:r>
            <a:rPr lang="es-MX" sz="1800" kern="1200"/>
            <a:t>Son más diversos los puntos de vista. </a:t>
          </a:r>
        </a:p>
        <a:p>
          <a:pPr marL="171450" lvl="1" indent="-171450" algn="l" defTabSz="800100">
            <a:lnSpc>
              <a:spcPct val="90000"/>
            </a:lnSpc>
            <a:spcBef>
              <a:spcPct val="0"/>
            </a:spcBef>
            <a:spcAft>
              <a:spcPct val="15000"/>
            </a:spcAft>
            <a:buChar char="••"/>
          </a:pPr>
          <a:r>
            <a:rPr lang="es-MX" sz="1800" kern="1200" dirty="0"/>
            <a:t>Hay una mayor aceptación de las soluciones. </a:t>
          </a:r>
        </a:p>
      </dsp:txBody>
      <dsp:txXfrm>
        <a:off x="4527257" y="589224"/>
        <a:ext cx="3971242" cy="355134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69B5BC-244D-46BB-945E-93463AEE3C21}" type="datetimeFigureOut">
              <a:rPr lang="es-MX" smtClean="0"/>
              <a:t>02/06/2021</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9540D1-6BC3-4A88-8540-41C5EFB93A6E}" type="slidenum">
              <a:rPr lang="es-MX" smtClean="0"/>
              <a:t>‹Nº›</a:t>
            </a:fld>
            <a:endParaRPr lang="es-MX"/>
          </a:p>
        </p:txBody>
      </p:sp>
    </p:spTree>
    <p:extLst>
      <p:ext uri="{BB962C8B-B14F-4D97-AF65-F5344CB8AC3E}">
        <p14:creationId xmlns:p14="http://schemas.microsoft.com/office/powerpoint/2010/main" val="201071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459540D1-6BC3-4A88-8540-41C5EFB93A6E}" type="slidenum">
              <a:rPr lang="es-MX" smtClean="0"/>
              <a:t>1</a:t>
            </a:fld>
            <a:endParaRPr lang="es-MX"/>
          </a:p>
        </p:txBody>
      </p:sp>
    </p:spTree>
    <p:extLst>
      <p:ext uri="{BB962C8B-B14F-4D97-AF65-F5344CB8AC3E}">
        <p14:creationId xmlns:p14="http://schemas.microsoft.com/office/powerpoint/2010/main" val="4009159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459540D1-6BC3-4A88-8540-41C5EFB93A6E}" type="slidenum">
              <a:rPr lang="es-MX" smtClean="0"/>
              <a:t>2</a:t>
            </a:fld>
            <a:endParaRPr lang="es-MX"/>
          </a:p>
        </p:txBody>
      </p:sp>
    </p:spTree>
    <p:extLst>
      <p:ext uri="{BB962C8B-B14F-4D97-AF65-F5344CB8AC3E}">
        <p14:creationId xmlns:p14="http://schemas.microsoft.com/office/powerpoint/2010/main" val="447663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B61BE78-0D10-4EBB-AF03-4EB496ED2FD0}" type="datetime1">
              <a:rPr lang="es-MX" smtClean="0"/>
              <a:t>02/06/2021</a:t>
            </a:fld>
            <a:endParaRPr lang="es-MX"/>
          </a:p>
        </p:txBody>
      </p:sp>
      <p:sp>
        <p:nvSpPr>
          <p:cNvPr id="5" name="Footer Placeholder 4"/>
          <p:cNvSpPr>
            <a:spLocks noGrp="1"/>
          </p:cNvSpPr>
          <p:nvPr>
            <p:ph type="ftr" sz="quarter" idx="11"/>
          </p:nvPr>
        </p:nvSpPr>
        <p:spPr/>
        <p:txBody>
          <a:bodyPr/>
          <a:lstStyle/>
          <a:p>
            <a:r>
              <a:rPr lang="es-MX"/>
              <a:t>RELACIONES HUMANAS II – UNIDAD III</a:t>
            </a:r>
          </a:p>
        </p:txBody>
      </p:sp>
      <p:sp>
        <p:nvSpPr>
          <p:cNvPr id="6" name="Slide Number Placeholder 5"/>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59832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3A83F59-C591-4B4E-AAC6-E8308B673031}" type="datetime1">
              <a:rPr lang="es-MX" smtClean="0"/>
              <a:t>02/06/2021</a:t>
            </a:fld>
            <a:endParaRPr lang="es-MX"/>
          </a:p>
        </p:txBody>
      </p:sp>
      <p:sp>
        <p:nvSpPr>
          <p:cNvPr id="8" name="Footer Placeholder 7"/>
          <p:cNvSpPr>
            <a:spLocks noGrp="1"/>
          </p:cNvSpPr>
          <p:nvPr>
            <p:ph type="ftr" sz="quarter" idx="11"/>
          </p:nvPr>
        </p:nvSpPr>
        <p:spPr/>
        <p:txBody>
          <a:bodyPr/>
          <a:lstStyle/>
          <a:p>
            <a:r>
              <a:rPr lang="es-MX"/>
              <a:t>RELACIONES HUMANAS II – UNIDAD III</a:t>
            </a:r>
          </a:p>
        </p:txBody>
      </p:sp>
      <p:sp>
        <p:nvSpPr>
          <p:cNvPr id="9" name="Slide Number Placeholder 8"/>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2606408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182A4E2-7C3F-4C43-B51A-52AF2FA49187}" type="datetime1">
              <a:rPr lang="es-MX" smtClean="0"/>
              <a:t>02/06/2021</a:t>
            </a:fld>
            <a:endParaRPr lang="es-MX"/>
          </a:p>
        </p:txBody>
      </p:sp>
      <p:sp>
        <p:nvSpPr>
          <p:cNvPr id="8" name="Footer Placeholder 7"/>
          <p:cNvSpPr>
            <a:spLocks noGrp="1"/>
          </p:cNvSpPr>
          <p:nvPr>
            <p:ph type="ftr" sz="quarter" idx="11"/>
          </p:nvPr>
        </p:nvSpPr>
        <p:spPr/>
        <p:txBody>
          <a:bodyPr/>
          <a:lstStyle/>
          <a:p>
            <a:r>
              <a:rPr lang="es-MX"/>
              <a:t>RELACIONES HUMANAS II – UNIDAD III</a:t>
            </a:r>
          </a:p>
        </p:txBody>
      </p:sp>
      <p:sp>
        <p:nvSpPr>
          <p:cNvPr id="9" name="Slide Number Placeholder 8"/>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4153751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F8E2C5-B81D-495A-878D-C168586464E5}" type="datetime1">
              <a:rPr lang="es-MX" smtClean="0"/>
              <a:t>02/06/2021</a:t>
            </a:fld>
            <a:endParaRPr lang="es-MX"/>
          </a:p>
        </p:txBody>
      </p:sp>
      <p:sp>
        <p:nvSpPr>
          <p:cNvPr id="5" name="Footer Placeholder 4"/>
          <p:cNvSpPr>
            <a:spLocks noGrp="1"/>
          </p:cNvSpPr>
          <p:nvPr>
            <p:ph type="ftr" sz="quarter" idx="11"/>
          </p:nvPr>
        </p:nvSpPr>
        <p:spPr/>
        <p:txBody>
          <a:bodyPr/>
          <a:lstStyle/>
          <a:p>
            <a:r>
              <a:rPr lang="es-MX"/>
              <a:t>RELACIONES HUMANAS II – UNIDAD III</a:t>
            </a:r>
          </a:p>
        </p:txBody>
      </p:sp>
      <p:sp>
        <p:nvSpPr>
          <p:cNvPr id="6" name="Slide Number Placeholder 5"/>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1331636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2">
                    <a:lumMod val="7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F047B663-750F-48B8-9068-4CE279B7048B}" type="datetime1">
              <a:rPr lang="es-MX" smtClean="0"/>
              <a:t>02/06/2021</a:t>
            </a:fld>
            <a:endParaRPr lang="es-MX"/>
          </a:p>
        </p:txBody>
      </p:sp>
      <p:sp>
        <p:nvSpPr>
          <p:cNvPr id="5" name="Footer Placeholder 4"/>
          <p:cNvSpPr>
            <a:spLocks noGrp="1"/>
          </p:cNvSpPr>
          <p:nvPr>
            <p:ph type="ftr" sz="quarter" idx="11"/>
          </p:nvPr>
        </p:nvSpPr>
        <p:spPr/>
        <p:txBody>
          <a:bodyPr/>
          <a:lstStyle/>
          <a:p>
            <a:r>
              <a:rPr lang="es-MX"/>
              <a:t>RELACIONES HUMANAS II – UNIDAD III</a:t>
            </a:r>
          </a:p>
        </p:txBody>
      </p:sp>
      <p:sp>
        <p:nvSpPr>
          <p:cNvPr id="6" name="Slide Number Placeholder 5"/>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2980613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6BF453FB-9134-44F3-B347-8D6F7488635A}" type="datetime1">
              <a:rPr lang="es-MX" smtClean="0"/>
              <a:t>02/06/2021</a:t>
            </a:fld>
            <a:endParaRPr lang="es-MX"/>
          </a:p>
        </p:txBody>
      </p:sp>
      <p:sp>
        <p:nvSpPr>
          <p:cNvPr id="9" name="Footer Placeholder 8"/>
          <p:cNvSpPr>
            <a:spLocks noGrp="1"/>
          </p:cNvSpPr>
          <p:nvPr>
            <p:ph type="ftr" sz="quarter" idx="11"/>
          </p:nvPr>
        </p:nvSpPr>
        <p:spPr/>
        <p:txBody>
          <a:bodyPr/>
          <a:lstStyle/>
          <a:p>
            <a:r>
              <a:rPr lang="es-MX"/>
              <a:t>RELACIONES HUMANAS II – UNIDAD III</a:t>
            </a:r>
          </a:p>
        </p:txBody>
      </p:sp>
      <p:sp>
        <p:nvSpPr>
          <p:cNvPr id="10" name="Slide Number Placeholder 9"/>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287107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F4B27390-018A-48AA-B0A1-2FC62CE12670}" type="datetime1">
              <a:rPr lang="es-MX" smtClean="0"/>
              <a:t>02/06/2021</a:t>
            </a:fld>
            <a:endParaRPr lang="es-MX"/>
          </a:p>
        </p:txBody>
      </p:sp>
      <p:sp>
        <p:nvSpPr>
          <p:cNvPr id="11" name="Footer Placeholder 10"/>
          <p:cNvSpPr>
            <a:spLocks noGrp="1"/>
          </p:cNvSpPr>
          <p:nvPr>
            <p:ph type="ftr" sz="quarter" idx="11"/>
          </p:nvPr>
        </p:nvSpPr>
        <p:spPr/>
        <p:txBody>
          <a:bodyPr/>
          <a:lstStyle/>
          <a:p>
            <a:r>
              <a:rPr lang="es-MX"/>
              <a:t>RELACIONES HUMANAS II – UNIDAD III</a:t>
            </a:r>
          </a:p>
        </p:txBody>
      </p:sp>
      <p:sp>
        <p:nvSpPr>
          <p:cNvPr id="12" name="Slide Number Placeholder 11"/>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399232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6409FBDD-1E20-42D1-AB02-772677ED030E}" type="datetime1">
              <a:rPr lang="es-MX" smtClean="0"/>
              <a:t>02/06/2021</a:t>
            </a:fld>
            <a:endParaRPr lang="es-MX"/>
          </a:p>
        </p:txBody>
      </p:sp>
      <p:sp>
        <p:nvSpPr>
          <p:cNvPr id="7" name="Footer Placeholder 6"/>
          <p:cNvSpPr>
            <a:spLocks noGrp="1"/>
          </p:cNvSpPr>
          <p:nvPr>
            <p:ph type="ftr" sz="quarter" idx="11"/>
          </p:nvPr>
        </p:nvSpPr>
        <p:spPr/>
        <p:txBody>
          <a:bodyPr/>
          <a:lstStyle/>
          <a:p>
            <a:r>
              <a:rPr lang="es-MX"/>
              <a:t>RELACIONES HUMANAS II – UNIDAD III</a:t>
            </a:r>
          </a:p>
        </p:txBody>
      </p:sp>
      <p:sp>
        <p:nvSpPr>
          <p:cNvPr id="8" name="Slide Number Placeholder 7"/>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300481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C3A5146-4C5B-4723-8FBF-0746916E1EF8}" type="datetime1">
              <a:rPr lang="es-MX" smtClean="0"/>
              <a:t>02/06/2021</a:t>
            </a:fld>
            <a:endParaRPr lang="es-MX"/>
          </a:p>
        </p:txBody>
      </p:sp>
      <p:sp>
        <p:nvSpPr>
          <p:cNvPr id="6" name="Footer Placeholder 5"/>
          <p:cNvSpPr>
            <a:spLocks noGrp="1"/>
          </p:cNvSpPr>
          <p:nvPr>
            <p:ph type="ftr" sz="quarter" idx="11"/>
          </p:nvPr>
        </p:nvSpPr>
        <p:spPr/>
        <p:txBody>
          <a:bodyPr/>
          <a:lstStyle/>
          <a:p>
            <a:r>
              <a:rPr lang="es-MX"/>
              <a:t>RELACIONES HUMANAS II – UNIDAD III</a:t>
            </a:r>
          </a:p>
        </p:txBody>
      </p:sp>
      <p:sp>
        <p:nvSpPr>
          <p:cNvPr id="7" name="Slide Number Placeholder 6"/>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57712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FA597FE4-9FE1-45A8-8EF7-D04E6961810E}" type="datetime1">
              <a:rPr lang="es-MX" smtClean="0"/>
              <a:t>02/06/2021</a:t>
            </a:fld>
            <a:endParaRPr lang="es-MX"/>
          </a:p>
        </p:txBody>
      </p:sp>
      <p:sp>
        <p:nvSpPr>
          <p:cNvPr id="9" name="Footer Placeholder 8"/>
          <p:cNvSpPr>
            <a:spLocks noGrp="1"/>
          </p:cNvSpPr>
          <p:nvPr>
            <p:ph type="ftr" sz="quarter" idx="11"/>
          </p:nvPr>
        </p:nvSpPr>
        <p:spPr/>
        <p:txBody>
          <a:bodyPr/>
          <a:lstStyle/>
          <a:p>
            <a:r>
              <a:rPr lang="es-MX"/>
              <a:t>RELACIONES HUMANAS II – UNIDAD III</a:t>
            </a:r>
          </a:p>
        </p:txBody>
      </p:sp>
      <p:sp>
        <p:nvSpPr>
          <p:cNvPr id="10" name="Slide Number Placeholder 9"/>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134786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4A9D0335-4938-4A0E-B6B0-5EA5251CCFEB}" type="datetime1">
              <a:rPr lang="es-MX" smtClean="0"/>
              <a:t>02/06/2021</a:t>
            </a:fld>
            <a:endParaRPr lang="es-MX"/>
          </a:p>
        </p:txBody>
      </p:sp>
      <p:sp>
        <p:nvSpPr>
          <p:cNvPr id="9" name="Footer Placeholder 8"/>
          <p:cNvSpPr>
            <a:spLocks noGrp="1"/>
          </p:cNvSpPr>
          <p:nvPr>
            <p:ph type="ftr" sz="quarter" idx="11"/>
          </p:nvPr>
        </p:nvSpPr>
        <p:spPr>
          <a:xfrm>
            <a:off x="3499101" y="6356350"/>
            <a:ext cx="5911517" cy="365125"/>
          </a:xfrm>
        </p:spPr>
        <p:txBody>
          <a:bodyPr/>
          <a:lstStyle/>
          <a:p>
            <a:r>
              <a:rPr lang="es-MX"/>
              <a:t>RELACIONES HUMANAS II – UNIDAD III</a:t>
            </a:r>
          </a:p>
        </p:txBody>
      </p:sp>
      <p:sp>
        <p:nvSpPr>
          <p:cNvPr id="10" name="Slide Number Placeholder 9"/>
          <p:cNvSpPr>
            <a:spLocks noGrp="1"/>
          </p:cNvSpPr>
          <p:nvPr>
            <p:ph type="sldNum" sz="quarter" idx="12"/>
          </p:nvPr>
        </p:nvSpPr>
        <p:spPr/>
        <p:txBody>
          <a:bodyPr/>
          <a:lstStyle/>
          <a:p>
            <a:fld id="{C4DA8003-B541-4A37-B451-0C06DC54CA9D}" type="slidenum">
              <a:rPr lang="es-MX" smtClean="0"/>
              <a:t>‹Nº›</a:t>
            </a:fld>
            <a:endParaRPr lang="es-MX"/>
          </a:p>
        </p:txBody>
      </p:sp>
    </p:spTree>
    <p:extLst>
      <p:ext uri="{BB962C8B-B14F-4D97-AF65-F5344CB8AC3E}">
        <p14:creationId xmlns:p14="http://schemas.microsoft.com/office/powerpoint/2010/main" val="1500781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108D6B16-0DF6-4391-B68A-92A999D8A055}" type="datetime1">
              <a:rPr lang="es-MX" smtClean="0"/>
              <a:t>02/06/2021</a:t>
            </a:fld>
            <a:endParaRPr lang="es-MX"/>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s-MX"/>
              <a:t>RELACIONES HUMANAS II – UNIDAD III</a:t>
            </a: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C4DA8003-B541-4A37-B451-0C06DC54CA9D}" type="slidenum">
              <a:rPr lang="es-MX" smtClean="0"/>
              <a:t>‹Nº›</a:t>
            </a:fld>
            <a:endParaRPr lang="es-MX"/>
          </a:p>
        </p:txBody>
      </p:sp>
    </p:spTree>
    <p:extLst>
      <p:ext uri="{BB962C8B-B14F-4D97-AF65-F5344CB8AC3E}">
        <p14:creationId xmlns:p14="http://schemas.microsoft.com/office/powerpoint/2010/main" val="1631388922"/>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5.pn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3">
            <a:clrChange>
              <a:clrFrom>
                <a:srgbClr val="FFFFFF"/>
              </a:clrFrom>
              <a:clrTo>
                <a:srgbClr val="FFFFFF">
                  <a:alpha val="0"/>
                </a:srgbClr>
              </a:clrTo>
            </a:clrChange>
          </a:blip>
          <a:stretch>
            <a:fillRect/>
          </a:stretch>
        </p:blipFill>
        <p:spPr>
          <a:xfrm>
            <a:off x="4830053" y="4990463"/>
            <a:ext cx="647700" cy="742950"/>
          </a:xfrm>
          <a:prstGeom prst="rect">
            <a:avLst/>
          </a:prstGeom>
        </p:spPr>
      </p:pic>
      <p:sp>
        <p:nvSpPr>
          <p:cNvPr id="5" name="Marcador de pie de página 4"/>
          <p:cNvSpPr>
            <a:spLocks noGrp="1"/>
          </p:cNvSpPr>
          <p:nvPr>
            <p:ph type="ftr" sz="quarter" idx="11"/>
          </p:nvPr>
        </p:nvSpPr>
        <p:spPr/>
        <p:txBody>
          <a:bodyPr/>
          <a:lstStyle/>
          <a:p>
            <a:r>
              <a:rPr lang="es-MX"/>
              <a:t>RELACIONES HUMANAS II – UNIDAD III</a:t>
            </a:r>
          </a:p>
        </p:txBody>
      </p:sp>
      <p:sp>
        <p:nvSpPr>
          <p:cNvPr id="6" name="Marcador de número de diapositiva 5"/>
          <p:cNvSpPr>
            <a:spLocks noGrp="1"/>
          </p:cNvSpPr>
          <p:nvPr>
            <p:ph type="sldNum" sz="quarter" idx="12"/>
          </p:nvPr>
        </p:nvSpPr>
        <p:spPr/>
        <p:txBody>
          <a:bodyPr/>
          <a:lstStyle/>
          <a:p>
            <a:fld id="{C4DA8003-B541-4A37-B451-0C06DC54CA9D}" type="slidenum">
              <a:rPr lang="es-MX" smtClean="0"/>
              <a:t>1</a:t>
            </a:fld>
            <a:endParaRPr lang="es-MX"/>
          </a:p>
        </p:txBody>
      </p:sp>
      <p:sp>
        <p:nvSpPr>
          <p:cNvPr id="7" name="CuadroTexto 6"/>
          <p:cNvSpPr txBox="1"/>
          <p:nvPr/>
        </p:nvSpPr>
        <p:spPr>
          <a:xfrm flipH="1">
            <a:off x="3131734" y="4943791"/>
            <a:ext cx="2060718" cy="830997"/>
          </a:xfrm>
          <a:prstGeom prst="rect">
            <a:avLst/>
          </a:prstGeom>
          <a:noFill/>
        </p:spPr>
        <p:txBody>
          <a:bodyPr wrap="square" rtlCol="0">
            <a:spAutoFit/>
          </a:bodyPr>
          <a:lstStyle/>
          <a:p>
            <a:r>
              <a:rPr lang="es-MX" sz="4800" b="1" spc="-300" dirty="0">
                <a:solidFill>
                  <a:srgbClr val="211915"/>
                </a:solidFill>
                <a:latin typeface="Century Gothic" panose="020B0502020202020204" pitchFamily="34" charset="0"/>
              </a:rPr>
              <a:t>TUHST</a:t>
            </a:r>
          </a:p>
        </p:txBody>
      </p:sp>
      <p:sp>
        <p:nvSpPr>
          <p:cNvPr id="8" name="CuadroTexto 7"/>
          <p:cNvSpPr txBox="1"/>
          <p:nvPr/>
        </p:nvSpPr>
        <p:spPr>
          <a:xfrm flipH="1">
            <a:off x="1123708" y="1134596"/>
            <a:ext cx="7412691" cy="2308324"/>
          </a:xfrm>
          <a:prstGeom prst="rect">
            <a:avLst/>
          </a:prstGeom>
          <a:noFill/>
        </p:spPr>
        <p:txBody>
          <a:bodyPr wrap="square" rtlCol="0">
            <a:spAutoFit/>
          </a:bodyPr>
          <a:lstStyle/>
          <a:p>
            <a:pPr algn="ctr"/>
            <a:r>
              <a:rPr lang="es-MX" sz="4800" spc="-300" dirty="0">
                <a:latin typeface="Century Gothic" panose="020B0502020202020204" pitchFamily="34" charset="0"/>
              </a:rPr>
              <a:t>RELACIONES HUMANAS II</a:t>
            </a:r>
          </a:p>
          <a:p>
            <a:pPr algn="ctr"/>
            <a:r>
              <a:rPr lang="es-MX" sz="4800" spc="-300" dirty="0">
                <a:latin typeface="Century Gothic" panose="020B0502020202020204" pitchFamily="34" charset="0"/>
              </a:rPr>
              <a:t>UNIDAD III</a:t>
            </a:r>
          </a:p>
          <a:p>
            <a:pPr algn="ctr"/>
            <a:r>
              <a:rPr lang="es-MX" sz="4800" spc="-300" dirty="0">
                <a:latin typeface="Century Gothic" panose="020B0502020202020204" pitchFamily="34" charset="0"/>
              </a:rPr>
              <a:t>1° PARTE</a:t>
            </a:r>
          </a:p>
        </p:txBody>
      </p:sp>
    </p:spTree>
    <p:extLst>
      <p:ext uri="{BB962C8B-B14F-4D97-AF65-F5344CB8AC3E}">
        <p14:creationId xmlns:p14="http://schemas.microsoft.com/office/powerpoint/2010/main" val="2827817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10</a:t>
            </a:fld>
            <a:endParaRPr lang="es-MX"/>
          </a:p>
        </p:txBody>
      </p:sp>
      <p:sp>
        <p:nvSpPr>
          <p:cNvPr id="5" name="Título 1"/>
          <p:cNvSpPr txBox="1">
            <a:spLocks/>
          </p:cNvSpPr>
          <p:nvPr/>
        </p:nvSpPr>
        <p:spPr>
          <a:xfrm>
            <a:off x="0" y="904818"/>
            <a:ext cx="3123327" cy="4322222"/>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rgbClr val="211915"/>
                </a:solidFill>
                <a:latin typeface="Century Gothic" panose="020B0502020202020204" pitchFamily="34" charset="0"/>
              </a:rPr>
              <a:t>GRUPOS</a:t>
            </a:r>
            <a:br>
              <a:rPr lang="es-MX" dirty="0">
                <a:solidFill>
                  <a:srgbClr val="211915"/>
                </a:solidFill>
                <a:latin typeface="Century Gothic" panose="020B0502020202020204" pitchFamily="34" charset="0"/>
              </a:rPr>
            </a:br>
            <a:r>
              <a:rPr lang="es-MX" dirty="0">
                <a:solidFill>
                  <a:srgbClr val="211915"/>
                </a:solidFill>
                <a:latin typeface="Century Gothic" panose="020B0502020202020204" pitchFamily="34" charset="0"/>
              </a:rPr>
              <a:t/>
            </a:r>
            <a:br>
              <a:rPr lang="es-MX" dirty="0">
                <a:solidFill>
                  <a:srgbClr val="211915"/>
                </a:solidFill>
                <a:latin typeface="Century Gothic" panose="020B0502020202020204" pitchFamily="34" charset="0"/>
              </a:rPr>
            </a:br>
            <a:r>
              <a:rPr lang="es-MX" dirty="0">
                <a:solidFill>
                  <a:srgbClr val="211915"/>
                </a:solidFill>
                <a:latin typeface="Century Gothic" panose="020B0502020202020204" pitchFamily="34" charset="0"/>
              </a:rPr>
              <a:t>SCHEIN</a:t>
            </a:r>
            <a:r>
              <a:rPr lang="es-MX" sz="1400" dirty="0">
                <a:solidFill>
                  <a:srgbClr val="211915"/>
                </a:solidFill>
                <a:latin typeface="Century Gothic" panose="020B0502020202020204" pitchFamily="34" charset="0"/>
              </a:rPr>
              <a:t/>
            </a:r>
            <a:br>
              <a:rPr lang="es-MX" sz="1400" dirty="0">
                <a:solidFill>
                  <a:srgbClr val="211915"/>
                </a:solidFill>
                <a:latin typeface="Century Gothic" panose="020B0502020202020204" pitchFamily="34" charset="0"/>
              </a:rPr>
            </a:br>
            <a:r>
              <a:rPr lang="es-MX" sz="2800" b="1" dirty="0">
                <a:solidFill>
                  <a:srgbClr val="211915"/>
                </a:solidFill>
                <a:latin typeface="Century Gothic" panose="020B0502020202020204" pitchFamily="34" charset="0"/>
              </a:rPr>
              <a:t>ORG. – GRUPOS Y EQUIPO DE TRABAJO</a:t>
            </a:r>
            <a:r>
              <a:rPr lang="es-MX" sz="1800" b="1" dirty="0">
                <a:solidFill>
                  <a:srgbClr val="211915"/>
                </a:solidFill>
                <a:latin typeface="Century Gothic" panose="020B0502020202020204" pitchFamily="34" charset="0"/>
              </a:rPr>
              <a:t/>
            </a:r>
            <a:br>
              <a:rPr lang="es-MX" sz="1800" b="1" dirty="0">
                <a:solidFill>
                  <a:srgbClr val="211915"/>
                </a:solidFill>
                <a:latin typeface="Century Gothic" panose="020B0502020202020204" pitchFamily="34" charset="0"/>
              </a:rPr>
            </a:br>
            <a:r>
              <a:rPr lang="es-MX" dirty="0">
                <a:solidFill>
                  <a:srgbClr val="211915"/>
                </a:solidFill>
                <a:latin typeface="Century Gothic" panose="020B0502020202020204" pitchFamily="34" charset="0"/>
              </a:rPr>
              <a:t/>
            </a:r>
            <a:br>
              <a:rPr lang="es-MX" dirty="0">
                <a:solidFill>
                  <a:srgbClr val="211915"/>
                </a:solidFill>
                <a:latin typeface="Century Gothic" panose="020B0502020202020204" pitchFamily="34" charset="0"/>
              </a:rPr>
            </a:br>
            <a:endParaRPr lang="es-MX" sz="1600" dirty="0">
              <a:solidFill>
                <a:srgbClr val="211915"/>
              </a:solidFill>
              <a:latin typeface="Century Gothic" panose="020B0502020202020204" pitchFamily="34" charset="0"/>
            </a:endParaRPr>
          </a:p>
        </p:txBody>
      </p:sp>
      <p:sp>
        <p:nvSpPr>
          <p:cNvPr id="6" name="CuadroTexto 5"/>
          <p:cNvSpPr txBox="1"/>
          <p:nvPr/>
        </p:nvSpPr>
        <p:spPr>
          <a:xfrm>
            <a:off x="3667539" y="381227"/>
            <a:ext cx="7732059" cy="5755422"/>
          </a:xfrm>
          <a:prstGeom prst="rect">
            <a:avLst/>
          </a:prstGeom>
          <a:noFill/>
        </p:spPr>
        <p:txBody>
          <a:bodyPr wrap="square" rtlCol="0">
            <a:spAutoFit/>
          </a:bodyPr>
          <a:lstStyle/>
          <a:p>
            <a:r>
              <a:rPr lang="es-MX" sz="3200" b="1" dirty="0" err="1"/>
              <a:t>Schein</a:t>
            </a:r>
            <a:endParaRPr lang="es-MX" sz="3200" b="1" dirty="0"/>
          </a:p>
          <a:p>
            <a:pPr marL="285750" indent="-285750">
              <a:buFont typeface="Arial" panose="020B0604020202020204" pitchFamily="34" charset="0"/>
              <a:buChar char="•"/>
            </a:pPr>
            <a:r>
              <a:rPr lang="es-MX" sz="2400" dirty="0"/>
              <a:t>Estudia las organizaciones sin dejar de observar los grupos que operan el ella, tanto los formales como los que surgen espontáneamente.</a:t>
            </a:r>
          </a:p>
          <a:p>
            <a:pPr marL="285750" indent="-285750">
              <a:buFont typeface="Arial" panose="020B0604020202020204" pitchFamily="34" charset="0"/>
              <a:buChar char="•"/>
            </a:pPr>
            <a:r>
              <a:rPr lang="es-MX" sz="2400" dirty="0"/>
              <a:t>El modo en que se conforman los grupos, en que se comportan y la forma en que pueden desarrollarse en la organización</a:t>
            </a:r>
          </a:p>
          <a:p>
            <a:pPr marL="285750" indent="-285750">
              <a:buFont typeface="Arial" panose="020B0604020202020204" pitchFamily="34" charset="0"/>
              <a:buChar char="•"/>
            </a:pPr>
            <a:r>
              <a:rPr lang="es-MX" sz="2400" dirty="0"/>
              <a:t>A partir de entender al grupo, la organización crea sus EQUIPOS DE TRABAJO</a:t>
            </a:r>
          </a:p>
          <a:p>
            <a:pPr marL="285750" indent="-285750">
              <a:buFont typeface="Arial" panose="020B0604020202020204" pitchFamily="34" charset="0"/>
              <a:buChar char="•"/>
            </a:pPr>
            <a:r>
              <a:rPr lang="es-MX" sz="2400" dirty="0"/>
              <a:t>Estos equipos de trabajo pueden ser:</a:t>
            </a:r>
          </a:p>
          <a:p>
            <a:pPr marL="285750" indent="-285750">
              <a:buFont typeface="Wingdings" panose="05000000000000000000" pitchFamily="2" charset="2"/>
              <a:buChar char="v"/>
            </a:pPr>
            <a:r>
              <a:rPr lang="es-MX" sz="2400" dirty="0"/>
              <a:t> Temporales: se forman por un motivo particular para resolver o decidir sobre un problema concreto y luego se disuelven.</a:t>
            </a:r>
          </a:p>
          <a:p>
            <a:pPr marL="285750" indent="-285750">
              <a:buFont typeface="Wingdings" panose="05000000000000000000" pitchFamily="2" charset="2"/>
              <a:buChar char="v"/>
            </a:pPr>
            <a:r>
              <a:rPr lang="es-MX" sz="2400" dirty="0"/>
              <a:t> Permanentes: se conformaron con algún motivo y luego se establecieron formalmente.</a:t>
            </a:r>
          </a:p>
        </p:txBody>
      </p:sp>
    </p:spTree>
    <p:extLst>
      <p:ext uri="{BB962C8B-B14F-4D97-AF65-F5344CB8AC3E}">
        <p14:creationId xmlns:p14="http://schemas.microsoft.com/office/powerpoint/2010/main" val="14315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 calcmode="lin" valueType="num">
                                      <p:cBhvr additive="base">
                                        <p:cTn id="1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 calcmode="lin" valueType="num">
                                      <p:cBhvr additive="base">
                                        <p:cTn id="24"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6">
                                            <p:txEl>
                                              <p:pRg st="3" end="3"/>
                                            </p:txEl>
                                          </p:spTgt>
                                        </p:tgtEl>
                                        <p:attrNameLst>
                                          <p:attrName>style.visibility</p:attrName>
                                        </p:attrNameLst>
                                      </p:cBhvr>
                                      <p:to>
                                        <p:strVal val="visible"/>
                                      </p:to>
                                    </p:set>
                                    <p:anim calcmode="lin" valueType="num">
                                      <p:cBhvr additive="base">
                                        <p:cTn id="30"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6">
                                            <p:txEl>
                                              <p:pRg st="4" end="4"/>
                                            </p:txEl>
                                          </p:spTgt>
                                        </p:tgtEl>
                                        <p:attrNameLst>
                                          <p:attrName>style.visibility</p:attrName>
                                        </p:attrNameLst>
                                      </p:cBhvr>
                                      <p:to>
                                        <p:strVal val="visible"/>
                                      </p:to>
                                    </p:set>
                                    <p:anim calcmode="lin" valueType="num">
                                      <p:cBhvr additive="base">
                                        <p:cTn id="36"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6">
                                            <p:txEl>
                                              <p:pRg st="4" end="4"/>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6">
                                            <p:txEl>
                                              <p:pRg st="5" end="5"/>
                                            </p:txEl>
                                          </p:spTgt>
                                        </p:tgtEl>
                                        <p:attrNameLst>
                                          <p:attrName>style.visibility</p:attrName>
                                        </p:attrNameLst>
                                      </p:cBhvr>
                                      <p:to>
                                        <p:strVal val="visible"/>
                                      </p:to>
                                    </p:set>
                                    <p:anim calcmode="lin" valueType="num">
                                      <p:cBhvr additive="base">
                                        <p:cTn id="40"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6">
                                            <p:txEl>
                                              <p:pRg st="5" end="5"/>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6">
                                            <p:txEl>
                                              <p:pRg st="6" end="6"/>
                                            </p:txEl>
                                          </p:spTgt>
                                        </p:tgtEl>
                                        <p:attrNameLst>
                                          <p:attrName>style.visibility</p:attrName>
                                        </p:attrNameLst>
                                      </p:cBhvr>
                                      <p:to>
                                        <p:strVal val="visible"/>
                                      </p:to>
                                    </p:set>
                                    <p:anim calcmode="lin" valueType="num">
                                      <p:cBhvr additive="base">
                                        <p:cTn id="44"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11</a:t>
            </a:fld>
            <a:endParaRPr lang="es-MX"/>
          </a:p>
        </p:txBody>
      </p:sp>
      <p:sp>
        <p:nvSpPr>
          <p:cNvPr id="5" name="Título 1"/>
          <p:cNvSpPr txBox="1">
            <a:spLocks/>
          </p:cNvSpPr>
          <p:nvPr/>
        </p:nvSpPr>
        <p:spPr>
          <a:xfrm>
            <a:off x="0" y="904818"/>
            <a:ext cx="3123327" cy="4322222"/>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rgbClr val="211915"/>
                </a:solidFill>
                <a:latin typeface="Century Gothic" panose="020B0502020202020204" pitchFamily="34" charset="0"/>
              </a:rPr>
              <a:t>GRUPOS</a:t>
            </a:r>
            <a:br>
              <a:rPr lang="es-MX" dirty="0">
                <a:solidFill>
                  <a:srgbClr val="211915"/>
                </a:solidFill>
                <a:latin typeface="Century Gothic" panose="020B0502020202020204" pitchFamily="34" charset="0"/>
              </a:rPr>
            </a:br>
            <a:r>
              <a:rPr lang="es-MX" dirty="0">
                <a:solidFill>
                  <a:srgbClr val="211915"/>
                </a:solidFill>
                <a:latin typeface="Century Gothic" panose="020B0502020202020204" pitchFamily="34" charset="0"/>
              </a:rPr>
              <a:t/>
            </a:r>
            <a:br>
              <a:rPr lang="es-MX" dirty="0">
                <a:solidFill>
                  <a:srgbClr val="211915"/>
                </a:solidFill>
                <a:latin typeface="Century Gothic" panose="020B0502020202020204" pitchFamily="34" charset="0"/>
              </a:rPr>
            </a:br>
            <a:r>
              <a:rPr lang="es-MX" sz="1400" dirty="0">
                <a:solidFill>
                  <a:srgbClr val="211915"/>
                </a:solidFill>
                <a:latin typeface="Century Gothic" panose="020B0502020202020204" pitchFamily="34" charset="0"/>
              </a:rPr>
              <a:t/>
            </a:r>
            <a:br>
              <a:rPr lang="es-MX" sz="1400" dirty="0">
                <a:solidFill>
                  <a:srgbClr val="211915"/>
                </a:solidFill>
                <a:latin typeface="Century Gothic" panose="020B0502020202020204" pitchFamily="34" charset="0"/>
              </a:rPr>
            </a:br>
            <a:r>
              <a:rPr lang="es-MX" sz="2400" b="1" dirty="0">
                <a:solidFill>
                  <a:srgbClr val="211915"/>
                </a:solidFill>
                <a:latin typeface="Century Gothic" panose="020B0502020202020204" pitchFamily="34" charset="0"/>
              </a:rPr>
              <a:t>ESTRUCTURA GRUPAL</a:t>
            </a:r>
          </a:p>
          <a:p>
            <a:endParaRPr lang="es-MX" sz="2400" b="1" dirty="0">
              <a:solidFill>
                <a:srgbClr val="211915"/>
              </a:solidFill>
              <a:latin typeface="Century Gothic" panose="020B0502020202020204" pitchFamily="34" charset="0"/>
            </a:endParaRPr>
          </a:p>
          <a:p>
            <a:endParaRPr lang="es-MX" sz="2400" b="1" dirty="0">
              <a:solidFill>
                <a:srgbClr val="211915"/>
              </a:solidFill>
              <a:latin typeface="Century Gothic" panose="020B0502020202020204" pitchFamily="34" charset="0"/>
            </a:endParaRPr>
          </a:p>
          <a:p>
            <a:r>
              <a:rPr lang="es-MX" sz="2400" b="1" dirty="0">
                <a:solidFill>
                  <a:srgbClr val="211915"/>
                </a:solidFill>
                <a:latin typeface="Century Gothic" panose="020B0502020202020204" pitchFamily="34" charset="0"/>
              </a:rPr>
              <a:t>GRUPOS FORMALES E INFORMALES</a:t>
            </a:r>
            <a:r>
              <a:rPr lang="es-MX" sz="1800" b="1" dirty="0">
                <a:solidFill>
                  <a:srgbClr val="211915"/>
                </a:solidFill>
                <a:latin typeface="Century Gothic" panose="020B0502020202020204" pitchFamily="34" charset="0"/>
              </a:rPr>
              <a:t/>
            </a:r>
            <a:br>
              <a:rPr lang="es-MX" sz="1800" b="1" dirty="0">
                <a:solidFill>
                  <a:srgbClr val="211915"/>
                </a:solidFill>
                <a:latin typeface="Century Gothic" panose="020B0502020202020204" pitchFamily="34" charset="0"/>
              </a:rPr>
            </a:br>
            <a:r>
              <a:rPr lang="es-MX" sz="1800" b="1" dirty="0">
                <a:solidFill>
                  <a:srgbClr val="211915"/>
                </a:solidFill>
                <a:latin typeface="Century Gothic" panose="020B0502020202020204" pitchFamily="34" charset="0"/>
              </a:rPr>
              <a:t/>
            </a:r>
            <a:br>
              <a:rPr lang="es-MX" sz="1800" b="1" dirty="0">
                <a:solidFill>
                  <a:srgbClr val="211915"/>
                </a:solidFill>
                <a:latin typeface="Century Gothic" panose="020B0502020202020204" pitchFamily="34" charset="0"/>
              </a:rPr>
            </a:br>
            <a:r>
              <a:rPr lang="es-MX" dirty="0">
                <a:solidFill>
                  <a:srgbClr val="211915"/>
                </a:solidFill>
                <a:latin typeface="Century Gothic" panose="020B0502020202020204" pitchFamily="34" charset="0"/>
              </a:rPr>
              <a:t/>
            </a:r>
            <a:br>
              <a:rPr lang="es-MX" dirty="0">
                <a:solidFill>
                  <a:srgbClr val="211915"/>
                </a:solidFill>
                <a:latin typeface="Century Gothic" panose="020B0502020202020204" pitchFamily="34" charset="0"/>
              </a:rPr>
            </a:br>
            <a:endParaRPr lang="es-MX" sz="1600" dirty="0">
              <a:solidFill>
                <a:srgbClr val="211915"/>
              </a:solidFill>
              <a:latin typeface="Century Gothic" panose="020B0502020202020204" pitchFamily="34" charset="0"/>
            </a:endParaRPr>
          </a:p>
        </p:txBody>
      </p:sp>
      <p:graphicFrame>
        <p:nvGraphicFramePr>
          <p:cNvPr id="7" name="Diagrama 6"/>
          <p:cNvGraphicFramePr/>
          <p:nvPr>
            <p:extLst>
              <p:ext uri="{D42A27DB-BD31-4B8C-83A1-F6EECF244321}">
                <p14:modId xmlns:p14="http://schemas.microsoft.com/office/powerpoint/2010/main" val="4115741271"/>
              </p:ext>
            </p:extLst>
          </p:nvPr>
        </p:nvGraphicFramePr>
        <p:xfrm>
          <a:off x="3869268" y="532481"/>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842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7"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12</a:t>
            </a:fld>
            <a:endParaRPr lang="es-MX"/>
          </a:p>
        </p:txBody>
      </p:sp>
      <p:sp>
        <p:nvSpPr>
          <p:cNvPr id="4" name="Título 1"/>
          <p:cNvSpPr txBox="1">
            <a:spLocks/>
          </p:cNvSpPr>
          <p:nvPr/>
        </p:nvSpPr>
        <p:spPr>
          <a:xfrm>
            <a:off x="0" y="904817"/>
            <a:ext cx="3455894" cy="4850523"/>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rgbClr val="211915"/>
                </a:solidFill>
                <a:latin typeface="Century Gothic" panose="020B0502020202020204" pitchFamily="34" charset="0"/>
              </a:rPr>
              <a:t>GRUPOS</a:t>
            </a:r>
            <a:br>
              <a:rPr lang="es-MX" dirty="0">
                <a:solidFill>
                  <a:srgbClr val="211915"/>
                </a:solidFill>
                <a:latin typeface="Century Gothic" panose="020B0502020202020204" pitchFamily="34" charset="0"/>
              </a:rPr>
            </a:br>
            <a:r>
              <a:rPr lang="es-MX" sz="1400" dirty="0">
                <a:solidFill>
                  <a:srgbClr val="211915"/>
                </a:solidFill>
                <a:latin typeface="Century Gothic" panose="020B0502020202020204" pitchFamily="34" charset="0"/>
              </a:rPr>
              <a:t/>
            </a:r>
            <a:br>
              <a:rPr lang="es-MX" sz="1400" dirty="0">
                <a:solidFill>
                  <a:srgbClr val="211915"/>
                </a:solidFill>
                <a:latin typeface="Century Gothic" panose="020B0502020202020204" pitchFamily="34" charset="0"/>
              </a:rPr>
            </a:br>
            <a:r>
              <a:rPr lang="es-MX" sz="2400" b="1" dirty="0">
                <a:solidFill>
                  <a:srgbClr val="211915"/>
                </a:solidFill>
                <a:latin typeface="Century Gothic" panose="020B0502020202020204" pitchFamily="34" charset="0"/>
              </a:rPr>
              <a:t>DINÁMICA DE GRUPOS</a:t>
            </a:r>
          </a:p>
          <a:p>
            <a:endParaRPr lang="es-MX" sz="2400" b="1" dirty="0">
              <a:solidFill>
                <a:srgbClr val="211915"/>
              </a:solidFill>
              <a:latin typeface="Century Gothic" panose="020B0502020202020204" pitchFamily="34" charset="0"/>
            </a:endParaRPr>
          </a:p>
          <a:p>
            <a:endParaRPr lang="es-MX" sz="2400" b="1" dirty="0">
              <a:solidFill>
                <a:srgbClr val="211915"/>
              </a:solidFill>
              <a:latin typeface="Century Gothic" panose="020B0502020202020204" pitchFamily="34" charset="0"/>
            </a:endParaRPr>
          </a:p>
          <a:p>
            <a:pPr algn="just"/>
            <a:r>
              <a:rPr lang="es-MX" sz="1400" dirty="0">
                <a:solidFill>
                  <a:srgbClr val="211915"/>
                </a:solidFill>
              </a:rPr>
              <a:t>Se considera a </a:t>
            </a:r>
            <a:r>
              <a:rPr lang="es-MX" sz="1400" dirty="0" err="1">
                <a:solidFill>
                  <a:srgbClr val="211915"/>
                </a:solidFill>
              </a:rPr>
              <a:t>Kurt</a:t>
            </a:r>
            <a:r>
              <a:rPr lang="es-MX" sz="1400" dirty="0">
                <a:solidFill>
                  <a:srgbClr val="211915"/>
                </a:solidFill>
              </a:rPr>
              <a:t> Lewin fundador de la corriente de las dinámicas de grupo pues fue quien </a:t>
            </a:r>
            <a:r>
              <a:rPr lang="es-MX" sz="1400" b="1" dirty="0">
                <a:solidFill>
                  <a:srgbClr val="211915"/>
                </a:solidFill>
              </a:rPr>
              <a:t>desarrolló el método para gestionarlas</a:t>
            </a:r>
            <a:r>
              <a:rPr lang="es-MX" sz="1400" dirty="0">
                <a:solidFill>
                  <a:srgbClr val="211915"/>
                </a:solidFill>
                <a:latin typeface="Century Gothic" panose="020B0502020202020204" pitchFamily="34" charset="0"/>
              </a:rPr>
              <a:t>.</a:t>
            </a:r>
          </a:p>
          <a:p>
            <a:pPr algn="just"/>
            <a:r>
              <a:rPr lang="es-MX" sz="1400" b="1" dirty="0">
                <a:solidFill>
                  <a:srgbClr val="211915"/>
                </a:solidFill>
              </a:rPr>
              <a:t>Según sus investigaciones, resulta más fácil modificar las costumbres de un grupo pequeño tratado en conjunto, que cambiar la conducta de sus miembros tomados de uno a uno</a:t>
            </a:r>
            <a:r>
              <a:rPr lang="es-MX" sz="1400" dirty="0">
                <a:solidFill>
                  <a:srgbClr val="211915"/>
                </a:solidFill>
              </a:rPr>
              <a:t>. Los hábitos grupales no son estáticos sino procesos vivos y dinámicos que provienen de un conjunto de fuerzas causales, a la vez que reafirmó la idea de que la conducta individual resulta condicionada por el devenir del grupo. Con estos antecedentes, parecía sensato </a:t>
            </a:r>
            <a:r>
              <a:rPr lang="es-MX" sz="1400" b="1" dirty="0">
                <a:solidFill>
                  <a:srgbClr val="211915"/>
                </a:solidFill>
              </a:rPr>
              <a:t>tomar al grupo como unidad de análisis</a:t>
            </a:r>
            <a:r>
              <a:rPr lang="es-MX" sz="1400" dirty="0">
                <a:solidFill>
                  <a:srgbClr val="211915"/>
                </a:solidFill>
              </a:rPr>
              <a:t>.</a:t>
            </a:r>
            <a:endParaRPr lang="es-MX" sz="1400" dirty="0">
              <a:solidFill>
                <a:srgbClr val="211915"/>
              </a:solidFill>
              <a:latin typeface="Century Gothic" panose="020B0502020202020204" pitchFamily="34" charset="0"/>
            </a:endParaRPr>
          </a:p>
        </p:txBody>
      </p:sp>
      <p:sp>
        <p:nvSpPr>
          <p:cNvPr id="5" name="CuadroTexto 4"/>
          <p:cNvSpPr txBox="1"/>
          <p:nvPr/>
        </p:nvSpPr>
        <p:spPr>
          <a:xfrm>
            <a:off x="3455894" y="837088"/>
            <a:ext cx="8350624" cy="5262979"/>
          </a:xfrm>
          <a:prstGeom prst="rect">
            <a:avLst/>
          </a:prstGeom>
          <a:noFill/>
        </p:spPr>
        <p:txBody>
          <a:bodyPr wrap="square" rtlCol="0">
            <a:spAutoFit/>
          </a:bodyPr>
          <a:lstStyle/>
          <a:p>
            <a:pPr algn="just"/>
            <a:r>
              <a:rPr lang="es-AR" sz="2400" b="1" dirty="0" err="1"/>
              <a:t>Kurt</a:t>
            </a:r>
            <a:r>
              <a:rPr lang="es-AR" sz="2400" b="1" dirty="0"/>
              <a:t> Lewin</a:t>
            </a:r>
          </a:p>
          <a:p>
            <a:pPr algn="just"/>
            <a:endParaRPr lang="es-AR" sz="2400" b="1" dirty="0"/>
          </a:p>
          <a:p>
            <a:pPr algn="just"/>
            <a:r>
              <a:rPr lang="es-AR" b="1" dirty="0"/>
              <a:t>Teoría de campo: </a:t>
            </a:r>
            <a:r>
              <a:rPr lang="es-AR" dirty="0"/>
              <a:t>no se puede entender al ser humano fuera del entorno en que se ubica. </a:t>
            </a:r>
          </a:p>
          <a:p>
            <a:pPr algn="just"/>
            <a:r>
              <a:rPr lang="es-AR" dirty="0"/>
              <a:t>La teoría de campo que formuló Lewin afirma que la fijación de objetivos personales depende preferentemente de la norma del grupo en la que se ubique la persona</a:t>
            </a:r>
            <a:r>
              <a:rPr lang="es-AR" b="1" dirty="0"/>
              <a:t>. La conducta debe entenderse como resultado de los procesos que se dan en la vida de los grupos</a:t>
            </a:r>
            <a:r>
              <a:rPr lang="es-AR" dirty="0"/>
              <a:t>. Su hipótesis experimental sostiene que dependiendo de cómo sea el estilo de liderazgo será el desempeño del grupo. </a:t>
            </a:r>
          </a:p>
          <a:p>
            <a:pPr algn="just"/>
            <a:endParaRPr lang="es-AR" dirty="0"/>
          </a:p>
          <a:p>
            <a:pPr marL="285750" indent="-285750" algn="just">
              <a:buFontTx/>
              <a:buChar char="-"/>
            </a:pPr>
            <a:endParaRPr lang="es-AR" dirty="0"/>
          </a:p>
          <a:p>
            <a:pPr algn="just"/>
            <a:r>
              <a:rPr lang="es-AR" dirty="0"/>
              <a:t>El grupo es un </a:t>
            </a:r>
            <a:r>
              <a:rPr lang="es-AR" b="1" dirty="0"/>
              <a:t>todo dinámico que posee propiedades diferentes de las propiedades de sus partes</a:t>
            </a:r>
            <a:r>
              <a:rPr lang="es-AR" dirty="0"/>
              <a:t> o de la suma de sus partes, </a:t>
            </a:r>
            <a:r>
              <a:rPr lang="es-AR" b="1" dirty="0"/>
              <a:t>el todo es más que la suma de las partes</a:t>
            </a:r>
            <a:r>
              <a:rPr lang="es-AR" dirty="0"/>
              <a:t>.</a:t>
            </a:r>
          </a:p>
          <a:p>
            <a:pPr algn="just"/>
            <a:endParaRPr lang="es-AR" dirty="0"/>
          </a:p>
          <a:p>
            <a:pPr algn="just"/>
            <a:r>
              <a:rPr lang="es-AR" dirty="0"/>
              <a:t>Para Lewin </a:t>
            </a:r>
            <a:r>
              <a:rPr lang="es-AR" b="1" dirty="0"/>
              <a:t>el líder </a:t>
            </a:r>
            <a:r>
              <a:rPr lang="es-AR" dirty="0"/>
              <a:t>está encargado de la conducción de los grupos, poniendo sobre sí mismo, la responsabilidad de que el grupo funcione en base a lo que se ha propuesto.</a:t>
            </a:r>
          </a:p>
          <a:p>
            <a:pPr algn="just"/>
            <a:endParaRPr lang="es-AR" dirty="0"/>
          </a:p>
          <a:p>
            <a:pPr algn="just"/>
            <a:endParaRPr lang="es-MX" dirty="0"/>
          </a:p>
        </p:txBody>
      </p:sp>
    </p:spTree>
    <p:extLst>
      <p:ext uri="{BB962C8B-B14F-4D97-AF65-F5344CB8AC3E}">
        <p14:creationId xmlns:p14="http://schemas.microsoft.com/office/powerpoint/2010/main" val="1116909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 calcmode="lin" valueType="num">
                                      <p:cBhvr additive="base">
                                        <p:cTn id="18"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 calcmode="lin" valueType="num">
                                      <p:cBhvr additive="base">
                                        <p:cTn id="24"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5">
                                            <p:txEl>
                                              <p:pRg st="6" end="6"/>
                                            </p:txEl>
                                          </p:spTgt>
                                        </p:tgtEl>
                                        <p:attrNameLst>
                                          <p:attrName>style.visibility</p:attrName>
                                        </p:attrNameLst>
                                      </p:cBhvr>
                                      <p:to>
                                        <p:strVal val="visible"/>
                                      </p:to>
                                    </p:set>
                                    <p:anim calcmode="lin" valueType="num">
                                      <p:cBhvr additive="base">
                                        <p:cTn id="30"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5">
                                            <p:txEl>
                                              <p:pRg st="8" end="8"/>
                                            </p:txEl>
                                          </p:spTgt>
                                        </p:tgtEl>
                                        <p:attrNameLst>
                                          <p:attrName>style.visibility</p:attrName>
                                        </p:attrNameLst>
                                      </p:cBhvr>
                                      <p:to>
                                        <p:strVal val="visible"/>
                                      </p:to>
                                    </p:set>
                                    <p:anim calcmode="lin" valueType="num">
                                      <p:cBhvr additive="base">
                                        <p:cTn id="36"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13</a:t>
            </a:fld>
            <a:endParaRPr lang="es-MX"/>
          </a:p>
        </p:txBody>
      </p:sp>
      <p:sp>
        <p:nvSpPr>
          <p:cNvPr id="5" name="Título 1"/>
          <p:cNvSpPr txBox="1">
            <a:spLocks/>
          </p:cNvSpPr>
          <p:nvPr/>
        </p:nvSpPr>
        <p:spPr>
          <a:xfrm>
            <a:off x="0" y="904817"/>
            <a:ext cx="3455894" cy="4850523"/>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rgbClr val="211915"/>
                </a:solidFill>
                <a:latin typeface="Century Gothic" panose="020B0502020202020204" pitchFamily="34" charset="0"/>
              </a:rPr>
              <a:t>GRUPOS</a:t>
            </a:r>
            <a:br>
              <a:rPr lang="es-MX" dirty="0">
                <a:solidFill>
                  <a:srgbClr val="211915"/>
                </a:solidFill>
                <a:latin typeface="Century Gothic" panose="020B0502020202020204" pitchFamily="34" charset="0"/>
              </a:rPr>
            </a:br>
            <a:r>
              <a:rPr lang="es-MX" sz="1400" dirty="0">
                <a:solidFill>
                  <a:srgbClr val="211915"/>
                </a:solidFill>
                <a:latin typeface="Century Gothic" panose="020B0502020202020204" pitchFamily="34" charset="0"/>
              </a:rPr>
              <a:t/>
            </a:r>
            <a:br>
              <a:rPr lang="es-MX" sz="1400" dirty="0">
                <a:solidFill>
                  <a:srgbClr val="211915"/>
                </a:solidFill>
                <a:latin typeface="Century Gothic" panose="020B0502020202020204" pitchFamily="34" charset="0"/>
              </a:rPr>
            </a:br>
            <a:r>
              <a:rPr lang="es-MX" sz="2400" b="1" dirty="0">
                <a:solidFill>
                  <a:srgbClr val="211915"/>
                </a:solidFill>
                <a:latin typeface="Century Gothic" panose="020B0502020202020204" pitchFamily="34" charset="0"/>
              </a:rPr>
              <a:t>EQUIPO DE TRABAJO</a:t>
            </a:r>
          </a:p>
          <a:p>
            <a:r>
              <a:rPr lang="es-MX" sz="2400" b="1" dirty="0">
                <a:solidFill>
                  <a:srgbClr val="211915"/>
                </a:solidFill>
                <a:latin typeface="Century Gothic" panose="020B0502020202020204" pitchFamily="34" charset="0"/>
              </a:rPr>
              <a:t>GRUPO DE TRABAJO</a:t>
            </a:r>
          </a:p>
          <a:p>
            <a:endParaRPr lang="es-MX" sz="1400" dirty="0">
              <a:solidFill>
                <a:srgbClr val="211915"/>
              </a:solidFill>
              <a:latin typeface="Century Gothic" panose="020B0502020202020204" pitchFamily="34" charset="0"/>
            </a:endParaRPr>
          </a:p>
        </p:txBody>
      </p:sp>
      <p:graphicFrame>
        <p:nvGraphicFramePr>
          <p:cNvPr id="8" name="Diagrama 7"/>
          <p:cNvGraphicFramePr/>
          <p:nvPr>
            <p:extLst>
              <p:ext uri="{D42A27DB-BD31-4B8C-83A1-F6EECF244321}">
                <p14:modId xmlns:p14="http://schemas.microsoft.com/office/powerpoint/2010/main" val="2713663928"/>
              </p:ext>
            </p:extLst>
          </p:nvPr>
        </p:nvGraphicFramePr>
        <p:xfrm>
          <a:off x="3724835" y="53789"/>
          <a:ext cx="7772400" cy="41395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CuadroTexto 10"/>
          <p:cNvSpPr txBox="1"/>
          <p:nvPr/>
        </p:nvSpPr>
        <p:spPr>
          <a:xfrm>
            <a:off x="3469342" y="4340200"/>
            <a:ext cx="8323729" cy="1940957"/>
          </a:xfrm>
          <a:prstGeom prst="round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r>
              <a:rPr lang="es-AR" dirty="0">
                <a:solidFill>
                  <a:schemeClr val="tx1"/>
                </a:solidFill>
              </a:rPr>
              <a:t>El </a:t>
            </a:r>
            <a:r>
              <a:rPr lang="es-AR" b="1" dirty="0">
                <a:solidFill>
                  <a:schemeClr val="tx1"/>
                </a:solidFill>
              </a:rPr>
              <a:t>EQUIPO</a:t>
            </a:r>
            <a:r>
              <a:rPr lang="es-AR" dirty="0">
                <a:solidFill>
                  <a:schemeClr val="tx1"/>
                </a:solidFill>
              </a:rPr>
              <a:t> es la </a:t>
            </a:r>
            <a:r>
              <a:rPr lang="es-AR" b="1" dirty="0">
                <a:solidFill>
                  <a:schemeClr val="tx1"/>
                </a:solidFill>
              </a:rPr>
              <a:t>unidad</a:t>
            </a:r>
            <a:r>
              <a:rPr lang="es-AR" dirty="0">
                <a:solidFill>
                  <a:schemeClr val="tx1"/>
                </a:solidFill>
              </a:rPr>
              <a:t> a través de la cual se estructura el trabajo en las organizaciones. </a:t>
            </a:r>
            <a:r>
              <a:rPr lang="es-AR" b="1" dirty="0">
                <a:solidFill>
                  <a:schemeClr val="tx1"/>
                </a:solidFill>
              </a:rPr>
              <a:t>Son grupos orientados a la tarea</a:t>
            </a:r>
            <a:r>
              <a:rPr lang="es-AR" dirty="0">
                <a:solidFill>
                  <a:schemeClr val="tx1"/>
                </a:solidFill>
              </a:rPr>
              <a:t>, compuestos por un número de miembros </a:t>
            </a:r>
            <a:r>
              <a:rPr lang="es-AR" b="1" dirty="0">
                <a:solidFill>
                  <a:schemeClr val="tx1"/>
                </a:solidFill>
              </a:rPr>
              <a:t>organizados</a:t>
            </a:r>
            <a:r>
              <a:rPr lang="es-AR" dirty="0">
                <a:solidFill>
                  <a:schemeClr val="tx1"/>
                </a:solidFill>
              </a:rPr>
              <a:t> y </a:t>
            </a:r>
            <a:r>
              <a:rPr lang="es-AR" b="1" dirty="0">
                <a:solidFill>
                  <a:schemeClr val="tx1"/>
                </a:solidFill>
              </a:rPr>
              <a:t>que interactúan entre sí para conseguir determinadas metas </a:t>
            </a:r>
            <a:r>
              <a:rPr lang="es-AR" dirty="0">
                <a:solidFill>
                  <a:schemeClr val="tx1"/>
                </a:solidFill>
              </a:rPr>
              <a:t>laborales. </a:t>
            </a:r>
          </a:p>
          <a:p>
            <a:pPr algn="just"/>
            <a:r>
              <a:rPr lang="es-AR" dirty="0">
                <a:solidFill>
                  <a:schemeClr val="tx1"/>
                </a:solidFill>
              </a:rPr>
              <a:t>La modalidad de la </a:t>
            </a:r>
            <a:r>
              <a:rPr lang="es-AR" b="1" dirty="0">
                <a:solidFill>
                  <a:schemeClr val="tx1"/>
                </a:solidFill>
              </a:rPr>
              <a:t>actividad es conjunta y coordinada </a:t>
            </a:r>
            <a:r>
              <a:rPr lang="es-AR" dirty="0">
                <a:solidFill>
                  <a:schemeClr val="tx1"/>
                </a:solidFill>
              </a:rPr>
              <a:t>y suelen formarse para gestionar proyectos, resolver problemas, asesorar.</a:t>
            </a:r>
            <a:endParaRPr lang="es-MX" dirty="0">
              <a:solidFill>
                <a:schemeClr val="tx1"/>
              </a:solidFill>
            </a:endParaRPr>
          </a:p>
        </p:txBody>
      </p:sp>
    </p:spTree>
    <p:extLst>
      <p:ext uri="{BB962C8B-B14F-4D97-AF65-F5344CB8AC3E}">
        <p14:creationId xmlns:p14="http://schemas.microsoft.com/office/powerpoint/2010/main" val="38196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8" grpId="0">
        <p:bldAsOne/>
      </p:bldGraphic>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14</a:t>
            </a:fld>
            <a:endParaRPr lang="es-MX"/>
          </a:p>
        </p:txBody>
      </p:sp>
      <p:sp>
        <p:nvSpPr>
          <p:cNvPr id="4" name="Título 1"/>
          <p:cNvSpPr txBox="1">
            <a:spLocks/>
          </p:cNvSpPr>
          <p:nvPr/>
        </p:nvSpPr>
        <p:spPr>
          <a:xfrm>
            <a:off x="0" y="904817"/>
            <a:ext cx="3455894" cy="4850523"/>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rgbClr val="211915"/>
                </a:solidFill>
                <a:latin typeface="Century Gothic" panose="020B0502020202020204" pitchFamily="34" charset="0"/>
              </a:rPr>
              <a:t>GRUPOS</a:t>
            </a:r>
            <a:br>
              <a:rPr lang="es-MX" dirty="0">
                <a:solidFill>
                  <a:srgbClr val="211915"/>
                </a:solidFill>
                <a:latin typeface="Century Gothic" panose="020B0502020202020204" pitchFamily="34" charset="0"/>
              </a:rPr>
            </a:br>
            <a:r>
              <a:rPr lang="es-MX" sz="1400" dirty="0">
                <a:solidFill>
                  <a:srgbClr val="211915"/>
                </a:solidFill>
                <a:latin typeface="Century Gothic" panose="020B0502020202020204" pitchFamily="34" charset="0"/>
              </a:rPr>
              <a:t/>
            </a:r>
            <a:br>
              <a:rPr lang="es-MX" sz="1400" dirty="0">
                <a:solidFill>
                  <a:srgbClr val="211915"/>
                </a:solidFill>
                <a:latin typeface="Century Gothic" panose="020B0502020202020204" pitchFamily="34" charset="0"/>
              </a:rPr>
            </a:br>
            <a:r>
              <a:rPr lang="es-MX" sz="2400" b="1" dirty="0">
                <a:solidFill>
                  <a:srgbClr val="211915"/>
                </a:solidFill>
                <a:latin typeface="Century Gothic" panose="020B0502020202020204" pitchFamily="34" charset="0"/>
              </a:rPr>
              <a:t>GRUPO – ORGANIZACIÓN</a:t>
            </a:r>
          </a:p>
          <a:p>
            <a:endParaRPr lang="es-MX" sz="2400" b="1" dirty="0">
              <a:solidFill>
                <a:srgbClr val="211915"/>
              </a:solidFill>
              <a:latin typeface="Century Gothic" panose="020B0502020202020204" pitchFamily="34" charset="0"/>
            </a:endParaRPr>
          </a:p>
          <a:p>
            <a:r>
              <a:rPr lang="es-MX" sz="2400" b="1" dirty="0">
                <a:solidFill>
                  <a:srgbClr val="211915"/>
                </a:solidFill>
                <a:latin typeface="Century Gothic" panose="020B0502020202020204" pitchFamily="34" charset="0"/>
              </a:rPr>
              <a:t>Trabajo en equipo</a:t>
            </a:r>
            <a:endParaRPr lang="es-MX" sz="1400" dirty="0">
              <a:solidFill>
                <a:srgbClr val="211915"/>
              </a:solidFill>
              <a:latin typeface="Century Gothic" panose="020B0502020202020204" pitchFamily="34" charset="0"/>
            </a:endParaRPr>
          </a:p>
        </p:txBody>
      </p:sp>
      <p:sp>
        <p:nvSpPr>
          <p:cNvPr id="5" name="CuadroTexto 4"/>
          <p:cNvSpPr txBox="1"/>
          <p:nvPr/>
        </p:nvSpPr>
        <p:spPr>
          <a:xfrm>
            <a:off x="3536577" y="1398494"/>
            <a:ext cx="8175811" cy="923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s-MX"/>
            </a:defPPr>
            <a:lvl1pPr algn="just">
              <a:defRPr b="1">
                <a:solidFill>
                  <a:srgbClr val="211915"/>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s-AR" b="0" dirty="0"/>
              <a:t>Si tenemos en cuenta los diversos aportes de los integrantes en cuanto a ideas y opiniones se logra mayor eficacia, facilitar la toma de decisiones y la resolución de problemas.</a:t>
            </a:r>
            <a:endParaRPr lang="es-MX" b="0" dirty="0"/>
          </a:p>
        </p:txBody>
      </p:sp>
      <p:sp>
        <p:nvSpPr>
          <p:cNvPr id="7" name="Rectángulo 6"/>
          <p:cNvSpPr/>
          <p:nvPr/>
        </p:nvSpPr>
        <p:spPr>
          <a:xfrm>
            <a:off x="3536577" y="188260"/>
            <a:ext cx="8175811" cy="1021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AR" b="1" dirty="0">
                <a:solidFill>
                  <a:srgbClr val="211915"/>
                </a:solidFill>
              </a:rPr>
              <a:t>Actualmente los </a:t>
            </a:r>
            <a:r>
              <a:rPr lang="es-AR" b="1" dirty="0" smtClean="0">
                <a:solidFill>
                  <a:srgbClr val="211915"/>
                </a:solidFill>
              </a:rPr>
              <a:t>EQUIPOS </a:t>
            </a:r>
            <a:r>
              <a:rPr lang="es-AR" b="1" dirty="0">
                <a:solidFill>
                  <a:srgbClr val="211915"/>
                </a:solidFill>
              </a:rPr>
              <a:t>de trabajo son considerados imprescindibles </a:t>
            </a:r>
            <a:r>
              <a:rPr lang="es-AR" dirty="0">
                <a:solidFill>
                  <a:srgbClr val="211915"/>
                </a:solidFill>
              </a:rPr>
              <a:t>para generar nuevas ideas y mejores soluciones, especialmente en los niveles gerenciales medios y altos de las empresas. </a:t>
            </a:r>
          </a:p>
        </p:txBody>
      </p:sp>
      <p:graphicFrame>
        <p:nvGraphicFramePr>
          <p:cNvPr id="8" name="Diagrama 7"/>
          <p:cNvGraphicFramePr/>
          <p:nvPr>
            <p:extLst>
              <p:ext uri="{D42A27DB-BD31-4B8C-83A1-F6EECF244321}">
                <p14:modId xmlns:p14="http://schemas.microsoft.com/office/powerpoint/2010/main" val="3219877077"/>
              </p:ext>
            </p:extLst>
          </p:nvPr>
        </p:nvGraphicFramePr>
        <p:xfrm>
          <a:off x="3536577" y="2510082"/>
          <a:ext cx="8498541" cy="42113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4" name="Picture 2" descr="Las DAFO que identificar en un trabajo en equip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785" y="3563471"/>
            <a:ext cx="3119717" cy="2339787"/>
          </a:xfrm>
          <a:prstGeom prst="rect">
            <a:avLst/>
          </a:prstGeom>
          <a:noFill/>
          <a:ln>
            <a:noFill/>
          </a:ln>
          <a:effectLst>
            <a:glow rad="2286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9632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3074"/>
                                        </p:tgtEl>
                                        <p:attrNameLst>
                                          <p:attrName>style.visibility</p:attrName>
                                        </p:attrNameLst>
                                      </p:cBhvr>
                                      <p:to>
                                        <p:strVal val="visible"/>
                                      </p:to>
                                    </p:set>
                                    <p:animEffect transition="in" filter="fade">
                                      <p:cBhvr>
                                        <p:cTn id="10" dur="500"/>
                                        <p:tgtEl>
                                          <p:spTgt spid="307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7" grpId="0" animBg="1"/>
      <p:bldGraphic spid="8"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15</a:t>
            </a:fld>
            <a:endParaRPr lang="es-MX"/>
          </a:p>
        </p:txBody>
      </p:sp>
      <p:sp>
        <p:nvSpPr>
          <p:cNvPr id="6" name="CuadroTexto 5"/>
          <p:cNvSpPr txBox="1"/>
          <p:nvPr/>
        </p:nvSpPr>
        <p:spPr>
          <a:xfrm>
            <a:off x="3550024" y="336176"/>
            <a:ext cx="7987552" cy="5632311"/>
          </a:xfrm>
          <a:prstGeom prst="rect">
            <a:avLst/>
          </a:prstGeom>
          <a:noFill/>
        </p:spPr>
        <p:txBody>
          <a:bodyPr wrap="square" rtlCol="0">
            <a:spAutoFit/>
          </a:bodyPr>
          <a:lstStyle/>
          <a:p>
            <a:pPr algn="just"/>
            <a:r>
              <a:rPr lang="es-ES" b="1" dirty="0"/>
              <a:t>EXISTEN DISTINTOS ASPECTOS NECESARIOS PARA UN ADECUADO TRABAJO EN EQUIPO, ENTRE ELLOS PODEMOS MENCIONAR:  </a:t>
            </a:r>
            <a:endParaRPr lang="es-MX" b="1" dirty="0"/>
          </a:p>
          <a:p>
            <a:pPr algn="just"/>
            <a:r>
              <a:rPr lang="es-ES" dirty="0"/>
              <a:t> </a:t>
            </a:r>
            <a:endParaRPr lang="es-MX" dirty="0"/>
          </a:p>
          <a:p>
            <a:pPr algn="just"/>
            <a:r>
              <a:rPr lang="es-ES" b="1" dirty="0"/>
              <a:t>Liderazgo efectivo</a:t>
            </a:r>
            <a:r>
              <a:rPr lang="es-ES" dirty="0"/>
              <a:t>: supone llevar adelante un proceso de creación de una visión del futuro, que tenga en cuenta los intereses de los integrantes, desarrollando una estrategia racional, consiguiendo el apoyo de los centros del poder, incentivando a las personas cuyos actos son esenciales para poner en práctica la estrategia.  </a:t>
            </a:r>
          </a:p>
          <a:p>
            <a:pPr algn="just"/>
            <a:endParaRPr lang="es-MX" dirty="0"/>
          </a:p>
          <a:p>
            <a:pPr algn="just"/>
            <a:r>
              <a:rPr lang="es-ES" b="1" dirty="0"/>
              <a:t>Promover canales de comunicación</a:t>
            </a:r>
            <a:r>
              <a:rPr lang="es-ES" dirty="0"/>
              <a:t>: tanto formales como informales, eliminando al mismo tiempo las barreras comunicacionales y fomentando además una adecuada retroalimentación.  </a:t>
            </a:r>
          </a:p>
          <a:p>
            <a:pPr algn="just"/>
            <a:endParaRPr lang="es-MX" dirty="0"/>
          </a:p>
          <a:p>
            <a:pPr algn="just"/>
            <a:r>
              <a:rPr lang="es-ES" b="1" dirty="0"/>
              <a:t>Existencia de un ambiente de trabajo armónico:</a:t>
            </a:r>
            <a:r>
              <a:rPr lang="es-ES" dirty="0"/>
              <a:t> permitiendo y promoviendo la participación de los integrantes de los equipos, donde se aproveche el desacuerdo para buscar una mejora en el desempeño, en un clima de solidaridad y colaboración.  </a:t>
            </a:r>
            <a:endParaRPr lang="es-MX" dirty="0"/>
          </a:p>
          <a:p>
            <a:pPr algn="just"/>
            <a:r>
              <a:rPr lang="es-ES" dirty="0"/>
              <a:t> </a:t>
            </a:r>
            <a:endParaRPr lang="es-MX" dirty="0"/>
          </a:p>
          <a:p>
            <a:pPr algn="just"/>
            <a:r>
              <a:rPr lang="es-ES" b="1" dirty="0"/>
              <a:t>El líder es el que moldea o da forma a la estructura de cada grupo. Con su conducción puede o no formar grupos de personas que funcionen como EQUIPO DE TRABAJO. No todo grupo funciona como equipo.</a:t>
            </a:r>
            <a:endParaRPr lang="es-MX" dirty="0"/>
          </a:p>
        </p:txBody>
      </p:sp>
      <p:sp>
        <p:nvSpPr>
          <p:cNvPr id="7" name="Título 1"/>
          <p:cNvSpPr txBox="1">
            <a:spLocks/>
          </p:cNvSpPr>
          <p:nvPr/>
        </p:nvSpPr>
        <p:spPr>
          <a:xfrm>
            <a:off x="0" y="904817"/>
            <a:ext cx="3455894" cy="4850523"/>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chemeClr val="tx1"/>
                </a:solidFill>
                <a:latin typeface="Century Gothic" panose="020B0502020202020204" pitchFamily="34" charset="0"/>
              </a:rPr>
              <a:t>GRUPOS</a:t>
            </a:r>
            <a:br>
              <a:rPr lang="es-MX" dirty="0">
                <a:solidFill>
                  <a:schemeClr val="tx1"/>
                </a:solidFill>
                <a:latin typeface="Century Gothic" panose="020B0502020202020204" pitchFamily="34" charset="0"/>
              </a:rPr>
            </a:br>
            <a:r>
              <a:rPr lang="es-MX" sz="1400" dirty="0">
                <a:solidFill>
                  <a:schemeClr val="tx1"/>
                </a:solidFill>
                <a:latin typeface="Century Gothic" panose="020B0502020202020204" pitchFamily="34" charset="0"/>
              </a:rPr>
              <a:t/>
            </a:r>
            <a:br>
              <a:rPr lang="es-MX" sz="1400" dirty="0">
                <a:solidFill>
                  <a:schemeClr val="tx1"/>
                </a:solidFill>
                <a:latin typeface="Century Gothic" panose="020B0502020202020204" pitchFamily="34" charset="0"/>
              </a:rPr>
            </a:br>
            <a:r>
              <a:rPr lang="es-MX" sz="2400" b="1" dirty="0">
                <a:solidFill>
                  <a:schemeClr val="tx1"/>
                </a:solidFill>
                <a:latin typeface="Century Gothic" panose="020B0502020202020204" pitchFamily="34" charset="0"/>
              </a:rPr>
              <a:t>GRUPO – ORGANIZACIÓN</a:t>
            </a:r>
          </a:p>
          <a:p>
            <a:endParaRPr lang="es-MX" sz="2400" b="1" dirty="0">
              <a:solidFill>
                <a:schemeClr val="tx1"/>
              </a:solidFill>
              <a:latin typeface="Century Gothic" panose="020B0502020202020204" pitchFamily="34" charset="0"/>
            </a:endParaRPr>
          </a:p>
          <a:p>
            <a:r>
              <a:rPr lang="es-MX" sz="2400" b="1" dirty="0">
                <a:solidFill>
                  <a:schemeClr val="tx1"/>
                </a:solidFill>
                <a:latin typeface="Century Gothic" panose="020B0502020202020204" pitchFamily="34" charset="0"/>
              </a:rPr>
              <a:t>Trabajo en equipo</a:t>
            </a:r>
          </a:p>
          <a:p>
            <a:endParaRPr lang="es-MX" sz="2400" b="1" dirty="0">
              <a:solidFill>
                <a:schemeClr val="tx1"/>
              </a:solidFill>
              <a:latin typeface="Century Gothic" panose="020B0502020202020204" pitchFamily="34" charset="0"/>
            </a:endParaRPr>
          </a:p>
          <a:p>
            <a:r>
              <a:rPr lang="es-ES" sz="1800" u="sng" dirty="0">
                <a:solidFill>
                  <a:schemeClr val="tx1"/>
                </a:solidFill>
              </a:rPr>
              <a:t>Aprender a trabajar como equipo es parte de un proceso y requiere tiempo.</a:t>
            </a:r>
          </a:p>
          <a:p>
            <a:r>
              <a:rPr lang="es-ES" sz="1800" dirty="0">
                <a:solidFill>
                  <a:schemeClr val="tx1"/>
                </a:solidFill>
              </a:rPr>
              <a:t>Es necesario adquirir habilidades y capacidades especiales para que el desempeño del equipo sea efectivo y armónico.</a:t>
            </a:r>
            <a:endParaRPr lang="es-MX" sz="1800" dirty="0">
              <a:solidFill>
                <a:schemeClr val="tx1"/>
              </a:solidFill>
            </a:endParaRPr>
          </a:p>
          <a:p>
            <a:endParaRPr lang="es-MX" sz="14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971749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 calcmode="lin" valueType="num">
                                      <p:cBhvr additive="base">
                                        <p:cTn id="18"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 calcmode="lin" valueType="num">
                                      <p:cBhvr additive="base">
                                        <p:cTn id="24"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6">
                                            <p:txEl>
                                              <p:pRg st="6" end="6"/>
                                            </p:txEl>
                                          </p:spTgt>
                                        </p:tgtEl>
                                        <p:attrNameLst>
                                          <p:attrName>style.visibility</p:attrName>
                                        </p:attrNameLst>
                                      </p:cBhvr>
                                      <p:to>
                                        <p:strVal val="visible"/>
                                      </p:to>
                                    </p:set>
                                    <p:anim calcmode="lin" valueType="num">
                                      <p:cBhvr additive="base">
                                        <p:cTn id="30"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6">
                                            <p:txEl>
                                              <p:pRg st="8" end="8"/>
                                            </p:txEl>
                                          </p:spTgt>
                                        </p:tgtEl>
                                        <p:attrNameLst>
                                          <p:attrName>style.visibility</p:attrName>
                                        </p:attrNameLst>
                                      </p:cBhvr>
                                      <p:to>
                                        <p:strVal val="visible"/>
                                      </p:to>
                                    </p:set>
                                    <p:anim calcmode="lin" valueType="num">
                                      <p:cBhvr additive="base">
                                        <p:cTn id="36"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16</a:t>
            </a:fld>
            <a:endParaRPr lang="es-MX"/>
          </a:p>
        </p:txBody>
      </p:sp>
      <p:sp>
        <p:nvSpPr>
          <p:cNvPr id="4" name="Título 1"/>
          <p:cNvSpPr txBox="1">
            <a:spLocks/>
          </p:cNvSpPr>
          <p:nvPr/>
        </p:nvSpPr>
        <p:spPr>
          <a:xfrm>
            <a:off x="0" y="904817"/>
            <a:ext cx="3455894" cy="4850523"/>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b="1" dirty="0">
                <a:solidFill>
                  <a:schemeClr val="tx1"/>
                </a:solidFill>
                <a:latin typeface="Century Gothic" panose="020B0502020202020204" pitchFamily="34" charset="0"/>
              </a:rPr>
              <a:t>GRUPOS</a:t>
            </a:r>
            <a:r>
              <a:rPr lang="es-MX" dirty="0">
                <a:solidFill>
                  <a:schemeClr val="tx1"/>
                </a:solidFill>
                <a:latin typeface="Century Gothic" panose="020B0502020202020204" pitchFamily="34" charset="0"/>
              </a:rPr>
              <a:t/>
            </a:r>
            <a:br>
              <a:rPr lang="es-MX" dirty="0">
                <a:solidFill>
                  <a:schemeClr val="tx1"/>
                </a:solidFill>
                <a:latin typeface="Century Gothic" panose="020B0502020202020204" pitchFamily="34" charset="0"/>
              </a:rPr>
            </a:br>
            <a:r>
              <a:rPr lang="es-MX" sz="1400" dirty="0">
                <a:solidFill>
                  <a:schemeClr val="tx1"/>
                </a:solidFill>
                <a:latin typeface="Century Gothic" panose="020B0502020202020204" pitchFamily="34" charset="0"/>
              </a:rPr>
              <a:t/>
            </a:r>
            <a:br>
              <a:rPr lang="es-MX" sz="1400" dirty="0">
                <a:solidFill>
                  <a:schemeClr val="tx1"/>
                </a:solidFill>
                <a:latin typeface="Century Gothic" panose="020B0502020202020204" pitchFamily="34" charset="0"/>
              </a:rPr>
            </a:br>
            <a:r>
              <a:rPr lang="es-MX" sz="2400" b="1" dirty="0">
                <a:solidFill>
                  <a:schemeClr val="tx1"/>
                </a:solidFill>
                <a:latin typeface="Century Gothic" panose="020B0502020202020204" pitchFamily="34" charset="0"/>
              </a:rPr>
              <a:t>GRUPO – ORGANIZACIÓN</a:t>
            </a:r>
          </a:p>
          <a:p>
            <a:endParaRPr lang="es-MX" sz="2400" b="1" dirty="0">
              <a:solidFill>
                <a:schemeClr val="tx1"/>
              </a:solidFill>
              <a:latin typeface="Century Gothic" panose="020B0502020202020204" pitchFamily="34" charset="0"/>
            </a:endParaRPr>
          </a:p>
          <a:p>
            <a:r>
              <a:rPr lang="es-MX" sz="2400" b="1" dirty="0">
                <a:solidFill>
                  <a:schemeClr val="tx1"/>
                </a:solidFill>
                <a:latin typeface="Century Gothic" panose="020B0502020202020204" pitchFamily="34" charset="0"/>
              </a:rPr>
              <a:t>Etapas de conformación.</a:t>
            </a:r>
          </a:p>
          <a:p>
            <a:endParaRPr lang="es-ES" sz="1800" dirty="0">
              <a:solidFill>
                <a:schemeClr val="tx1"/>
              </a:solidFill>
            </a:endParaRPr>
          </a:p>
          <a:p>
            <a:r>
              <a:rPr lang="es-ES" sz="1800" b="1" dirty="0">
                <a:solidFill>
                  <a:schemeClr val="tx1"/>
                </a:solidFill>
              </a:rPr>
              <a:t>Formación</a:t>
            </a:r>
            <a:endParaRPr lang="es-MX" sz="1800" b="1" dirty="0">
              <a:solidFill>
                <a:schemeClr val="tx1"/>
              </a:solidFill>
            </a:endParaRPr>
          </a:p>
          <a:p>
            <a:r>
              <a:rPr lang="es-ES" sz="1800" b="1" dirty="0">
                <a:solidFill>
                  <a:schemeClr val="tx1"/>
                </a:solidFill>
              </a:rPr>
              <a:t>Enfrentamiento /tormenta</a:t>
            </a:r>
            <a:endParaRPr lang="es-MX" sz="1800" b="1" dirty="0">
              <a:solidFill>
                <a:schemeClr val="tx1"/>
              </a:solidFill>
            </a:endParaRPr>
          </a:p>
          <a:p>
            <a:r>
              <a:rPr lang="es-ES" sz="1800" b="1" dirty="0">
                <a:solidFill>
                  <a:schemeClr val="tx1"/>
                </a:solidFill>
              </a:rPr>
              <a:t>Normalización</a:t>
            </a:r>
            <a:endParaRPr lang="es-MX" sz="1800" b="1" dirty="0">
              <a:solidFill>
                <a:schemeClr val="tx1"/>
              </a:solidFill>
            </a:endParaRPr>
          </a:p>
          <a:p>
            <a:r>
              <a:rPr lang="es-ES" sz="1800" b="1" dirty="0">
                <a:solidFill>
                  <a:schemeClr val="tx1"/>
                </a:solidFill>
              </a:rPr>
              <a:t>Rendimiento</a:t>
            </a:r>
            <a:endParaRPr lang="es-MX" sz="1800" b="1" dirty="0">
              <a:solidFill>
                <a:schemeClr val="tx1"/>
              </a:solidFill>
            </a:endParaRPr>
          </a:p>
          <a:p>
            <a:r>
              <a:rPr lang="es-ES" sz="1800" b="1" dirty="0">
                <a:solidFill>
                  <a:schemeClr val="tx1"/>
                </a:solidFill>
              </a:rPr>
              <a:t>Disolución</a:t>
            </a:r>
            <a:endParaRPr lang="es-MX" sz="1800" b="1" dirty="0">
              <a:solidFill>
                <a:schemeClr val="tx1"/>
              </a:solidFill>
            </a:endParaRPr>
          </a:p>
          <a:p>
            <a:endParaRPr lang="es-MX" sz="1800" dirty="0">
              <a:solidFill>
                <a:schemeClr val="tx1"/>
              </a:solidFill>
            </a:endParaRPr>
          </a:p>
          <a:p>
            <a:endParaRPr lang="es-MX" sz="1400" dirty="0">
              <a:solidFill>
                <a:schemeClr val="tx1"/>
              </a:solidFill>
              <a:latin typeface="Century Gothic" panose="020B0502020202020204" pitchFamily="34" charset="0"/>
            </a:endParaRPr>
          </a:p>
        </p:txBody>
      </p:sp>
      <p:pic>
        <p:nvPicPr>
          <p:cNvPr id="5" name="Imagen 4" descr="Cuales son las etapas de desarrollo de un grupo? ⚡️ » Respuestas ..."/>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38730" y="403412"/>
            <a:ext cx="7287857" cy="5661212"/>
          </a:xfrm>
          <a:prstGeom prst="rect">
            <a:avLst/>
          </a:prstGeom>
          <a:noFill/>
          <a:ln>
            <a:noFill/>
          </a:ln>
        </p:spPr>
      </p:pic>
      <p:pic>
        <p:nvPicPr>
          <p:cNvPr id="7" name="Imagen 6" descr="Grupos formales e informales - GestioPolis"/>
          <p:cNvPicPr/>
          <p:nvPr/>
        </p:nvPicPr>
        <p:blipFill rotWithShape="1">
          <a:blip r:embed="rId3">
            <a:extLst>
              <a:ext uri="{28A0092B-C50C-407E-A947-70E740481C1C}">
                <a14:useLocalDpi xmlns:a14="http://schemas.microsoft.com/office/drawing/2010/main" val="0"/>
              </a:ext>
            </a:extLst>
          </a:blip>
          <a:srcRect l="5598" t="14005" r="3678" b="3545"/>
          <a:stretch/>
        </p:blipFill>
        <p:spPr bwMode="auto">
          <a:xfrm>
            <a:off x="4061010" y="1156446"/>
            <a:ext cx="6965577" cy="4908178"/>
          </a:xfrm>
          <a:prstGeom prst="rect">
            <a:avLst/>
          </a:prstGeom>
          <a:noFill/>
          <a:ln>
            <a:noFill/>
          </a:ln>
        </p:spPr>
      </p:pic>
    </p:spTree>
    <p:extLst>
      <p:ext uri="{BB962C8B-B14F-4D97-AF65-F5344CB8AC3E}">
        <p14:creationId xmlns:p14="http://schemas.microsoft.com/office/powerpoint/2010/main" val="85832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ppt_x"/>
                                          </p:val>
                                        </p:tav>
                                        <p:tav tm="100000">
                                          <p:val>
                                            <p:strVal val="#ppt_x"/>
                                          </p:val>
                                        </p:tav>
                                      </p:tavLst>
                                    </p:anim>
                                    <p:anim calcmode="lin" valueType="num">
                                      <p:cBhvr additive="base">
                                        <p:cTn id="1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t">
            <a:normAutofit/>
          </a:bodyPr>
          <a:lstStyle/>
          <a:p>
            <a:r>
              <a:rPr lang="es-MX" sz="4400" dirty="0">
                <a:solidFill>
                  <a:srgbClr val="211915"/>
                </a:solidFill>
                <a:latin typeface="Century Gothic" panose="020B0502020202020204" pitchFamily="34" charset="0"/>
              </a:rPr>
              <a:t>GRUPOS</a:t>
            </a:r>
            <a:br>
              <a:rPr lang="es-MX" sz="4400" dirty="0">
                <a:solidFill>
                  <a:srgbClr val="211915"/>
                </a:solidFill>
                <a:latin typeface="Century Gothic" panose="020B0502020202020204" pitchFamily="34" charset="0"/>
              </a:rPr>
            </a:br>
            <a:endParaRPr lang="es-MX" sz="1800" dirty="0">
              <a:solidFill>
                <a:srgbClr val="211915"/>
              </a:solidFill>
              <a:latin typeface="Century Gothic" panose="020B0502020202020204" pitchFamily="34" charset="0"/>
            </a:endParaRPr>
          </a:p>
        </p:txBody>
      </p:sp>
      <p:sp>
        <p:nvSpPr>
          <p:cNvPr id="3" name="Marcador de pie de página 2"/>
          <p:cNvSpPr>
            <a:spLocks noGrp="1"/>
          </p:cNvSpPr>
          <p:nvPr>
            <p:ph type="ftr" sz="quarter" idx="11"/>
          </p:nvPr>
        </p:nvSpPr>
        <p:spPr>
          <a:xfrm>
            <a:off x="3869268" y="6392582"/>
            <a:ext cx="5911517" cy="365125"/>
          </a:xfrm>
        </p:spPr>
        <p:txBody>
          <a:bodyPr/>
          <a:lstStyle/>
          <a:p>
            <a:r>
              <a:rPr lang="es-MX" dirty="0"/>
              <a:t>RELACIONES HUMANAS II – UNIDAD III</a:t>
            </a:r>
          </a:p>
        </p:txBody>
      </p:sp>
      <p:sp>
        <p:nvSpPr>
          <p:cNvPr id="4" name="Marcador de número de diapositiva 3"/>
          <p:cNvSpPr>
            <a:spLocks noGrp="1"/>
          </p:cNvSpPr>
          <p:nvPr>
            <p:ph type="sldNum" sz="quarter" idx="12"/>
          </p:nvPr>
        </p:nvSpPr>
        <p:spPr/>
        <p:txBody>
          <a:bodyPr/>
          <a:lstStyle/>
          <a:p>
            <a:fld id="{C4DA8003-B541-4A37-B451-0C06DC54CA9D}" type="slidenum">
              <a:rPr lang="es-MX" smtClean="0"/>
              <a:t>2</a:t>
            </a:fld>
            <a:endParaRPr lang="es-MX"/>
          </a:p>
        </p:txBody>
      </p:sp>
      <p:sp>
        <p:nvSpPr>
          <p:cNvPr id="6" name="CuadroTexto 5"/>
          <p:cNvSpPr txBox="1"/>
          <p:nvPr/>
        </p:nvSpPr>
        <p:spPr>
          <a:xfrm>
            <a:off x="3765176" y="385173"/>
            <a:ext cx="5029200" cy="1477328"/>
          </a:xfrm>
          <a:prstGeom prst="rect">
            <a:avLst/>
          </a:prstGeom>
          <a:noFill/>
        </p:spPr>
        <p:txBody>
          <a:bodyPr wrap="square" rtlCol="0">
            <a:spAutoFit/>
          </a:bodyPr>
          <a:lstStyle/>
          <a:p>
            <a:pPr algn="just"/>
            <a:r>
              <a:rPr lang="es-AR" b="1" i="1" dirty="0"/>
              <a:t>CÍRCULO</a:t>
            </a:r>
            <a:r>
              <a:rPr lang="es-AR" i="1" dirty="0"/>
              <a:t> </a:t>
            </a:r>
            <a:r>
              <a:rPr lang="es-AR" dirty="0"/>
              <a:t>se asocia a la noción de grupo, como reunión de varias personas en una nueva construcción, espacio de unión circular, de cohesión, de lazos entrecruzados, de relaciones mutuas, de interacciones.</a:t>
            </a:r>
            <a:endParaRPr lang="es-MX" dirty="0"/>
          </a:p>
        </p:txBody>
      </p:sp>
      <p:pic>
        <p:nvPicPr>
          <p:cNvPr id="1026" name="Picture 2" descr="ᐈ Grupo de amigos imágenes de stock, dibujos grupo de amigos ..."/>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8794376" y="62865"/>
            <a:ext cx="1713566" cy="1799636"/>
          </a:xfrm>
          <a:prstGeom prst="rect">
            <a:avLst/>
          </a:prstGeom>
          <a:noFill/>
          <a:extLst>
            <a:ext uri="{909E8E84-426E-40DD-AFC4-6F175D3DCCD1}">
              <a14:hiddenFill xmlns:a14="http://schemas.microsoft.com/office/drawing/2010/main">
                <a:solidFill>
                  <a:srgbClr val="FFFFFF"/>
                </a:solidFill>
              </a14:hiddenFill>
            </a:ext>
          </a:extLst>
        </p:spPr>
      </p:pic>
      <p:sp>
        <p:nvSpPr>
          <p:cNvPr id="12" name="CuadroTexto 11"/>
          <p:cNvSpPr txBox="1"/>
          <p:nvPr/>
        </p:nvSpPr>
        <p:spPr>
          <a:xfrm>
            <a:off x="3869268" y="1947100"/>
            <a:ext cx="7103532" cy="1200329"/>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just"/>
            <a:r>
              <a:rPr lang="es-MX" b="1" dirty="0">
                <a:solidFill>
                  <a:srgbClr val="211915"/>
                </a:solidFill>
              </a:rPr>
              <a:t>Un conjunto relativamente pequeño de personas que interactúan unas con otras y que están conscientes unas de otras. Se sienten identificadas como parte del mismo y suelen unir fuerzas para cumplir con las metas propuestas cuando es necesario.</a:t>
            </a:r>
          </a:p>
        </p:txBody>
      </p:sp>
      <p:sp>
        <p:nvSpPr>
          <p:cNvPr id="11" name="CuadroTexto 10"/>
          <p:cNvSpPr txBox="1"/>
          <p:nvPr/>
        </p:nvSpPr>
        <p:spPr>
          <a:xfrm>
            <a:off x="4095273" y="3797226"/>
            <a:ext cx="2729753" cy="369332"/>
          </a:xfrm>
          <a:prstGeom prst="rect">
            <a:avLst/>
          </a:prstGeom>
          <a:noFill/>
        </p:spPr>
        <p:txBody>
          <a:bodyPr wrap="square" rtlCol="0">
            <a:spAutoFit/>
          </a:bodyPr>
          <a:lstStyle/>
          <a:p>
            <a:r>
              <a:rPr lang="es-AR" b="1" dirty="0"/>
              <a:t>LA INTERSUBJETIVIDAD</a:t>
            </a:r>
            <a:endParaRPr lang="es-MX" dirty="0"/>
          </a:p>
        </p:txBody>
      </p:sp>
      <p:sp>
        <p:nvSpPr>
          <p:cNvPr id="14" name="CuadroTexto 13"/>
          <p:cNvSpPr txBox="1"/>
          <p:nvPr/>
        </p:nvSpPr>
        <p:spPr>
          <a:xfrm>
            <a:off x="6825023" y="3342128"/>
            <a:ext cx="4320145" cy="1477328"/>
          </a:xfrm>
          <a:prstGeom prst="rect">
            <a:avLst/>
          </a:prstGeom>
          <a:noFill/>
        </p:spPr>
        <p:txBody>
          <a:bodyPr wrap="square" rtlCol="0">
            <a:spAutoFit/>
          </a:bodyPr>
          <a:lstStyle/>
          <a:p>
            <a:pPr algn="just"/>
            <a:r>
              <a:rPr lang="es-AR" dirty="0"/>
              <a:t>espacio de relación entre sujetos. No se trata de la suma de ellos, ni de sus aportes, sino de una </a:t>
            </a:r>
            <a:r>
              <a:rPr lang="es-AR" b="1" dirty="0"/>
              <a:t>construcción a partir de la interacción y de los intercambios que se producen</a:t>
            </a:r>
            <a:r>
              <a:rPr lang="es-AR" dirty="0"/>
              <a:t>.</a:t>
            </a:r>
            <a:endParaRPr lang="es-MX" dirty="0"/>
          </a:p>
        </p:txBody>
      </p:sp>
      <p:sp>
        <p:nvSpPr>
          <p:cNvPr id="16" name="Flecha a la derecha con muesca 15"/>
          <p:cNvSpPr/>
          <p:nvPr/>
        </p:nvSpPr>
        <p:spPr>
          <a:xfrm rot="5400000">
            <a:off x="5285336" y="3391533"/>
            <a:ext cx="349624" cy="3121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Flecha abajo 16"/>
          <p:cNvSpPr/>
          <p:nvPr/>
        </p:nvSpPr>
        <p:spPr>
          <a:xfrm>
            <a:off x="9484985" y="893830"/>
            <a:ext cx="332347" cy="2461745"/>
          </a:xfrm>
          <a:prstGeom prst="downArrow">
            <a:avLst/>
          </a:prstGeom>
          <a:noFill/>
          <a:ln w="57150">
            <a:solidFill>
              <a:srgbClr val="BC6814">
                <a:alpha val="4902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CuadroTexto 18"/>
          <p:cNvSpPr txBox="1"/>
          <p:nvPr/>
        </p:nvSpPr>
        <p:spPr>
          <a:xfrm>
            <a:off x="250525" y="4558424"/>
            <a:ext cx="3404681" cy="2017574"/>
          </a:xfrm>
          <a:prstGeom prst="rightArrow">
            <a:avLst/>
          </a:prstGeom>
          <a:ln>
            <a:solidFill>
              <a:schemeClr val="accent6">
                <a:lumMod val="75000"/>
              </a:schemeClr>
            </a:solidFill>
          </a:ln>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es-MX" b="1" dirty="0">
              <a:solidFill>
                <a:srgbClr val="211915"/>
              </a:solidFill>
            </a:endParaRPr>
          </a:p>
          <a:p>
            <a:pPr algn="ctr"/>
            <a:r>
              <a:rPr lang="es-MX" sz="2400" b="1" dirty="0">
                <a:solidFill>
                  <a:srgbClr val="211915"/>
                </a:solidFill>
              </a:rPr>
              <a:t>PICHÓN-RIVIÈRE</a:t>
            </a:r>
          </a:p>
          <a:p>
            <a:pPr algn="ctr"/>
            <a:endParaRPr lang="es-MX" b="1" dirty="0">
              <a:solidFill>
                <a:srgbClr val="211915"/>
              </a:solidFill>
            </a:endParaRPr>
          </a:p>
        </p:txBody>
      </p:sp>
      <p:sp>
        <p:nvSpPr>
          <p:cNvPr id="20" name="CuadroTexto 19"/>
          <p:cNvSpPr txBox="1"/>
          <p:nvPr/>
        </p:nvSpPr>
        <p:spPr>
          <a:xfrm>
            <a:off x="3765176" y="4892469"/>
            <a:ext cx="7103532" cy="1477328"/>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just"/>
            <a:r>
              <a:rPr lang="es-AR" b="1" dirty="0">
                <a:solidFill>
                  <a:srgbClr val="211915"/>
                </a:solidFill>
              </a:rPr>
              <a:t>Conjunto restringido de personas ligadas por constantes espacio temporales, el cual, articulado en su mutua representación interna, se propone en forma implícita y explícita una tarea</a:t>
            </a:r>
            <a:r>
              <a:rPr lang="es-AR" dirty="0">
                <a:solidFill>
                  <a:srgbClr val="211915"/>
                </a:solidFill>
              </a:rPr>
              <a:t> que conforma su </a:t>
            </a:r>
            <a:r>
              <a:rPr lang="es-AR" b="1" dirty="0">
                <a:solidFill>
                  <a:srgbClr val="211915"/>
                </a:solidFill>
              </a:rPr>
              <a:t>finalidad</a:t>
            </a:r>
            <a:r>
              <a:rPr lang="es-AR" dirty="0">
                <a:solidFill>
                  <a:srgbClr val="211915"/>
                </a:solidFill>
              </a:rPr>
              <a:t>, </a:t>
            </a:r>
            <a:r>
              <a:rPr lang="es-AR" b="1" dirty="0">
                <a:solidFill>
                  <a:srgbClr val="211915"/>
                </a:solidFill>
              </a:rPr>
              <a:t>interactuando</a:t>
            </a:r>
            <a:r>
              <a:rPr lang="es-AR" dirty="0">
                <a:solidFill>
                  <a:srgbClr val="211915"/>
                </a:solidFill>
              </a:rPr>
              <a:t> a través de complejos mecanismos de asunción y adjudicación de </a:t>
            </a:r>
            <a:r>
              <a:rPr lang="es-AR" b="1" dirty="0">
                <a:solidFill>
                  <a:srgbClr val="211915"/>
                </a:solidFill>
              </a:rPr>
              <a:t>roles. </a:t>
            </a:r>
            <a:endParaRPr lang="es-MX" b="1" dirty="0">
              <a:solidFill>
                <a:srgbClr val="211915"/>
              </a:solidFill>
            </a:endParaRPr>
          </a:p>
        </p:txBody>
      </p:sp>
    </p:spTree>
    <p:extLst>
      <p:ext uri="{BB962C8B-B14F-4D97-AF65-F5344CB8AC3E}">
        <p14:creationId xmlns:p14="http://schemas.microsoft.com/office/powerpoint/2010/main" val="1979202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additive="base">
                                        <p:cTn id="35" dur="500" fill="hold"/>
                                        <p:tgtEl>
                                          <p:spTgt spid="17"/>
                                        </p:tgtEl>
                                        <p:attrNameLst>
                                          <p:attrName>ppt_x</p:attrName>
                                        </p:attrNameLst>
                                      </p:cBhvr>
                                      <p:tavLst>
                                        <p:tav tm="0">
                                          <p:val>
                                            <p:strVal val="#ppt_x"/>
                                          </p:val>
                                        </p:tav>
                                        <p:tav tm="100000">
                                          <p:val>
                                            <p:strVal val="#ppt_x"/>
                                          </p:val>
                                        </p:tav>
                                      </p:tavLst>
                                    </p:anim>
                                    <p:anim calcmode="lin" valueType="num">
                                      <p:cBhvr additive="base">
                                        <p:cTn id="3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fade">
                                      <p:cBhvr>
                                        <p:cTn id="41" dur="500"/>
                                        <p:tgtEl>
                                          <p:spTgt spid="1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animBg="1"/>
      <p:bldP spid="11" grpId="0"/>
      <p:bldP spid="14" grpId="0"/>
      <p:bldP spid="16" grpId="0" animBg="1"/>
      <p:bldP spid="17" grpId="0" animBg="1"/>
      <p:bldP spid="19" grpId="0" animBg="1"/>
      <p:bldP spid="2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9" y="1123838"/>
            <a:ext cx="2947482" cy="1431104"/>
          </a:xfrm>
        </p:spPr>
        <p:txBody>
          <a:bodyPr anchor="t">
            <a:normAutofit fontScale="90000"/>
          </a:bodyPr>
          <a:lstStyle/>
          <a:p>
            <a:r>
              <a:rPr lang="es-MX" sz="4400" dirty="0">
                <a:solidFill>
                  <a:srgbClr val="211915"/>
                </a:solidFill>
                <a:latin typeface="Century Gothic" panose="020B0502020202020204" pitchFamily="34" charset="0"/>
              </a:rPr>
              <a:t>GRUPOS</a:t>
            </a:r>
            <a:br>
              <a:rPr lang="es-MX" sz="4400" dirty="0">
                <a:solidFill>
                  <a:srgbClr val="211915"/>
                </a:solidFill>
                <a:latin typeface="Century Gothic" panose="020B0502020202020204" pitchFamily="34" charset="0"/>
              </a:rPr>
            </a:br>
            <a:r>
              <a:rPr lang="es-MX" sz="4400" dirty="0">
                <a:solidFill>
                  <a:srgbClr val="211915"/>
                </a:solidFill>
                <a:latin typeface="Century Gothic" panose="020B0502020202020204" pitchFamily="34" charset="0"/>
              </a:rPr>
              <a:t/>
            </a:r>
            <a:br>
              <a:rPr lang="es-MX" sz="4400" dirty="0">
                <a:solidFill>
                  <a:srgbClr val="211915"/>
                </a:solidFill>
                <a:latin typeface="Century Gothic" panose="020B0502020202020204" pitchFamily="34" charset="0"/>
              </a:rPr>
            </a:br>
            <a:r>
              <a:rPr lang="es-MX" sz="1600" dirty="0">
                <a:solidFill>
                  <a:srgbClr val="211915"/>
                </a:solidFill>
                <a:latin typeface="Century Gothic" panose="020B0502020202020204" pitchFamily="34" charset="0"/>
              </a:rPr>
              <a:t/>
            </a:r>
            <a:br>
              <a:rPr lang="es-MX" sz="1600" dirty="0">
                <a:solidFill>
                  <a:srgbClr val="211915"/>
                </a:solidFill>
                <a:latin typeface="Century Gothic" panose="020B0502020202020204" pitchFamily="34" charset="0"/>
              </a:rPr>
            </a:br>
            <a:r>
              <a:rPr lang="es-MX" sz="2000" b="1" dirty="0">
                <a:solidFill>
                  <a:srgbClr val="211915"/>
                </a:solidFill>
                <a:latin typeface="Century Gothic" panose="020B0502020202020204" pitchFamily="34" charset="0"/>
              </a:rPr>
              <a:t>POR QUÉ SE FORMAN</a:t>
            </a:r>
            <a:br>
              <a:rPr lang="es-MX" sz="2000" b="1" dirty="0">
                <a:solidFill>
                  <a:srgbClr val="211915"/>
                </a:solidFill>
                <a:latin typeface="Century Gothic" panose="020B0502020202020204" pitchFamily="34" charset="0"/>
              </a:rPr>
            </a:br>
            <a:r>
              <a:rPr lang="es-MX" sz="2000" b="1" dirty="0">
                <a:solidFill>
                  <a:srgbClr val="211915"/>
                </a:solidFill>
                <a:latin typeface="Century Gothic" panose="020B0502020202020204" pitchFamily="34" charset="0"/>
              </a:rPr>
              <a:t/>
            </a:r>
            <a:br>
              <a:rPr lang="es-MX" sz="2000" b="1" dirty="0">
                <a:solidFill>
                  <a:srgbClr val="211915"/>
                </a:solidFill>
                <a:latin typeface="Century Gothic" panose="020B0502020202020204" pitchFamily="34" charset="0"/>
              </a:rPr>
            </a:br>
            <a:r>
              <a:rPr lang="es-MX" sz="4400" dirty="0">
                <a:solidFill>
                  <a:srgbClr val="211915"/>
                </a:solidFill>
                <a:latin typeface="Century Gothic" panose="020B0502020202020204" pitchFamily="34" charset="0"/>
              </a:rPr>
              <a:t/>
            </a:r>
            <a:br>
              <a:rPr lang="es-MX" sz="4400" dirty="0">
                <a:solidFill>
                  <a:srgbClr val="211915"/>
                </a:solidFill>
                <a:latin typeface="Century Gothic" panose="020B0502020202020204" pitchFamily="34" charset="0"/>
              </a:rPr>
            </a:br>
            <a:endParaRPr lang="es-MX" sz="1800" dirty="0">
              <a:solidFill>
                <a:srgbClr val="211915"/>
              </a:solidFill>
              <a:latin typeface="Century Gothic" panose="020B0502020202020204" pitchFamily="34" charset="0"/>
            </a:endParaRPr>
          </a:p>
        </p:txBody>
      </p:sp>
      <p:sp>
        <p:nvSpPr>
          <p:cNvPr id="3" name="Marcador de pie de página 2"/>
          <p:cNvSpPr>
            <a:spLocks noGrp="1"/>
          </p:cNvSpPr>
          <p:nvPr>
            <p:ph type="ftr" sz="quarter" idx="11"/>
          </p:nvPr>
        </p:nvSpPr>
        <p:spPr/>
        <p:txBody>
          <a:bodyPr/>
          <a:lstStyle/>
          <a:p>
            <a:r>
              <a:rPr lang="es-MX"/>
              <a:t>RELACIONES HUMANAS II – UNIDAD III</a:t>
            </a:r>
          </a:p>
        </p:txBody>
      </p:sp>
      <p:sp>
        <p:nvSpPr>
          <p:cNvPr id="4" name="Marcador de número de diapositiva 3"/>
          <p:cNvSpPr>
            <a:spLocks noGrp="1"/>
          </p:cNvSpPr>
          <p:nvPr>
            <p:ph type="sldNum" sz="quarter" idx="12"/>
          </p:nvPr>
        </p:nvSpPr>
        <p:spPr/>
        <p:txBody>
          <a:bodyPr/>
          <a:lstStyle/>
          <a:p>
            <a:fld id="{C4DA8003-B541-4A37-B451-0C06DC54CA9D}" type="slidenum">
              <a:rPr lang="es-MX" smtClean="0"/>
              <a:t>3</a:t>
            </a:fld>
            <a:endParaRPr lang="es-MX"/>
          </a:p>
        </p:txBody>
      </p:sp>
      <p:graphicFrame>
        <p:nvGraphicFramePr>
          <p:cNvPr id="7" name="Diagrama 6"/>
          <p:cNvGraphicFramePr/>
          <p:nvPr>
            <p:extLst>
              <p:ext uri="{D42A27DB-BD31-4B8C-83A1-F6EECF244321}">
                <p14:modId xmlns:p14="http://schemas.microsoft.com/office/powerpoint/2010/main" val="3687248667"/>
              </p:ext>
            </p:extLst>
          </p:nvPr>
        </p:nvGraphicFramePr>
        <p:xfrm>
          <a:off x="2779036" y="709756"/>
          <a:ext cx="9009689" cy="5474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5767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7"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369083" y="1845276"/>
            <a:ext cx="2822917" cy="3255264"/>
          </a:xfrm>
        </p:spPr>
        <p:txBody>
          <a:bodyPr vert="horz" lIns="91440" tIns="45720" rIns="91440" bIns="45720" rtlCol="0" anchor="t">
            <a:normAutofit fontScale="97500"/>
          </a:bodyPr>
          <a:lstStyle/>
          <a:p>
            <a:pPr algn="r"/>
            <a:r>
              <a:rPr lang="es-AR" sz="3600" dirty="0">
                <a:solidFill>
                  <a:srgbClr val="211915"/>
                </a:solidFill>
                <a:latin typeface="Century Gothic" panose="020B0502020202020204" pitchFamily="34" charset="0"/>
              </a:rPr>
              <a:t>Didier </a:t>
            </a:r>
            <a:r>
              <a:rPr lang="es-AR" sz="3600" dirty="0" err="1">
                <a:solidFill>
                  <a:srgbClr val="211915"/>
                </a:solidFill>
                <a:latin typeface="Century Gothic" panose="020B0502020202020204" pitchFamily="34" charset="0"/>
              </a:rPr>
              <a:t>Anzieu</a:t>
            </a:r>
            <a:r>
              <a:rPr lang="es-AR" sz="3600" dirty="0">
                <a:solidFill>
                  <a:srgbClr val="211915"/>
                </a:solidFill>
                <a:latin typeface="Century Gothic" panose="020B0502020202020204" pitchFamily="34" charset="0"/>
              </a:rPr>
              <a:t/>
            </a:r>
            <a:br>
              <a:rPr lang="es-AR" sz="3600" dirty="0">
                <a:solidFill>
                  <a:srgbClr val="211915"/>
                </a:solidFill>
                <a:latin typeface="Century Gothic" panose="020B0502020202020204" pitchFamily="34" charset="0"/>
              </a:rPr>
            </a:br>
            <a:r>
              <a:rPr lang="es-AR" sz="3600" dirty="0">
                <a:solidFill>
                  <a:srgbClr val="211915"/>
                </a:solidFill>
                <a:latin typeface="Century Gothic" panose="020B0502020202020204" pitchFamily="34" charset="0"/>
              </a:rPr>
              <a:t>Categorías</a:t>
            </a:r>
            <a:endParaRPr lang="es-MX" sz="3600" dirty="0">
              <a:solidFill>
                <a:srgbClr val="211915"/>
              </a:solidFill>
              <a:latin typeface="Century Gothic" panose="020B0502020202020204" pitchFamily="34" charset="0"/>
            </a:endParaRPr>
          </a:p>
        </p:txBody>
      </p:sp>
      <p:sp>
        <p:nvSpPr>
          <p:cNvPr id="3" name="Subtítulo 2"/>
          <p:cNvSpPr>
            <a:spLocks noGrp="1"/>
          </p:cNvSpPr>
          <p:nvPr>
            <p:ph type="subTitle" idx="1"/>
          </p:nvPr>
        </p:nvSpPr>
        <p:spPr>
          <a:xfrm>
            <a:off x="99126" y="801629"/>
            <a:ext cx="8791655" cy="5275613"/>
          </a:xfrm>
        </p:spPr>
        <p:txBody>
          <a:bodyPr>
            <a:noAutofit/>
          </a:bodyPr>
          <a:lstStyle/>
          <a:p>
            <a:pPr algn="just"/>
            <a:r>
              <a:rPr lang="es-MX" sz="2100" b="1" u="sng" dirty="0">
                <a:solidFill>
                  <a:srgbClr val="211915"/>
                </a:solidFill>
              </a:rPr>
              <a:t>Multitud</a:t>
            </a:r>
            <a:r>
              <a:rPr lang="es-MX" sz="2100" b="1" dirty="0">
                <a:solidFill>
                  <a:srgbClr val="211915"/>
                </a:solidFill>
              </a:rPr>
              <a:t>: </a:t>
            </a:r>
            <a:r>
              <a:rPr lang="es-MX" sz="2100" dirty="0">
                <a:solidFill>
                  <a:srgbClr val="211915"/>
                </a:solidFill>
              </a:rPr>
              <a:t>gran número  de personas sin haber buscado reunirse.</a:t>
            </a:r>
          </a:p>
          <a:p>
            <a:pPr algn="just"/>
            <a:r>
              <a:rPr lang="es-MX" sz="2100" b="1" u="sng" dirty="0">
                <a:solidFill>
                  <a:srgbClr val="211915"/>
                </a:solidFill>
              </a:rPr>
              <a:t>Pandilla</a:t>
            </a:r>
            <a:r>
              <a:rPr lang="es-MX" sz="2100" b="1" dirty="0">
                <a:solidFill>
                  <a:srgbClr val="211915"/>
                </a:solidFill>
              </a:rPr>
              <a:t>:</a:t>
            </a:r>
            <a:r>
              <a:rPr lang="es-MX" sz="2100" dirty="0">
                <a:solidFill>
                  <a:srgbClr val="211915"/>
                </a:solidFill>
              </a:rPr>
              <a:t> se reúnen voluntariamente por el placer de estar juntos. Se busca el mismo modo de pensar y sentir, lo cual aporta seguridad y sostén afectivos. Posee número limitado de miembros y mayor duración en el tiempo.</a:t>
            </a:r>
          </a:p>
          <a:p>
            <a:pPr algn="just"/>
            <a:r>
              <a:rPr lang="es-MX" sz="2100" b="1" u="sng" dirty="0">
                <a:solidFill>
                  <a:srgbClr val="211915"/>
                </a:solidFill>
              </a:rPr>
              <a:t>Agrupación</a:t>
            </a:r>
            <a:r>
              <a:rPr lang="es-MX" sz="2100" b="1" dirty="0">
                <a:solidFill>
                  <a:srgbClr val="211915"/>
                </a:solidFill>
              </a:rPr>
              <a:t>: </a:t>
            </a:r>
            <a:r>
              <a:rPr lang="es-MX" sz="2100" dirty="0">
                <a:solidFill>
                  <a:srgbClr val="211915"/>
                </a:solidFill>
              </a:rPr>
              <a:t>se reúnen con una </a:t>
            </a:r>
            <a:r>
              <a:rPr lang="es-MX" sz="2100" dirty="0" smtClean="0">
                <a:solidFill>
                  <a:srgbClr val="211915"/>
                </a:solidFill>
              </a:rPr>
              <a:t>frecuencia </a:t>
            </a:r>
            <a:r>
              <a:rPr lang="es-MX" sz="2100" smtClean="0">
                <a:solidFill>
                  <a:srgbClr val="211915"/>
                </a:solidFill>
              </a:rPr>
              <a:t>y hay permanencia </a:t>
            </a:r>
            <a:r>
              <a:rPr lang="es-MX" sz="2100" dirty="0" smtClean="0">
                <a:solidFill>
                  <a:srgbClr val="211915"/>
                </a:solidFill>
              </a:rPr>
              <a:t>de </a:t>
            </a:r>
            <a:r>
              <a:rPr lang="es-MX" sz="2100" dirty="0">
                <a:solidFill>
                  <a:srgbClr val="211915"/>
                </a:solidFill>
              </a:rPr>
              <a:t>objetivos. Sus fines responden a un interés común. Fuera de la realización de estos fines, los miembros no tienen ningún vínculo. </a:t>
            </a:r>
          </a:p>
          <a:p>
            <a:pPr algn="just"/>
            <a:r>
              <a:rPr lang="es-MX" sz="2100" b="1" u="sng" dirty="0">
                <a:solidFill>
                  <a:srgbClr val="211915"/>
                </a:solidFill>
              </a:rPr>
              <a:t>Grupo pequeño o primario</a:t>
            </a:r>
            <a:r>
              <a:rPr lang="es-MX" sz="2100" b="1" dirty="0">
                <a:solidFill>
                  <a:srgbClr val="211915"/>
                </a:solidFill>
              </a:rPr>
              <a:t>: </a:t>
            </a:r>
            <a:r>
              <a:rPr lang="es-MX" sz="2100" dirty="0">
                <a:solidFill>
                  <a:srgbClr val="211915"/>
                </a:solidFill>
              </a:rPr>
              <a:t>posee un número restringido de miembros, con numerosos intercambios individuales, búsqueda de los mismos fines con cierta permanencia, relaciones afectivas entre miembros pudiendo constituirse subgrupos, interdependencia y sentimiento de solidaridad, unión moral fuera de las reuniones, diferenciación de funciones; normas, creencias y ritos propios.</a:t>
            </a:r>
          </a:p>
          <a:p>
            <a:pPr algn="just"/>
            <a:r>
              <a:rPr lang="es-MX" sz="2100" b="1" u="sng" dirty="0">
                <a:solidFill>
                  <a:srgbClr val="211915"/>
                </a:solidFill>
              </a:rPr>
              <a:t>Grupo secundario u organización</a:t>
            </a:r>
            <a:r>
              <a:rPr lang="es-MX" sz="2100" b="1" dirty="0">
                <a:solidFill>
                  <a:srgbClr val="211915"/>
                </a:solidFill>
              </a:rPr>
              <a:t>: </a:t>
            </a:r>
            <a:r>
              <a:rPr lang="es-MX" sz="2100" dirty="0">
                <a:solidFill>
                  <a:srgbClr val="211915"/>
                </a:solidFill>
              </a:rPr>
              <a:t>sistema social que funciona según las instituciones. Persiguen fines determinados, idénticos o complementarios y poseen una estructura que regulan las relaciones entre las partes. </a:t>
            </a:r>
          </a:p>
          <a:p>
            <a:pPr algn="just"/>
            <a:endParaRPr lang="es-MX" sz="2100" dirty="0">
              <a:solidFill>
                <a:srgbClr val="211915"/>
              </a:solidFill>
            </a:endParaRPr>
          </a:p>
        </p:txBody>
      </p:sp>
      <p:sp>
        <p:nvSpPr>
          <p:cNvPr id="4" name="Marcador de pie de página 3"/>
          <p:cNvSpPr>
            <a:spLocks noGrp="1"/>
          </p:cNvSpPr>
          <p:nvPr>
            <p:ph type="ftr" sz="quarter" idx="11"/>
          </p:nvPr>
        </p:nvSpPr>
        <p:spPr/>
        <p:txBody>
          <a:bodyPr/>
          <a:lstStyle/>
          <a:p>
            <a:r>
              <a:rPr lang="es-MX" dirty="0"/>
              <a:t>RELACIONES HUMANAS II – UNIDAD III</a:t>
            </a:r>
          </a:p>
        </p:txBody>
      </p:sp>
      <p:sp>
        <p:nvSpPr>
          <p:cNvPr id="5" name="Marcador de número de diapositiva 4"/>
          <p:cNvSpPr>
            <a:spLocks noGrp="1"/>
          </p:cNvSpPr>
          <p:nvPr>
            <p:ph type="sldNum" sz="quarter" idx="12"/>
          </p:nvPr>
        </p:nvSpPr>
        <p:spPr/>
        <p:txBody>
          <a:bodyPr/>
          <a:lstStyle/>
          <a:p>
            <a:fld id="{C4DA8003-B541-4A37-B451-0C06DC54CA9D}" type="slidenum">
              <a:rPr lang="es-MX" smtClean="0"/>
              <a:t>4</a:t>
            </a:fld>
            <a:endParaRPr lang="es-MX"/>
          </a:p>
        </p:txBody>
      </p:sp>
      <p:sp>
        <p:nvSpPr>
          <p:cNvPr id="9" name="Título 1"/>
          <p:cNvSpPr txBox="1">
            <a:spLocks/>
          </p:cNvSpPr>
          <p:nvPr/>
        </p:nvSpPr>
        <p:spPr>
          <a:xfrm>
            <a:off x="9217580" y="914798"/>
            <a:ext cx="2947482" cy="1431104"/>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r"/>
            <a:r>
              <a:rPr lang="es-MX" sz="4400" dirty="0">
                <a:solidFill>
                  <a:srgbClr val="211915"/>
                </a:solidFill>
                <a:latin typeface="Century Gothic" panose="020B0502020202020204" pitchFamily="34" charset="0"/>
              </a:rPr>
              <a:t>GRUPOS</a:t>
            </a:r>
            <a:endParaRPr lang="es-MX" sz="1800" dirty="0">
              <a:solidFill>
                <a:srgbClr val="211915"/>
              </a:solidFill>
              <a:latin typeface="Century Gothic" panose="020B0502020202020204" pitchFamily="34" charset="0"/>
            </a:endParaRPr>
          </a:p>
        </p:txBody>
      </p:sp>
    </p:spTree>
    <p:extLst>
      <p:ext uri="{BB962C8B-B14F-4D97-AF65-F5344CB8AC3E}">
        <p14:creationId xmlns:p14="http://schemas.microsoft.com/office/powerpoint/2010/main" val="58003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5</a:t>
            </a:fld>
            <a:endParaRPr lang="es-MX"/>
          </a:p>
        </p:txBody>
      </p:sp>
      <p:sp>
        <p:nvSpPr>
          <p:cNvPr id="4" name="Título 1"/>
          <p:cNvSpPr txBox="1">
            <a:spLocks/>
          </p:cNvSpPr>
          <p:nvPr/>
        </p:nvSpPr>
        <p:spPr>
          <a:xfrm>
            <a:off x="0" y="787660"/>
            <a:ext cx="2947482" cy="4601183"/>
          </a:xfrm>
          <a:prstGeom prst="rect">
            <a:avLst/>
          </a:prstGeom>
        </p:spPr>
        <p:txBody>
          <a:bodyPr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sz="4400" dirty="0">
                <a:solidFill>
                  <a:srgbClr val="211915"/>
                </a:solidFill>
                <a:latin typeface="Century Gothic" panose="020B0502020202020204" pitchFamily="34" charset="0"/>
              </a:rPr>
              <a:t>GRUPOS</a:t>
            </a:r>
          </a:p>
          <a:p>
            <a:r>
              <a:rPr lang="es-MX" sz="2800" dirty="0">
                <a:solidFill>
                  <a:srgbClr val="211915"/>
                </a:solidFill>
                <a:latin typeface="Century Gothic" panose="020B0502020202020204" pitchFamily="34" charset="0"/>
              </a:rPr>
              <a:t>ELEMENTOS</a:t>
            </a:r>
            <a:r>
              <a:rPr lang="es-MX" sz="4400" dirty="0">
                <a:solidFill>
                  <a:srgbClr val="211915"/>
                </a:solidFill>
                <a:latin typeface="Century Gothic" panose="020B0502020202020204" pitchFamily="34" charset="0"/>
              </a:rPr>
              <a:t/>
            </a:r>
            <a:br>
              <a:rPr lang="es-MX" sz="4400" dirty="0">
                <a:solidFill>
                  <a:srgbClr val="211915"/>
                </a:solidFill>
                <a:latin typeface="Century Gothic" panose="020B0502020202020204" pitchFamily="34" charset="0"/>
              </a:rPr>
            </a:br>
            <a:endParaRPr lang="es-MX" sz="1800" dirty="0">
              <a:solidFill>
                <a:srgbClr val="211915"/>
              </a:solidFill>
              <a:latin typeface="Century Gothic" panose="020B0502020202020204" pitchFamily="34" charset="0"/>
            </a:endParaRPr>
          </a:p>
        </p:txBody>
      </p:sp>
      <p:sp>
        <p:nvSpPr>
          <p:cNvPr id="6" name="CuadroTexto 5"/>
          <p:cNvSpPr txBox="1"/>
          <p:nvPr/>
        </p:nvSpPr>
        <p:spPr>
          <a:xfrm>
            <a:off x="0" y="1900451"/>
            <a:ext cx="2447366" cy="3539430"/>
          </a:xfrm>
          <a:prstGeom prst="rect">
            <a:avLst/>
          </a:prstGeom>
          <a:noFill/>
        </p:spPr>
        <p:txBody>
          <a:bodyPr wrap="square" rtlCol="0">
            <a:spAutoFit/>
          </a:bodyPr>
          <a:lstStyle/>
          <a:p>
            <a:endParaRPr lang="es-MX" dirty="0"/>
          </a:p>
          <a:p>
            <a:r>
              <a:rPr lang="es-MX" sz="2000" b="1" dirty="0"/>
              <a:t>PICHÓN-RIVIÈRE</a:t>
            </a:r>
          </a:p>
          <a:p>
            <a:r>
              <a:rPr lang="es-MX" sz="2000" b="1" dirty="0"/>
              <a:t>Elementos constitutivos</a:t>
            </a:r>
          </a:p>
          <a:p>
            <a:endParaRPr lang="es-MX" sz="2000" b="1" dirty="0"/>
          </a:p>
          <a:p>
            <a:r>
              <a:rPr lang="es-MX" dirty="0"/>
              <a:t>Un grupo puede definirse a partir de una serie de </a:t>
            </a:r>
            <a:r>
              <a:rPr lang="es-MX" b="1" dirty="0"/>
              <a:t>elementos constitutivos </a:t>
            </a:r>
            <a:r>
              <a:rPr lang="es-MX" dirty="0"/>
              <a:t>que configurarán una situación grupal.</a:t>
            </a:r>
          </a:p>
          <a:p>
            <a:endParaRPr lang="es-MX" dirty="0"/>
          </a:p>
        </p:txBody>
      </p:sp>
      <p:sp>
        <p:nvSpPr>
          <p:cNvPr id="11" name="Rectángulo redondeado 10"/>
          <p:cNvSpPr/>
          <p:nvPr/>
        </p:nvSpPr>
        <p:spPr>
          <a:xfrm>
            <a:off x="2447366" y="159339"/>
            <a:ext cx="9285710" cy="1091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a:solidFill>
                  <a:schemeClr val="tx1"/>
                </a:solidFill>
              </a:rPr>
              <a:t>CANTIDAD DE INTEGRANTES: </a:t>
            </a:r>
            <a:r>
              <a:rPr lang="es-MX" sz="1600" dirty="0">
                <a:solidFill>
                  <a:schemeClr val="tx1"/>
                </a:solidFill>
              </a:rPr>
              <a:t>En general, se considera </a:t>
            </a:r>
            <a:r>
              <a:rPr lang="es-MX" sz="1600" b="1" dirty="0">
                <a:solidFill>
                  <a:schemeClr val="tx1"/>
                </a:solidFill>
              </a:rPr>
              <a:t>un mínimo de 2 o 3 personas</a:t>
            </a:r>
            <a:r>
              <a:rPr lang="es-MX" sz="1600" dirty="0">
                <a:solidFill>
                  <a:schemeClr val="tx1"/>
                </a:solidFill>
              </a:rPr>
              <a:t>, y un </a:t>
            </a:r>
            <a:r>
              <a:rPr lang="es-MX" sz="1600" b="1" dirty="0">
                <a:solidFill>
                  <a:schemeClr val="tx1"/>
                </a:solidFill>
              </a:rPr>
              <a:t>máximo de 15 o 20</a:t>
            </a:r>
            <a:r>
              <a:rPr lang="es-MX" sz="1600" dirty="0">
                <a:solidFill>
                  <a:schemeClr val="tx1"/>
                </a:solidFill>
              </a:rPr>
              <a:t>. Así, no son considerados grupos una muchedumbre, una organización relativamente grande, o una clase social. La cantidad restringida de personas proviene de la necesidad de considerar que </a:t>
            </a:r>
            <a:r>
              <a:rPr lang="es-MX" sz="1600" b="1" dirty="0">
                <a:solidFill>
                  <a:schemeClr val="tx1"/>
                </a:solidFill>
              </a:rPr>
              <a:t>en un grupo todos deben conocerse 'cara a cara' e interactuar directamente entre sí.</a:t>
            </a:r>
            <a:r>
              <a:rPr lang="es-MX" sz="1600" dirty="0">
                <a:solidFill>
                  <a:schemeClr val="tx1"/>
                </a:solidFill>
              </a:rPr>
              <a:t> </a:t>
            </a:r>
          </a:p>
        </p:txBody>
      </p:sp>
      <p:sp>
        <p:nvSpPr>
          <p:cNvPr id="12" name="Rectángulo redondeado 11"/>
          <p:cNvSpPr/>
          <p:nvPr/>
        </p:nvSpPr>
        <p:spPr>
          <a:xfrm>
            <a:off x="2447366" y="1340117"/>
            <a:ext cx="9307771" cy="5857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a:solidFill>
                  <a:schemeClr val="tx1"/>
                </a:solidFill>
              </a:rPr>
              <a:t>CONSTANCIA ESPACIO-TEMPORAL:</a:t>
            </a:r>
            <a:r>
              <a:rPr lang="es-MX" sz="1600" dirty="0">
                <a:solidFill>
                  <a:schemeClr val="tx1"/>
                </a:solidFill>
              </a:rPr>
              <a:t> Para que un conjunto de personas sean un grupo deben </a:t>
            </a:r>
            <a:r>
              <a:rPr lang="es-MX" sz="1600" b="1" dirty="0">
                <a:solidFill>
                  <a:schemeClr val="tx1"/>
                </a:solidFill>
              </a:rPr>
              <a:t>reunirse en lugares y en momentos más o menos constantes</a:t>
            </a:r>
            <a:r>
              <a:rPr lang="es-MX" sz="1600" dirty="0">
                <a:solidFill>
                  <a:schemeClr val="tx1"/>
                </a:solidFill>
              </a:rPr>
              <a:t>. </a:t>
            </a:r>
          </a:p>
        </p:txBody>
      </p:sp>
      <p:sp>
        <p:nvSpPr>
          <p:cNvPr id="13" name="Rectángulo redondeado 12"/>
          <p:cNvSpPr/>
          <p:nvPr/>
        </p:nvSpPr>
        <p:spPr>
          <a:xfrm>
            <a:off x="2447367" y="2054650"/>
            <a:ext cx="9307770" cy="10013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a:solidFill>
                  <a:schemeClr val="tx1"/>
                </a:solidFill>
              </a:rPr>
              <a:t>MUTUA REPRESENTACIÓN INTERNA:</a:t>
            </a:r>
            <a:r>
              <a:rPr lang="es-MX" sz="1600" dirty="0">
                <a:solidFill>
                  <a:schemeClr val="tx1"/>
                </a:solidFill>
              </a:rPr>
              <a:t> Un grupo "es un conjunto de personas articuladas por su mutua representación interna". Cada miembro proyecta su grupo interno sobre los demás miembros, con lo que las diferentes representaciones internas del grupo y los miembros que las sustentan se articulan entre sí constituyendo la unidad grupal.</a:t>
            </a:r>
          </a:p>
        </p:txBody>
      </p:sp>
      <p:sp>
        <p:nvSpPr>
          <p:cNvPr id="14" name="Rectángulo redondeado 13"/>
          <p:cNvSpPr/>
          <p:nvPr/>
        </p:nvSpPr>
        <p:spPr>
          <a:xfrm>
            <a:off x="2447366" y="3161937"/>
            <a:ext cx="9307769" cy="13217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a:solidFill>
                  <a:schemeClr val="tx1"/>
                </a:solidFill>
              </a:rPr>
              <a:t>TAREA:</a:t>
            </a:r>
            <a:r>
              <a:rPr lang="es-MX" sz="1600" dirty="0">
                <a:solidFill>
                  <a:schemeClr val="tx1"/>
                </a:solidFill>
              </a:rPr>
              <a:t> Son las acciones que realiza el grupo para alcanzar la finalidad</a:t>
            </a:r>
            <a:r>
              <a:rPr lang="es-MX" sz="1600" b="1" dirty="0">
                <a:solidFill>
                  <a:schemeClr val="tx1"/>
                </a:solidFill>
              </a:rPr>
              <a:t>.  La tarea, sentido del grupo</a:t>
            </a:r>
            <a:r>
              <a:rPr lang="es-MX" sz="1600" dirty="0">
                <a:solidFill>
                  <a:schemeClr val="tx1"/>
                </a:solidFill>
              </a:rPr>
              <a:t>, "es la marcha del grupo hacia su objetivo, es un hacerse y un hacer dialéctico hacia una finalidad, es una praxis y una trayectoria" </a:t>
            </a:r>
          </a:p>
          <a:p>
            <a:pPr algn="just"/>
            <a:r>
              <a:rPr lang="es-MX" sz="1600" b="1" dirty="0">
                <a:solidFill>
                  <a:schemeClr val="tx1"/>
                </a:solidFill>
              </a:rPr>
              <a:t>FINALIDAD</a:t>
            </a:r>
            <a:r>
              <a:rPr lang="es-MX" sz="1600" dirty="0">
                <a:solidFill>
                  <a:schemeClr val="tx1"/>
                </a:solidFill>
              </a:rPr>
              <a:t>: </a:t>
            </a:r>
            <a:r>
              <a:rPr lang="es-MX" sz="1600" b="1" dirty="0">
                <a:solidFill>
                  <a:schemeClr val="tx1"/>
                </a:solidFill>
              </a:rPr>
              <a:t>objetivos universales</a:t>
            </a:r>
            <a:r>
              <a:rPr lang="es-MX" sz="1600" dirty="0">
                <a:solidFill>
                  <a:schemeClr val="tx1"/>
                </a:solidFill>
              </a:rPr>
              <a:t> de los grupos: alcanzar mayor </a:t>
            </a:r>
            <a:r>
              <a:rPr lang="es-MX" sz="1600" b="1" dirty="0">
                <a:solidFill>
                  <a:schemeClr val="tx1"/>
                </a:solidFill>
              </a:rPr>
              <a:t>seguridad y productividad</a:t>
            </a:r>
            <a:r>
              <a:rPr lang="es-MX" sz="1600" dirty="0">
                <a:solidFill>
                  <a:schemeClr val="tx1"/>
                </a:solidFill>
              </a:rPr>
              <a:t>. Objetivos </a:t>
            </a:r>
            <a:r>
              <a:rPr lang="es-MX" sz="1600" b="1" dirty="0">
                <a:solidFill>
                  <a:schemeClr val="tx1"/>
                </a:solidFill>
              </a:rPr>
              <a:t>más específicos </a:t>
            </a:r>
            <a:r>
              <a:rPr lang="es-MX" sz="1600" dirty="0">
                <a:solidFill>
                  <a:schemeClr val="tx1"/>
                </a:solidFill>
              </a:rPr>
              <a:t>que dependerán del momento de la evolución del grupo, y del tipo de grupo considerado</a:t>
            </a:r>
          </a:p>
        </p:txBody>
      </p:sp>
      <p:sp>
        <p:nvSpPr>
          <p:cNvPr id="15" name="Rectángulo redondeado 14"/>
          <p:cNvSpPr/>
          <p:nvPr/>
        </p:nvSpPr>
        <p:spPr>
          <a:xfrm>
            <a:off x="2447366" y="4604723"/>
            <a:ext cx="9037699" cy="1654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a:solidFill>
                  <a:schemeClr val="tx1"/>
                </a:solidFill>
              </a:rPr>
              <a:t>Estructura, función cohesión: </a:t>
            </a:r>
            <a:r>
              <a:rPr lang="es-MX" sz="1600" dirty="0">
                <a:solidFill>
                  <a:schemeClr val="tx1"/>
                </a:solidFill>
              </a:rPr>
              <a:t>Señala </a:t>
            </a:r>
            <a:r>
              <a:rPr lang="es-MX" sz="1600" dirty="0" err="1">
                <a:solidFill>
                  <a:schemeClr val="tx1"/>
                </a:solidFill>
              </a:rPr>
              <a:t>Pichon</a:t>
            </a:r>
            <a:r>
              <a:rPr lang="es-MX" sz="1600" dirty="0">
                <a:solidFill>
                  <a:schemeClr val="tx1"/>
                </a:solidFill>
              </a:rPr>
              <a:t> </a:t>
            </a:r>
            <a:r>
              <a:rPr lang="es-MX" sz="1600" dirty="0" err="1">
                <a:solidFill>
                  <a:schemeClr val="tx1"/>
                </a:solidFill>
              </a:rPr>
              <a:t>Rivière</a:t>
            </a:r>
            <a:r>
              <a:rPr lang="es-MX" sz="1600" dirty="0">
                <a:solidFill>
                  <a:schemeClr val="tx1"/>
                </a:solidFill>
              </a:rPr>
              <a:t> que "la estructura y función de un grupo cualquiera, sea cual fuere su campo de acción, están dadas por </a:t>
            </a:r>
            <a:r>
              <a:rPr lang="es-MX" sz="1600" b="1" dirty="0">
                <a:solidFill>
                  <a:schemeClr val="tx1"/>
                </a:solidFill>
              </a:rPr>
              <a:t>el </a:t>
            </a:r>
            <a:r>
              <a:rPr lang="es-MX" sz="1600" b="1" dirty="0" err="1">
                <a:solidFill>
                  <a:schemeClr val="tx1"/>
                </a:solidFill>
              </a:rPr>
              <a:t>interjuego</a:t>
            </a:r>
            <a:r>
              <a:rPr lang="es-MX" sz="1600" b="1" dirty="0">
                <a:solidFill>
                  <a:schemeClr val="tx1"/>
                </a:solidFill>
              </a:rPr>
              <a:t> de mecanismos de asunción y adjudicación de roles. Estos representan modelos de conductas correspondientes a la posición de los individuos en esa red de interacciones, y están ligados a las expectativas propias y a las de los otros miembros del grupo. El rol y su nivel, el status, se ligan a los derechos, deberes e ideologías que contribuyen a la cohesión de esta unidad grupal"</a:t>
            </a:r>
          </a:p>
        </p:txBody>
      </p:sp>
    </p:spTree>
    <p:extLst>
      <p:ext uri="{BB962C8B-B14F-4D97-AF65-F5344CB8AC3E}">
        <p14:creationId xmlns:p14="http://schemas.microsoft.com/office/powerpoint/2010/main" val="1333058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additive="base">
                                        <p:cTn id="12"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 calcmode="lin" valueType="num">
                                      <p:cBhvr additive="base">
                                        <p:cTn id="18"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 calcmode="lin" valueType="num">
                                      <p:cBhvr additive="base">
                                        <p:cTn id="24"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 calcmode="lin" valueType="num">
                                      <p:cBhvr additive="base">
                                        <p:cTn id="30" dur="500" fill="hold"/>
                                        <p:tgtEl>
                                          <p:spTgt spid="11"/>
                                        </p:tgtEl>
                                        <p:attrNameLst>
                                          <p:attrName>ppt_x</p:attrName>
                                        </p:attrNameLst>
                                      </p:cBhvr>
                                      <p:tavLst>
                                        <p:tav tm="0">
                                          <p:val>
                                            <p:strVal val="#ppt_x"/>
                                          </p:val>
                                        </p:tav>
                                        <p:tav tm="100000">
                                          <p:val>
                                            <p:strVal val="#ppt_x"/>
                                          </p:val>
                                        </p:tav>
                                      </p:tavLst>
                                    </p:anim>
                                    <p:anim calcmode="lin" valueType="num">
                                      <p:cBhvr additive="base">
                                        <p:cTn id="3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fill="hold"/>
                                        <p:tgtEl>
                                          <p:spTgt spid="12"/>
                                        </p:tgtEl>
                                        <p:attrNameLst>
                                          <p:attrName>ppt_x</p:attrName>
                                        </p:attrNameLst>
                                      </p:cBhvr>
                                      <p:tavLst>
                                        <p:tav tm="0">
                                          <p:val>
                                            <p:strVal val="#ppt_x"/>
                                          </p:val>
                                        </p:tav>
                                        <p:tav tm="100000">
                                          <p:val>
                                            <p:strVal val="#ppt_x"/>
                                          </p:val>
                                        </p:tav>
                                      </p:tavLst>
                                    </p:anim>
                                    <p:anim calcmode="lin" valueType="num">
                                      <p:cBhvr additive="base">
                                        <p:cTn id="3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additive="base">
                                        <p:cTn id="42" dur="500" fill="hold"/>
                                        <p:tgtEl>
                                          <p:spTgt spid="13"/>
                                        </p:tgtEl>
                                        <p:attrNameLst>
                                          <p:attrName>ppt_x</p:attrName>
                                        </p:attrNameLst>
                                      </p:cBhvr>
                                      <p:tavLst>
                                        <p:tav tm="0">
                                          <p:val>
                                            <p:strVal val="#ppt_x"/>
                                          </p:val>
                                        </p:tav>
                                        <p:tav tm="100000">
                                          <p:val>
                                            <p:strVal val="#ppt_x"/>
                                          </p:val>
                                        </p:tav>
                                      </p:tavLst>
                                    </p:anim>
                                    <p:anim calcmode="lin" valueType="num">
                                      <p:cBhvr additive="base">
                                        <p:cTn id="4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additive="base">
                                        <p:cTn id="54" dur="500" fill="hold"/>
                                        <p:tgtEl>
                                          <p:spTgt spid="15"/>
                                        </p:tgtEl>
                                        <p:attrNameLst>
                                          <p:attrName>ppt_x</p:attrName>
                                        </p:attrNameLst>
                                      </p:cBhvr>
                                      <p:tavLst>
                                        <p:tav tm="0">
                                          <p:val>
                                            <p:strVal val="#ppt_x"/>
                                          </p:val>
                                        </p:tav>
                                        <p:tav tm="100000">
                                          <p:val>
                                            <p:strVal val="#ppt_x"/>
                                          </p:val>
                                        </p:tav>
                                      </p:tavLst>
                                    </p:anim>
                                    <p:anim calcmode="lin" valueType="num">
                                      <p:cBhvr additive="base">
                                        <p:cTn id="5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animBg="1"/>
      <p:bldP spid="12" grpId="0" animBg="1"/>
      <p:bldP spid="13" grpId="0" animBg="1"/>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dirty="0"/>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6</a:t>
            </a:fld>
            <a:endParaRPr lang="es-MX"/>
          </a:p>
        </p:txBody>
      </p:sp>
      <p:sp>
        <p:nvSpPr>
          <p:cNvPr id="4" name="Título 1"/>
          <p:cNvSpPr txBox="1">
            <a:spLocks/>
          </p:cNvSpPr>
          <p:nvPr/>
        </p:nvSpPr>
        <p:spPr>
          <a:xfrm>
            <a:off x="224782" y="1559936"/>
            <a:ext cx="3123327" cy="3673246"/>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chemeClr val="tx1"/>
                </a:solidFill>
                <a:latin typeface="Century Gothic" panose="020B0502020202020204" pitchFamily="34" charset="0"/>
              </a:rPr>
              <a:t>GRUPOS</a:t>
            </a:r>
            <a:br>
              <a:rPr lang="es-MX" dirty="0">
                <a:solidFill>
                  <a:schemeClr val="tx1"/>
                </a:solidFill>
                <a:latin typeface="Century Gothic" panose="020B0502020202020204" pitchFamily="34" charset="0"/>
              </a:rPr>
            </a:br>
            <a:r>
              <a:rPr lang="es-MX" sz="2800" b="1" dirty="0">
                <a:solidFill>
                  <a:schemeClr val="tx1"/>
                </a:solidFill>
              </a:rPr>
              <a:t>PICHÓN-RIVIÈRE</a:t>
            </a:r>
          </a:p>
          <a:p>
            <a:r>
              <a:rPr lang="es-MX" sz="1400" dirty="0">
                <a:solidFill>
                  <a:schemeClr val="tx1"/>
                </a:solidFill>
                <a:latin typeface="Century Gothic" panose="020B0502020202020204" pitchFamily="34" charset="0"/>
              </a:rPr>
              <a:t/>
            </a:r>
            <a:br>
              <a:rPr lang="es-MX" sz="1400" dirty="0">
                <a:solidFill>
                  <a:schemeClr val="tx1"/>
                </a:solidFill>
                <a:latin typeface="Century Gothic" panose="020B0502020202020204" pitchFamily="34" charset="0"/>
              </a:rPr>
            </a:br>
            <a:r>
              <a:rPr lang="es-MX" sz="1800" b="1" dirty="0">
                <a:solidFill>
                  <a:schemeClr val="tx1"/>
                </a:solidFill>
                <a:latin typeface="Century Gothic" panose="020B0502020202020204" pitchFamily="34" charset="0"/>
              </a:rPr>
              <a:t>elementos de la</a:t>
            </a:r>
          </a:p>
          <a:p>
            <a:endParaRPr lang="es-MX" sz="1600" b="1" dirty="0">
              <a:solidFill>
                <a:schemeClr val="tx1"/>
              </a:solidFill>
              <a:latin typeface="Century Gothic" panose="020B0502020202020204" pitchFamily="34" charset="0"/>
            </a:endParaRPr>
          </a:p>
          <a:p>
            <a:r>
              <a:rPr lang="es-MX" sz="2800" b="1" dirty="0">
                <a:solidFill>
                  <a:schemeClr val="tx1"/>
                </a:solidFill>
                <a:latin typeface="Century Gothic" panose="020B0502020202020204" pitchFamily="34" charset="0"/>
              </a:rPr>
              <a:t>ESTRUCTURA GRUPAL</a:t>
            </a:r>
            <a:r>
              <a:rPr lang="es-MX" sz="1800" b="1" dirty="0">
                <a:solidFill>
                  <a:schemeClr val="tx1"/>
                </a:solidFill>
                <a:latin typeface="Century Gothic" panose="020B0502020202020204" pitchFamily="34" charset="0"/>
              </a:rPr>
              <a:t/>
            </a:r>
            <a:br>
              <a:rPr lang="es-MX" sz="1800" b="1" dirty="0">
                <a:solidFill>
                  <a:schemeClr val="tx1"/>
                </a:solidFill>
                <a:latin typeface="Century Gothic" panose="020B0502020202020204" pitchFamily="34" charset="0"/>
              </a:rPr>
            </a:br>
            <a:r>
              <a:rPr lang="es-MX" sz="1800" b="1" dirty="0">
                <a:solidFill>
                  <a:schemeClr val="tx1"/>
                </a:solidFill>
                <a:latin typeface="Century Gothic" panose="020B0502020202020204" pitchFamily="34" charset="0"/>
              </a:rPr>
              <a:t/>
            </a:r>
            <a:br>
              <a:rPr lang="es-MX" sz="1800" b="1" dirty="0">
                <a:solidFill>
                  <a:schemeClr val="tx1"/>
                </a:solidFill>
                <a:latin typeface="Century Gothic" panose="020B0502020202020204" pitchFamily="34" charset="0"/>
              </a:rPr>
            </a:br>
            <a:r>
              <a:rPr lang="es-MX" dirty="0">
                <a:solidFill>
                  <a:schemeClr val="tx1"/>
                </a:solidFill>
                <a:latin typeface="Century Gothic" panose="020B0502020202020204" pitchFamily="34" charset="0"/>
              </a:rPr>
              <a:t/>
            </a:r>
            <a:br>
              <a:rPr lang="es-MX" dirty="0">
                <a:solidFill>
                  <a:schemeClr val="tx1"/>
                </a:solidFill>
                <a:latin typeface="Century Gothic" panose="020B0502020202020204" pitchFamily="34" charset="0"/>
              </a:rPr>
            </a:br>
            <a:endParaRPr lang="es-MX" sz="1600" dirty="0">
              <a:solidFill>
                <a:schemeClr val="tx1"/>
              </a:solidFill>
              <a:latin typeface="Century Gothic" panose="020B0502020202020204" pitchFamily="34" charset="0"/>
            </a:endParaRPr>
          </a:p>
        </p:txBody>
      </p:sp>
      <p:sp>
        <p:nvSpPr>
          <p:cNvPr id="6" name="CuadroTexto 5"/>
          <p:cNvSpPr txBox="1"/>
          <p:nvPr/>
        </p:nvSpPr>
        <p:spPr>
          <a:xfrm>
            <a:off x="3523130" y="431523"/>
            <a:ext cx="8252182" cy="1477328"/>
          </a:xfrm>
          <a:prstGeom prst="rect">
            <a:avLst/>
          </a:prstGeom>
          <a:noFill/>
        </p:spPr>
        <p:txBody>
          <a:bodyPr wrap="square" rtlCol="0">
            <a:spAutoFit/>
          </a:bodyPr>
          <a:lstStyle/>
          <a:p>
            <a:pPr algn="just"/>
            <a:r>
              <a:rPr lang="es-ES" b="1" dirty="0"/>
              <a:t>TIENEN UNA ESTRUCTURA QUE DA FORMA AL COMPORTAMIENTO DE SUS MIEMBROS </a:t>
            </a:r>
          </a:p>
          <a:p>
            <a:pPr algn="just"/>
            <a:endParaRPr lang="es-ES" b="1" dirty="0"/>
          </a:p>
          <a:p>
            <a:pPr algn="just"/>
            <a:r>
              <a:rPr lang="es-ES" dirty="0"/>
              <a:t>Elementos que conforman la estructura: los roles, las normas, la cohesión, el liderazgo, el estatus, el tamaño y la composición.</a:t>
            </a:r>
          </a:p>
        </p:txBody>
      </p:sp>
      <p:sp>
        <p:nvSpPr>
          <p:cNvPr id="10" name="CuadroTexto 9"/>
          <p:cNvSpPr txBox="1"/>
          <p:nvPr/>
        </p:nvSpPr>
        <p:spPr>
          <a:xfrm>
            <a:off x="3523130" y="1967643"/>
            <a:ext cx="7298354" cy="4001095"/>
          </a:xfrm>
          <a:prstGeom prst="rect">
            <a:avLst/>
          </a:prstGeom>
          <a:noFill/>
        </p:spPr>
        <p:txBody>
          <a:bodyPr wrap="square" rtlCol="0">
            <a:spAutoFit/>
          </a:bodyPr>
          <a:lstStyle>
            <a:defPPr>
              <a:defRPr lang="es-MX"/>
            </a:defPPr>
            <a:lvl1pPr algn="just">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MX" sz="2000" b="1" dirty="0"/>
              <a:t>ROL:</a:t>
            </a:r>
            <a:r>
              <a:rPr lang="es-MX" sz="1100" b="1" dirty="0"/>
              <a:t> </a:t>
            </a:r>
            <a:r>
              <a:rPr lang="es-AR" b="1" dirty="0"/>
              <a:t>modelo organizado de conducta</a:t>
            </a:r>
            <a:r>
              <a:rPr lang="es-AR" dirty="0"/>
              <a:t>, relativo a una </a:t>
            </a:r>
            <a:r>
              <a:rPr lang="es-AR" b="1" dirty="0"/>
              <a:t>cierta posición del individuo en una red de interacciones ligado a expectativas propias y de los otros</a:t>
            </a:r>
            <a:r>
              <a:rPr lang="es-AR" dirty="0"/>
              <a:t>.</a:t>
            </a:r>
          </a:p>
          <a:p>
            <a:r>
              <a:rPr lang="es-AR" dirty="0"/>
              <a:t>Se denomina rol al </a:t>
            </a:r>
            <a:r>
              <a:rPr lang="es-AR" b="1" dirty="0"/>
              <a:t>desempeño de una persona en una situación dada</a:t>
            </a:r>
            <a:r>
              <a:rPr lang="es-AR" dirty="0"/>
              <a:t>, es la manera en que una persona demuestra lo que se espera de su posición. </a:t>
            </a:r>
            <a:r>
              <a:rPr lang="es-AR" b="1" dirty="0"/>
              <a:t>El rol es el papel que debe representarse</a:t>
            </a:r>
            <a:r>
              <a:rPr lang="es-MX" dirty="0"/>
              <a:t>.</a:t>
            </a:r>
          </a:p>
          <a:p>
            <a:endParaRPr lang="es-AR" b="1" dirty="0"/>
          </a:p>
          <a:p>
            <a:r>
              <a:rPr lang="es-AR" sz="2000" b="1" dirty="0"/>
              <a:t>ESTATUS:</a:t>
            </a:r>
            <a:r>
              <a:rPr lang="es-AR" sz="2000" dirty="0"/>
              <a:t> </a:t>
            </a:r>
            <a:r>
              <a:rPr lang="es-AR" b="1" dirty="0"/>
              <a:t>la identificación social que establece la relación de un individuo con los otros</a:t>
            </a:r>
            <a:r>
              <a:rPr lang="es-AR" dirty="0"/>
              <a:t>, dentro de la trama de los vínculos sociales. </a:t>
            </a:r>
          </a:p>
          <a:p>
            <a:endParaRPr lang="es-AR" dirty="0"/>
          </a:p>
          <a:p>
            <a:r>
              <a:rPr lang="es-AR" dirty="0"/>
              <a:t>Encontramos así, tanto </a:t>
            </a:r>
            <a:r>
              <a:rPr lang="es-AR" b="1" dirty="0"/>
              <a:t>ROLES FORMALES:</a:t>
            </a:r>
            <a:r>
              <a:rPr lang="es-AR" dirty="0"/>
              <a:t> aquellos que están determinados por la posición que ocupa un sujeto en una institución; y </a:t>
            </a:r>
            <a:r>
              <a:rPr lang="es-AR" b="1" dirty="0"/>
              <a:t>ROLES INFORMALES </a:t>
            </a:r>
            <a:r>
              <a:rPr lang="es-AR" dirty="0"/>
              <a:t>cuando los sujetos juegan un papel dependiendo de la red de interacción grupal. </a:t>
            </a:r>
            <a:endParaRPr lang="es-MX" dirty="0"/>
          </a:p>
        </p:txBody>
      </p:sp>
    </p:spTree>
    <p:extLst>
      <p:ext uri="{BB962C8B-B14F-4D97-AF65-F5344CB8AC3E}">
        <p14:creationId xmlns:p14="http://schemas.microsoft.com/office/powerpoint/2010/main" val="135325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 calcmode="lin" valueType="num">
                                      <p:cBhvr additive="base">
                                        <p:cTn id="12"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0">
                                            <p:txEl>
                                              <p:pRg st="0" end="0"/>
                                            </p:txEl>
                                          </p:spTgt>
                                        </p:tgtEl>
                                        <p:attrNameLst>
                                          <p:attrName>style.visibility</p:attrName>
                                        </p:attrNameLst>
                                      </p:cBhvr>
                                      <p:to>
                                        <p:strVal val="visible"/>
                                      </p:to>
                                    </p:set>
                                    <p:anim calcmode="lin" valueType="num">
                                      <p:cBhvr additive="base">
                                        <p:cTn id="1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10">
                                            <p:txEl>
                                              <p:pRg st="1" end="1"/>
                                            </p:txEl>
                                          </p:spTgt>
                                        </p:tgtEl>
                                        <p:attrNameLst>
                                          <p:attrName>style.visibility</p:attrName>
                                        </p:attrNameLst>
                                      </p:cBhvr>
                                      <p:to>
                                        <p:strVal val="visible"/>
                                      </p:to>
                                    </p:set>
                                    <p:anim calcmode="lin" valueType="num">
                                      <p:cBhvr additive="base">
                                        <p:cTn id="22"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0">
                                            <p:txEl>
                                              <p:pRg st="3" end="3"/>
                                            </p:txEl>
                                          </p:spTgt>
                                        </p:tgtEl>
                                        <p:attrNameLst>
                                          <p:attrName>style.visibility</p:attrName>
                                        </p:attrNameLst>
                                      </p:cBhvr>
                                      <p:to>
                                        <p:strVal val="visible"/>
                                      </p:to>
                                    </p:set>
                                    <p:anim calcmode="lin" valueType="num">
                                      <p:cBhvr additive="base">
                                        <p:cTn id="28"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0">
                                            <p:txEl>
                                              <p:pRg st="5" end="5"/>
                                            </p:txEl>
                                          </p:spTgt>
                                        </p:tgtEl>
                                        <p:attrNameLst>
                                          <p:attrName>style.visibility</p:attrName>
                                        </p:attrNameLst>
                                      </p:cBhvr>
                                      <p:to>
                                        <p:strVal val="visible"/>
                                      </p:to>
                                    </p:set>
                                    <p:anim calcmode="lin" valueType="num">
                                      <p:cBhvr additive="base">
                                        <p:cTn id="34"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7</a:t>
            </a:fld>
            <a:endParaRPr lang="es-MX"/>
          </a:p>
        </p:txBody>
      </p:sp>
      <p:sp>
        <p:nvSpPr>
          <p:cNvPr id="4" name="CuadroTexto 3"/>
          <p:cNvSpPr txBox="1"/>
          <p:nvPr/>
        </p:nvSpPr>
        <p:spPr>
          <a:xfrm>
            <a:off x="3590364" y="231596"/>
            <a:ext cx="8471648" cy="6124754"/>
          </a:xfrm>
          <a:prstGeom prst="rect">
            <a:avLst/>
          </a:prstGeom>
          <a:noFill/>
        </p:spPr>
        <p:txBody>
          <a:bodyPr wrap="square" rtlCol="0">
            <a:spAutoFit/>
          </a:bodyPr>
          <a:lstStyle/>
          <a:p>
            <a:pPr algn="just"/>
            <a:r>
              <a:rPr lang="es-AR" sz="2400" b="1" dirty="0"/>
              <a:t>EN EL INTERJUEGO DE ROLES SE DESTACAN COMO PROTOTIPOS: </a:t>
            </a:r>
          </a:p>
          <a:p>
            <a:pPr algn="just"/>
            <a:endParaRPr lang="es-MX" sz="2400" b="1" dirty="0"/>
          </a:p>
          <a:p>
            <a:pPr lvl="0" algn="just"/>
            <a:r>
              <a:rPr lang="es-AR" sz="2000" dirty="0"/>
              <a:t>El </a:t>
            </a:r>
            <a:r>
              <a:rPr lang="es-AR" sz="2000" b="1" u="sng" dirty="0"/>
              <a:t>portavoz</a:t>
            </a:r>
            <a:r>
              <a:rPr lang="es-AR" sz="2000" dirty="0"/>
              <a:t> es el miembro que </a:t>
            </a:r>
            <a:r>
              <a:rPr lang="es-AR" sz="2000" b="1" dirty="0"/>
              <a:t>denuncia el acontecimiento grupal</a:t>
            </a:r>
            <a:r>
              <a:rPr lang="es-AR" sz="2000" dirty="0"/>
              <a:t>, las fantasías que lo mueven, las ansiedades y necesidades de la totalidad del grupo, </a:t>
            </a:r>
            <a:r>
              <a:rPr lang="es-AR" sz="2000" b="1" dirty="0"/>
              <a:t>es la persona que habla por todos</a:t>
            </a:r>
            <a:r>
              <a:rPr lang="es-AR" sz="2000" dirty="0"/>
              <a:t>. </a:t>
            </a:r>
          </a:p>
          <a:p>
            <a:pPr lvl="0" algn="just"/>
            <a:endParaRPr lang="es-MX" sz="2000" dirty="0"/>
          </a:p>
          <a:p>
            <a:pPr lvl="0" algn="just"/>
            <a:r>
              <a:rPr lang="es-AR" sz="2000" dirty="0"/>
              <a:t>El </a:t>
            </a:r>
            <a:r>
              <a:rPr lang="es-AR" sz="2000" b="1" u="sng" dirty="0"/>
              <a:t>chivo emisario</a:t>
            </a:r>
            <a:r>
              <a:rPr lang="es-AR" sz="2000" u="sng" dirty="0"/>
              <a:t> </a:t>
            </a:r>
            <a:r>
              <a:rPr lang="es-AR" sz="2000" dirty="0" smtClean="0"/>
              <a:t>es </a:t>
            </a:r>
            <a:r>
              <a:rPr lang="es-AR" sz="2000" dirty="0"/>
              <a:t>un miembro del grupo </a:t>
            </a:r>
            <a:r>
              <a:rPr lang="es-AR" sz="2000" b="1" dirty="0"/>
              <a:t>en el </a:t>
            </a:r>
            <a:r>
              <a:rPr lang="es-AR" sz="2000" dirty="0"/>
              <a:t>cual </a:t>
            </a:r>
            <a:r>
              <a:rPr lang="es-AR" sz="2000" b="1" dirty="0"/>
              <a:t>se vuelcan aspectos negativos o atemorizantes</a:t>
            </a:r>
            <a:r>
              <a:rPr lang="es-AR" sz="2000" dirty="0"/>
              <a:t>, apareciendo mecanismos de segregación frente a dicho integrante. </a:t>
            </a:r>
          </a:p>
          <a:p>
            <a:pPr lvl="0" algn="just"/>
            <a:endParaRPr lang="es-MX" sz="2000" dirty="0"/>
          </a:p>
          <a:p>
            <a:pPr lvl="0" algn="just"/>
            <a:r>
              <a:rPr lang="es-AR" sz="2000" dirty="0"/>
              <a:t>En la otra cara encontramos al </a:t>
            </a:r>
            <a:r>
              <a:rPr lang="es-AR" sz="2000" b="1" u="sng" dirty="0"/>
              <a:t>líder</a:t>
            </a:r>
            <a:r>
              <a:rPr lang="es-AR" sz="2000" dirty="0"/>
              <a:t>, los miembros del grupo </a:t>
            </a:r>
            <a:r>
              <a:rPr lang="es-AR" sz="2000" b="1" dirty="0"/>
              <a:t>depositan en él solamente aspectos positivos</a:t>
            </a:r>
            <a:r>
              <a:rPr lang="es-AR" sz="2000" dirty="0"/>
              <a:t>. </a:t>
            </a:r>
          </a:p>
          <a:p>
            <a:pPr lvl="0" algn="just"/>
            <a:endParaRPr lang="es-MX" sz="2000" dirty="0"/>
          </a:p>
          <a:p>
            <a:pPr lvl="0" algn="just"/>
            <a:r>
              <a:rPr lang="es-AR" sz="2000" dirty="0"/>
              <a:t>El </a:t>
            </a:r>
            <a:r>
              <a:rPr lang="es-AR" sz="2000" b="1" u="sng" dirty="0"/>
              <a:t>saboteador</a:t>
            </a:r>
            <a:r>
              <a:rPr lang="es-AR" sz="2000" dirty="0"/>
              <a:t> se encargará de dificultar el cambio y </a:t>
            </a:r>
            <a:r>
              <a:rPr lang="es-AR" sz="2000" b="1" dirty="0"/>
              <a:t>atentará contra la tarea</a:t>
            </a:r>
            <a:r>
              <a:rPr lang="es-AR" sz="2000" dirty="0"/>
              <a:t>. </a:t>
            </a:r>
            <a:endParaRPr lang="es-MX" sz="2000" dirty="0"/>
          </a:p>
          <a:p>
            <a:pPr algn="just"/>
            <a:r>
              <a:rPr lang="es-AR" sz="2000" dirty="0"/>
              <a:t> </a:t>
            </a:r>
            <a:endParaRPr lang="es-MX" sz="2000" dirty="0"/>
          </a:p>
          <a:p>
            <a:pPr algn="just"/>
            <a:r>
              <a:rPr lang="es-AR" sz="2000" b="1" dirty="0"/>
              <a:t>Para que un grupo pueda llevar a cabo la tarea, los roles deben ser móviles</a:t>
            </a:r>
            <a:r>
              <a:rPr lang="es-AR" sz="2000" dirty="0"/>
              <a:t>, si ocurre lo contrario y en consecuencia éstos se estancan y encontramos el fracaso. </a:t>
            </a:r>
            <a:endParaRPr lang="es-MX" sz="2000" dirty="0"/>
          </a:p>
        </p:txBody>
      </p:sp>
      <p:sp>
        <p:nvSpPr>
          <p:cNvPr id="5" name="Título 1"/>
          <p:cNvSpPr txBox="1">
            <a:spLocks/>
          </p:cNvSpPr>
          <p:nvPr/>
        </p:nvSpPr>
        <p:spPr>
          <a:xfrm>
            <a:off x="252918" y="1123837"/>
            <a:ext cx="3123327" cy="4322222"/>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chemeClr val="tx1"/>
                </a:solidFill>
                <a:latin typeface="Century Gothic" panose="020B0502020202020204" pitchFamily="34" charset="0"/>
              </a:rPr>
              <a:t>GRUPOS</a:t>
            </a:r>
            <a:br>
              <a:rPr lang="es-MX" dirty="0">
                <a:solidFill>
                  <a:schemeClr val="tx1"/>
                </a:solidFill>
                <a:latin typeface="Century Gothic" panose="020B0502020202020204" pitchFamily="34" charset="0"/>
              </a:rPr>
            </a:br>
            <a:r>
              <a:rPr lang="es-MX" dirty="0">
                <a:solidFill>
                  <a:schemeClr val="tx1"/>
                </a:solidFill>
                <a:latin typeface="Century Gothic" panose="020B0502020202020204" pitchFamily="34" charset="0"/>
              </a:rPr>
              <a:t/>
            </a:r>
            <a:br>
              <a:rPr lang="es-MX" dirty="0">
                <a:solidFill>
                  <a:schemeClr val="tx1"/>
                </a:solidFill>
                <a:latin typeface="Century Gothic" panose="020B0502020202020204" pitchFamily="34" charset="0"/>
              </a:rPr>
            </a:br>
            <a:r>
              <a:rPr lang="es-MX" sz="1400" dirty="0">
                <a:solidFill>
                  <a:schemeClr val="tx1"/>
                </a:solidFill>
                <a:latin typeface="Century Gothic" panose="020B0502020202020204" pitchFamily="34" charset="0"/>
              </a:rPr>
              <a:t/>
            </a:r>
            <a:br>
              <a:rPr lang="es-MX" sz="1400" dirty="0">
                <a:solidFill>
                  <a:schemeClr val="tx1"/>
                </a:solidFill>
                <a:latin typeface="Century Gothic" panose="020B0502020202020204" pitchFamily="34" charset="0"/>
              </a:rPr>
            </a:br>
            <a:r>
              <a:rPr lang="es-MX" sz="2400" b="1" dirty="0">
                <a:solidFill>
                  <a:schemeClr val="tx1"/>
                </a:solidFill>
                <a:latin typeface="Century Gothic" panose="020B0502020202020204" pitchFamily="34" charset="0"/>
              </a:rPr>
              <a:t>ESTRUCTURA GRUPAL</a:t>
            </a:r>
          </a:p>
          <a:p>
            <a:endParaRPr lang="es-MX" sz="2400" b="1" dirty="0">
              <a:solidFill>
                <a:schemeClr val="tx1"/>
              </a:solidFill>
              <a:latin typeface="Century Gothic" panose="020B0502020202020204" pitchFamily="34" charset="0"/>
            </a:endParaRPr>
          </a:p>
          <a:p>
            <a:r>
              <a:rPr lang="es-MX" sz="2400" b="1" dirty="0">
                <a:solidFill>
                  <a:schemeClr val="tx1"/>
                </a:solidFill>
                <a:latin typeface="Century Gothic" panose="020B0502020202020204" pitchFamily="34" charset="0"/>
              </a:rPr>
              <a:t>ROLES</a:t>
            </a:r>
          </a:p>
          <a:p>
            <a:endParaRPr lang="es-MX" sz="2400" b="1" dirty="0">
              <a:solidFill>
                <a:schemeClr val="tx1"/>
              </a:solidFill>
              <a:latin typeface="Century Gothic" panose="020B0502020202020204" pitchFamily="34" charset="0"/>
            </a:endParaRPr>
          </a:p>
          <a:p>
            <a:r>
              <a:rPr lang="es-MX" sz="2400" b="1" dirty="0">
                <a:solidFill>
                  <a:schemeClr val="tx1"/>
                </a:solidFill>
                <a:latin typeface="Century Gothic" panose="020B0502020202020204" pitchFamily="34" charset="0"/>
              </a:rPr>
              <a:t>Portavoz</a:t>
            </a:r>
          </a:p>
          <a:p>
            <a:r>
              <a:rPr lang="es-MX" sz="2400" b="1" dirty="0">
                <a:solidFill>
                  <a:schemeClr val="tx1"/>
                </a:solidFill>
                <a:latin typeface="Century Gothic" panose="020B0502020202020204" pitchFamily="34" charset="0"/>
              </a:rPr>
              <a:t>Chivo emisario</a:t>
            </a:r>
          </a:p>
          <a:p>
            <a:r>
              <a:rPr lang="es-MX" sz="2400" b="1" dirty="0">
                <a:solidFill>
                  <a:schemeClr val="tx1"/>
                </a:solidFill>
                <a:latin typeface="Century Gothic" panose="020B0502020202020204" pitchFamily="34" charset="0"/>
              </a:rPr>
              <a:t>Líder</a:t>
            </a:r>
          </a:p>
          <a:p>
            <a:r>
              <a:rPr lang="es-MX" sz="2400" b="1" dirty="0">
                <a:solidFill>
                  <a:schemeClr val="tx1"/>
                </a:solidFill>
                <a:latin typeface="Century Gothic" panose="020B0502020202020204" pitchFamily="34" charset="0"/>
              </a:rPr>
              <a:t>Saboteador</a:t>
            </a:r>
          </a:p>
          <a:p>
            <a:r>
              <a:rPr lang="es-MX" sz="1800" b="1" dirty="0">
                <a:solidFill>
                  <a:schemeClr val="tx1"/>
                </a:solidFill>
                <a:latin typeface="Century Gothic" panose="020B0502020202020204" pitchFamily="34" charset="0"/>
              </a:rPr>
              <a:t/>
            </a:r>
            <a:br>
              <a:rPr lang="es-MX" sz="1800" b="1" dirty="0">
                <a:solidFill>
                  <a:schemeClr val="tx1"/>
                </a:solidFill>
                <a:latin typeface="Century Gothic" panose="020B0502020202020204" pitchFamily="34" charset="0"/>
              </a:rPr>
            </a:br>
            <a:r>
              <a:rPr lang="es-MX" sz="1800" b="1" dirty="0">
                <a:solidFill>
                  <a:schemeClr val="tx1"/>
                </a:solidFill>
                <a:latin typeface="Century Gothic" panose="020B0502020202020204" pitchFamily="34" charset="0"/>
              </a:rPr>
              <a:t/>
            </a:r>
            <a:br>
              <a:rPr lang="es-MX" sz="1800" b="1" dirty="0">
                <a:solidFill>
                  <a:schemeClr val="tx1"/>
                </a:solidFill>
                <a:latin typeface="Century Gothic" panose="020B0502020202020204" pitchFamily="34" charset="0"/>
              </a:rPr>
            </a:br>
            <a:r>
              <a:rPr lang="es-MX" dirty="0">
                <a:solidFill>
                  <a:schemeClr val="tx1"/>
                </a:solidFill>
                <a:latin typeface="Century Gothic" panose="020B0502020202020204" pitchFamily="34" charset="0"/>
              </a:rPr>
              <a:t/>
            </a:r>
            <a:br>
              <a:rPr lang="es-MX" dirty="0">
                <a:solidFill>
                  <a:schemeClr val="tx1"/>
                </a:solidFill>
                <a:latin typeface="Century Gothic" panose="020B0502020202020204" pitchFamily="34" charset="0"/>
              </a:rPr>
            </a:br>
            <a:endParaRPr lang="es-MX" sz="16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5729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 calcmode="lin" valueType="num">
                                      <p:cBhvr additive="base">
                                        <p:cTn id="18"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 calcmode="lin" valueType="num">
                                      <p:cBhvr additive="base">
                                        <p:cTn id="30"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4">
                                            <p:txEl>
                                              <p:pRg st="8" end="8"/>
                                            </p:txEl>
                                          </p:spTgt>
                                        </p:tgtEl>
                                        <p:attrNameLst>
                                          <p:attrName>style.visibility</p:attrName>
                                        </p:attrNameLst>
                                      </p:cBhvr>
                                      <p:to>
                                        <p:strVal val="visible"/>
                                      </p:to>
                                    </p:set>
                                    <p:anim calcmode="lin" valueType="num">
                                      <p:cBhvr additive="base">
                                        <p:cTn id="36"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
                                            <p:txEl>
                                              <p:pRg st="8" end="8"/>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4">
                                            <p:txEl>
                                              <p:pRg st="9" end="9"/>
                                            </p:txEl>
                                          </p:spTgt>
                                        </p:tgtEl>
                                        <p:attrNameLst>
                                          <p:attrName>style.visibility</p:attrName>
                                        </p:attrNameLst>
                                      </p:cBhvr>
                                      <p:to>
                                        <p:strVal val="visible"/>
                                      </p:to>
                                    </p:set>
                                    <p:anim calcmode="lin" valueType="num">
                                      <p:cBhvr additive="base">
                                        <p:cTn id="40"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4">
                                            <p:txEl>
                                              <p:pRg st="10" end="10"/>
                                            </p:txEl>
                                          </p:spTgt>
                                        </p:tgtEl>
                                        <p:attrNameLst>
                                          <p:attrName>style.visibility</p:attrName>
                                        </p:attrNameLst>
                                      </p:cBhvr>
                                      <p:to>
                                        <p:strVal val="visible"/>
                                      </p:to>
                                    </p:set>
                                    <p:anim calcmode="lin" valueType="num">
                                      <p:cBhvr additive="base">
                                        <p:cTn id="46"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ie de página 1"/>
          <p:cNvSpPr>
            <a:spLocks noGrp="1"/>
          </p:cNvSpPr>
          <p:nvPr>
            <p:ph type="ftr" sz="quarter" idx="11"/>
          </p:nvPr>
        </p:nvSpPr>
        <p:spPr/>
        <p:txBody>
          <a:bodyPr/>
          <a:lstStyle/>
          <a:p>
            <a:r>
              <a:rPr lang="es-MX"/>
              <a:t>RELACIONES HUMANAS II – UNIDAD III</a:t>
            </a:r>
          </a:p>
        </p:txBody>
      </p:sp>
      <p:sp>
        <p:nvSpPr>
          <p:cNvPr id="3" name="Marcador de número de diapositiva 2"/>
          <p:cNvSpPr>
            <a:spLocks noGrp="1"/>
          </p:cNvSpPr>
          <p:nvPr>
            <p:ph type="sldNum" sz="quarter" idx="12"/>
          </p:nvPr>
        </p:nvSpPr>
        <p:spPr/>
        <p:txBody>
          <a:bodyPr/>
          <a:lstStyle/>
          <a:p>
            <a:fld id="{C4DA8003-B541-4A37-B451-0C06DC54CA9D}" type="slidenum">
              <a:rPr lang="es-MX" smtClean="0"/>
              <a:t>8</a:t>
            </a:fld>
            <a:endParaRPr lang="es-MX"/>
          </a:p>
        </p:txBody>
      </p:sp>
      <p:sp>
        <p:nvSpPr>
          <p:cNvPr id="4" name="CuadroTexto 3"/>
          <p:cNvSpPr txBox="1"/>
          <p:nvPr/>
        </p:nvSpPr>
        <p:spPr>
          <a:xfrm>
            <a:off x="3470374" y="447040"/>
            <a:ext cx="8323730" cy="5909310"/>
          </a:xfrm>
          <a:prstGeom prst="rect">
            <a:avLst/>
          </a:prstGeom>
          <a:noFill/>
        </p:spPr>
        <p:txBody>
          <a:bodyPr wrap="square" rtlCol="0">
            <a:spAutoFit/>
          </a:bodyPr>
          <a:lstStyle/>
          <a:p>
            <a:pPr algn="just"/>
            <a:r>
              <a:rPr lang="es-AR" dirty="0"/>
              <a:t>Las </a:t>
            </a:r>
            <a:r>
              <a:rPr lang="es-AR" b="1" dirty="0"/>
              <a:t>normas</a:t>
            </a:r>
            <a:r>
              <a:rPr lang="es-AR" dirty="0"/>
              <a:t> sociales son líneas de conducta que regulan el comportamiento de los miembros de un grupo. </a:t>
            </a:r>
          </a:p>
          <a:p>
            <a:pPr algn="just"/>
            <a:r>
              <a:rPr lang="es-AR" dirty="0"/>
              <a:t>Tienen un </a:t>
            </a:r>
            <a:r>
              <a:rPr lang="es-AR" b="1" dirty="0"/>
              <a:t>VALOR FUNCIONAL: </a:t>
            </a:r>
            <a:r>
              <a:rPr lang="es-MX" b="1" dirty="0"/>
              <a:t> </a:t>
            </a:r>
            <a:r>
              <a:rPr lang="es-MX" dirty="0"/>
              <a:t>mantener la organización de un grupo, preservar la estabilidad de su estructura y guiarlo por la ruta que lo lleve a sus objetivos. </a:t>
            </a:r>
          </a:p>
          <a:p>
            <a:pPr algn="just"/>
            <a:r>
              <a:rPr lang="es-MX" dirty="0"/>
              <a:t>Se disponen como expectativas compartidas acerca del comportamiento apropiado de los miembros.</a:t>
            </a:r>
          </a:p>
          <a:p>
            <a:pPr algn="just"/>
            <a:endParaRPr lang="es-MX" dirty="0"/>
          </a:p>
          <a:p>
            <a:pPr algn="just"/>
            <a:r>
              <a:rPr lang="es-AR" b="1" dirty="0"/>
              <a:t>TIPO DE NORMAS:</a:t>
            </a:r>
          </a:p>
          <a:p>
            <a:pPr algn="just"/>
            <a:r>
              <a:rPr lang="es-AR" b="1" dirty="0" err="1"/>
              <a:t>Presriptivas</a:t>
            </a:r>
            <a:r>
              <a:rPr lang="es-AR" b="1" dirty="0"/>
              <a:t>: </a:t>
            </a:r>
            <a:r>
              <a:rPr lang="es-AR" dirty="0"/>
              <a:t>marcan la conducta que debe realizarse / </a:t>
            </a:r>
            <a:r>
              <a:rPr lang="es-AR" b="1" dirty="0" err="1"/>
              <a:t>Proscriptivas</a:t>
            </a:r>
            <a:r>
              <a:rPr lang="es-AR" b="1" dirty="0"/>
              <a:t>: </a:t>
            </a:r>
            <a:r>
              <a:rPr lang="es-AR" dirty="0"/>
              <a:t>la conducta que no debe realizarse</a:t>
            </a:r>
            <a:r>
              <a:rPr lang="es-AR" b="1" i="1" dirty="0"/>
              <a:t>.</a:t>
            </a:r>
            <a:r>
              <a:rPr lang="es-AR" dirty="0"/>
              <a:t> </a:t>
            </a:r>
          </a:p>
          <a:p>
            <a:pPr algn="just"/>
            <a:r>
              <a:rPr lang="es-AR" dirty="0"/>
              <a:t> </a:t>
            </a:r>
            <a:r>
              <a:rPr lang="es-AR" b="1" i="1" dirty="0"/>
              <a:t>Explícitas: </a:t>
            </a:r>
            <a:r>
              <a:rPr lang="es-AR" dirty="0"/>
              <a:t> claramente expresas</a:t>
            </a:r>
            <a:r>
              <a:rPr lang="es-AR" b="1" i="1" dirty="0"/>
              <a:t>, o implícitas </a:t>
            </a:r>
            <a:r>
              <a:rPr lang="es-AR" dirty="0"/>
              <a:t>si no son claramente expresadas al interior del grupo. </a:t>
            </a:r>
          </a:p>
          <a:p>
            <a:pPr algn="just"/>
            <a:r>
              <a:rPr lang="es-AR" b="1" i="1" dirty="0"/>
              <a:t>Formales </a:t>
            </a:r>
            <a:r>
              <a:rPr lang="es-AR" dirty="0"/>
              <a:t>si son expresadas conscientemente, o </a:t>
            </a:r>
            <a:r>
              <a:rPr lang="es-AR" b="1" i="1" dirty="0"/>
              <a:t>informales </a:t>
            </a:r>
            <a:r>
              <a:rPr lang="es-AR" dirty="0"/>
              <a:t>si son expresadas de forma inconsciente.</a:t>
            </a:r>
          </a:p>
          <a:p>
            <a:pPr algn="just"/>
            <a:r>
              <a:rPr lang="es-AR" b="1" i="1" dirty="0"/>
              <a:t>Institucionales </a:t>
            </a:r>
            <a:r>
              <a:rPr lang="es-AR" dirty="0"/>
              <a:t>si son establecidas por un líder o un agente externo/ </a:t>
            </a:r>
            <a:r>
              <a:rPr lang="es-AR" b="1" i="1" dirty="0"/>
              <a:t>Evolutivas </a:t>
            </a:r>
            <a:r>
              <a:rPr lang="es-AR" dirty="0"/>
              <a:t>si surgen de un proceso gradual </a:t>
            </a:r>
            <a:r>
              <a:rPr lang="es-AR" b="1" i="1" dirty="0"/>
              <a:t>o voluntarias </a:t>
            </a:r>
            <a:r>
              <a:rPr lang="es-AR" dirty="0"/>
              <a:t>si nacen de un proceso de negociación entre los miembros del grupo.</a:t>
            </a:r>
            <a:endParaRPr lang="es-MX" dirty="0"/>
          </a:p>
          <a:p>
            <a:pPr algn="just"/>
            <a:endParaRPr lang="es-AR" dirty="0"/>
          </a:p>
          <a:p>
            <a:pPr algn="just"/>
            <a:endParaRPr lang="es-AR" dirty="0"/>
          </a:p>
          <a:p>
            <a:pPr algn="just"/>
            <a:r>
              <a:rPr lang="es-AR" dirty="0"/>
              <a:t>Las normas sociales suelen reflejar la experiencia común de los individuos que las crean</a:t>
            </a:r>
            <a:endParaRPr lang="es-MX" dirty="0"/>
          </a:p>
        </p:txBody>
      </p:sp>
      <p:sp>
        <p:nvSpPr>
          <p:cNvPr id="5" name="Título 1"/>
          <p:cNvSpPr txBox="1">
            <a:spLocks/>
          </p:cNvSpPr>
          <p:nvPr/>
        </p:nvSpPr>
        <p:spPr>
          <a:xfrm>
            <a:off x="252918" y="1123837"/>
            <a:ext cx="3123327" cy="4322222"/>
          </a:xfrm>
          <a:prstGeom prst="rect">
            <a:avLst/>
          </a:prstGeom>
        </p:spPr>
        <p:txBody>
          <a:bodyPr anchor="t">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s-MX" dirty="0">
                <a:solidFill>
                  <a:srgbClr val="211915"/>
                </a:solidFill>
                <a:latin typeface="Century Gothic" panose="020B0502020202020204" pitchFamily="34" charset="0"/>
              </a:rPr>
              <a:t>GRUPOS</a:t>
            </a:r>
            <a:br>
              <a:rPr lang="es-MX" dirty="0">
                <a:solidFill>
                  <a:srgbClr val="211915"/>
                </a:solidFill>
                <a:latin typeface="Century Gothic" panose="020B0502020202020204" pitchFamily="34" charset="0"/>
              </a:rPr>
            </a:br>
            <a:r>
              <a:rPr lang="es-MX" dirty="0">
                <a:solidFill>
                  <a:srgbClr val="211915"/>
                </a:solidFill>
                <a:latin typeface="Century Gothic" panose="020B0502020202020204" pitchFamily="34" charset="0"/>
              </a:rPr>
              <a:t/>
            </a:r>
            <a:br>
              <a:rPr lang="es-MX" dirty="0">
                <a:solidFill>
                  <a:srgbClr val="211915"/>
                </a:solidFill>
                <a:latin typeface="Century Gothic" panose="020B0502020202020204" pitchFamily="34" charset="0"/>
              </a:rPr>
            </a:br>
            <a:r>
              <a:rPr lang="es-MX" sz="1400" dirty="0">
                <a:solidFill>
                  <a:srgbClr val="211915"/>
                </a:solidFill>
                <a:latin typeface="Century Gothic" panose="020B0502020202020204" pitchFamily="34" charset="0"/>
              </a:rPr>
              <a:t/>
            </a:r>
            <a:br>
              <a:rPr lang="es-MX" sz="1400" dirty="0">
                <a:solidFill>
                  <a:srgbClr val="211915"/>
                </a:solidFill>
                <a:latin typeface="Century Gothic" panose="020B0502020202020204" pitchFamily="34" charset="0"/>
              </a:rPr>
            </a:br>
            <a:r>
              <a:rPr lang="es-MX" sz="2400" b="1" dirty="0">
                <a:solidFill>
                  <a:srgbClr val="211915"/>
                </a:solidFill>
                <a:latin typeface="Century Gothic" panose="020B0502020202020204" pitchFamily="34" charset="0"/>
              </a:rPr>
              <a:t>ESTRUCTURA GRUPAL</a:t>
            </a:r>
          </a:p>
          <a:p>
            <a:endParaRPr lang="es-MX" sz="2400" b="1" dirty="0">
              <a:solidFill>
                <a:srgbClr val="211915"/>
              </a:solidFill>
              <a:latin typeface="Century Gothic" panose="020B0502020202020204" pitchFamily="34" charset="0"/>
            </a:endParaRPr>
          </a:p>
          <a:p>
            <a:r>
              <a:rPr lang="es-MX" sz="2400" b="1" dirty="0">
                <a:solidFill>
                  <a:srgbClr val="211915"/>
                </a:solidFill>
                <a:latin typeface="Century Gothic" panose="020B0502020202020204" pitchFamily="34" charset="0"/>
              </a:rPr>
              <a:t>NORMAS</a:t>
            </a:r>
          </a:p>
          <a:p>
            <a:r>
              <a:rPr lang="es-MX" sz="1800" b="1" dirty="0">
                <a:solidFill>
                  <a:srgbClr val="211915"/>
                </a:solidFill>
                <a:latin typeface="Century Gothic" panose="020B0502020202020204" pitchFamily="34" charset="0"/>
              </a:rPr>
              <a:t/>
            </a:r>
            <a:br>
              <a:rPr lang="es-MX" sz="1800" b="1" dirty="0">
                <a:solidFill>
                  <a:srgbClr val="211915"/>
                </a:solidFill>
                <a:latin typeface="Century Gothic" panose="020B0502020202020204" pitchFamily="34" charset="0"/>
              </a:rPr>
            </a:br>
            <a:r>
              <a:rPr lang="es-MX" sz="1800" b="1" dirty="0">
                <a:solidFill>
                  <a:srgbClr val="211915"/>
                </a:solidFill>
                <a:latin typeface="Century Gothic" panose="020B0502020202020204" pitchFamily="34" charset="0"/>
              </a:rPr>
              <a:t/>
            </a:r>
            <a:br>
              <a:rPr lang="es-MX" sz="1800" b="1" dirty="0">
                <a:solidFill>
                  <a:srgbClr val="211915"/>
                </a:solidFill>
                <a:latin typeface="Century Gothic" panose="020B0502020202020204" pitchFamily="34" charset="0"/>
              </a:rPr>
            </a:br>
            <a:r>
              <a:rPr lang="es-MX" dirty="0">
                <a:solidFill>
                  <a:srgbClr val="211915"/>
                </a:solidFill>
                <a:latin typeface="Century Gothic" panose="020B0502020202020204" pitchFamily="34" charset="0"/>
              </a:rPr>
              <a:t/>
            </a:r>
            <a:br>
              <a:rPr lang="es-MX" dirty="0">
                <a:solidFill>
                  <a:srgbClr val="211915"/>
                </a:solidFill>
                <a:latin typeface="Century Gothic" panose="020B0502020202020204" pitchFamily="34" charset="0"/>
              </a:rPr>
            </a:br>
            <a:endParaRPr lang="es-MX" sz="1600" dirty="0">
              <a:solidFill>
                <a:srgbClr val="211915"/>
              </a:solidFill>
              <a:latin typeface="Century Gothic" panose="020B0502020202020204" pitchFamily="34" charset="0"/>
            </a:endParaRPr>
          </a:p>
        </p:txBody>
      </p:sp>
    </p:spTree>
    <p:extLst>
      <p:ext uri="{BB962C8B-B14F-4D97-AF65-F5344CB8AC3E}">
        <p14:creationId xmlns:p14="http://schemas.microsoft.com/office/powerpoint/2010/main" val="3730277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additive="base">
                                        <p:cTn id="18"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 calcmode="lin" valueType="num">
                                      <p:cBhvr additive="base">
                                        <p:cTn id="22"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additive="base">
                                        <p:cTn id="28"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 calcmode="lin" valueType="num">
                                      <p:cBhvr additive="base">
                                        <p:cTn id="34"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4">
                                            <p:txEl>
                                              <p:pRg st="6" end="6"/>
                                            </p:txEl>
                                          </p:spTgt>
                                        </p:tgtEl>
                                        <p:attrNameLst>
                                          <p:attrName>style.visibility</p:attrName>
                                        </p:attrNameLst>
                                      </p:cBhvr>
                                      <p:to>
                                        <p:strVal val="visible"/>
                                      </p:to>
                                    </p:set>
                                    <p:anim calcmode="lin" valueType="num">
                                      <p:cBhvr additive="base">
                                        <p:cTn id="40"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4">
                                            <p:txEl>
                                              <p:pRg st="7" end="7"/>
                                            </p:txEl>
                                          </p:spTgt>
                                        </p:tgtEl>
                                        <p:attrNameLst>
                                          <p:attrName>style.visibility</p:attrName>
                                        </p:attrNameLst>
                                      </p:cBhvr>
                                      <p:to>
                                        <p:strVal val="visible"/>
                                      </p:to>
                                    </p:set>
                                    <p:anim calcmode="lin" valueType="num">
                                      <p:cBhvr additive="base">
                                        <p:cTn id="46"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 calcmode="lin" valueType="num">
                                      <p:cBhvr additive="base">
                                        <p:cTn id="52"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4">
                                            <p:txEl>
                                              <p:pRg st="11" end="11"/>
                                            </p:txEl>
                                          </p:spTgt>
                                        </p:tgtEl>
                                        <p:attrNameLst>
                                          <p:attrName>style.visibility</p:attrName>
                                        </p:attrNameLst>
                                      </p:cBhvr>
                                      <p:to>
                                        <p:strVal val="visible"/>
                                      </p:to>
                                    </p:set>
                                    <p:anim calcmode="lin" valueType="num">
                                      <p:cBhvr additive="base">
                                        <p:cTn id="58"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76517" y="1298447"/>
            <a:ext cx="4706617" cy="4376211"/>
          </a:xfrm>
        </p:spPr>
        <p:txBody>
          <a:bodyPr anchor="t">
            <a:noAutofit/>
          </a:bodyPr>
          <a:lstStyle/>
          <a:p>
            <a:r>
              <a:rPr lang="es-AR" sz="2000" dirty="0">
                <a:solidFill>
                  <a:srgbClr val="211915"/>
                </a:solidFill>
              </a:rPr>
              <a:t/>
            </a:r>
            <a:br>
              <a:rPr lang="es-AR" sz="2000" dirty="0">
                <a:solidFill>
                  <a:srgbClr val="211915"/>
                </a:solidFill>
              </a:rPr>
            </a:br>
            <a:r>
              <a:rPr lang="es-AR" sz="2000" dirty="0">
                <a:solidFill>
                  <a:srgbClr val="211915"/>
                </a:solidFill>
              </a:rPr>
              <a:t> </a:t>
            </a:r>
            <a:br>
              <a:rPr lang="es-AR" sz="2000" dirty="0">
                <a:solidFill>
                  <a:srgbClr val="211915"/>
                </a:solidFill>
              </a:rPr>
            </a:br>
            <a:endParaRPr lang="es-MX" sz="2000" dirty="0">
              <a:solidFill>
                <a:srgbClr val="211915"/>
              </a:solidFill>
            </a:endParaRPr>
          </a:p>
        </p:txBody>
      </p:sp>
      <p:sp>
        <p:nvSpPr>
          <p:cNvPr id="4" name="Marcador de pie de página 3"/>
          <p:cNvSpPr>
            <a:spLocks noGrp="1"/>
          </p:cNvSpPr>
          <p:nvPr>
            <p:ph type="ftr" sz="quarter" idx="11"/>
          </p:nvPr>
        </p:nvSpPr>
        <p:spPr/>
        <p:txBody>
          <a:bodyPr/>
          <a:lstStyle/>
          <a:p>
            <a:r>
              <a:rPr lang="es-MX"/>
              <a:t>RELACIONES HUMANAS II – UNIDAD III</a:t>
            </a:r>
          </a:p>
        </p:txBody>
      </p:sp>
      <p:sp>
        <p:nvSpPr>
          <p:cNvPr id="5" name="Marcador de número de diapositiva 4"/>
          <p:cNvSpPr>
            <a:spLocks noGrp="1"/>
          </p:cNvSpPr>
          <p:nvPr>
            <p:ph type="sldNum" sz="quarter" idx="12"/>
          </p:nvPr>
        </p:nvSpPr>
        <p:spPr/>
        <p:txBody>
          <a:bodyPr/>
          <a:lstStyle/>
          <a:p>
            <a:fld id="{C4DA8003-B541-4A37-B451-0C06DC54CA9D}" type="slidenum">
              <a:rPr lang="es-MX" smtClean="0"/>
              <a:t>9</a:t>
            </a:fld>
            <a:endParaRPr lang="es-MX"/>
          </a:p>
        </p:txBody>
      </p:sp>
      <p:sp>
        <p:nvSpPr>
          <p:cNvPr id="6" name="Título 1"/>
          <p:cNvSpPr txBox="1">
            <a:spLocks/>
          </p:cNvSpPr>
          <p:nvPr/>
        </p:nvSpPr>
        <p:spPr>
          <a:xfrm>
            <a:off x="9217580" y="914798"/>
            <a:ext cx="2947482" cy="4087508"/>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r"/>
            <a:r>
              <a:rPr lang="es-MX" sz="4400" dirty="0">
                <a:solidFill>
                  <a:srgbClr val="211915"/>
                </a:solidFill>
                <a:latin typeface="Century Gothic" panose="020B0502020202020204" pitchFamily="34" charset="0"/>
              </a:rPr>
              <a:t>GRUPOS</a:t>
            </a:r>
          </a:p>
          <a:p>
            <a:pPr algn="r"/>
            <a:endParaRPr lang="es-MX" sz="2500" b="1" dirty="0">
              <a:solidFill>
                <a:srgbClr val="211915"/>
              </a:solidFill>
              <a:latin typeface="Century Gothic" panose="020B0502020202020204" pitchFamily="34" charset="0"/>
            </a:endParaRPr>
          </a:p>
          <a:p>
            <a:pPr algn="r"/>
            <a:r>
              <a:rPr lang="es-MX" sz="2500" b="1" dirty="0">
                <a:solidFill>
                  <a:srgbClr val="211915"/>
                </a:solidFill>
                <a:latin typeface="Century Gothic" panose="020B0502020202020204" pitchFamily="34" charset="0"/>
              </a:rPr>
              <a:t>ESTRUCTURA</a:t>
            </a:r>
          </a:p>
          <a:p>
            <a:pPr algn="r"/>
            <a:endParaRPr lang="es-MX" sz="2500" b="1" dirty="0">
              <a:solidFill>
                <a:srgbClr val="211915"/>
              </a:solidFill>
              <a:latin typeface="Century Gothic" panose="020B0502020202020204" pitchFamily="34" charset="0"/>
            </a:endParaRPr>
          </a:p>
          <a:p>
            <a:pPr algn="r"/>
            <a:r>
              <a:rPr lang="es-MX" sz="2500" b="1" dirty="0">
                <a:solidFill>
                  <a:srgbClr val="211915"/>
                </a:solidFill>
                <a:latin typeface="Century Gothic" panose="020B0502020202020204" pitchFamily="34" charset="0"/>
              </a:rPr>
              <a:t>LIDERAZGO</a:t>
            </a:r>
          </a:p>
          <a:p>
            <a:pPr algn="r"/>
            <a:r>
              <a:rPr lang="es-MX" sz="2500" b="1" dirty="0">
                <a:solidFill>
                  <a:srgbClr val="211915"/>
                </a:solidFill>
                <a:latin typeface="Century Gothic" panose="020B0502020202020204" pitchFamily="34" charset="0"/>
              </a:rPr>
              <a:t>COHESIÓN</a:t>
            </a:r>
            <a:endParaRPr lang="es-MX" sz="1100" b="1" dirty="0">
              <a:solidFill>
                <a:srgbClr val="211915"/>
              </a:solidFill>
              <a:latin typeface="Century Gothic" panose="020B0502020202020204" pitchFamily="34" charset="0"/>
            </a:endParaRPr>
          </a:p>
        </p:txBody>
      </p:sp>
      <p:pic>
        <p:nvPicPr>
          <p:cNvPr id="9" name="Imagen 8"/>
          <p:cNvPicPr>
            <a:picLocks noChangeAspect="1"/>
          </p:cNvPicPr>
          <p:nvPr/>
        </p:nvPicPr>
        <p:blipFill>
          <a:blip r:embed="rId2"/>
          <a:stretch>
            <a:fillRect/>
          </a:stretch>
        </p:blipFill>
        <p:spPr>
          <a:xfrm>
            <a:off x="5614720" y="1056754"/>
            <a:ext cx="2951058" cy="1571343"/>
          </a:xfrm>
          <a:prstGeom prst="rect">
            <a:avLst/>
          </a:prstGeom>
        </p:spPr>
      </p:pic>
      <p:sp>
        <p:nvSpPr>
          <p:cNvPr id="11" name="CuadroTexto 10"/>
          <p:cNvSpPr txBox="1"/>
          <p:nvPr/>
        </p:nvSpPr>
        <p:spPr>
          <a:xfrm>
            <a:off x="234035" y="1121982"/>
            <a:ext cx="4902025" cy="4247317"/>
          </a:xfrm>
          <a:prstGeom prst="rect">
            <a:avLst/>
          </a:prstGeom>
          <a:noFill/>
        </p:spPr>
        <p:txBody>
          <a:bodyPr wrap="square" rtlCol="0">
            <a:spAutoFit/>
          </a:bodyPr>
          <a:lstStyle/>
          <a:p>
            <a:pPr algn="just"/>
            <a:r>
              <a:rPr lang="es-AR" dirty="0">
                <a:solidFill>
                  <a:srgbClr val="211915"/>
                </a:solidFill>
              </a:rPr>
              <a:t>El </a:t>
            </a:r>
            <a:r>
              <a:rPr lang="es-AR" b="1" dirty="0">
                <a:solidFill>
                  <a:srgbClr val="211915"/>
                </a:solidFill>
              </a:rPr>
              <a:t>liderazgo</a:t>
            </a:r>
            <a:r>
              <a:rPr lang="es-AR" dirty="0">
                <a:solidFill>
                  <a:srgbClr val="211915"/>
                </a:solidFill>
              </a:rPr>
              <a:t> implica un proceso de influencia entre un líder y sus seguidores. </a:t>
            </a:r>
            <a:br>
              <a:rPr lang="es-AR" dirty="0">
                <a:solidFill>
                  <a:srgbClr val="211915"/>
                </a:solidFill>
              </a:rPr>
            </a:br>
            <a:r>
              <a:rPr lang="es-AR" dirty="0">
                <a:solidFill>
                  <a:srgbClr val="211915"/>
                </a:solidFill>
              </a:rPr>
              <a:t>Los líderes son agentes de cambio.</a:t>
            </a:r>
          </a:p>
          <a:p>
            <a:pPr algn="just"/>
            <a:endParaRPr lang="es-AR" dirty="0">
              <a:solidFill>
                <a:srgbClr val="211915"/>
              </a:solidFill>
            </a:endParaRPr>
          </a:p>
          <a:p>
            <a:pPr algn="just"/>
            <a:endParaRPr lang="es-AR" dirty="0">
              <a:solidFill>
                <a:srgbClr val="211915"/>
              </a:solidFill>
            </a:endParaRPr>
          </a:p>
          <a:p>
            <a:pPr algn="just"/>
            <a:endParaRPr lang="es-AR" dirty="0">
              <a:solidFill>
                <a:srgbClr val="211915"/>
              </a:solidFill>
            </a:endParaRPr>
          </a:p>
          <a:p>
            <a:pPr algn="just"/>
            <a:endParaRPr lang="es-AR" dirty="0">
              <a:solidFill>
                <a:srgbClr val="211915"/>
              </a:solidFill>
            </a:endParaRPr>
          </a:p>
          <a:p>
            <a:pPr algn="just"/>
            <a:r>
              <a:rPr lang="es-AR" b="1" dirty="0"/>
              <a:t>Cohesión</a:t>
            </a:r>
            <a:r>
              <a:rPr lang="es-AR" dirty="0"/>
              <a:t> es el grado con que los miembros de un grupo se sienten atraídos mutuamente. </a:t>
            </a:r>
          </a:p>
          <a:p>
            <a:pPr algn="just"/>
            <a:r>
              <a:rPr lang="es-AR" dirty="0"/>
              <a:t>Se relaciona con la atracción hacia el grupo y resistencia a abandonarlo, la moral o nivel de motivación que muestran sus miembros y la coordinación de esfuerzo para obtener objetivos comunes (Shaw).</a:t>
            </a:r>
            <a:endParaRPr lang="es-MX" dirty="0"/>
          </a:p>
          <a:p>
            <a:pPr algn="just"/>
            <a:endParaRPr lang="es-MX" dirty="0"/>
          </a:p>
        </p:txBody>
      </p:sp>
      <p:pic>
        <p:nvPicPr>
          <p:cNvPr id="13" name="Imagen 12"/>
          <p:cNvPicPr>
            <a:picLocks noChangeAspect="1"/>
          </p:cNvPicPr>
          <p:nvPr/>
        </p:nvPicPr>
        <p:blipFill>
          <a:blip r:embed="rId3"/>
          <a:stretch>
            <a:fillRect/>
          </a:stretch>
        </p:blipFill>
        <p:spPr>
          <a:xfrm>
            <a:off x="5530060" y="3245641"/>
            <a:ext cx="2899520" cy="1933013"/>
          </a:xfrm>
          <a:prstGeom prst="rect">
            <a:avLst/>
          </a:prstGeom>
        </p:spPr>
      </p:pic>
    </p:spTree>
    <p:extLst>
      <p:ext uri="{BB962C8B-B14F-4D97-AF65-F5344CB8AC3E}">
        <p14:creationId xmlns:p14="http://schemas.microsoft.com/office/powerpoint/2010/main" val="123033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 calcmode="lin" valueType="num">
                                      <p:cBhvr additive="base">
                                        <p:cTn id="12"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1">
                                            <p:txEl>
                                              <p:pRg st="5" end="5"/>
                                            </p:txEl>
                                          </p:spTgt>
                                        </p:tgtEl>
                                        <p:attrNameLst>
                                          <p:attrName>style.visibility</p:attrName>
                                        </p:attrNameLst>
                                      </p:cBhvr>
                                      <p:to>
                                        <p:strVal val="visible"/>
                                      </p:to>
                                    </p:set>
                                    <p:anim calcmode="lin" valueType="num">
                                      <p:cBhvr additive="base">
                                        <p:cTn id="22"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1">
                                            <p:txEl>
                                              <p:pRg st="5" end="5"/>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11">
                                            <p:txEl>
                                              <p:pRg st="6" end="6"/>
                                            </p:txEl>
                                          </p:spTgt>
                                        </p:tgtEl>
                                        <p:attrNameLst>
                                          <p:attrName>style.visibility</p:attrName>
                                        </p:attrNameLst>
                                      </p:cBhvr>
                                      <p:to>
                                        <p:strVal val="visible"/>
                                      </p:to>
                                    </p:set>
                                    <p:anim calcmode="lin" valueType="num">
                                      <p:cBhvr additive="base">
                                        <p:cTn id="26"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6" end="6"/>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Marco">
  <a:themeElements>
    <a:clrScheme name="Rojo naranja">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Marco">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a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18A1B607-7BAE-46D6-8090-545AC7BDD73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TM03457475[[fn=Marco]]</Template>
  <TotalTime>2582</TotalTime>
  <Words>2129</Words>
  <Application>Microsoft Office PowerPoint</Application>
  <PresentationFormat>Panorámica</PresentationFormat>
  <Paragraphs>238</Paragraphs>
  <Slides>16</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16</vt:i4>
      </vt:variant>
    </vt:vector>
  </HeadingPairs>
  <TitlesOfParts>
    <vt:vector size="23" baseType="lpstr">
      <vt:lpstr>Arial</vt:lpstr>
      <vt:lpstr>Calibri</vt:lpstr>
      <vt:lpstr>Century Gothic</vt:lpstr>
      <vt:lpstr>Corbel</vt:lpstr>
      <vt:lpstr>Wingdings</vt:lpstr>
      <vt:lpstr>Wingdings 2</vt:lpstr>
      <vt:lpstr>Marco</vt:lpstr>
      <vt:lpstr>Presentación de PowerPoint</vt:lpstr>
      <vt:lpstr>GRUPOS </vt:lpstr>
      <vt:lpstr>GRUPOS   POR QUÉ SE FORMAN   </vt:lpstr>
      <vt:lpstr>Didier Anzieu Categorías</vt:lpstr>
      <vt:lpstr>Presentación de PowerPoint</vt:lpstr>
      <vt:lpstr>Presentación de PowerPoint</vt:lpstr>
      <vt:lpstr>Presentación de PowerPoint</vt:lpstr>
      <vt:lpstr>Presentación de PowerPoint</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Cuenta Microsoft</dc:creator>
  <cp:lastModifiedBy>Ambar</cp:lastModifiedBy>
  <cp:revision>53</cp:revision>
  <dcterms:created xsi:type="dcterms:W3CDTF">2020-05-05T03:03:41Z</dcterms:created>
  <dcterms:modified xsi:type="dcterms:W3CDTF">2021-06-02T21:06:48Z</dcterms:modified>
</cp:coreProperties>
</file>