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7569200" cy="5346700"/>
  <p:notesSz cx="7569200" cy="5346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90522" y="1649095"/>
            <a:ext cx="4781804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AA600D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2987040"/>
            <a:ext cx="5293995" cy="133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1226820"/>
            <a:ext cx="3289839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1226820"/>
            <a:ext cx="3289839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8372" y="1328674"/>
            <a:ext cx="845819" cy="239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5398" y="851662"/>
            <a:ext cx="6512052" cy="163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4960620"/>
            <a:ext cx="2420112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4960620"/>
            <a:ext cx="1739455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4960620"/>
            <a:ext cx="1739455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jpg"/><Relationship Id="rId2" Type="http://schemas.openxmlformats.org/officeDocument/2006/relationships/image" Target="../media/image34.png"/><Relationship Id="rId16" Type="http://schemas.openxmlformats.org/officeDocument/2006/relationships/image" Target="../media/image48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3" Type="http://schemas.openxmlformats.org/officeDocument/2006/relationships/image" Target="../media/image52.png"/><Relationship Id="rId7" Type="http://schemas.openxmlformats.org/officeDocument/2006/relationships/image" Target="../media/image56.jpg"/><Relationship Id="rId12" Type="http://schemas.openxmlformats.org/officeDocument/2006/relationships/image" Target="../media/image60.png"/><Relationship Id="rId17" Type="http://schemas.openxmlformats.org/officeDocument/2006/relationships/image" Target="../media/image65.jpg"/><Relationship Id="rId2" Type="http://schemas.openxmlformats.org/officeDocument/2006/relationships/image" Target="../media/image51.png"/><Relationship Id="rId16" Type="http://schemas.openxmlformats.org/officeDocument/2006/relationships/image" Target="../media/image6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5.png"/><Relationship Id="rId11" Type="http://schemas.openxmlformats.org/officeDocument/2006/relationships/image" Target="../media/image59.png"/><Relationship Id="rId5" Type="http://schemas.openxmlformats.org/officeDocument/2006/relationships/image" Target="../media/image54.jpg"/><Relationship Id="rId15" Type="http://schemas.openxmlformats.org/officeDocument/2006/relationships/image" Target="../media/image63.jpg"/><Relationship Id="rId10" Type="http://schemas.openxmlformats.org/officeDocument/2006/relationships/image" Target="../media/image58.png"/><Relationship Id="rId4" Type="http://schemas.openxmlformats.org/officeDocument/2006/relationships/image" Target="../media/image53.png"/><Relationship Id="rId9" Type="http://schemas.openxmlformats.org/officeDocument/2006/relationships/image" Target="../media/image38.png"/><Relationship Id="rId14" Type="http://schemas.openxmlformats.org/officeDocument/2006/relationships/image" Target="../media/image6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jpg"/><Relationship Id="rId12" Type="http://schemas.openxmlformats.org/officeDocument/2006/relationships/image" Target="../media/image24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jp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jp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8.jp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95"/>
              </a:spcBef>
            </a:pPr>
            <a:r>
              <a:rPr spc="-70" dirty="0"/>
              <a:t>C</a:t>
            </a:r>
            <a:r>
              <a:rPr spc="-85" dirty="0"/>
              <a:t>A</a:t>
            </a:r>
            <a:r>
              <a:rPr spc="-90" dirty="0"/>
              <a:t>D</a:t>
            </a:r>
            <a:r>
              <a:rPr spc="-80" dirty="0"/>
              <a:t>E</a:t>
            </a:r>
            <a:r>
              <a:rPr spc="-85" dirty="0"/>
              <a:t>N</a:t>
            </a:r>
            <a:r>
              <a:rPr spc="-75" dirty="0"/>
              <a:t>A</a:t>
            </a:r>
            <a:r>
              <a:rPr spc="-5" dirty="0"/>
              <a:t>S</a:t>
            </a:r>
            <a:r>
              <a:rPr spc="-125" dirty="0"/>
              <a:t> </a:t>
            </a:r>
            <a:r>
              <a:rPr spc="-80" dirty="0"/>
              <a:t>C</a:t>
            </a:r>
            <a:r>
              <a:rPr spc="-60" dirty="0"/>
              <a:t>I</a:t>
            </a:r>
            <a:r>
              <a:rPr spc="-85" dirty="0"/>
              <a:t>N</a:t>
            </a:r>
            <a:r>
              <a:rPr spc="-80" dirty="0"/>
              <a:t>E</a:t>
            </a:r>
            <a:r>
              <a:rPr spc="-95" dirty="0"/>
              <a:t>M</a:t>
            </a:r>
            <a:r>
              <a:rPr spc="-85" dirty="0"/>
              <a:t>Á</a:t>
            </a:r>
            <a:r>
              <a:rPr spc="-80" dirty="0"/>
              <a:t>T</a:t>
            </a:r>
            <a:r>
              <a:rPr spc="-60" dirty="0"/>
              <a:t>I</a:t>
            </a:r>
            <a:r>
              <a:rPr spc="-80" dirty="0"/>
              <a:t>C</a:t>
            </a:r>
            <a:r>
              <a:rPr spc="-75" dirty="0"/>
              <a:t>A</a:t>
            </a:r>
            <a:r>
              <a:rPr spc="-5" dirty="0"/>
              <a:t>S</a:t>
            </a:r>
          </a:p>
        </p:txBody>
      </p:sp>
      <p:sp>
        <p:nvSpPr>
          <p:cNvPr id="3" name="object 3"/>
          <p:cNvSpPr/>
          <p:nvPr/>
        </p:nvSpPr>
        <p:spPr>
          <a:xfrm>
            <a:off x="553212" y="2557272"/>
            <a:ext cx="6381750" cy="0"/>
          </a:xfrm>
          <a:custGeom>
            <a:avLst/>
            <a:gdLst/>
            <a:ahLst/>
            <a:cxnLst/>
            <a:rect l="l" t="t" r="r" b="b"/>
            <a:pathLst>
              <a:path w="6381750">
                <a:moveTo>
                  <a:pt x="0" y="0"/>
                </a:moveTo>
                <a:lnTo>
                  <a:pt x="6381749" y="0"/>
                </a:lnTo>
              </a:path>
            </a:pathLst>
          </a:custGeom>
          <a:ln w="12192">
            <a:solidFill>
              <a:srgbClr val="AB61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12975" y="2654935"/>
            <a:ext cx="4647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85" dirty="0">
                <a:solidFill>
                  <a:srgbClr val="AA600D"/>
                </a:solidFill>
                <a:latin typeface="Calibri Light"/>
                <a:cs typeface="Calibri Light"/>
              </a:rPr>
              <a:t>E</a:t>
            </a:r>
            <a:r>
              <a:rPr sz="1800" spc="190" dirty="0">
                <a:solidFill>
                  <a:srgbClr val="AA600D"/>
                </a:solidFill>
                <a:latin typeface="Calibri Light"/>
                <a:cs typeface="Calibri Light"/>
              </a:rPr>
              <a:t>S</a:t>
            </a:r>
            <a:r>
              <a:rPr sz="1800" spc="50" dirty="0">
                <a:solidFill>
                  <a:srgbClr val="AA600D"/>
                </a:solidFill>
                <a:latin typeface="Calibri Light"/>
                <a:cs typeface="Calibri Light"/>
              </a:rPr>
              <a:t>T</a:t>
            </a:r>
            <a:r>
              <a:rPr sz="1800" spc="204" dirty="0">
                <a:solidFill>
                  <a:srgbClr val="AA600D"/>
                </a:solidFill>
                <a:latin typeface="Calibri Light"/>
                <a:cs typeface="Calibri Light"/>
              </a:rPr>
              <a:t>A</a:t>
            </a:r>
            <a:r>
              <a:rPr sz="1800" spc="185" dirty="0">
                <a:solidFill>
                  <a:srgbClr val="AA600D"/>
                </a:solidFill>
                <a:latin typeface="Calibri Light"/>
                <a:cs typeface="Calibri Light"/>
              </a:rPr>
              <a:t>B</a:t>
            </a:r>
            <a:r>
              <a:rPr sz="1800" spc="204" dirty="0">
                <a:solidFill>
                  <a:srgbClr val="AA600D"/>
                </a:solidFill>
                <a:latin typeface="Calibri Light"/>
                <a:cs typeface="Calibri Light"/>
              </a:rPr>
              <a:t>I</a:t>
            </a:r>
            <a:r>
              <a:rPr sz="1800" spc="190" dirty="0">
                <a:solidFill>
                  <a:srgbClr val="AA600D"/>
                </a:solidFill>
                <a:latin typeface="Calibri Light"/>
                <a:cs typeface="Calibri Light"/>
              </a:rPr>
              <a:t>LI</a:t>
            </a:r>
            <a:r>
              <a:rPr sz="1800" spc="185" dirty="0">
                <a:solidFill>
                  <a:srgbClr val="AA600D"/>
                </a:solidFill>
                <a:latin typeface="Calibri Light"/>
                <a:cs typeface="Calibri Light"/>
              </a:rPr>
              <a:t>D</a:t>
            </a:r>
            <a:r>
              <a:rPr sz="1800" spc="195" dirty="0">
                <a:solidFill>
                  <a:srgbClr val="AA600D"/>
                </a:solidFill>
                <a:latin typeface="Calibri Light"/>
                <a:cs typeface="Calibri Light"/>
              </a:rPr>
              <a:t>A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D </a:t>
            </a:r>
            <a:r>
              <a:rPr sz="1800" spc="10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– </a:t>
            </a:r>
            <a:r>
              <a:rPr sz="1800" spc="-10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20" dirty="0">
                <a:solidFill>
                  <a:srgbClr val="AA600D"/>
                </a:solidFill>
                <a:latin typeface="Calibri Light"/>
                <a:cs typeface="Calibri Light"/>
              </a:rPr>
              <a:t>F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.</a:t>
            </a:r>
            <a:r>
              <a:rPr sz="1800" spc="-21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190" dirty="0">
                <a:solidFill>
                  <a:srgbClr val="AA600D"/>
                </a:solidFill>
                <a:latin typeface="Calibri Light"/>
                <a:cs typeface="Calibri Light"/>
              </a:rPr>
              <a:t>R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.</a:t>
            </a:r>
            <a:r>
              <a:rPr sz="1800" spc="-204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200" dirty="0">
                <a:solidFill>
                  <a:srgbClr val="AA600D"/>
                </a:solidFill>
                <a:latin typeface="Calibri Light"/>
                <a:cs typeface="Calibri Light"/>
              </a:rPr>
              <a:t>R</a:t>
            </a:r>
            <a:r>
              <a:rPr sz="1800" spc="175" dirty="0">
                <a:solidFill>
                  <a:srgbClr val="AA600D"/>
                </a:solidFill>
                <a:latin typeface="Calibri Light"/>
                <a:cs typeface="Calibri Light"/>
              </a:rPr>
              <a:t>E</a:t>
            </a:r>
            <a:r>
              <a:rPr sz="1800" spc="185" dirty="0">
                <a:solidFill>
                  <a:srgbClr val="AA600D"/>
                </a:solidFill>
                <a:latin typeface="Calibri Light"/>
                <a:cs typeface="Calibri Light"/>
              </a:rPr>
              <a:t>CO</a:t>
            </a:r>
            <a:r>
              <a:rPr sz="1800" spc="190" dirty="0">
                <a:solidFill>
                  <a:srgbClr val="AA600D"/>
                </a:solidFill>
                <a:latin typeface="Calibri Light"/>
                <a:cs typeface="Calibri Light"/>
              </a:rPr>
              <a:t>N</a:t>
            </a:r>
            <a:r>
              <a:rPr sz="1800" spc="200" dirty="0">
                <a:solidFill>
                  <a:srgbClr val="AA600D"/>
                </a:solidFill>
                <a:latin typeface="Calibri Light"/>
                <a:cs typeface="Calibri Light"/>
              </a:rPr>
              <a:t>Q</a:t>
            </a:r>
            <a:r>
              <a:rPr sz="1800" spc="195" dirty="0">
                <a:solidFill>
                  <a:srgbClr val="AA600D"/>
                </a:solidFill>
                <a:latin typeface="Calibri Light"/>
                <a:cs typeface="Calibri Light"/>
              </a:rPr>
              <a:t>U</a:t>
            </a:r>
            <a:r>
              <a:rPr sz="1800" spc="204" dirty="0">
                <a:solidFill>
                  <a:srgbClr val="AA600D"/>
                </a:solidFill>
                <a:latin typeface="Calibri Light"/>
                <a:cs typeface="Calibri Light"/>
              </a:rPr>
              <a:t>I</a:t>
            </a:r>
            <a:r>
              <a:rPr sz="1800" spc="175" dirty="0">
                <a:solidFill>
                  <a:srgbClr val="AA600D"/>
                </a:solidFill>
                <a:latin typeface="Calibri Light"/>
                <a:cs typeface="Calibri Light"/>
              </a:rPr>
              <a:t>S</a:t>
            </a:r>
            <a:r>
              <a:rPr sz="1800" spc="50" dirty="0">
                <a:solidFill>
                  <a:srgbClr val="AA600D"/>
                </a:solidFill>
                <a:latin typeface="Calibri Light"/>
                <a:cs typeface="Calibri Light"/>
              </a:rPr>
              <a:t>T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A </a:t>
            </a:r>
            <a:r>
              <a:rPr sz="1800" spc="20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– </a:t>
            </a:r>
            <a:r>
              <a:rPr sz="1800" spc="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160" dirty="0">
                <a:solidFill>
                  <a:srgbClr val="AA600D"/>
                </a:solidFill>
                <a:latin typeface="Calibri Light"/>
                <a:cs typeface="Calibri Light"/>
              </a:rPr>
              <a:t>U</a:t>
            </a:r>
            <a:r>
              <a:rPr sz="1800" spc="45" dirty="0">
                <a:solidFill>
                  <a:srgbClr val="AA600D"/>
                </a:solidFill>
                <a:latin typeface="Calibri Light"/>
                <a:cs typeface="Calibri Light"/>
              </a:rPr>
              <a:t>.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T.</a:t>
            </a:r>
            <a:r>
              <a:rPr sz="1800" spc="-21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N</a:t>
            </a:r>
            <a:endParaRPr sz="180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07136" y="2307336"/>
            <a:ext cx="942340" cy="858519"/>
            <a:chOff x="707136" y="2307336"/>
            <a:chExt cx="942340" cy="85851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1708" y="2311908"/>
              <a:ext cx="932688" cy="84886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11708" y="2311908"/>
              <a:ext cx="932815" cy="848994"/>
            </a:xfrm>
            <a:custGeom>
              <a:avLst/>
              <a:gdLst/>
              <a:ahLst/>
              <a:cxnLst/>
              <a:rect l="l" t="t" r="r" b="b"/>
              <a:pathLst>
                <a:path w="932814" h="848994">
                  <a:moveTo>
                    <a:pt x="465924" y="0"/>
                  </a:moveTo>
                  <a:lnTo>
                    <a:pt x="535571" y="5206"/>
                  </a:lnTo>
                  <a:lnTo>
                    <a:pt x="601091" y="18542"/>
                  </a:lnTo>
                  <a:lnTo>
                    <a:pt x="663194" y="40131"/>
                  </a:lnTo>
                  <a:lnTo>
                    <a:pt x="720471" y="68961"/>
                  </a:lnTo>
                  <a:lnTo>
                    <a:pt x="772668" y="103886"/>
                  </a:lnTo>
                  <a:lnTo>
                    <a:pt x="818261" y="146050"/>
                  </a:lnTo>
                  <a:lnTo>
                    <a:pt x="857250" y="193420"/>
                  </a:lnTo>
                  <a:lnTo>
                    <a:pt x="889635" y="245871"/>
                  </a:lnTo>
                  <a:lnTo>
                    <a:pt x="912749" y="302513"/>
                  </a:lnTo>
                  <a:lnTo>
                    <a:pt x="927735" y="362203"/>
                  </a:lnTo>
                  <a:lnTo>
                    <a:pt x="932688" y="424942"/>
                  </a:lnTo>
                  <a:lnTo>
                    <a:pt x="927735" y="487680"/>
                  </a:lnTo>
                  <a:lnTo>
                    <a:pt x="912749" y="547369"/>
                  </a:lnTo>
                  <a:lnTo>
                    <a:pt x="889635" y="604012"/>
                  </a:lnTo>
                  <a:lnTo>
                    <a:pt x="857250" y="655446"/>
                  </a:lnTo>
                  <a:lnTo>
                    <a:pt x="818261" y="702818"/>
                  </a:lnTo>
                  <a:lnTo>
                    <a:pt x="772668" y="744982"/>
                  </a:lnTo>
                  <a:lnTo>
                    <a:pt x="720471" y="780922"/>
                  </a:lnTo>
                  <a:lnTo>
                    <a:pt x="663194" y="809751"/>
                  </a:lnTo>
                  <a:lnTo>
                    <a:pt x="601091" y="831342"/>
                  </a:lnTo>
                  <a:lnTo>
                    <a:pt x="535571" y="844803"/>
                  </a:lnTo>
                  <a:lnTo>
                    <a:pt x="465924" y="848868"/>
                  </a:lnTo>
                  <a:lnTo>
                    <a:pt x="0" y="848868"/>
                  </a:lnTo>
                  <a:lnTo>
                    <a:pt x="0" y="0"/>
                  </a:lnTo>
                  <a:lnTo>
                    <a:pt x="465924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647700" y="2238756"/>
            <a:ext cx="2007235" cy="1057910"/>
            <a:chOff x="647700" y="2238756"/>
            <a:chExt cx="2007235" cy="105791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19072" y="2296668"/>
              <a:ext cx="931163" cy="84734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719072" y="2296668"/>
              <a:ext cx="931544" cy="847725"/>
            </a:xfrm>
            <a:custGeom>
              <a:avLst/>
              <a:gdLst/>
              <a:ahLst/>
              <a:cxnLst/>
              <a:rect l="l" t="t" r="r" b="b"/>
              <a:pathLst>
                <a:path w="931544" h="847725">
                  <a:moveTo>
                    <a:pt x="465963" y="847344"/>
                  </a:moveTo>
                  <a:lnTo>
                    <a:pt x="396494" y="843280"/>
                  </a:lnTo>
                  <a:lnTo>
                    <a:pt x="331088" y="829945"/>
                  </a:lnTo>
                  <a:lnTo>
                    <a:pt x="268985" y="808355"/>
                  </a:lnTo>
                  <a:lnTo>
                    <a:pt x="211835" y="779526"/>
                  </a:lnTo>
                  <a:lnTo>
                    <a:pt x="159765" y="743585"/>
                  </a:lnTo>
                  <a:lnTo>
                    <a:pt x="114172" y="701548"/>
                  </a:lnTo>
                  <a:lnTo>
                    <a:pt x="75310" y="654304"/>
                  </a:lnTo>
                  <a:lnTo>
                    <a:pt x="43052" y="602869"/>
                  </a:lnTo>
                  <a:lnTo>
                    <a:pt x="19811" y="546354"/>
                  </a:lnTo>
                  <a:lnTo>
                    <a:pt x="4952" y="486791"/>
                  </a:lnTo>
                  <a:lnTo>
                    <a:pt x="0" y="424180"/>
                  </a:lnTo>
                  <a:lnTo>
                    <a:pt x="4952" y="361569"/>
                  </a:lnTo>
                  <a:lnTo>
                    <a:pt x="19811" y="302006"/>
                  </a:lnTo>
                  <a:lnTo>
                    <a:pt x="43052" y="245491"/>
                  </a:lnTo>
                  <a:lnTo>
                    <a:pt x="75310" y="193040"/>
                  </a:lnTo>
                  <a:lnTo>
                    <a:pt x="114172" y="145796"/>
                  </a:lnTo>
                  <a:lnTo>
                    <a:pt x="159765" y="103759"/>
                  </a:lnTo>
                  <a:lnTo>
                    <a:pt x="211835" y="68834"/>
                  </a:lnTo>
                  <a:lnTo>
                    <a:pt x="268985" y="40005"/>
                  </a:lnTo>
                  <a:lnTo>
                    <a:pt x="331088" y="18542"/>
                  </a:lnTo>
                  <a:lnTo>
                    <a:pt x="396494" y="5080"/>
                  </a:lnTo>
                  <a:lnTo>
                    <a:pt x="465963" y="0"/>
                  </a:lnTo>
                  <a:lnTo>
                    <a:pt x="931163" y="0"/>
                  </a:lnTo>
                  <a:lnTo>
                    <a:pt x="931163" y="847344"/>
                  </a:lnTo>
                  <a:lnTo>
                    <a:pt x="465963" y="84734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12391" y="2674620"/>
              <a:ext cx="131064" cy="16154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47700" y="2238756"/>
              <a:ext cx="1991995" cy="1057910"/>
            </a:xfrm>
            <a:custGeom>
              <a:avLst/>
              <a:gdLst/>
              <a:ahLst/>
              <a:cxnLst/>
              <a:rect l="l" t="t" r="r" b="b"/>
              <a:pathLst>
                <a:path w="1991995" h="1057910">
                  <a:moveTo>
                    <a:pt x="696849" y="521081"/>
                  </a:moveTo>
                  <a:lnTo>
                    <a:pt x="725043" y="606425"/>
                  </a:lnTo>
                  <a:lnTo>
                    <a:pt x="0" y="972312"/>
                  </a:lnTo>
                  <a:lnTo>
                    <a:pt x="28168" y="1057656"/>
                  </a:lnTo>
                  <a:lnTo>
                    <a:pt x="753110" y="692785"/>
                  </a:lnTo>
                  <a:lnTo>
                    <a:pt x="841503" y="692785"/>
                  </a:lnTo>
                  <a:lnTo>
                    <a:pt x="914781" y="588899"/>
                  </a:lnTo>
                  <a:lnTo>
                    <a:pt x="946277" y="544703"/>
                  </a:lnTo>
                  <a:lnTo>
                    <a:pt x="696849" y="521081"/>
                  </a:lnTo>
                  <a:close/>
                </a:path>
                <a:path w="1991995" h="1057910">
                  <a:moveTo>
                    <a:pt x="841503" y="692785"/>
                  </a:moveTo>
                  <a:lnTo>
                    <a:pt x="753110" y="692785"/>
                  </a:lnTo>
                  <a:lnTo>
                    <a:pt x="781304" y="778129"/>
                  </a:lnTo>
                  <a:lnTo>
                    <a:pt x="841503" y="692785"/>
                  </a:lnTo>
                  <a:close/>
                </a:path>
                <a:path w="1991995" h="1057910">
                  <a:moveTo>
                    <a:pt x="1237107" y="259080"/>
                  </a:moveTo>
                  <a:lnTo>
                    <a:pt x="1070483" y="490220"/>
                  </a:lnTo>
                  <a:lnTo>
                    <a:pt x="1319911" y="517017"/>
                  </a:lnTo>
                  <a:lnTo>
                    <a:pt x="1297558" y="448183"/>
                  </a:lnTo>
                  <a:lnTo>
                    <a:pt x="1292606" y="430657"/>
                  </a:lnTo>
                  <a:lnTo>
                    <a:pt x="1465938" y="345313"/>
                  </a:lnTo>
                  <a:lnTo>
                    <a:pt x="1264412" y="345313"/>
                  </a:lnTo>
                  <a:lnTo>
                    <a:pt x="1237107" y="259080"/>
                  </a:lnTo>
                  <a:close/>
                </a:path>
                <a:path w="1991995" h="1057910">
                  <a:moveTo>
                    <a:pt x="1963674" y="0"/>
                  </a:moveTo>
                  <a:lnTo>
                    <a:pt x="1264412" y="345313"/>
                  </a:lnTo>
                  <a:lnTo>
                    <a:pt x="1465938" y="345313"/>
                  </a:lnTo>
                  <a:lnTo>
                    <a:pt x="1991868" y="86360"/>
                  </a:lnTo>
                  <a:lnTo>
                    <a:pt x="19636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28319" y="682497"/>
            <a:ext cx="6509384" cy="29949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9375" algn="just">
              <a:lnSpc>
                <a:spcPct val="112000"/>
              </a:lnSpc>
              <a:spcBef>
                <a:spcPts val="105"/>
              </a:spcBef>
            </a:pPr>
            <a:r>
              <a:rPr sz="1200" dirty="0">
                <a:latin typeface="Calibri"/>
                <a:cs typeface="Calibri"/>
              </a:rPr>
              <a:t>Ahora </a:t>
            </a:r>
            <a:r>
              <a:rPr sz="1200" spc="-5" dirty="0">
                <a:latin typeface="Calibri"/>
                <a:cs typeface="Calibri"/>
              </a:rPr>
              <a:t>bien, si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dirty="0">
                <a:latin typeface="Calibri"/>
                <a:cs typeface="Calibri"/>
              </a:rPr>
              <a:t> está en </a:t>
            </a:r>
            <a:r>
              <a:rPr sz="1200" spc="-5" dirty="0">
                <a:latin typeface="Calibri"/>
                <a:cs typeface="Calibri"/>
              </a:rPr>
              <a:t>equilibrio también </a:t>
            </a:r>
            <a:r>
              <a:rPr sz="1200" dirty="0">
                <a:latin typeface="Calibri"/>
                <a:cs typeface="Calibri"/>
              </a:rPr>
              <a:t>lo </a:t>
            </a:r>
            <a:r>
              <a:rPr sz="1200" spc="-5" dirty="0">
                <a:latin typeface="Calibri"/>
                <a:cs typeface="Calibri"/>
              </a:rPr>
              <a:t>estarán sus partes, por </a:t>
            </a:r>
            <a:r>
              <a:rPr sz="1200" spc="-10" dirty="0">
                <a:latin typeface="Calibri"/>
                <a:cs typeface="Calibri"/>
              </a:rPr>
              <a:t>lo </a:t>
            </a:r>
            <a:r>
              <a:rPr sz="1200" spc="-5" dirty="0">
                <a:latin typeface="Calibri"/>
                <a:cs typeface="Calibri"/>
              </a:rPr>
              <a:t>que si </a:t>
            </a:r>
            <a:r>
              <a:rPr sz="1200" spc="-10" dirty="0">
                <a:latin typeface="Calibri"/>
                <a:cs typeface="Calibri"/>
              </a:rPr>
              <a:t>consideramos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todas las </a:t>
            </a:r>
            <a:r>
              <a:rPr sz="1200" spc="-5" dirty="0">
                <a:latin typeface="Calibri"/>
                <a:cs typeface="Calibri"/>
              </a:rPr>
              <a:t>fuerzas externas que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actúan en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chapa </a:t>
            </a:r>
            <a:r>
              <a:rPr sz="1200" dirty="0">
                <a:latin typeface="Calibri"/>
                <a:cs typeface="Calibri"/>
              </a:rPr>
              <a:t>1 y las </a:t>
            </a:r>
            <a:r>
              <a:rPr sz="1200" spc="-5" dirty="0">
                <a:latin typeface="Calibri"/>
                <a:cs typeface="Calibri"/>
              </a:rPr>
              <a:t>reducimos </a:t>
            </a:r>
            <a:r>
              <a:rPr sz="1200" dirty="0">
                <a:latin typeface="Calibri"/>
                <a:cs typeface="Calibri"/>
              </a:rPr>
              <a:t>al </a:t>
            </a:r>
            <a:r>
              <a:rPr sz="1200" spc="-5" dirty="0">
                <a:latin typeface="Calibri"/>
                <a:cs typeface="Calibri"/>
              </a:rPr>
              <a:t>punto </a:t>
            </a:r>
            <a:r>
              <a:rPr sz="1200" dirty="0">
                <a:latin typeface="Calibri"/>
                <a:cs typeface="Calibri"/>
              </a:rPr>
              <a:t>D, </a:t>
            </a:r>
            <a:r>
              <a:rPr sz="1200" spc="-5" dirty="0">
                <a:latin typeface="Calibri"/>
                <a:cs typeface="Calibri"/>
              </a:rPr>
              <a:t>obtendremos </a:t>
            </a:r>
            <a:r>
              <a:rPr sz="1200" dirty="0">
                <a:latin typeface="Calibri"/>
                <a:cs typeface="Calibri"/>
              </a:rPr>
              <a:t>una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fuerza que será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resultante del sistema actuante en </a:t>
            </a:r>
            <a:r>
              <a:rPr sz="1200" dirty="0">
                <a:latin typeface="Calibri"/>
                <a:cs typeface="Calibri"/>
              </a:rPr>
              <a:t>esa </a:t>
            </a:r>
            <a:r>
              <a:rPr sz="1200" spc="-5" dirty="0">
                <a:latin typeface="Calibri"/>
                <a:cs typeface="Calibri"/>
              </a:rPr>
              <a:t>chapa. De igual manera procedemos con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chapa 2, y </a:t>
            </a:r>
            <a:r>
              <a:rPr sz="1200" spc="-5" dirty="0">
                <a:latin typeface="Calibri"/>
                <a:cs typeface="Calibri"/>
              </a:rPr>
              <a:t>si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sistema está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equilibrio </a:t>
            </a:r>
            <a:r>
              <a:rPr sz="1200" dirty="0">
                <a:latin typeface="Calibri"/>
                <a:cs typeface="Calibri"/>
              </a:rPr>
              <a:t>dichas </a:t>
            </a:r>
            <a:r>
              <a:rPr sz="1200" spc="-5" dirty="0">
                <a:latin typeface="Calibri"/>
                <a:cs typeface="Calibri"/>
              </a:rPr>
              <a:t>fuerzas deberán ser iguales </a:t>
            </a:r>
            <a:r>
              <a:rPr sz="1200" dirty="0">
                <a:latin typeface="Calibri"/>
                <a:cs typeface="Calibri"/>
              </a:rPr>
              <a:t>y de </a:t>
            </a:r>
            <a:r>
              <a:rPr sz="1200" spc="-5" dirty="0">
                <a:latin typeface="Calibri"/>
                <a:cs typeface="Calibri"/>
              </a:rPr>
              <a:t>sentidos contrarios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deberán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necesariamente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pasar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punto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D.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decir,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asegurar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equilibrio,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recta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las </a:t>
            </a:r>
            <a:r>
              <a:rPr sz="1200" spc="-5" dirty="0">
                <a:latin typeface="Calibri"/>
                <a:cs typeface="Calibri"/>
              </a:rPr>
              <a:t>resultantes parciales debe </a:t>
            </a:r>
            <a:r>
              <a:rPr sz="1200" dirty="0">
                <a:latin typeface="Calibri"/>
                <a:cs typeface="Calibri"/>
              </a:rPr>
              <a:t>pasar </a:t>
            </a:r>
            <a:r>
              <a:rPr sz="1200" spc="-5" dirty="0">
                <a:latin typeface="Calibri"/>
                <a:cs typeface="Calibri"/>
              </a:rPr>
              <a:t>por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 err="1" smtClean="0">
                <a:latin typeface="Calibri"/>
                <a:cs typeface="Calibri"/>
              </a:rPr>
              <a:t>articulación</a:t>
            </a:r>
            <a:r>
              <a:rPr sz="1200" spc="-5" dirty="0" smtClean="0">
                <a:latin typeface="Calibri"/>
                <a:cs typeface="Calibri"/>
              </a:rPr>
              <a:t>.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no ser </a:t>
            </a:r>
            <a:r>
              <a:rPr sz="1200" dirty="0">
                <a:latin typeface="Calibri"/>
                <a:cs typeface="Calibri"/>
              </a:rPr>
              <a:t>así </a:t>
            </a:r>
            <a:r>
              <a:rPr sz="1200" spc="-5" dirty="0">
                <a:latin typeface="Calibri"/>
                <a:cs typeface="Calibri"/>
              </a:rPr>
              <a:t>las fuerzas tenderían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originar una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rotación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relativa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chapas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no estarían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equilibrio.</a:t>
            </a:r>
            <a:endParaRPr sz="1200" dirty="0">
              <a:latin typeface="Calibri"/>
              <a:cs typeface="Calibri"/>
            </a:endParaRPr>
          </a:p>
          <a:p>
            <a:pPr marL="2253615" marR="5080" algn="just">
              <a:lnSpc>
                <a:spcPct val="112000"/>
              </a:lnSpc>
              <a:spcBef>
                <a:spcPts val="595"/>
              </a:spcBef>
            </a:pP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consecuencia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10" dirty="0">
                <a:latin typeface="Calibri"/>
                <a:cs typeface="Calibri"/>
              </a:rPr>
              <a:t>cuarta </a:t>
            </a:r>
            <a:r>
              <a:rPr sz="1200" spc="-5" dirty="0">
                <a:latin typeface="Calibri"/>
                <a:cs typeface="Calibri"/>
              </a:rPr>
              <a:t>condición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equilibrio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cumplir por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fuerza externo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(activas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-5" dirty="0">
                <a:latin typeface="Calibri"/>
                <a:cs typeface="Calibri"/>
              </a:rPr>
              <a:t>reactivas)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resultante </a:t>
            </a:r>
            <a:r>
              <a:rPr sz="1200" dirty="0">
                <a:latin typeface="Calibri"/>
                <a:cs typeface="Calibri"/>
              </a:rPr>
              <a:t> de las </a:t>
            </a:r>
            <a:r>
              <a:rPr sz="1200" spc="-5" dirty="0">
                <a:latin typeface="Calibri"/>
                <a:cs typeface="Calibri"/>
              </a:rPr>
              <a:t>fuerzas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actúen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izquierda </a:t>
            </a:r>
            <a:r>
              <a:rPr sz="1200" dirty="0">
                <a:latin typeface="Calibri"/>
                <a:cs typeface="Calibri"/>
              </a:rPr>
              <a:t>o a </a:t>
            </a:r>
            <a:r>
              <a:rPr sz="1200" spc="-5" dirty="0">
                <a:latin typeface="Calibri"/>
                <a:cs typeface="Calibri"/>
              </a:rPr>
              <a:t>derecha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10" dirty="0">
                <a:latin typeface="Calibri"/>
                <a:cs typeface="Calibri"/>
              </a:rPr>
              <a:t>articulación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rela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iva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ase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úl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ima,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ue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mis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mom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  </a:t>
            </a:r>
            <a:r>
              <a:rPr sz="1200" spc="-5" dirty="0">
                <a:latin typeface="Calibri"/>
                <a:cs typeface="Calibri"/>
              </a:rPr>
              <a:t>respecto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misma sea nulo. Esto indica </a:t>
            </a:r>
            <a:r>
              <a:rPr sz="1200" dirty="0">
                <a:latin typeface="Calibri"/>
                <a:cs typeface="Calibri"/>
              </a:rPr>
              <a:t>que para la </a:t>
            </a:r>
            <a:r>
              <a:rPr sz="1200" spc="-5" dirty="0">
                <a:latin typeface="Calibri"/>
                <a:cs typeface="Calibri"/>
              </a:rPr>
              <a:t>resolución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deberán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plantearse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cuatro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ecuaciones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hallar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cuatro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incógnitas: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11" name="object 3"/>
          <p:cNvSpPr txBox="1">
            <a:spLocks/>
          </p:cNvSpPr>
          <p:nvPr/>
        </p:nvSpPr>
        <p:spPr>
          <a:xfrm>
            <a:off x="3098800" y="3632839"/>
            <a:ext cx="114300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l-GR" sz="1400" kern="0" spc="-5" dirty="0" smtClean="0">
                <a:solidFill>
                  <a:sysClr val="windowText" lastClr="000000"/>
                </a:solidFill>
              </a:rPr>
              <a:t>(1)</a:t>
            </a:r>
            <a:r>
              <a:rPr lang="el-GR" sz="1400" kern="0" spc="210" dirty="0" smtClean="0">
                <a:solidFill>
                  <a:sysClr val="windowText" lastClr="000000"/>
                </a:solidFill>
              </a:rPr>
              <a:t> </a:t>
            </a:r>
            <a:r>
              <a:rPr lang="el-GR" sz="1400" kern="0" spc="20" dirty="0" smtClean="0">
                <a:solidFill>
                  <a:sysClr val="windowText" lastClr="000000"/>
                </a:solidFill>
                <a:latin typeface="Verdana"/>
                <a:ea typeface="Malgun Gothic Semilight" panose="020B0502040204020203" pitchFamily="34" charset="-128"/>
              </a:rPr>
              <a:t>Σ</a:t>
            </a:r>
            <a:r>
              <a:rPr lang="en-US" sz="1400" kern="0" spc="20" dirty="0" err="1" smtClean="0">
                <a:solidFill>
                  <a:sysClr val="windowText" lastClr="000000"/>
                </a:solidFill>
              </a:rPr>
              <a:t>Fx</a:t>
            </a:r>
            <a:r>
              <a:rPr lang="en-US" sz="1400" kern="0" spc="-35" dirty="0" smtClean="0">
                <a:solidFill>
                  <a:sysClr val="windowText" lastClr="000000"/>
                </a:solidFill>
              </a:rPr>
              <a:t> </a:t>
            </a:r>
            <a:r>
              <a:rPr lang="en-US" sz="1400" kern="0" dirty="0" smtClean="0">
                <a:solidFill>
                  <a:sysClr val="windowText" lastClr="000000"/>
                </a:solidFill>
              </a:rPr>
              <a:t>=</a:t>
            </a:r>
            <a:r>
              <a:rPr lang="en-US" sz="1400" kern="0" spc="-30" dirty="0" smtClean="0">
                <a:solidFill>
                  <a:sysClr val="windowText" lastClr="000000"/>
                </a:solidFill>
              </a:rPr>
              <a:t> </a:t>
            </a:r>
            <a:r>
              <a:rPr lang="en-US" sz="1400" kern="0" dirty="0" smtClean="0">
                <a:solidFill>
                  <a:sysClr val="windowText" lastClr="000000"/>
                </a:solidFill>
              </a:rPr>
              <a:t>0</a:t>
            </a:r>
            <a:endParaRPr lang="en-US" sz="1400" kern="0" dirty="0">
              <a:solidFill>
                <a:sysClr val="windowText" lastClr="000000"/>
              </a:solidFill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3098800" y="3847188"/>
            <a:ext cx="1233628" cy="1000274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60"/>
              </a:spcBef>
              <a:tabLst>
                <a:tab pos="282575" algn="l"/>
              </a:tabLst>
            </a:pPr>
            <a:r>
              <a:rPr lang="es-AR" sz="1400" spc="20" dirty="0" smtClean="0">
                <a:cs typeface="Verdana"/>
              </a:rPr>
              <a:t>(2) </a:t>
            </a:r>
            <a:r>
              <a:rPr lang="el-GR" sz="1400" spc="2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Σ</a:t>
            </a:r>
            <a:r>
              <a:rPr sz="1400" spc="20" dirty="0" err="1" smtClean="0">
                <a:latin typeface="Calibri"/>
                <a:cs typeface="Calibri"/>
              </a:rPr>
              <a:t>Fy</a:t>
            </a:r>
            <a:r>
              <a:rPr sz="1400" spc="-35" dirty="0" smtClean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=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0</a:t>
            </a:r>
          </a:p>
          <a:p>
            <a:pPr marL="12065">
              <a:lnSpc>
                <a:spcPct val="100000"/>
              </a:lnSpc>
              <a:spcBef>
                <a:spcPts val="865"/>
              </a:spcBef>
              <a:tabLst>
                <a:tab pos="282575" algn="l"/>
              </a:tabLst>
            </a:pPr>
            <a:r>
              <a:rPr lang="es-AR" sz="1400" spc="20" dirty="0" smtClean="0">
                <a:cs typeface="Calibri"/>
              </a:rPr>
              <a:t>(3) </a:t>
            </a:r>
            <a:r>
              <a:rPr lang="el-GR" sz="1400" spc="2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Σ</a:t>
            </a:r>
            <a:r>
              <a:rPr sz="1400" spc="20" dirty="0" smtClean="0">
                <a:latin typeface="Calibri"/>
                <a:cs typeface="Calibri"/>
              </a:rPr>
              <a:t>MA</a:t>
            </a:r>
            <a:r>
              <a:rPr sz="1400" spc="-45" dirty="0" smtClean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=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0</a:t>
            </a:r>
          </a:p>
          <a:p>
            <a:pPr marL="12065">
              <a:lnSpc>
                <a:spcPct val="100000"/>
              </a:lnSpc>
              <a:spcBef>
                <a:spcPts val="865"/>
              </a:spcBef>
              <a:tabLst>
                <a:tab pos="281305" algn="l"/>
              </a:tabLst>
            </a:pPr>
            <a:r>
              <a:rPr lang="es-AR" sz="1400" spc="20" dirty="0" smtClean="0">
                <a:cs typeface="Calibri"/>
              </a:rPr>
              <a:t>(4) </a:t>
            </a:r>
            <a:r>
              <a:rPr lang="el-GR" sz="1400" spc="2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Σ</a:t>
            </a:r>
            <a:r>
              <a:rPr sz="1400" spc="20" dirty="0" smtClean="0">
                <a:latin typeface="Calibri"/>
                <a:cs typeface="Calibri"/>
              </a:rPr>
              <a:t>M</a:t>
            </a:r>
            <a:r>
              <a:rPr lang="es-AR" sz="1400" spc="20" dirty="0" smtClean="0">
                <a:latin typeface="Calibri"/>
                <a:cs typeface="Calibri"/>
              </a:rPr>
              <a:t>D</a:t>
            </a:r>
            <a:r>
              <a:rPr sz="1400" spc="-60" dirty="0" smtClean="0">
                <a:latin typeface="Calibri"/>
                <a:cs typeface="Calibri"/>
              </a:rPr>
              <a:t> </a:t>
            </a:r>
            <a:r>
              <a:rPr sz="1400" dirty="0" err="1">
                <a:latin typeface="Calibri"/>
                <a:cs typeface="Calibri"/>
              </a:rPr>
              <a:t>izq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 smtClean="0">
                <a:latin typeface="Calibri"/>
                <a:cs typeface="Calibri"/>
              </a:rPr>
              <a:t>=</a:t>
            </a:r>
            <a:r>
              <a:rPr lang="es-AR" sz="1400" dirty="0" smtClean="0">
                <a:latin typeface="Calibri"/>
                <a:cs typeface="Calibri"/>
              </a:rPr>
              <a:t> 0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511809"/>
            <a:ext cx="11715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Viga</a:t>
            </a:r>
            <a:r>
              <a:rPr sz="1800" spc="-90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Gerber: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2731" y="827785"/>
            <a:ext cx="6522720" cy="6350"/>
          </a:xfrm>
          <a:custGeom>
            <a:avLst/>
            <a:gdLst/>
            <a:ahLst/>
            <a:cxnLst/>
            <a:rect l="l" t="t" r="r" b="b"/>
            <a:pathLst>
              <a:path w="6522720" h="6350">
                <a:moveTo>
                  <a:pt x="6522720" y="0"/>
                </a:moveTo>
                <a:lnTo>
                  <a:pt x="0" y="0"/>
                </a:lnTo>
                <a:lnTo>
                  <a:pt x="0" y="6096"/>
                </a:lnTo>
                <a:lnTo>
                  <a:pt x="6522720" y="6096"/>
                </a:lnTo>
                <a:lnTo>
                  <a:pt x="6522720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2731" y="1454150"/>
            <a:ext cx="6512559" cy="27321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Es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formado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cadena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cinemática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abierta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chapas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eje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horizontal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isostáticamente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sustentada</a:t>
            </a:r>
            <a:r>
              <a:rPr sz="1200" spc="-5" dirty="0" smtClean="0">
                <a:latin typeface="Calibri"/>
                <a:cs typeface="Calibri"/>
              </a:rPr>
              <a:t>.</a:t>
            </a:r>
            <a:endParaRPr lang="es-AR" sz="1200" spc="-5" dirty="0" smtClean="0">
              <a:latin typeface="Calibri"/>
              <a:cs typeface="Calibri"/>
            </a:endParaRPr>
          </a:p>
          <a:p>
            <a:pPr marL="12700" marR="5080">
              <a:lnSpc>
                <a:spcPct val="111700"/>
              </a:lnSpc>
              <a:spcBef>
                <a:spcPts val="100"/>
              </a:spcBef>
            </a:pPr>
            <a:endParaRPr lang="es-AR" sz="1200" spc="-5" dirty="0">
              <a:latin typeface="Calibri"/>
              <a:cs typeface="Calibri"/>
            </a:endParaRPr>
          </a:p>
          <a:p>
            <a:pPr marL="12700" marR="5080">
              <a:lnSpc>
                <a:spcPct val="111700"/>
              </a:lnSpc>
              <a:spcBef>
                <a:spcPts val="100"/>
              </a:spcBef>
            </a:pPr>
            <a:endParaRPr sz="1200" dirty="0">
              <a:latin typeface="Calibri"/>
              <a:cs typeface="Calibri"/>
            </a:endParaRPr>
          </a:p>
          <a:p>
            <a:pPr marL="12700" marR="81280" algn="just">
              <a:lnSpc>
                <a:spcPct val="101699"/>
              </a:lnSpc>
              <a:spcBef>
                <a:spcPts val="750"/>
              </a:spcBef>
            </a:pPr>
            <a:r>
              <a:rPr sz="1200" dirty="0" smtClean="0">
                <a:latin typeface="Calibri"/>
                <a:cs typeface="Calibri"/>
              </a:rPr>
              <a:t>Para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resolución analítica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este </a:t>
            </a:r>
            <a:r>
              <a:rPr sz="1200" dirty="0">
                <a:latin typeface="Calibri"/>
                <a:cs typeface="Calibri"/>
              </a:rPr>
              <a:t>tipo </a:t>
            </a:r>
            <a:r>
              <a:rPr sz="1200" spc="-5" dirty="0">
                <a:latin typeface="Calibri"/>
                <a:cs typeface="Calibri"/>
              </a:rPr>
              <a:t>de estructuras se realiza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despiece </a:t>
            </a:r>
            <a:r>
              <a:rPr sz="1200" dirty="0">
                <a:latin typeface="Calibri"/>
                <a:cs typeface="Calibri"/>
              </a:rPr>
              <a:t>de la misma, </a:t>
            </a:r>
            <a:r>
              <a:rPr sz="1200" spc="-5" dirty="0">
                <a:latin typeface="Calibri"/>
                <a:cs typeface="Calibri"/>
              </a:rPr>
              <a:t>colocando en </a:t>
            </a:r>
            <a:r>
              <a:rPr sz="1200" dirty="0">
                <a:latin typeface="Calibri"/>
                <a:cs typeface="Calibri"/>
              </a:rPr>
              <a:t> los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diagramas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cuerpo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libre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activo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reactivo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actúan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cada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chapa.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así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chapa </a:t>
            </a:r>
            <a:r>
              <a:rPr sz="1200" spc="-5" dirty="0">
                <a:latin typeface="Calibri"/>
                <a:cs typeface="Calibri"/>
              </a:rPr>
              <a:t>básica, que </a:t>
            </a:r>
            <a:r>
              <a:rPr sz="1200" dirty="0">
                <a:latin typeface="Calibri"/>
                <a:cs typeface="Calibri"/>
              </a:rPr>
              <a:t>es aquella </a:t>
            </a:r>
            <a:r>
              <a:rPr sz="1200" spc="-5" dirty="0">
                <a:latin typeface="Calibri"/>
                <a:cs typeface="Calibri"/>
              </a:rPr>
              <a:t>que no depende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otra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su sustentación,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se inicia entonces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chapa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“parásita”,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ya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presenta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menos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incógnitas.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Cada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chapa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está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sometida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un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fuerzas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equilibrio por </a:t>
            </a:r>
            <a:r>
              <a:rPr sz="1200" dirty="0">
                <a:latin typeface="Calibri"/>
                <a:cs typeface="Calibri"/>
              </a:rPr>
              <a:t>lo </a:t>
            </a:r>
            <a:r>
              <a:rPr sz="1200" spc="-5" dirty="0">
                <a:latin typeface="Calibri"/>
                <a:cs typeface="Calibri"/>
              </a:rPr>
              <a:t>que </a:t>
            </a:r>
            <a:r>
              <a:rPr sz="1200" spc="-10" dirty="0">
                <a:latin typeface="Calibri"/>
                <a:cs typeface="Calibri"/>
              </a:rPr>
              <a:t>se </a:t>
            </a:r>
            <a:r>
              <a:rPr sz="1200" spc="-5" dirty="0">
                <a:latin typeface="Calibri"/>
                <a:cs typeface="Calibri"/>
              </a:rPr>
              <a:t>plantean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ecuaciones </a:t>
            </a:r>
            <a:r>
              <a:rPr sz="1200" dirty="0">
                <a:latin typeface="Calibri"/>
                <a:cs typeface="Calibri"/>
              </a:rPr>
              <a:t>de la estática para </a:t>
            </a:r>
            <a:r>
              <a:rPr sz="1200" spc="-5" dirty="0">
                <a:latin typeface="Calibri"/>
                <a:cs typeface="Calibri"/>
              </a:rPr>
              <a:t>hallar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incógnitas planteadas.</a:t>
            </a:r>
            <a:endParaRPr sz="1200" dirty="0">
              <a:latin typeface="Calibri"/>
              <a:cs typeface="Calibri"/>
            </a:endParaRPr>
          </a:p>
          <a:p>
            <a:pPr marL="12700" marR="86995" algn="just">
              <a:lnSpc>
                <a:spcPct val="112100"/>
              </a:lnSpc>
              <a:spcBef>
                <a:spcPts val="85"/>
              </a:spcBef>
            </a:pPr>
            <a:r>
              <a:rPr sz="1200" spc="-5" dirty="0">
                <a:latin typeface="Calibri"/>
                <a:cs typeface="Calibri"/>
              </a:rPr>
              <a:t>Otra manera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resolver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problema consiste en </a:t>
            </a:r>
            <a:r>
              <a:rPr sz="1200" dirty="0">
                <a:latin typeface="Calibri"/>
                <a:cs typeface="Calibri"/>
              </a:rPr>
              <a:t>no hacer el </a:t>
            </a:r>
            <a:r>
              <a:rPr sz="1200" spc="-5" dirty="0">
                <a:latin typeface="Calibri"/>
                <a:cs typeface="Calibri"/>
              </a:rPr>
              <a:t>despiece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utilizar </a:t>
            </a:r>
            <a:r>
              <a:rPr sz="1200" dirty="0">
                <a:latin typeface="Calibri"/>
                <a:cs typeface="Calibri"/>
              </a:rPr>
              <a:t>las 3 </a:t>
            </a:r>
            <a:r>
              <a:rPr sz="1200" spc="-5" dirty="0">
                <a:latin typeface="Calibri"/>
                <a:cs typeface="Calibri"/>
              </a:rPr>
              <a:t>ecuaciones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estática para el </a:t>
            </a:r>
            <a:r>
              <a:rPr sz="1200" spc="-5" dirty="0">
                <a:latin typeface="Calibri"/>
                <a:cs typeface="Calibri"/>
              </a:rPr>
              <a:t>caso general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fuerzas, </a:t>
            </a:r>
            <a:r>
              <a:rPr sz="1200" dirty="0">
                <a:latin typeface="Calibri"/>
                <a:cs typeface="Calibri"/>
              </a:rPr>
              <a:t>más </a:t>
            </a:r>
            <a:r>
              <a:rPr sz="1200" spc="-5" dirty="0">
                <a:latin typeface="Calibri"/>
                <a:cs typeface="Calibri"/>
              </a:rPr>
              <a:t>una ecuación adicional por </a:t>
            </a:r>
            <a:r>
              <a:rPr sz="1200" dirty="0">
                <a:latin typeface="Calibri"/>
                <a:cs typeface="Calibri"/>
              </a:rPr>
              <a:t>cada </a:t>
            </a:r>
            <a:r>
              <a:rPr sz="1200" spc="-5" dirty="0">
                <a:latin typeface="Calibri"/>
                <a:cs typeface="Calibri"/>
              </a:rPr>
              <a:t>articulación intermedia, </a:t>
            </a:r>
            <a:r>
              <a:rPr sz="1200" dirty="0">
                <a:latin typeface="Calibri"/>
                <a:cs typeface="Calibri"/>
              </a:rPr>
              <a:t> que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establecen</a:t>
            </a:r>
            <a:r>
              <a:rPr sz="1200" dirty="0">
                <a:latin typeface="Calibri"/>
                <a:cs typeface="Calibri"/>
              </a:rPr>
              <a:t> 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equilibrio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relativo entre chapas.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30145" y="1480185"/>
            <a:ext cx="3009265" cy="393700"/>
            <a:chOff x="2430145" y="1480185"/>
            <a:chExt cx="3009265" cy="393700"/>
          </a:xfrm>
        </p:grpSpPr>
        <p:sp>
          <p:nvSpPr>
            <p:cNvPr id="3" name="object 3"/>
            <p:cNvSpPr/>
            <p:nvPr/>
          </p:nvSpPr>
          <p:spPr>
            <a:xfrm>
              <a:off x="2677795" y="1515745"/>
              <a:ext cx="1554480" cy="635"/>
            </a:xfrm>
            <a:custGeom>
              <a:avLst/>
              <a:gdLst/>
              <a:ahLst/>
              <a:cxnLst/>
              <a:rect l="l" t="t" r="r" b="b"/>
              <a:pathLst>
                <a:path w="1554479" h="634">
                  <a:moveTo>
                    <a:pt x="0" y="0"/>
                  </a:moveTo>
                  <a:lnTo>
                    <a:pt x="1554480" y="635"/>
                  </a:lnTo>
                </a:path>
              </a:pathLst>
            </a:custGeom>
            <a:ln w="507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60470" y="1538605"/>
              <a:ext cx="187325" cy="20002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02990" y="1732280"/>
              <a:ext cx="485139" cy="14160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05405" y="1538605"/>
              <a:ext cx="187325" cy="18287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0145" y="1709261"/>
              <a:ext cx="520065" cy="15509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447925" y="1726565"/>
              <a:ext cx="485140" cy="137795"/>
            </a:xfrm>
            <a:custGeom>
              <a:avLst/>
              <a:gdLst/>
              <a:ahLst/>
              <a:cxnLst/>
              <a:rect l="l" t="t" r="r" b="b"/>
              <a:pathLst>
                <a:path w="485139" h="137794">
                  <a:moveTo>
                    <a:pt x="0" y="137795"/>
                  </a:moveTo>
                  <a:lnTo>
                    <a:pt x="485139" y="137795"/>
                  </a:lnTo>
                  <a:lnTo>
                    <a:pt x="485139" y="0"/>
                  </a:lnTo>
                  <a:lnTo>
                    <a:pt x="0" y="0"/>
                  </a:lnTo>
                  <a:lnTo>
                    <a:pt x="0" y="137795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89095" y="1483360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40">
                  <a:moveTo>
                    <a:pt x="24764" y="0"/>
                  </a:moveTo>
                  <a:lnTo>
                    <a:pt x="15239" y="2539"/>
                  </a:lnTo>
                  <a:lnTo>
                    <a:pt x="6984" y="9525"/>
                  </a:lnTo>
                  <a:lnTo>
                    <a:pt x="1904" y="20319"/>
                  </a:lnTo>
                  <a:lnTo>
                    <a:pt x="0" y="33019"/>
                  </a:lnTo>
                  <a:lnTo>
                    <a:pt x="1904" y="45719"/>
                  </a:lnTo>
                  <a:lnTo>
                    <a:pt x="6984" y="56514"/>
                  </a:lnTo>
                  <a:lnTo>
                    <a:pt x="15239" y="63500"/>
                  </a:lnTo>
                  <a:lnTo>
                    <a:pt x="24764" y="66039"/>
                  </a:lnTo>
                  <a:lnTo>
                    <a:pt x="34289" y="63500"/>
                  </a:lnTo>
                  <a:lnTo>
                    <a:pt x="42544" y="56514"/>
                  </a:lnTo>
                  <a:lnTo>
                    <a:pt x="47625" y="45719"/>
                  </a:lnTo>
                  <a:lnTo>
                    <a:pt x="49529" y="33019"/>
                  </a:lnTo>
                  <a:lnTo>
                    <a:pt x="47625" y="20319"/>
                  </a:lnTo>
                  <a:lnTo>
                    <a:pt x="42544" y="9525"/>
                  </a:lnTo>
                  <a:lnTo>
                    <a:pt x="34289" y="2539"/>
                  </a:lnTo>
                  <a:lnTo>
                    <a:pt x="247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89095" y="1483360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40">
                  <a:moveTo>
                    <a:pt x="24764" y="0"/>
                  </a:moveTo>
                  <a:lnTo>
                    <a:pt x="15239" y="2539"/>
                  </a:lnTo>
                  <a:lnTo>
                    <a:pt x="6984" y="9525"/>
                  </a:lnTo>
                  <a:lnTo>
                    <a:pt x="1904" y="20319"/>
                  </a:lnTo>
                  <a:lnTo>
                    <a:pt x="0" y="33019"/>
                  </a:lnTo>
                  <a:lnTo>
                    <a:pt x="1904" y="45719"/>
                  </a:lnTo>
                  <a:lnTo>
                    <a:pt x="6984" y="56514"/>
                  </a:lnTo>
                  <a:lnTo>
                    <a:pt x="15239" y="63500"/>
                  </a:lnTo>
                  <a:lnTo>
                    <a:pt x="24764" y="66039"/>
                  </a:lnTo>
                  <a:lnTo>
                    <a:pt x="34289" y="63500"/>
                  </a:lnTo>
                  <a:lnTo>
                    <a:pt x="42544" y="56514"/>
                  </a:lnTo>
                  <a:lnTo>
                    <a:pt x="47625" y="45719"/>
                  </a:lnTo>
                  <a:lnTo>
                    <a:pt x="49529" y="33019"/>
                  </a:lnTo>
                  <a:lnTo>
                    <a:pt x="47625" y="20319"/>
                  </a:lnTo>
                  <a:lnTo>
                    <a:pt x="42544" y="9525"/>
                  </a:lnTo>
                  <a:lnTo>
                    <a:pt x="34289" y="2539"/>
                  </a:lnTo>
                  <a:lnTo>
                    <a:pt x="24764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232275" y="1515110"/>
              <a:ext cx="1181735" cy="1270"/>
            </a:xfrm>
            <a:custGeom>
              <a:avLst/>
              <a:gdLst/>
              <a:ahLst/>
              <a:cxnLst/>
              <a:rect l="l" t="t" r="r" b="b"/>
              <a:pathLst>
                <a:path w="1181735" h="1269">
                  <a:moveTo>
                    <a:pt x="0" y="0"/>
                  </a:moveTo>
                  <a:lnTo>
                    <a:pt x="1181735" y="1269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86350" y="1529715"/>
              <a:ext cx="187325" cy="20002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928870" y="1723390"/>
              <a:ext cx="485139" cy="14160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92145" y="1554480"/>
              <a:ext cx="104775" cy="253364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528319" y="598678"/>
            <a:ext cx="2277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Ejemplos</a:t>
            </a:r>
            <a:r>
              <a:rPr sz="1800" spc="-5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de</a:t>
            </a:r>
            <a:r>
              <a:rPr sz="1800" spc="-4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Viga</a:t>
            </a:r>
            <a:r>
              <a:rPr sz="1800" spc="-4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Gerber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22731" y="914654"/>
            <a:ext cx="4268470" cy="6350"/>
          </a:xfrm>
          <a:custGeom>
            <a:avLst/>
            <a:gdLst/>
            <a:ahLst/>
            <a:cxnLst/>
            <a:rect l="l" t="t" r="r" b="b"/>
            <a:pathLst>
              <a:path w="4268470" h="6350">
                <a:moveTo>
                  <a:pt x="4268089" y="0"/>
                </a:moveTo>
                <a:lnTo>
                  <a:pt x="0" y="0"/>
                </a:lnTo>
                <a:lnTo>
                  <a:pt x="0" y="6096"/>
                </a:lnTo>
                <a:lnTo>
                  <a:pt x="4268089" y="6096"/>
                </a:lnTo>
                <a:lnTo>
                  <a:pt x="4268089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18236" y="1191514"/>
            <a:ext cx="1250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a)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8236" y="2885313"/>
            <a:ext cx="1314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b)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56102" y="1964563"/>
            <a:ext cx="6940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libri"/>
                <a:cs typeface="Calibri"/>
              </a:rPr>
              <a:t>Ch</a:t>
            </a:r>
            <a:r>
              <a:rPr sz="1000" spc="-5" dirty="0">
                <a:latin typeface="Calibri"/>
                <a:cs typeface="Calibri"/>
              </a:rPr>
              <a:t>apa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bás</a:t>
            </a:r>
            <a:r>
              <a:rPr sz="1000" spc="-10" dirty="0">
                <a:latin typeface="Calibri"/>
                <a:cs typeface="Calibri"/>
              </a:rPr>
              <a:t>i</a:t>
            </a:r>
            <a:r>
              <a:rPr sz="1000" spc="-5" dirty="0">
                <a:latin typeface="Calibri"/>
                <a:cs typeface="Calibri"/>
              </a:rPr>
              <a:t>ca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43098" y="3682365"/>
            <a:ext cx="6940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libri"/>
                <a:cs typeface="Calibri"/>
              </a:rPr>
              <a:t>Ch</a:t>
            </a:r>
            <a:r>
              <a:rPr sz="1000" spc="-5" dirty="0">
                <a:latin typeface="Calibri"/>
                <a:cs typeface="Calibri"/>
              </a:rPr>
              <a:t>apa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bás</a:t>
            </a:r>
            <a:r>
              <a:rPr sz="1000" spc="-10" dirty="0">
                <a:latin typeface="Calibri"/>
                <a:cs typeface="Calibri"/>
              </a:rPr>
              <a:t>i</a:t>
            </a:r>
            <a:r>
              <a:rPr sz="1000" spc="-5" dirty="0">
                <a:latin typeface="Calibri"/>
                <a:cs typeface="Calibri"/>
              </a:rPr>
              <a:t>ca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673032" y="1226502"/>
            <a:ext cx="2745740" cy="194945"/>
            <a:chOff x="2673032" y="1226502"/>
            <a:chExt cx="2745740" cy="194945"/>
          </a:xfrm>
        </p:grpSpPr>
        <p:pic>
          <p:nvPicPr>
            <p:cNvPr id="24" name="object 2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677795" y="1231265"/>
              <a:ext cx="2736214" cy="185420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677795" y="1231265"/>
              <a:ext cx="2736215" cy="185420"/>
            </a:xfrm>
            <a:custGeom>
              <a:avLst/>
              <a:gdLst/>
              <a:ahLst/>
              <a:cxnLst/>
              <a:rect l="l" t="t" r="r" b="b"/>
              <a:pathLst>
                <a:path w="2736215" h="185419">
                  <a:moveTo>
                    <a:pt x="0" y="185420"/>
                  </a:moveTo>
                  <a:lnTo>
                    <a:pt x="2736214" y="185420"/>
                  </a:lnTo>
                  <a:lnTo>
                    <a:pt x="2736214" y="0"/>
                  </a:lnTo>
                  <a:lnTo>
                    <a:pt x="0" y="0"/>
                  </a:lnTo>
                  <a:lnTo>
                    <a:pt x="0" y="1854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1965325" y="2960052"/>
            <a:ext cx="4242435" cy="629285"/>
            <a:chOff x="1965325" y="2960052"/>
            <a:chExt cx="4242435" cy="629285"/>
          </a:xfrm>
        </p:grpSpPr>
        <p:sp>
          <p:nvSpPr>
            <p:cNvPr id="27" name="object 27"/>
            <p:cNvSpPr/>
            <p:nvPr/>
          </p:nvSpPr>
          <p:spPr>
            <a:xfrm>
              <a:off x="2212975" y="3230880"/>
              <a:ext cx="1554480" cy="635"/>
            </a:xfrm>
            <a:custGeom>
              <a:avLst/>
              <a:gdLst/>
              <a:ahLst/>
              <a:cxnLst/>
              <a:rect l="l" t="t" r="r" b="b"/>
              <a:pathLst>
                <a:path w="1554479" h="635">
                  <a:moveTo>
                    <a:pt x="0" y="0"/>
                  </a:moveTo>
                  <a:lnTo>
                    <a:pt x="1554479" y="635"/>
                  </a:lnTo>
                </a:path>
              </a:pathLst>
            </a:custGeom>
            <a:ln w="507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340100" y="3253740"/>
              <a:ext cx="187325" cy="200025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182619" y="3447415"/>
              <a:ext cx="485140" cy="141605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140585" y="3253740"/>
              <a:ext cx="187325" cy="18288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965325" y="3424396"/>
              <a:ext cx="520064" cy="155734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983104" y="3442335"/>
              <a:ext cx="485140" cy="137795"/>
            </a:xfrm>
            <a:custGeom>
              <a:avLst/>
              <a:gdLst/>
              <a:ahLst/>
              <a:cxnLst/>
              <a:rect l="l" t="t" r="r" b="b"/>
              <a:pathLst>
                <a:path w="485139" h="137795">
                  <a:moveTo>
                    <a:pt x="0" y="137795"/>
                  </a:moveTo>
                  <a:lnTo>
                    <a:pt x="485140" y="137795"/>
                  </a:lnTo>
                  <a:lnTo>
                    <a:pt x="485140" y="0"/>
                  </a:lnTo>
                  <a:lnTo>
                    <a:pt x="0" y="0"/>
                  </a:lnTo>
                  <a:lnTo>
                    <a:pt x="0" y="137795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24275" y="3199765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39">
                  <a:moveTo>
                    <a:pt x="24764" y="0"/>
                  </a:moveTo>
                  <a:lnTo>
                    <a:pt x="15239" y="3175"/>
                  </a:lnTo>
                  <a:lnTo>
                    <a:pt x="6985" y="10160"/>
                  </a:lnTo>
                  <a:lnTo>
                    <a:pt x="1904" y="20319"/>
                  </a:lnTo>
                  <a:lnTo>
                    <a:pt x="0" y="33019"/>
                  </a:lnTo>
                  <a:lnTo>
                    <a:pt x="1904" y="46355"/>
                  </a:lnTo>
                  <a:lnTo>
                    <a:pt x="6985" y="56514"/>
                  </a:lnTo>
                  <a:lnTo>
                    <a:pt x="15239" y="63500"/>
                  </a:lnTo>
                  <a:lnTo>
                    <a:pt x="24764" y="66039"/>
                  </a:lnTo>
                  <a:lnTo>
                    <a:pt x="34289" y="63500"/>
                  </a:lnTo>
                  <a:lnTo>
                    <a:pt x="42545" y="56514"/>
                  </a:lnTo>
                  <a:lnTo>
                    <a:pt x="47625" y="46355"/>
                  </a:lnTo>
                  <a:lnTo>
                    <a:pt x="49529" y="33019"/>
                  </a:lnTo>
                  <a:lnTo>
                    <a:pt x="47625" y="20319"/>
                  </a:lnTo>
                  <a:lnTo>
                    <a:pt x="42545" y="10160"/>
                  </a:lnTo>
                  <a:lnTo>
                    <a:pt x="34289" y="3175"/>
                  </a:lnTo>
                  <a:lnTo>
                    <a:pt x="247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24275" y="3199765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39">
                  <a:moveTo>
                    <a:pt x="24764" y="0"/>
                  </a:moveTo>
                  <a:lnTo>
                    <a:pt x="15239" y="3175"/>
                  </a:lnTo>
                  <a:lnTo>
                    <a:pt x="6985" y="10160"/>
                  </a:lnTo>
                  <a:lnTo>
                    <a:pt x="1904" y="20319"/>
                  </a:lnTo>
                  <a:lnTo>
                    <a:pt x="0" y="33019"/>
                  </a:lnTo>
                  <a:lnTo>
                    <a:pt x="1904" y="46355"/>
                  </a:lnTo>
                  <a:lnTo>
                    <a:pt x="6985" y="56514"/>
                  </a:lnTo>
                  <a:lnTo>
                    <a:pt x="15239" y="63500"/>
                  </a:lnTo>
                  <a:lnTo>
                    <a:pt x="24764" y="66039"/>
                  </a:lnTo>
                  <a:lnTo>
                    <a:pt x="34289" y="63500"/>
                  </a:lnTo>
                  <a:lnTo>
                    <a:pt x="42545" y="56514"/>
                  </a:lnTo>
                  <a:lnTo>
                    <a:pt x="47625" y="46355"/>
                  </a:lnTo>
                  <a:lnTo>
                    <a:pt x="49529" y="33019"/>
                  </a:lnTo>
                  <a:lnTo>
                    <a:pt x="47625" y="20319"/>
                  </a:lnTo>
                  <a:lnTo>
                    <a:pt x="42545" y="10160"/>
                  </a:lnTo>
                  <a:lnTo>
                    <a:pt x="34289" y="3175"/>
                  </a:lnTo>
                  <a:lnTo>
                    <a:pt x="24764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767454" y="3230245"/>
              <a:ext cx="1181735" cy="1270"/>
            </a:xfrm>
            <a:custGeom>
              <a:avLst/>
              <a:gdLst/>
              <a:ahLst/>
              <a:cxnLst/>
              <a:rect l="l" t="t" r="r" b="b"/>
              <a:pathLst>
                <a:path w="1181735" h="1269">
                  <a:moveTo>
                    <a:pt x="0" y="0"/>
                  </a:moveTo>
                  <a:lnTo>
                    <a:pt x="1181735" y="1269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236791" y="2964815"/>
              <a:ext cx="3939215" cy="185419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2212975" y="2964815"/>
              <a:ext cx="3982085" cy="185420"/>
            </a:xfrm>
            <a:custGeom>
              <a:avLst/>
              <a:gdLst/>
              <a:ahLst/>
              <a:cxnLst/>
              <a:rect l="l" t="t" r="r" b="b"/>
              <a:pathLst>
                <a:path w="3982085" h="185419">
                  <a:moveTo>
                    <a:pt x="0" y="185419"/>
                  </a:moveTo>
                  <a:lnTo>
                    <a:pt x="3982085" y="185419"/>
                  </a:lnTo>
                  <a:lnTo>
                    <a:pt x="3982085" y="0"/>
                  </a:lnTo>
                  <a:lnTo>
                    <a:pt x="0" y="0"/>
                  </a:lnTo>
                  <a:lnTo>
                    <a:pt x="0" y="18541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209539" y="3251200"/>
              <a:ext cx="187325" cy="200025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052060" y="3444875"/>
              <a:ext cx="485139" cy="141605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5000625" y="3231515"/>
              <a:ext cx="1181735" cy="1270"/>
            </a:xfrm>
            <a:custGeom>
              <a:avLst/>
              <a:gdLst/>
              <a:ahLst/>
              <a:cxnLst/>
              <a:rect l="l" t="t" r="r" b="b"/>
              <a:pathLst>
                <a:path w="1181735" h="1269">
                  <a:moveTo>
                    <a:pt x="0" y="0"/>
                  </a:moveTo>
                  <a:lnTo>
                    <a:pt x="1181735" y="1269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867400" y="3246120"/>
              <a:ext cx="187325" cy="200025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709920" y="3439795"/>
              <a:ext cx="485139" cy="141605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4949189" y="3194050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39">
                  <a:moveTo>
                    <a:pt x="24764" y="0"/>
                  </a:moveTo>
                  <a:lnTo>
                    <a:pt x="15239" y="3175"/>
                  </a:lnTo>
                  <a:lnTo>
                    <a:pt x="6985" y="10159"/>
                  </a:lnTo>
                  <a:lnTo>
                    <a:pt x="1905" y="20319"/>
                  </a:lnTo>
                  <a:lnTo>
                    <a:pt x="0" y="33019"/>
                  </a:lnTo>
                  <a:lnTo>
                    <a:pt x="1905" y="46354"/>
                  </a:lnTo>
                  <a:lnTo>
                    <a:pt x="6985" y="56514"/>
                  </a:lnTo>
                  <a:lnTo>
                    <a:pt x="15239" y="63500"/>
                  </a:lnTo>
                  <a:lnTo>
                    <a:pt x="24764" y="66039"/>
                  </a:lnTo>
                  <a:lnTo>
                    <a:pt x="34289" y="63500"/>
                  </a:lnTo>
                  <a:lnTo>
                    <a:pt x="42545" y="56514"/>
                  </a:lnTo>
                  <a:lnTo>
                    <a:pt x="47625" y="46354"/>
                  </a:lnTo>
                  <a:lnTo>
                    <a:pt x="49530" y="33019"/>
                  </a:lnTo>
                  <a:lnTo>
                    <a:pt x="47625" y="20319"/>
                  </a:lnTo>
                  <a:lnTo>
                    <a:pt x="42545" y="10159"/>
                  </a:lnTo>
                  <a:lnTo>
                    <a:pt x="34289" y="3175"/>
                  </a:lnTo>
                  <a:lnTo>
                    <a:pt x="247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949189" y="3194050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39">
                  <a:moveTo>
                    <a:pt x="24764" y="0"/>
                  </a:moveTo>
                  <a:lnTo>
                    <a:pt x="15239" y="3175"/>
                  </a:lnTo>
                  <a:lnTo>
                    <a:pt x="6985" y="10159"/>
                  </a:lnTo>
                  <a:lnTo>
                    <a:pt x="1905" y="20319"/>
                  </a:lnTo>
                  <a:lnTo>
                    <a:pt x="0" y="33019"/>
                  </a:lnTo>
                  <a:lnTo>
                    <a:pt x="1905" y="46354"/>
                  </a:lnTo>
                  <a:lnTo>
                    <a:pt x="6985" y="56514"/>
                  </a:lnTo>
                  <a:lnTo>
                    <a:pt x="15239" y="63500"/>
                  </a:lnTo>
                  <a:lnTo>
                    <a:pt x="24764" y="66039"/>
                  </a:lnTo>
                  <a:lnTo>
                    <a:pt x="34289" y="63500"/>
                  </a:lnTo>
                  <a:lnTo>
                    <a:pt x="42545" y="56514"/>
                  </a:lnTo>
                  <a:lnTo>
                    <a:pt x="47625" y="46354"/>
                  </a:lnTo>
                  <a:lnTo>
                    <a:pt x="49530" y="33019"/>
                  </a:lnTo>
                  <a:lnTo>
                    <a:pt x="47625" y="20319"/>
                  </a:lnTo>
                  <a:lnTo>
                    <a:pt x="42545" y="10159"/>
                  </a:lnTo>
                  <a:lnTo>
                    <a:pt x="34289" y="3175"/>
                  </a:lnTo>
                  <a:lnTo>
                    <a:pt x="24764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756534" y="3294380"/>
              <a:ext cx="104139" cy="24447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886714"/>
            <a:ext cx="1174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libri"/>
                <a:cs typeface="Calibri"/>
              </a:rPr>
              <a:t>c)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236" y="2835021"/>
            <a:ext cx="1314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d)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2648" y="3928237"/>
            <a:ext cx="1613535" cy="6350"/>
          </a:xfrm>
          <a:custGeom>
            <a:avLst/>
            <a:gdLst/>
            <a:ahLst/>
            <a:cxnLst/>
            <a:rect l="l" t="t" r="r" b="b"/>
            <a:pathLst>
              <a:path w="1613535" h="6350">
                <a:moveTo>
                  <a:pt x="1613027" y="0"/>
                </a:moveTo>
                <a:lnTo>
                  <a:pt x="0" y="0"/>
                </a:lnTo>
                <a:lnTo>
                  <a:pt x="0" y="6095"/>
                </a:lnTo>
                <a:lnTo>
                  <a:pt x="1613027" y="6095"/>
                </a:lnTo>
                <a:lnTo>
                  <a:pt x="1613027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12286" y="3928237"/>
            <a:ext cx="3728720" cy="6350"/>
          </a:xfrm>
          <a:custGeom>
            <a:avLst/>
            <a:gdLst/>
            <a:ahLst/>
            <a:cxnLst/>
            <a:rect l="l" t="t" r="r" b="b"/>
            <a:pathLst>
              <a:path w="3728720" h="6350">
                <a:moveTo>
                  <a:pt x="3728592" y="0"/>
                </a:moveTo>
                <a:lnTo>
                  <a:pt x="0" y="0"/>
                </a:lnTo>
                <a:lnTo>
                  <a:pt x="0" y="6095"/>
                </a:lnTo>
                <a:lnTo>
                  <a:pt x="3728592" y="6095"/>
                </a:lnTo>
                <a:lnTo>
                  <a:pt x="3728592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403475" y="3536061"/>
            <a:ext cx="6940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libri"/>
                <a:cs typeface="Calibri"/>
              </a:rPr>
              <a:t>Ch</a:t>
            </a:r>
            <a:r>
              <a:rPr sz="1000" spc="-5" dirty="0">
                <a:latin typeface="Calibri"/>
                <a:cs typeface="Calibri"/>
              </a:rPr>
              <a:t>apa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bás</a:t>
            </a:r>
            <a:r>
              <a:rPr sz="1000" spc="-10" dirty="0">
                <a:latin typeface="Calibri"/>
                <a:cs typeface="Calibri"/>
              </a:rPr>
              <a:t>i</a:t>
            </a:r>
            <a:r>
              <a:rPr sz="1000" spc="-5" dirty="0">
                <a:latin typeface="Calibri"/>
                <a:cs typeface="Calibri"/>
              </a:rPr>
              <a:t>ca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965642" y="961707"/>
            <a:ext cx="4242435" cy="629920"/>
            <a:chOff x="1965642" y="961707"/>
            <a:chExt cx="4242435" cy="629920"/>
          </a:xfrm>
        </p:grpSpPr>
        <p:sp>
          <p:nvSpPr>
            <p:cNvPr id="10" name="object 10"/>
            <p:cNvSpPr/>
            <p:nvPr/>
          </p:nvSpPr>
          <p:spPr>
            <a:xfrm>
              <a:off x="2212974" y="1233170"/>
              <a:ext cx="1554480" cy="635"/>
            </a:xfrm>
            <a:custGeom>
              <a:avLst/>
              <a:gdLst/>
              <a:ahLst/>
              <a:cxnLst/>
              <a:rect l="l" t="t" r="r" b="b"/>
              <a:pathLst>
                <a:path w="1554479" h="634">
                  <a:moveTo>
                    <a:pt x="0" y="0"/>
                  </a:moveTo>
                  <a:lnTo>
                    <a:pt x="1554479" y="635"/>
                  </a:lnTo>
                </a:path>
              </a:pathLst>
            </a:custGeom>
            <a:ln w="507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40584" y="1256030"/>
              <a:ext cx="187325" cy="18287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65642" y="1418272"/>
              <a:ext cx="520064" cy="16351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983104" y="1443990"/>
              <a:ext cx="485140" cy="137795"/>
            </a:xfrm>
            <a:custGeom>
              <a:avLst/>
              <a:gdLst/>
              <a:ahLst/>
              <a:cxnLst/>
              <a:rect l="l" t="t" r="r" b="b"/>
              <a:pathLst>
                <a:path w="485139" h="137794">
                  <a:moveTo>
                    <a:pt x="0" y="137795"/>
                  </a:moveTo>
                  <a:lnTo>
                    <a:pt x="485140" y="137795"/>
                  </a:lnTo>
                  <a:lnTo>
                    <a:pt x="485140" y="0"/>
                  </a:lnTo>
                  <a:lnTo>
                    <a:pt x="0" y="0"/>
                  </a:lnTo>
                  <a:lnTo>
                    <a:pt x="0" y="137795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24275" y="1201420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40">
                  <a:moveTo>
                    <a:pt x="24764" y="0"/>
                  </a:moveTo>
                  <a:lnTo>
                    <a:pt x="15239" y="2540"/>
                  </a:lnTo>
                  <a:lnTo>
                    <a:pt x="6985" y="9525"/>
                  </a:lnTo>
                  <a:lnTo>
                    <a:pt x="1904" y="19685"/>
                  </a:lnTo>
                  <a:lnTo>
                    <a:pt x="0" y="33020"/>
                  </a:lnTo>
                  <a:lnTo>
                    <a:pt x="1904" y="45720"/>
                  </a:lnTo>
                  <a:lnTo>
                    <a:pt x="6985" y="55880"/>
                  </a:lnTo>
                  <a:lnTo>
                    <a:pt x="15239" y="63500"/>
                  </a:lnTo>
                  <a:lnTo>
                    <a:pt x="24764" y="66040"/>
                  </a:lnTo>
                  <a:lnTo>
                    <a:pt x="34289" y="63500"/>
                  </a:lnTo>
                  <a:lnTo>
                    <a:pt x="42545" y="55880"/>
                  </a:lnTo>
                  <a:lnTo>
                    <a:pt x="47625" y="45720"/>
                  </a:lnTo>
                  <a:lnTo>
                    <a:pt x="49529" y="33020"/>
                  </a:lnTo>
                  <a:lnTo>
                    <a:pt x="47625" y="19685"/>
                  </a:lnTo>
                  <a:lnTo>
                    <a:pt x="42545" y="9525"/>
                  </a:lnTo>
                  <a:lnTo>
                    <a:pt x="34289" y="2540"/>
                  </a:lnTo>
                  <a:lnTo>
                    <a:pt x="247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24275" y="1201420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40">
                  <a:moveTo>
                    <a:pt x="24764" y="0"/>
                  </a:moveTo>
                  <a:lnTo>
                    <a:pt x="15239" y="2540"/>
                  </a:lnTo>
                  <a:lnTo>
                    <a:pt x="6985" y="9525"/>
                  </a:lnTo>
                  <a:lnTo>
                    <a:pt x="1904" y="19685"/>
                  </a:lnTo>
                  <a:lnTo>
                    <a:pt x="0" y="33020"/>
                  </a:lnTo>
                  <a:lnTo>
                    <a:pt x="1904" y="45720"/>
                  </a:lnTo>
                  <a:lnTo>
                    <a:pt x="6985" y="55880"/>
                  </a:lnTo>
                  <a:lnTo>
                    <a:pt x="15239" y="63500"/>
                  </a:lnTo>
                  <a:lnTo>
                    <a:pt x="24764" y="66040"/>
                  </a:lnTo>
                  <a:lnTo>
                    <a:pt x="34289" y="63500"/>
                  </a:lnTo>
                  <a:lnTo>
                    <a:pt x="42545" y="55880"/>
                  </a:lnTo>
                  <a:lnTo>
                    <a:pt x="47625" y="45720"/>
                  </a:lnTo>
                  <a:lnTo>
                    <a:pt x="49529" y="33020"/>
                  </a:lnTo>
                  <a:lnTo>
                    <a:pt x="47625" y="19685"/>
                  </a:lnTo>
                  <a:lnTo>
                    <a:pt x="42545" y="9525"/>
                  </a:lnTo>
                  <a:lnTo>
                    <a:pt x="34289" y="2540"/>
                  </a:lnTo>
                  <a:lnTo>
                    <a:pt x="24764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84625" y="1256030"/>
              <a:ext cx="187325" cy="20002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27144" y="1449705"/>
              <a:ext cx="485139" cy="14160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767454" y="1232535"/>
              <a:ext cx="1181735" cy="1270"/>
            </a:xfrm>
            <a:custGeom>
              <a:avLst/>
              <a:gdLst/>
              <a:ahLst/>
              <a:cxnLst/>
              <a:rect l="l" t="t" r="r" b="b"/>
              <a:pathLst>
                <a:path w="1181735" h="1269">
                  <a:moveTo>
                    <a:pt x="0" y="0"/>
                  </a:moveTo>
                  <a:lnTo>
                    <a:pt x="1181735" y="1269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21529" y="1256030"/>
              <a:ext cx="187325" cy="200025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464050" y="1449705"/>
              <a:ext cx="485139" cy="14160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36800" y="966470"/>
              <a:ext cx="3940793" cy="185420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212974" y="966470"/>
              <a:ext cx="3969385" cy="185420"/>
            </a:xfrm>
            <a:custGeom>
              <a:avLst/>
              <a:gdLst/>
              <a:ahLst/>
              <a:cxnLst/>
              <a:rect l="l" t="t" r="r" b="b"/>
              <a:pathLst>
                <a:path w="3969385" h="185419">
                  <a:moveTo>
                    <a:pt x="0" y="185420"/>
                  </a:moveTo>
                  <a:lnTo>
                    <a:pt x="3969385" y="185420"/>
                  </a:lnTo>
                  <a:lnTo>
                    <a:pt x="3969385" y="0"/>
                  </a:lnTo>
                  <a:lnTo>
                    <a:pt x="0" y="0"/>
                  </a:lnTo>
                  <a:lnTo>
                    <a:pt x="0" y="1854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000625" y="1233805"/>
              <a:ext cx="1181735" cy="1270"/>
            </a:xfrm>
            <a:custGeom>
              <a:avLst/>
              <a:gdLst/>
              <a:ahLst/>
              <a:cxnLst/>
              <a:rect l="l" t="t" r="r" b="b"/>
              <a:pathLst>
                <a:path w="1181735" h="1269">
                  <a:moveTo>
                    <a:pt x="0" y="0"/>
                  </a:moveTo>
                  <a:lnTo>
                    <a:pt x="1181735" y="1270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867400" y="1248410"/>
              <a:ext cx="187325" cy="200025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09920" y="1442085"/>
              <a:ext cx="485139" cy="141604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4949189" y="1201420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40">
                  <a:moveTo>
                    <a:pt x="24764" y="0"/>
                  </a:moveTo>
                  <a:lnTo>
                    <a:pt x="15239" y="2540"/>
                  </a:lnTo>
                  <a:lnTo>
                    <a:pt x="6985" y="9525"/>
                  </a:lnTo>
                  <a:lnTo>
                    <a:pt x="1905" y="19685"/>
                  </a:lnTo>
                  <a:lnTo>
                    <a:pt x="0" y="33020"/>
                  </a:lnTo>
                  <a:lnTo>
                    <a:pt x="1905" y="45720"/>
                  </a:lnTo>
                  <a:lnTo>
                    <a:pt x="6985" y="55880"/>
                  </a:lnTo>
                  <a:lnTo>
                    <a:pt x="15239" y="63500"/>
                  </a:lnTo>
                  <a:lnTo>
                    <a:pt x="24764" y="66040"/>
                  </a:lnTo>
                  <a:lnTo>
                    <a:pt x="34289" y="63500"/>
                  </a:lnTo>
                  <a:lnTo>
                    <a:pt x="42545" y="55880"/>
                  </a:lnTo>
                  <a:lnTo>
                    <a:pt x="47625" y="45720"/>
                  </a:lnTo>
                  <a:lnTo>
                    <a:pt x="49530" y="33020"/>
                  </a:lnTo>
                  <a:lnTo>
                    <a:pt x="47625" y="19685"/>
                  </a:lnTo>
                  <a:lnTo>
                    <a:pt x="42545" y="9525"/>
                  </a:lnTo>
                  <a:lnTo>
                    <a:pt x="34289" y="2540"/>
                  </a:lnTo>
                  <a:lnTo>
                    <a:pt x="247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949189" y="1201420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40">
                  <a:moveTo>
                    <a:pt x="24764" y="0"/>
                  </a:moveTo>
                  <a:lnTo>
                    <a:pt x="15239" y="2540"/>
                  </a:lnTo>
                  <a:lnTo>
                    <a:pt x="6985" y="9525"/>
                  </a:lnTo>
                  <a:lnTo>
                    <a:pt x="1905" y="19685"/>
                  </a:lnTo>
                  <a:lnTo>
                    <a:pt x="0" y="33020"/>
                  </a:lnTo>
                  <a:lnTo>
                    <a:pt x="1905" y="45720"/>
                  </a:lnTo>
                  <a:lnTo>
                    <a:pt x="6985" y="55880"/>
                  </a:lnTo>
                  <a:lnTo>
                    <a:pt x="15239" y="63500"/>
                  </a:lnTo>
                  <a:lnTo>
                    <a:pt x="24764" y="66040"/>
                  </a:lnTo>
                  <a:lnTo>
                    <a:pt x="34289" y="63500"/>
                  </a:lnTo>
                  <a:lnTo>
                    <a:pt x="42545" y="55880"/>
                  </a:lnTo>
                  <a:lnTo>
                    <a:pt x="47625" y="45720"/>
                  </a:lnTo>
                  <a:lnTo>
                    <a:pt x="49530" y="33020"/>
                  </a:lnTo>
                  <a:lnTo>
                    <a:pt x="47625" y="19685"/>
                  </a:lnTo>
                  <a:lnTo>
                    <a:pt x="42545" y="9525"/>
                  </a:lnTo>
                  <a:lnTo>
                    <a:pt x="34289" y="2540"/>
                  </a:lnTo>
                  <a:lnTo>
                    <a:pt x="24764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1963420" y="2908617"/>
            <a:ext cx="4236720" cy="629920"/>
            <a:chOff x="1963420" y="2908617"/>
            <a:chExt cx="4236720" cy="629920"/>
          </a:xfrm>
        </p:grpSpPr>
        <p:sp>
          <p:nvSpPr>
            <p:cNvPr id="29" name="object 29"/>
            <p:cNvSpPr/>
            <p:nvPr/>
          </p:nvSpPr>
          <p:spPr>
            <a:xfrm>
              <a:off x="2205355" y="3180080"/>
              <a:ext cx="1554480" cy="635"/>
            </a:xfrm>
            <a:custGeom>
              <a:avLst/>
              <a:gdLst/>
              <a:ahLst/>
              <a:cxnLst/>
              <a:rect l="l" t="t" r="r" b="b"/>
              <a:pathLst>
                <a:path w="1554479" h="635">
                  <a:moveTo>
                    <a:pt x="0" y="0"/>
                  </a:moveTo>
                  <a:lnTo>
                    <a:pt x="1554480" y="635"/>
                  </a:lnTo>
                </a:path>
              </a:pathLst>
            </a:custGeom>
            <a:ln w="507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300730" y="3202940"/>
              <a:ext cx="187325" cy="200025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143250" y="3396615"/>
              <a:ext cx="485139" cy="141605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119630" y="3197225"/>
              <a:ext cx="166369" cy="18288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963420" y="3367881"/>
              <a:ext cx="462915" cy="15509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981200" y="3385185"/>
              <a:ext cx="427990" cy="137795"/>
            </a:xfrm>
            <a:custGeom>
              <a:avLst/>
              <a:gdLst/>
              <a:ahLst/>
              <a:cxnLst/>
              <a:rect l="l" t="t" r="r" b="b"/>
              <a:pathLst>
                <a:path w="427989" h="137795">
                  <a:moveTo>
                    <a:pt x="0" y="137795"/>
                  </a:moveTo>
                  <a:lnTo>
                    <a:pt x="427989" y="137795"/>
                  </a:lnTo>
                  <a:lnTo>
                    <a:pt x="427989" y="0"/>
                  </a:lnTo>
                  <a:lnTo>
                    <a:pt x="0" y="0"/>
                  </a:lnTo>
                  <a:lnTo>
                    <a:pt x="0" y="137795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716655" y="3142615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39">
                  <a:moveTo>
                    <a:pt x="24765" y="0"/>
                  </a:moveTo>
                  <a:lnTo>
                    <a:pt x="15240" y="2539"/>
                  </a:lnTo>
                  <a:lnTo>
                    <a:pt x="6985" y="9525"/>
                  </a:lnTo>
                  <a:lnTo>
                    <a:pt x="1905" y="20319"/>
                  </a:lnTo>
                  <a:lnTo>
                    <a:pt x="0" y="33019"/>
                  </a:lnTo>
                  <a:lnTo>
                    <a:pt x="1905" y="45719"/>
                  </a:lnTo>
                  <a:lnTo>
                    <a:pt x="6985" y="56514"/>
                  </a:lnTo>
                  <a:lnTo>
                    <a:pt x="15240" y="63500"/>
                  </a:lnTo>
                  <a:lnTo>
                    <a:pt x="24765" y="66039"/>
                  </a:lnTo>
                  <a:lnTo>
                    <a:pt x="34290" y="63500"/>
                  </a:lnTo>
                  <a:lnTo>
                    <a:pt x="42545" y="56514"/>
                  </a:lnTo>
                  <a:lnTo>
                    <a:pt x="47625" y="45719"/>
                  </a:lnTo>
                  <a:lnTo>
                    <a:pt x="49530" y="33019"/>
                  </a:lnTo>
                  <a:lnTo>
                    <a:pt x="47625" y="20319"/>
                  </a:lnTo>
                  <a:lnTo>
                    <a:pt x="42545" y="9525"/>
                  </a:lnTo>
                  <a:lnTo>
                    <a:pt x="34290" y="2539"/>
                  </a:lnTo>
                  <a:lnTo>
                    <a:pt x="247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716655" y="3142615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39">
                  <a:moveTo>
                    <a:pt x="24765" y="0"/>
                  </a:moveTo>
                  <a:lnTo>
                    <a:pt x="15240" y="2539"/>
                  </a:lnTo>
                  <a:lnTo>
                    <a:pt x="6985" y="9525"/>
                  </a:lnTo>
                  <a:lnTo>
                    <a:pt x="1905" y="20319"/>
                  </a:lnTo>
                  <a:lnTo>
                    <a:pt x="0" y="33019"/>
                  </a:lnTo>
                  <a:lnTo>
                    <a:pt x="1905" y="45719"/>
                  </a:lnTo>
                  <a:lnTo>
                    <a:pt x="6985" y="56514"/>
                  </a:lnTo>
                  <a:lnTo>
                    <a:pt x="15240" y="63500"/>
                  </a:lnTo>
                  <a:lnTo>
                    <a:pt x="24765" y="66039"/>
                  </a:lnTo>
                  <a:lnTo>
                    <a:pt x="34290" y="63500"/>
                  </a:lnTo>
                  <a:lnTo>
                    <a:pt x="42545" y="56514"/>
                  </a:lnTo>
                  <a:lnTo>
                    <a:pt x="47625" y="45719"/>
                  </a:lnTo>
                  <a:lnTo>
                    <a:pt x="49530" y="33019"/>
                  </a:lnTo>
                  <a:lnTo>
                    <a:pt x="47625" y="20319"/>
                  </a:lnTo>
                  <a:lnTo>
                    <a:pt x="42545" y="9525"/>
                  </a:lnTo>
                  <a:lnTo>
                    <a:pt x="34290" y="2539"/>
                  </a:lnTo>
                  <a:lnTo>
                    <a:pt x="24765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759835" y="3179445"/>
              <a:ext cx="1181735" cy="1270"/>
            </a:xfrm>
            <a:custGeom>
              <a:avLst/>
              <a:gdLst/>
              <a:ahLst/>
              <a:cxnLst/>
              <a:rect l="l" t="t" r="r" b="b"/>
              <a:pathLst>
                <a:path w="1181735" h="1269">
                  <a:moveTo>
                    <a:pt x="0" y="0"/>
                  </a:moveTo>
                  <a:lnTo>
                    <a:pt x="1181735" y="1269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52595" y="3200400"/>
              <a:ext cx="187325" cy="200025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095115" y="3394075"/>
              <a:ext cx="485139" cy="141605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205355" y="2913380"/>
              <a:ext cx="3982085" cy="185419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2205355" y="2913380"/>
              <a:ext cx="3982085" cy="185420"/>
            </a:xfrm>
            <a:custGeom>
              <a:avLst/>
              <a:gdLst/>
              <a:ahLst/>
              <a:cxnLst/>
              <a:rect l="l" t="t" r="r" b="b"/>
              <a:pathLst>
                <a:path w="3982085" h="185419">
                  <a:moveTo>
                    <a:pt x="0" y="185419"/>
                  </a:moveTo>
                  <a:lnTo>
                    <a:pt x="3982085" y="185419"/>
                  </a:lnTo>
                  <a:lnTo>
                    <a:pt x="3982085" y="0"/>
                  </a:lnTo>
                  <a:lnTo>
                    <a:pt x="0" y="0"/>
                  </a:lnTo>
                  <a:lnTo>
                    <a:pt x="0" y="18541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993005" y="3180715"/>
              <a:ext cx="1181735" cy="1270"/>
            </a:xfrm>
            <a:custGeom>
              <a:avLst/>
              <a:gdLst/>
              <a:ahLst/>
              <a:cxnLst/>
              <a:rect l="l" t="t" r="r" b="b"/>
              <a:pathLst>
                <a:path w="1181735" h="1269">
                  <a:moveTo>
                    <a:pt x="0" y="0"/>
                  </a:moveTo>
                  <a:lnTo>
                    <a:pt x="1181735" y="1269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859779" y="3195320"/>
              <a:ext cx="187325" cy="200025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702300" y="3388995"/>
              <a:ext cx="485139" cy="141605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4941570" y="3142615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39">
                  <a:moveTo>
                    <a:pt x="24764" y="0"/>
                  </a:moveTo>
                  <a:lnTo>
                    <a:pt x="15239" y="2539"/>
                  </a:lnTo>
                  <a:lnTo>
                    <a:pt x="6984" y="9525"/>
                  </a:lnTo>
                  <a:lnTo>
                    <a:pt x="1904" y="20319"/>
                  </a:lnTo>
                  <a:lnTo>
                    <a:pt x="0" y="33019"/>
                  </a:lnTo>
                  <a:lnTo>
                    <a:pt x="1904" y="45719"/>
                  </a:lnTo>
                  <a:lnTo>
                    <a:pt x="6984" y="56514"/>
                  </a:lnTo>
                  <a:lnTo>
                    <a:pt x="15239" y="63500"/>
                  </a:lnTo>
                  <a:lnTo>
                    <a:pt x="24764" y="66039"/>
                  </a:lnTo>
                  <a:lnTo>
                    <a:pt x="34289" y="63500"/>
                  </a:lnTo>
                  <a:lnTo>
                    <a:pt x="42544" y="56514"/>
                  </a:lnTo>
                  <a:lnTo>
                    <a:pt x="47625" y="45719"/>
                  </a:lnTo>
                  <a:lnTo>
                    <a:pt x="49529" y="33019"/>
                  </a:lnTo>
                  <a:lnTo>
                    <a:pt x="47625" y="20319"/>
                  </a:lnTo>
                  <a:lnTo>
                    <a:pt x="42544" y="9525"/>
                  </a:lnTo>
                  <a:lnTo>
                    <a:pt x="34289" y="2539"/>
                  </a:lnTo>
                  <a:lnTo>
                    <a:pt x="247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941570" y="3142615"/>
              <a:ext cx="49530" cy="66040"/>
            </a:xfrm>
            <a:custGeom>
              <a:avLst/>
              <a:gdLst/>
              <a:ahLst/>
              <a:cxnLst/>
              <a:rect l="l" t="t" r="r" b="b"/>
              <a:pathLst>
                <a:path w="49529" h="66039">
                  <a:moveTo>
                    <a:pt x="24764" y="0"/>
                  </a:moveTo>
                  <a:lnTo>
                    <a:pt x="15239" y="2539"/>
                  </a:lnTo>
                  <a:lnTo>
                    <a:pt x="6984" y="9525"/>
                  </a:lnTo>
                  <a:lnTo>
                    <a:pt x="1904" y="20319"/>
                  </a:lnTo>
                  <a:lnTo>
                    <a:pt x="0" y="33019"/>
                  </a:lnTo>
                  <a:lnTo>
                    <a:pt x="1904" y="45719"/>
                  </a:lnTo>
                  <a:lnTo>
                    <a:pt x="6984" y="56514"/>
                  </a:lnTo>
                  <a:lnTo>
                    <a:pt x="15239" y="63500"/>
                  </a:lnTo>
                  <a:lnTo>
                    <a:pt x="24764" y="66039"/>
                  </a:lnTo>
                  <a:lnTo>
                    <a:pt x="34289" y="63500"/>
                  </a:lnTo>
                  <a:lnTo>
                    <a:pt x="42544" y="56514"/>
                  </a:lnTo>
                  <a:lnTo>
                    <a:pt x="47625" y="45719"/>
                  </a:lnTo>
                  <a:lnTo>
                    <a:pt x="49529" y="33019"/>
                  </a:lnTo>
                  <a:lnTo>
                    <a:pt x="47625" y="20319"/>
                  </a:lnTo>
                  <a:lnTo>
                    <a:pt x="42544" y="9525"/>
                  </a:lnTo>
                  <a:lnTo>
                    <a:pt x="34289" y="2539"/>
                  </a:lnTo>
                  <a:lnTo>
                    <a:pt x="24764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754630" y="3242945"/>
              <a:ext cx="103505" cy="215900"/>
            </a:xfrm>
            <a:prstGeom prst="rect">
              <a:avLst/>
            </a:prstGeom>
          </p:spPr>
        </p:pic>
      </p:grpSp>
      <p:sp>
        <p:nvSpPr>
          <p:cNvPr id="48" name="object 19"/>
          <p:cNvSpPr txBox="1"/>
          <p:nvPr/>
        </p:nvSpPr>
        <p:spPr>
          <a:xfrm>
            <a:off x="545972" y="372110"/>
            <a:ext cx="2277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Ejemplos</a:t>
            </a:r>
            <a:r>
              <a:rPr sz="1800" spc="-5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de</a:t>
            </a:r>
            <a:r>
              <a:rPr sz="1800" spc="-4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Viga</a:t>
            </a:r>
            <a:r>
              <a:rPr sz="1800" spc="-4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Gerber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49" name="object 20"/>
          <p:cNvSpPr/>
          <p:nvPr/>
        </p:nvSpPr>
        <p:spPr>
          <a:xfrm>
            <a:off x="540384" y="688086"/>
            <a:ext cx="4268470" cy="6350"/>
          </a:xfrm>
          <a:custGeom>
            <a:avLst/>
            <a:gdLst/>
            <a:ahLst/>
            <a:cxnLst/>
            <a:rect l="l" t="t" r="r" b="b"/>
            <a:pathLst>
              <a:path w="4268470" h="6350">
                <a:moveTo>
                  <a:pt x="4268089" y="0"/>
                </a:moveTo>
                <a:lnTo>
                  <a:pt x="0" y="0"/>
                </a:lnTo>
                <a:lnTo>
                  <a:pt x="0" y="6095"/>
                </a:lnTo>
                <a:lnTo>
                  <a:pt x="4268089" y="6095"/>
                </a:lnTo>
                <a:lnTo>
                  <a:pt x="4268089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403606"/>
            <a:ext cx="6342380" cy="1254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2000"/>
              </a:lnSpc>
              <a:spcBef>
                <a:spcPts val="95"/>
              </a:spcBef>
            </a:pPr>
            <a:r>
              <a:rPr sz="1200" spc="-5" dirty="0">
                <a:latin typeface="Calibri"/>
                <a:cs typeface="Calibri"/>
              </a:rPr>
              <a:t>Estudiemos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ahora</a:t>
            </a:r>
            <a:r>
              <a:rPr sz="1200" dirty="0">
                <a:latin typeface="Calibri"/>
                <a:cs typeface="Calibri"/>
              </a:rPr>
              <a:t> 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caso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dirty="0">
                <a:latin typeface="Calibri"/>
                <a:cs typeface="Calibri"/>
              </a:rPr>
              <a:t> cada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chapa</a:t>
            </a:r>
            <a:r>
              <a:rPr sz="1200" dirty="0">
                <a:latin typeface="Calibri"/>
                <a:cs typeface="Calibri"/>
              </a:rPr>
              <a:t> tiene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condiciones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vínculos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externos.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estructura tiene dos articulaciones absolutas (fijas </a:t>
            </a:r>
            <a:r>
              <a:rPr sz="1200" dirty="0">
                <a:latin typeface="Calibri"/>
                <a:cs typeface="Calibri"/>
              </a:rPr>
              <a:t>a tierra), y </a:t>
            </a:r>
            <a:r>
              <a:rPr sz="1200" spc="-5" dirty="0">
                <a:latin typeface="Calibri"/>
                <a:cs typeface="Calibri"/>
              </a:rPr>
              <a:t>una articulación relativa entre ambas </a:t>
            </a:r>
            <a:r>
              <a:rPr sz="1200" dirty="0">
                <a:latin typeface="Calibri"/>
                <a:cs typeface="Calibri"/>
              </a:rPr>
              <a:t> chapas.</a:t>
            </a:r>
            <a:r>
              <a:rPr sz="1200" spc="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Estas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articulaciones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pueden</a:t>
            </a:r>
            <a:r>
              <a:rPr sz="1200" spc="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reales</a:t>
            </a:r>
            <a:r>
              <a:rPr sz="1200" spc="1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20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ficticias,</a:t>
            </a:r>
            <a:r>
              <a:rPr sz="1200" spc="20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estas</a:t>
            </a:r>
            <a:r>
              <a:rPr sz="1200" spc="1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últimas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20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materializan</a:t>
            </a:r>
            <a:r>
              <a:rPr sz="1200" spc="20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cuando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lugar de la </a:t>
            </a:r>
            <a:r>
              <a:rPr sz="1200" spc="-5" dirty="0">
                <a:latin typeface="Calibri"/>
                <a:cs typeface="Calibri"/>
              </a:rPr>
              <a:t>articulación existen dos apoyos de primer grado que,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conjunto, se comportan como si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hubiera una articulación </a:t>
            </a:r>
            <a:r>
              <a:rPr sz="1200" dirty="0">
                <a:latin typeface="Calibri"/>
                <a:cs typeface="Calibri"/>
              </a:rPr>
              <a:t>en el </a:t>
            </a:r>
            <a:r>
              <a:rPr sz="1200" spc="-5" dirty="0">
                <a:latin typeface="Calibri"/>
                <a:cs typeface="Calibri"/>
              </a:rPr>
              <a:t>punto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concurrencia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las rectas de acción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reacción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dichos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apoyos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(punto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5" dirty="0" err="1" smtClean="0">
                <a:latin typeface="Calibri"/>
                <a:cs typeface="Calibri"/>
              </a:rPr>
              <a:t>Figura</a:t>
            </a:r>
            <a:r>
              <a:rPr sz="1200" spc="5" dirty="0" smtClean="0">
                <a:latin typeface="Calibri"/>
                <a:cs typeface="Calibri"/>
              </a:rPr>
              <a:t>).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236" y="3955491"/>
            <a:ext cx="6339205" cy="920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795">
              <a:lnSpc>
                <a:spcPct val="1117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Cada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chapa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tiene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dos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condiciones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vínculo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directas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tierra,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tanto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depende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otra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chapa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 isostática.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11700"/>
              </a:lnSpc>
              <a:spcBef>
                <a:spcPts val="610"/>
              </a:spcBef>
            </a:pPr>
            <a:r>
              <a:rPr sz="1200" dirty="0">
                <a:latin typeface="Calibri"/>
                <a:cs typeface="Calibri"/>
              </a:rPr>
              <a:t>Analicemos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chapa</a:t>
            </a:r>
            <a:r>
              <a:rPr sz="1200" spc="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(1).</a:t>
            </a:r>
            <a:r>
              <a:rPr sz="1200" spc="2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solo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estuviera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vinculada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tierra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medio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articulación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9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A,</a:t>
            </a:r>
            <a:r>
              <a:rPr sz="1200" spc="20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punto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solo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podría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girar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torno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(centro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rotación)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dirección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normal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radio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giro.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Pero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4692" y="1987130"/>
            <a:ext cx="5889567" cy="1889862"/>
          </a:xfrm>
          <a:prstGeom prst="rect">
            <a:avLst/>
          </a:prstGeom>
        </p:spPr>
      </p:pic>
      <p:sp>
        <p:nvSpPr>
          <p:cNvPr id="5" name="object 4"/>
          <p:cNvSpPr txBox="1"/>
          <p:nvPr/>
        </p:nvSpPr>
        <p:spPr>
          <a:xfrm>
            <a:off x="618236" y="74207"/>
            <a:ext cx="1139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Arco</a:t>
            </a:r>
            <a:r>
              <a:rPr sz="1800" spc="-5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de</a:t>
            </a:r>
            <a:r>
              <a:rPr sz="1800" spc="-60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tres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59140" y="86380"/>
            <a:ext cx="12998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articulaciones</a:t>
            </a:r>
            <a:endParaRPr sz="18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403606"/>
            <a:ext cx="6342380" cy="3324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2000"/>
              </a:lnSpc>
              <a:spcBef>
                <a:spcPts val="95"/>
              </a:spcBef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punto</a:t>
            </a:r>
            <a:r>
              <a:rPr sz="1200" dirty="0">
                <a:latin typeface="Calibri"/>
                <a:cs typeface="Calibri"/>
              </a:rPr>
              <a:t> C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también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pertenece</a:t>
            </a:r>
            <a:r>
              <a:rPr sz="1200" dirty="0">
                <a:latin typeface="Calibri"/>
                <a:cs typeface="Calibri"/>
              </a:rPr>
              <a:t> 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chapa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(2).</a:t>
            </a:r>
            <a:r>
              <a:rPr sz="1200" dirty="0">
                <a:latin typeface="Calibri"/>
                <a:cs typeface="Calibri"/>
              </a:rPr>
              <a:t> 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punto</a:t>
            </a:r>
            <a:r>
              <a:rPr sz="1200" dirty="0">
                <a:latin typeface="Calibri"/>
                <a:cs typeface="Calibri"/>
              </a:rPr>
              <a:t> C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solo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puede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girar</a:t>
            </a:r>
            <a:r>
              <a:rPr sz="1200" spc="2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alrededor</a:t>
            </a:r>
            <a:r>
              <a:rPr sz="1200" spc="2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</a:t>
            </a:r>
            <a:r>
              <a:rPr sz="1200" spc="2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dirección perpendicular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CB. </a:t>
            </a:r>
            <a:r>
              <a:rPr sz="1200" dirty="0">
                <a:latin typeface="Calibri"/>
                <a:cs typeface="Calibri"/>
              </a:rPr>
              <a:t>Por lo </a:t>
            </a:r>
            <a:r>
              <a:rPr sz="1200" spc="-5" dirty="0">
                <a:latin typeface="Calibri"/>
                <a:cs typeface="Calibri"/>
              </a:rPr>
              <a:t>tanto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punto </a:t>
            </a:r>
            <a:r>
              <a:rPr sz="1200" dirty="0">
                <a:latin typeface="Calibri"/>
                <a:cs typeface="Calibri"/>
              </a:rPr>
              <a:t>C no </a:t>
            </a:r>
            <a:r>
              <a:rPr sz="1200" spc="-5" dirty="0">
                <a:latin typeface="Calibri"/>
                <a:cs typeface="Calibri"/>
              </a:rPr>
              <a:t>puede desplazarse. </a:t>
            </a:r>
            <a:r>
              <a:rPr sz="1200" dirty="0">
                <a:latin typeface="Calibri"/>
                <a:cs typeface="Calibri"/>
              </a:rPr>
              <a:t>Puede decirse </a:t>
            </a:r>
            <a:r>
              <a:rPr sz="1200" spc="-5" dirty="0">
                <a:latin typeface="Calibri"/>
                <a:cs typeface="Calibri"/>
              </a:rPr>
              <a:t>entonces </a:t>
            </a:r>
            <a:r>
              <a:rPr sz="1200" dirty="0">
                <a:latin typeface="Calibri"/>
                <a:cs typeface="Calibri"/>
              </a:rPr>
              <a:t> que, a los </a:t>
            </a:r>
            <a:r>
              <a:rPr sz="1200" spc="-5" dirty="0">
                <a:latin typeface="Calibri"/>
                <a:cs typeface="Calibri"/>
              </a:rPr>
              <a:t>efectos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sustentación </a:t>
            </a:r>
            <a:r>
              <a:rPr sz="1200" dirty="0">
                <a:latin typeface="Calibri"/>
                <a:cs typeface="Calibri"/>
              </a:rPr>
              <a:t>de la chapa </a:t>
            </a:r>
            <a:r>
              <a:rPr sz="1200" spc="-5" dirty="0">
                <a:latin typeface="Calibri"/>
                <a:cs typeface="Calibri"/>
              </a:rPr>
              <a:t>(1), </a:t>
            </a:r>
            <a:r>
              <a:rPr sz="1200" dirty="0">
                <a:latin typeface="Calibri"/>
                <a:cs typeface="Calibri"/>
              </a:rPr>
              <a:t>la chapa </a:t>
            </a:r>
            <a:r>
              <a:rPr sz="1200" spc="-5" dirty="0">
                <a:latin typeface="Calibri"/>
                <a:cs typeface="Calibri"/>
              </a:rPr>
              <a:t>(2) se comporta como </a:t>
            </a:r>
            <a:r>
              <a:rPr sz="1200" dirty="0">
                <a:latin typeface="Calibri"/>
                <a:cs typeface="Calibri"/>
              </a:rPr>
              <a:t>una biela </a:t>
            </a:r>
            <a:r>
              <a:rPr sz="1200" spc="-5" dirty="0">
                <a:latin typeface="Calibri"/>
                <a:cs typeface="Calibri"/>
              </a:rPr>
              <a:t>BC </a:t>
            </a:r>
            <a:r>
              <a:rPr sz="1200" dirty="0">
                <a:latin typeface="Calibri"/>
                <a:cs typeface="Calibri"/>
              </a:rPr>
              <a:t>o un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apoyo </a:t>
            </a:r>
            <a:r>
              <a:rPr sz="1200" dirty="0">
                <a:latin typeface="Calibri"/>
                <a:cs typeface="Calibri"/>
              </a:rPr>
              <a:t>móvil </a:t>
            </a:r>
            <a:r>
              <a:rPr sz="1200" spc="-5" dirty="0">
                <a:latin typeface="Calibri"/>
                <a:cs typeface="Calibri"/>
              </a:rPr>
              <a:t>de dirección BC. </a:t>
            </a:r>
            <a:r>
              <a:rPr sz="1200" dirty="0">
                <a:latin typeface="Calibri"/>
                <a:cs typeface="Calibri"/>
              </a:rPr>
              <a:t>Análogo </a:t>
            </a:r>
            <a:r>
              <a:rPr sz="1200" spc="-5" dirty="0">
                <a:latin typeface="Calibri"/>
                <a:cs typeface="Calibri"/>
              </a:rPr>
              <a:t>razonamiento puede </a:t>
            </a:r>
            <a:r>
              <a:rPr sz="1200" dirty="0">
                <a:latin typeface="Calibri"/>
                <a:cs typeface="Calibri"/>
              </a:rPr>
              <a:t>hacerse para la chapa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(2). En última </a:t>
            </a:r>
            <a:r>
              <a:rPr sz="1200" dirty="0">
                <a:latin typeface="Calibri"/>
                <a:cs typeface="Calibri"/>
              </a:rPr>
              <a:t> instancia </a:t>
            </a:r>
            <a:r>
              <a:rPr sz="1200" spc="-5" dirty="0">
                <a:latin typeface="Calibri"/>
                <a:cs typeface="Calibri"/>
              </a:rPr>
              <a:t>tenemos </a:t>
            </a:r>
            <a:r>
              <a:rPr sz="1200" dirty="0">
                <a:latin typeface="Calibri"/>
                <a:cs typeface="Calibri"/>
              </a:rPr>
              <a:t>que en C </a:t>
            </a:r>
            <a:r>
              <a:rPr sz="1200" spc="-5" dirty="0">
                <a:latin typeface="Calibri"/>
                <a:cs typeface="Calibri"/>
              </a:rPr>
              <a:t>existen aplicados dos apoyos móviles ficticios, equivalentes </a:t>
            </a:r>
            <a:r>
              <a:rPr sz="1200" dirty="0">
                <a:latin typeface="Calibri"/>
                <a:cs typeface="Calibri"/>
              </a:rPr>
              <a:t>a uno </a:t>
            </a:r>
            <a:r>
              <a:rPr sz="1200" spc="-5" dirty="0">
                <a:latin typeface="Calibri"/>
                <a:cs typeface="Calibri"/>
              </a:rPr>
              <a:t>fijo,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también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ficticio.</a:t>
            </a:r>
            <a:endParaRPr sz="1200" dirty="0">
              <a:latin typeface="Calibri"/>
              <a:cs typeface="Calibri"/>
            </a:endParaRPr>
          </a:p>
          <a:p>
            <a:pPr marL="12700" marR="9525" algn="just">
              <a:lnSpc>
                <a:spcPct val="111700"/>
              </a:lnSpc>
              <a:spcBef>
                <a:spcPts val="600"/>
              </a:spcBef>
            </a:pPr>
            <a:r>
              <a:rPr sz="1200" dirty="0">
                <a:latin typeface="Calibri"/>
                <a:cs typeface="Calibri"/>
              </a:rPr>
              <a:t>Pero la </a:t>
            </a:r>
            <a:r>
              <a:rPr sz="1200" spc="-5" dirty="0">
                <a:latin typeface="Calibri"/>
                <a:cs typeface="Calibri"/>
              </a:rPr>
              <a:t>disposición de las articulaciones debe cumplir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condición </a:t>
            </a:r>
            <a:r>
              <a:rPr sz="1200" dirty="0">
                <a:latin typeface="Calibri"/>
                <a:cs typeface="Calibri"/>
              </a:rPr>
              <a:t>de no estar </a:t>
            </a:r>
            <a:r>
              <a:rPr sz="1200" spc="-5" dirty="0">
                <a:latin typeface="Calibri"/>
                <a:cs typeface="Calibri"/>
              </a:rPr>
              <a:t>alineadas para que </a:t>
            </a:r>
            <a:r>
              <a:rPr sz="1200" dirty="0">
                <a:latin typeface="Calibri"/>
                <a:cs typeface="Calibri"/>
              </a:rPr>
              <a:t>no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exista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vinculación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aparente.</a:t>
            </a:r>
            <a:endParaRPr sz="1200" dirty="0">
              <a:latin typeface="Calibri"/>
              <a:cs typeface="Calibri"/>
            </a:endParaRPr>
          </a:p>
          <a:p>
            <a:pPr marL="12700" marR="5080" algn="just">
              <a:lnSpc>
                <a:spcPct val="112100"/>
              </a:lnSpc>
              <a:spcBef>
                <a:spcPts val="595"/>
              </a:spcBef>
            </a:pPr>
            <a:r>
              <a:rPr sz="1200" dirty="0">
                <a:latin typeface="Calibri"/>
                <a:cs typeface="Calibri"/>
              </a:rPr>
              <a:t>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calcular</a:t>
            </a:r>
            <a:r>
              <a:rPr sz="1200" dirty="0">
                <a:latin typeface="Calibri"/>
                <a:cs typeface="Calibri"/>
              </a:rPr>
              <a:t> las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reacciones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apoyo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procede</a:t>
            </a:r>
            <a:r>
              <a:rPr sz="1200" dirty="0">
                <a:latin typeface="Calibri"/>
                <a:cs typeface="Calibri"/>
              </a:rPr>
              <a:t> igual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caso</a:t>
            </a:r>
            <a:r>
              <a:rPr sz="1200" spc="-5" dirty="0">
                <a:latin typeface="Calibri"/>
                <a:cs typeface="Calibri"/>
              </a:rPr>
              <a:t> anterior.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Realizamos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Diagrama de </a:t>
            </a:r>
            <a:r>
              <a:rPr sz="1200" spc="-5" dirty="0">
                <a:latin typeface="Calibri"/>
                <a:cs typeface="Calibri"/>
              </a:rPr>
              <a:t>Cuerpo Libre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cadena, desvinculando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estructura de </a:t>
            </a:r>
            <a:r>
              <a:rPr sz="1200" dirty="0">
                <a:latin typeface="Calibri"/>
                <a:cs typeface="Calibri"/>
              </a:rPr>
              <a:t>tierra y </a:t>
            </a:r>
            <a:r>
              <a:rPr sz="1200" spc="-5" dirty="0">
                <a:latin typeface="Calibri"/>
                <a:cs typeface="Calibri"/>
              </a:rPr>
              <a:t>se reemplazan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vínculos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por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 smtClean="0">
                <a:latin typeface="Calibri"/>
                <a:cs typeface="Calibri"/>
              </a:rPr>
              <a:t>las</a:t>
            </a:r>
            <a:r>
              <a:rPr lang="es-AR" sz="1200" dirty="0" smtClean="0">
                <a:latin typeface="Calibri"/>
                <a:cs typeface="Calibri"/>
              </a:rPr>
              <a:t> </a:t>
            </a:r>
            <a:r>
              <a:rPr sz="1200" dirty="0" err="1" smtClean="0">
                <a:latin typeface="Calibri"/>
                <a:cs typeface="Calibri"/>
              </a:rPr>
              <a:t>reacciones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 generan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mismos.</a:t>
            </a:r>
            <a:endParaRPr sz="1200" dirty="0">
              <a:latin typeface="Calibri"/>
              <a:cs typeface="Calibri"/>
            </a:endParaRPr>
          </a:p>
          <a:p>
            <a:pPr marL="12700" marR="10160" algn="just">
              <a:lnSpc>
                <a:spcPct val="111900"/>
              </a:lnSpc>
              <a:spcBef>
                <a:spcPts val="600"/>
              </a:spcBef>
            </a:pPr>
            <a:r>
              <a:rPr sz="1200" spc="-5" dirty="0">
                <a:latin typeface="Calibri"/>
                <a:cs typeface="Calibri"/>
              </a:rPr>
              <a:t>El sistema de fuerzas externo conformado por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fuerzas </a:t>
            </a:r>
            <a:r>
              <a:rPr sz="1200" dirty="0">
                <a:latin typeface="Calibri"/>
                <a:cs typeface="Calibri"/>
              </a:rPr>
              <a:t>activas y </a:t>
            </a:r>
            <a:r>
              <a:rPr sz="1200" spc="-5" dirty="0">
                <a:latin typeface="Calibri"/>
                <a:cs typeface="Calibri"/>
              </a:rPr>
              <a:t>reactivas </a:t>
            </a:r>
            <a:r>
              <a:rPr sz="1200" dirty="0">
                <a:latin typeface="Calibri"/>
                <a:cs typeface="Calibri"/>
              </a:rPr>
              <a:t>debe </a:t>
            </a:r>
            <a:r>
              <a:rPr sz="1200" spc="-5" dirty="0">
                <a:latin typeface="Calibri"/>
                <a:cs typeface="Calibri"/>
              </a:rPr>
              <a:t>estar en equilibrio,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</a:t>
            </a:r>
            <a:r>
              <a:rPr sz="1200" spc="-5" dirty="0">
                <a:latin typeface="Calibri"/>
                <a:cs typeface="Calibri"/>
              </a:rPr>
              <a:t> que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podemos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plantear</a:t>
            </a:r>
            <a:r>
              <a:rPr sz="1200" dirty="0">
                <a:latin typeface="Calibri"/>
                <a:cs typeface="Calibri"/>
              </a:rPr>
              <a:t> las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ecuaciones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estática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dirty="0">
                <a:latin typeface="Calibri"/>
                <a:cs typeface="Calibri"/>
              </a:rPr>
              <a:t> este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sistema.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Elegiremos</a:t>
            </a:r>
            <a:r>
              <a:rPr sz="1200" dirty="0">
                <a:latin typeface="Calibri"/>
                <a:cs typeface="Calibri"/>
              </a:rPr>
              <a:t> las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ecuaciones </a:t>
            </a:r>
            <a:r>
              <a:rPr sz="1200" spc="-5" dirty="0">
                <a:latin typeface="Calibri"/>
                <a:cs typeface="Calibri"/>
              </a:rPr>
              <a:t>que convengan, </a:t>
            </a:r>
            <a:r>
              <a:rPr sz="1200" dirty="0">
                <a:latin typeface="Calibri"/>
                <a:cs typeface="Calibri"/>
              </a:rPr>
              <a:t>a fin </a:t>
            </a:r>
            <a:r>
              <a:rPr sz="1200" spc="-5" dirty="0">
                <a:latin typeface="Calibri"/>
                <a:cs typeface="Calibri"/>
              </a:rPr>
              <a:t>de </a:t>
            </a:r>
            <a:r>
              <a:rPr sz="1200" dirty="0">
                <a:latin typeface="Calibri"/>
                <a:cs typeface="Calibri"/>
              </a:rPr>
              <a:t>averiguar de </a:t>
            </a:r>
            <a:r>
              <a:rPr sz="1200" spc="-5" dirty="0">
                <a:latin typeface="Calibri"/>
                <a:cs typeface="Calibri"/>
              </a:rPr>
              <a:t>ser posible,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incógnitas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manera independiente </a:t>
            </a:r>
            <a:r>
              <a:rPr sz="1200" dirty="0">
                <a:latin typeface="Calibri"/>
                <a:cs typeface="Calibri"/>
              </a:rPr>
              <a:t> unas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otras.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403606"/>
            <a:ext cx="6341110" cy="843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1900"/>
              </a:lnSpc>
              <a:spcBef>
                <a:spcPts val="95"/>
              </a:spcBef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dirty="0">
                <a:latin typeface="Calibri"/>
                <a:cs typeface="Calibri"/>
              </a:rPr>
              <a:t> cuarta </a:t>
            </a:r>
            <a:r>
              <a:rPr sz="1200" spc="-5" dirty="0">
                <a:latin typeface="Calibri"/>
                <a:cs typeface="Calibri"/>
              </a:rPr>
              <a:t>ecuación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plantearemos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establece </a:t>
            </a:r>
            <a:r>
              <a:rPr sz="1200" dirty="0">
                <a:latin typeface="Calibri"/>
                <a:cs typeface="Calibri"/>
              </a:rPr>
              <a:t>el equilibrio </a:t>
            </a:r>
            <a:r>
              <a:rPr sz="1200" spc="-5" dirty="0">
                <a:latin typeface="Calibri"/>
                <a:cs typeface="Calibri"/>
              </a:rPr>
              <a:t>relativo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ambas chapas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expresa </a:t>
            </a:r>
            <a:r>
              <a:rPr sz="1200" dirty="0">
                <a:latin typeface="Calibri"/>
                <a:cs typeface="Calibri"/>
              </a:rPr>
              <a:t> que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suma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momentos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fuerzas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actúan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uno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otro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lado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articulación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debe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 nula respecto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ella. </a:t>
            </a:r>
            <a:r>
              <a:rPr sz="1200" dirty="0">
                <a:latin typeface="Calibri"/>
                <a:cs typeface="Calibri"/>
              </a:rPr>
              <a:t>Es decir, el </a:t>
            </a:r>
            <a:r>
              <a:rPr sz="1200" spc="-5" dirty="0">
                <a:latin typeface="Calibri"/>
                <a:cs typeface="Calibri"/>
              </a:rPr>
              <a:t>sistema de </a:t>
            </a:r>
            <a:r>
              <a:rPr sz="1200" dirty="0">
                <a:latin typeface="Calibri"/>
                <a:cs typeface="Calibri"/>
              </a:rPr>
              <a:t>ecuaciones </a:t>
            </a:r>
            <a:r>
              <a:rPr sz="1200" spc="-10" dirty="0">
                <a:latin typeface="Calibri"/>
                <a:cs typeface="Calibri"/>
              </a:rPr>
              <a:t>puede </a:t>
            </a:r>
            <a:r>
              <a:rPr sz="1200" spc="-5" dirty="0">
                <a:latin typeface="Calibri"/>
                <a:cs typeface="Calibri"/>
              </a:rPr>
              <a:t>ser planteado </a:t>
            </a:r>
            <a:r>
              <a:rPr sz="1200" dirty="0">
                <a:latin typeface="Calibri"/>
                <a:cs typeface="Calibri"/>
              </a:rPr>
              <a:t>de las </a:t>
            </a:r>
            <a:r>
              <a:rPr sz="1200" spc="-5" dirty="0">
                <a:latin typeface="Calibri"/>
                <a:cs typeface="Calibri"/>
              </a:rPr>
              <a:t>dos maneras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siguientes: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8372" y="1328674"/>
            <a:ext cx="845819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(1)</a:t>
            </a:r>
            <a:r>
              <a:rPr spc="210" dirty="0"/>
              <a:t> </a:t>
            </a:r>
            <a:r>
              <a:rPr lang="el-GR" spc="20" dirty="0">
                <a:latin typeface="Verdana"/>
                <a:ea typeface="Malgun Gothic Semilight" panose="020B0502040204020203" pitchFamily="34" charset="-128"/>
              </a:rPr>
              <a:t>Σ</a:t>
            </a:r>
            <a:r>
              <a:rPr spc="20" dirty="0" err="1" smtClean="0"/>
              <a:t>Fx</a:t>
            </a:r>
            <a:r>
              <a:rPr spc="-35" dirty="0" smtClean="0"/>
              <a:t> </a:t>
            </a:r>
            <a:r>
              <a:rPr dirty="0"/>
              <a:t>=</a:t>
            </a:r>
            <a:r>
              <a:rPr spc="-30" dirty="0"/>
              <a:t> </a:t>
            </a:r>
            <a:r>
              <a:rPr dirty="0"/>
              <a:t>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98372" y="1543024"/>
            <a:ext cx="1233628" cy="1000274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60"/>
              </a:spcBef>
              <a:tabLst>
                <a:tab pos="282575" algn="l"/>
              </a:tabLst>
            </a:pPr>
            <a:r>
              <a:rPr lang="es-AR" sz="1400" spc="20" dirty="0" smtClean="0">
                <a:cs typeface="Verdana"/>
              </a:rPr>
              <a:t>(2) </a:t>
            </a:r>
            <a:r>
              <a:rPr lang="el-GR" sz="1400" spc="2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Σ</a:t>
            </a:r>
            <a:r>
              <a:rPr sz="1400" spc="20" dirty="0" err="1" smtClean="0">
                <a:latin typeface="Calibri"/>
                <a:cs typeface="Calibri"/>
              </a:rPr>
              <a:t>Fy</a:t>
            </a:r>
            <a:r>
              <a:rPr sz="1400" spc="-35" dirty="0" smtClean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=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0</a:t>
            </a:r>
          </a:p>
          <a:p>
            <a:pPr marL="12065">
              <a:lnSpc>
                <a:spcPct val="100000"/>
              </a:lnSpc>
              <a:spcBef>
                <a:spcPts val="865"/>
              </a:spcBef>
              <a:tabLst>
                <a:tab pos="282575" algn="l"/>
              </a:tabLst>
            </a:pPr>
            <a:r>
              <a:rPr lang="es-AR" sz="1400" spc="20" dirty="0" smtClean="0">
                <a:cs typeface="Calibri"/>
              </a:rPr>
              <a:t>(3) </a:t>
            </a:r>
            <a:r>
              <a:rPr lang="el-GR" sz="1400" spc="2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Σ</a:t>
            </a:r>
            <a:r>
              <a:rPr sz="1400" spc="20" dirty="0" smtClean="0">
                <a:latin typeface="Calibri"/>
                <a:cs typeface="Calibri"/>
              </a:rPr>
              <a:t>MA</a:t>
            </a:r>
            <a:r>
              <a:rPr sz="1400" spc="-45" dirty="0" smtClean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=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0</a:t>
            </a:r>
          </a:p>
          <a:p>
            <a:pPr marL="12065">
              <a:lnSpc>
                <a:spcPct val="100000"/>
              </a:lnSpc>
              <a:spcBef>
                <a:spcPts val="865"/>
              </a:spcBef>
              <a:tabLst>
                <a:tab pos="281305" algn="l"/>
              </a:tabLst>
            </a:pPr>
            <a:r>
              <a:rPr lang="es-AR" sz="1400" spc="20" dirty="0" smtClean="0">
                <a:cs typeface="Calibri"/>
              </a:rPr>
              <a:t>(4) </a:t>
            </a:r>
            <a:r>
              <a:rPr lang="el-GR" sz="1400" spc="2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Σ</a:t>
            </a:r>
            <a:r>
              <a:rPr sz="1400" spc="20" dirty="0" smtClean="0">
                <a:latin typeface="Calibri"/>
                <a:cs typeface="Calibri"/>
              </a:rPr>
              <a:t>MC</a:t>
            </a:r>
            <a:r>
              <a:rPr sz="1400" spc="-60" dirty="0" smtClean="0">
                <a:latin typeface="Calibri"/>
                <a:cs typeface="Calibri"/>
              </a:rPr>
              <a:t> </a:t>
            </a:r>
            <a:r>
              <a:rPr sz="1400" dirty="0" err="1">
                <a:latin typeface="Calibri"/>
                <a:cs typeface="Calibri"/>
              </a:rPr>
              <a:t>izq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 smtClean="0">
                <a:latin typeface="Calibri"/>
                <a:cs typeface="Calibri"/>
              </a:rPr>
              <a:t>=</a:t>
            </a:r>
            <a:r>
              <a:rPr lang="es-AR" sz="1400" dirty="0" smtClean="0">
                <a:latin typeface="Calibri"/>
                <a:cs typeface="Calibri"/>
              </a:rPr>
              <a:t> 0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002023" y="1283208"/>
            <a:ext cx="1388110" cy="1336675"/>
            <a:chOff x="4002023" y="1283208"/>
            <a:chExt cx="1388110" cy="133667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15175" y="1409663"/>
              <a:ext cx="1174481" cy="107579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008119" y="1289304"/>
              <a:ext cx="208915" cy="1324610"/>
            </a:xfrm>
            <a:custGeom>
              <a:avLst/>
              <a:gdLst/>
              <a:ahLst/>
              <a:cxnLst/>
              <a:rect l="l" t="t" r="r" b="b"/>
              <a:pathLst>
                <a:path w="208914" h="1324610">
                  <a:moveTo>
                    <a:pt x="208787" y="1324356"/>
                  </a:moveTo>
                  <a:lnTo>
                    <a:pt x="168151" y="1322994"/>
                  </a:lnTo>
                  <a:lnTo>
                    <a:pt x="134969" y="1319276"/>
                  </a:lnTo>
                  <a:lnTo>
                    <a:pt x="112597" y="1313747"/>
                  </a:lnTo>
                  <a:lnTo>
                    <a:pt x="104393" y="1306957"/>
                  </a:lnTo>
                  <a:lnTo>
                    <a:pt x="104393" y="679576"/>
                  </a:lnTo>
                  <a:lnTo>
                    <a:pt x="96190" y="672786"/>
                  </a:lnTo>
                  <a:lnTo>
                    <a:pt x="73818" y="667257"/>
                  </a:lnTo>
                  <a:lnTo>
                    <a:pt x="40636" y="663539"/>
                  </a:lnTo>
                  <a:lnTo>
                    <a:pt x="0" y="662177"/>
                  </a:lnTo>
                  <a:lnTo>
                    <a:pt x="40636" y="660816"/>
                  </a:lnTo>
                  <a:lnTo>
                    <a:pt x="73818" y="657098"/>
                  </a:lnTo>
                  <a:lnTo>
                    <a:pt x="96190" y="651569"/>
                  </a:lnTo>
                  <a:lnTo>
                    <a:pt x="104393" y="644778"/>
                  </a:lnTo>
                  <a:lnTo>
                    <a:pt x="104393" y="17399"/>
                  </a:lnTo>
                  <a:lnTo>
                    <a:pt x="112597" y="10608"/>
                  </a:lnTo>
                  <a:lnTo>
                    <a:pt x="134969" y="5079"/>
                  </a:lnTo>
                  <a:lnTo>
                    <a:pt x="168151" y="1361"/>
                  </a:lnTo>
                  <a:lnTo>
                    <a:pt x="208787" y="0"/>
                  </a:lnTo>
                </a:path>
              </a:pathLst>
            </a:custGeom>
            <a:ln w="12191">
              <a:solidFill>
                <a:srgbClr val="E383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901823" y="1787779"/>
            <a:ext cx="120014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ó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18744" y="1304544"/>
            <a:ext cx="210820" cy="1324610"/>
          </a:xfrm>
          <a:custGeom>
            <a:avLst/>
            <a:gdLst/>
            <a:ahLst/>
            <a:cxnLst/>
            <a:rect l="l" t="t" r="r" b="b"/>
            <a:pathLst>
              <a:path w="210819" h="1324610">
                <a:moveTo>
                  <a:pt x="210312" y="1324356"/>
                </a:moveTo>
                <a:lnTo>
                  <a:pt x="169380" y="1322974"/>
                </a:lnTo>
                <a:lnTo>
                  <a:pt x="135955" y="1319212"/>
                </a:lnTo>
                <a:lnTo>
                  <a:pt x="113419" y="1313640"/>
                </a:lnTo>
                <a:lnTo>
                  <a:pt x="105156" y="1306830"/>
                </a:lnTo>
                <a:lnTo>
                  <a:pt x="105156" y="679704"/>
                </a:lnTo>
                <a:lnTo>
                  <a:pt x="96892" y="672893"/>
                </a:lnTo>
                <a:lnTo>
                  <a:pt x="74356" y="667321"/>
                </a:lnTo>
                <a:lnTo>
                  <a:pt x="40931" y="663559"/>
                </a:lnTo>
                <a:lnTo>
                  <a:pt x="0" y="662178"/>
                </a:lnTo>
                <a:lnTo>
                  <a:pt x="40931" y="660796"/>
                </a:lnTo>
                <a:lnTo>
                  <a:pt x="74356" y="657034"/>
                </a:lnTo>
                <a:lnTo>
                  <a:pt x="96892" y="651462"/>
                </a:lnTo>
                <a:lnTo>
                  <a:pt x="105156" y="644651"/>
                </a:lnTo>
                <a:lnTo>
                  <a:pt x="105156" y="17525"/>
                </a:lnTo>
                <a:lnTo>
                  <a:pt x="113419" y="10715"/>
                </a:lnTo>
                <a:lnTo>
                  <a:pt x="135955" y="5143"/>
                </a:lnTo>
                <a:lnTo>
                  <a:pt x="169380" y="1381"/>
                </a:lnTo>
                <a:lnTo>
                  <a:pt x="210312" y="0"/>
                </a:lnTo>
              </a:path>
            </a:pathLst>
          </a:custGeom>
          <a:ln w="12192">
            <a:solidFill>
              <a:srgbClr val="E383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Rectángulo 10"/>
          <p:cNvSpPr/>
          <p:nvPr/>
        </p:nvSpPr>
        <p:spPr>
          <a:xfrm>
            <a:off x="4731658" y="2292350"/>
            <a:ext cx="103415" cy="193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adroTexto 9"/>
          <p:cNvSpPr txBox="1"/>
          <p:nvPr/>
        </p:nvSpPr>
        <p:spPr>
          <a:xfrm>
            <a:off x="4640220" y="2235513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 smtClean="0"/>
              <a:t>C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421894"/>
            <a:ext cx="951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Definición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2731" y="737870"/>
            <a:ext cx="6518275" cy="6350"/>
          </a:xfrm>
          <a:custGeom>
            <a:avLst/>
            <a:gdLst/>
            <a:ahLst/>
            <a:cxnLst/>
            <a:rect l="l" t="t" r="r" b="b"/>
            <a:pathLst>
              <a:path w="6518275" h="6350">
                <a:moveTo>
                  <a:pt x="6518148" y="0"/>
                </a:moveTo>
                <a:lnTo>
                  <a:pt x="0" y="0"/>
                </a:lnTo>
                <a:lnTo>
                  <a:pt x="0" y="6096"/>
                </a:lnTo>
                <a:lnTo>
                  <a:pt x="6518148" y="6096"/>
                </a:lnTo>
                <a:lnTo>
                  <a:pt x="6518148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05410" marR="5080">
              <a:lnSpc>
                <a:spcPct val="101400"/>
              </a:lnSpc>
              <a:spcBef>
                <a:spcPts val="80"/>
              </a:spcBef>
            </a:pPr>
            <a:r>
              <a:rPr dirty="0"/>
              <a:t>Se</a:t>
            </a:r>
            <a:r>
              <a:rPr spc="135" dirty="0"/>
              <a:t> </a:t>
            </a:r>
            <a:r>
              <a:rPr spc="-5" dirty="0"/>
              <a:t>denomina</a:t>
            </a:r>
            <a:r>
              <a:rPr spc="120" dirty="0"/>
              <a:t> </a:t>
            </a:r>
            <a:r>
              <a:rPr dirty="0"/>
              <a:t>cadena</a:t>
            </a:r>
            <a:r>
              <a:rPr spc="120" dirty="0"/>
              <a:t> </a:t>
            </a:r>
            <a:r>
              <a:rPr spc="-5" dirty="0"/>
              <a:t>cinemática</a:t>
            </a:r>
            <a:r>
              <a:rPr spc="150" dirty="0"/>
              <a:t> </a:t>
            </a:r>
            <a:r>
              <a:rPr dirty="0"/>
              <a:t>a</a:t>
            </a:r>
            <a:r>
              <a:rPr spc="130" dirty="0"/>
              <a:t> </a:t>
            </a:r>
            <a:r>
              <a:rPr spc="-5" dirty="0"/>
              <a:t>una</a:t>
            </a:r>
            <a:r>
              <a:rPr spc="130" dirty="0"/>
              <a:t> </a:t>
            </a:r>
            <a:r>
              <a:rPr spc="-5" dirty="0"/>
              <a:t>sucesión</a:t>
            </a:r>
            <a:r>
              <a:rPr spc="150" dirty="0"/>
              <a:t> </a:t>
            </a:r>
            <a:r>
              <a:rPr spc="-5" dirty="0"/>
              <a:t>de</a:t>
            </a:r>
            <a:r>
              <a:rPr spc="130" dirty="0"/>
              <a:t> </a:t>
            </a:r>
            <a:r>
              <a:rPr spc="-5" dirty="0"/>
              <a:t>dos</a:t>
            </a:r>
            <a:r>
              <a:rPr spc="125" dirty="0"/>
              <a:t> </a:t>
            </a:r>
            <a:r>
              <a:rPr dirty="0"/>
              <a:t>o</a:t>
            </a:r>
            <a:r>
              <a:rPr spc="140" dirty="0"/>
              <a:t> </a:t>
            </a:r>
            <a:r>
              <a:rPr dirty="0"/>
              <a:t>más</a:t>
            </a:r>
            <a:r>
              <a:rPr spc="125" dirty="0"/>
              <a:t> </a:t>
            </a:r>
            <a:r>
              <a:rPr dirty="0"/>
              <a:t>chapas</a:t>
            </a:r>
            <a:r>
              <a:rPr spc="120" dirty="0"/>
              <a:t> </a:t>
            </a:r>
            <a:r>
              <a:rPr spc="-5" dirty="0"/>
              <a:t>vinculadas</a:t>
            </a:r>
            <a:r>
              <a:rPr spc="130" dirty="0"/>
              <a:t> </a:t>
            </a:r>
            <a:r>
              <a:rPr dirty="0"/>
              <a:t>entre </a:t>
            </a:r>
            <a:r>
              <a:rPr spc="-305" dirty="0"/>
              <a:t> </a:t>
            </a:r>
            <a:r>
              <a:rPr dirty="0" err="1"/>
              <a:t>sí</a:t>
            </a:r>
            <a:r>
              <a:rPr spc="114" dirty="0"/>
              <a:t> </a:t>
            </a:r>
            <a:r>
              <a:rPr dirty="0" err="1" smtClean="0"/>
              <a:t>por</a:t>
            </a:r>
            <a:r>
              <a:rPr lang="es-AR" dirty="0" smtClean="0"/>
              <a:t> </a:t>
            </a:r>
            <a:r>
              <a:rPr dirty="0" err="1" smtClean="0"/>
              <a:t>articulaciones</a:t>
            </a:r>
            <a:r>
              <a:rPr spc="-5" dirty="0" smtClean="0"/>
              <a:t> </a:t>
            </a:r>
            <a:r>
              <a:rPr spc="-5" dirty="0"/>
              <a:t>intermedias </a:t>
            </a:r>
            <a:r>
              <a:rPr dirty="0"/>
              <a:t>o</a:t>
            </a:r>
            <a:r>
              <a:rPr spc="-5" dirty="0"/>
              <a:t> relativas.</a:t>
            </a:r>
          </a:p>
          <a:p>
            <a:pPr marL="105410" marR="2951480">
              <a:lnSpc>
                <a:spcPct val="112300"/>
              </a:lnSpc>
              <a:spcBef>
                <a:spcPts val="1030"/>
              </a:spcBef>
            </a:pPr>
            <a:r>
              <a:rPr i="0" spc="-5" dirty="0">
                <a:latin typeface="Calibri"/>
                <a:cs typeface="Calibri"/>
              </a:rPr>
              <a:t>Las</a:t>
            </a:r>
            <a:r>
              <a:rPr i="0" spc="70" dirty="0">
                <a:latin typeface="Calibri"/>
                <a:cs typeface="Calibri"/>
              </a:rPr>
              <a:t> </a:t>
            </a:r>
            <a:r>
              <a:rPr i="0" spc="-5" dirty="0">
                <a:latin typeface="Calibri"/>
                <a:cs typeface="Calibri"/>
              </a:rPr>
              <a:t>cadenas</a:t>
            </a:r>
            <a:r>
              <a:rPr i="0" spc="80" dirty="0">
                <a:latin typeface="Calibri"/>
                <a:cs typeface="Calibri"/>
              </a:rPr>
              <a:t> </a:t>
            </a:r>
            <a:r>
              <a:rPr i="0" spc="-5" dirty="0">
                <a:latin typeface="Calibri"/>
                <a:cs typeface="Calibri"/>
              </a:rPr>
              <a:t>cinemáticas</a:t>
            </a:r>
            <a:r>
              <a:rPr i="0" spc="70" dirty="0">
                <a:latin typeface="Calibri"/>
                <a:cs typeface="Calibri"/>
              </a:rPr>
              <a:t> </a:t>
            </a:r>
            <a:r>
              <a:rPr i="0" spc="-5" dirty="0">
                <a:latin typeface="Calibri"/>
                <a:cs typeface="Calibri"/>
              </a:rPr>
              <a:t>pueden</a:t>
            </a:r>
            <a:r>
              <a:rPr i="0" spc="70" dirty="0">
                <a:latin typeface="Calibri"/>
                <a:cs typeface="Calibri"/>
              </a:rPr>
              <a:t> </a:t>
            </a:r>
            <a:r>
              <a:rPr i="0" spc="-5" dirty="0">
                <a:latin typeface="Calibri"/>
                <a:cs typeface="Calibri"/>
              </a:rPr>
              <a:t>ser</a:t>
            </a:r>
            <a:r>
              <a:rPr i="0" spc="80" dirty="0">
                <a:latin typeface="Calibri"/>
                <a:cs typeface="Calibri"/>
              </a:rPr>
              <a:t> </a:t>
            </a:r>
            <a:r>
              <a:rPr b="1" i="0" dirty="0">
                <a:latin typeface="Calibri"/>
                <a:cs typeface="Calibri"/>
              </a:rPr>
              <a:t>abiertas</a:t>
            </a:r>
            <a:r>
              <a:rPr b="1" i="0" spc="100" dirty="0">
                <a:latin typeface="Calibri"/>
                <a:cs typeface="Calibri"/>
              </a:rPr>
              <a:t> </a:t>
            </a:r>
            <a:r>
              <a:rPr b="1" i="0" dirty="0">
                <a:latin typeface="Calibri"/>
                <a:cs typeface="Calibri"/>
              </a:rPr>
              <a:t>o </a:t>
            </a:r>
            <a:r>
              <a:rPr b="1" i="0" spc="-305" dirty="0">
                <a:latin typeface="Calibri"/>
                <a:cs typeface="Calibri"/>
              </a:rPr>
              <a:t> </a:t>
            </a:r>
            <a:r>
              <a:rPr b="1" i="0" spc="-5" dirty="0">
                <a:latin typeface="Calibri"/>
                <a:cs typeface="Calibri"/>
              </a:rPr>
              <a:t>cerradas</a:t>
            </a:r>
            <a:r>
              <a:rPr i="0" spc="-5" dirty="0">
                <a:latin typeface="Calibri"/>
                <a:cs typeface="Calibri"/>
              </a:rPr>
              <a:t>.</a:t>
            </a:r>
          </a:p>
          <a:p>
            <a:pPr marL="92710">
              <a:lnSpc>
                <a:spcPct val="100000"/>
              </a:lnSpc>
            </a:pPr>
            <a:endParaRPr i="0" spc="-5" dirty="0">
              <a:latin typeface="Calibri"/>
              <a:cs typeface="Calibri"/>
            </a:endParaRPr>
          </a:p>
          <a:p>
            <a:pPr marL="92710">
              <a:lnSpc>
                <a:spcPct val="100000"/>
              </a:lnSpc>
              <a:spcBef>
                <a:spcPts val="15"/>
              </a:spcBef>
            </a:pPr>
            <a:endParaRPr sz="1050" dirty="0">
              <a:latin typeface="Calibri"/>
              <a:cs typeface="Calibri"/>
            </a:endParaRPr>
          </a:p>
          <a:p>
            <a:pPr marL="935990">
              <a:lnSpc>
                <a:spcPct val="100000"/>
              </a:lnSpc>
            </a:pPr>
            <a:r>
              <a:rPr sz="1200" i="0" spc="-5" dirty="0">
                <a:latin typeface="Calibri"/>
                <a:cs typeface="Calibri"/>
              </a:rPr>
              <a:t>Cadena</a:t>
            </a:r>
            <a:r>
              <a:rPr sz="1200" i="0" spc="-25" dirty="0">
                <a:latin typeface="Calibri"/>
                <a:cs typeface="Calibri"/>
              </a:rPr>
              <a:t> </a:t>
            </a:r>
            <a:r>
              <a:rPr sz="1200" i="0" spc="-5" dirty="0">
                <a:latin typeface="Calibri"/>
                <a:cs typeface="Calibri"/>
              </a:rPr>
              <a:t>cinemática</a:t>
            </a:r>
            <a:r>
              <a:rPr sz="1200" i="0" spc="-20" dirty="0">
                <a:latin typeface="Calibri"/>
                <a:cs typeface="Calibri"/>
              </a:rPr>
              <a:t> </a:t>
            </a:r>
            <a:r>
              <a:rPr sz="1200" i="0" spc="-5" dirty="0">
                <a:latin typeface="Calibri"/>
                <a:cs typeface="Calibri"/>
              </a:rPr>
              <a:t>abierta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4823" y="3922210"/>
            <a:ext cx="5170299" cy="123712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91000" y="1325973"/>
            <a:ext cx="2828544" cy="217160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480" y="2031492"/>
            <a:ext cx="2878835" cy="22250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9187" y="2662017"/>
            <a:ext cx="3104985" cy="11787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398119"/>
            <a:ext cx="6509384" cy="504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100"/>
              </a:lnSpc>
              <a:spcBef>
                <a:spcPts val="100"/>
              </a:spcBef>
            </a:pPr>
            <a:r>
              <a:rPr spc="-5" dirty="0"/>
              <a:t>Cuando</a:t>
            </a:r>
            <a:r>
              <a:rPr spc="5" dirty="0"/>
              <a:t> </a:t>
            </a:r>
            <a:r>
              <a:rPr dirty="0"/>
              <a:t>la</a:t>
            </a:r>
            <a:r>
              <a:rPr spc="305" dirty="0"/>
              <a:t> </a:t>
            </a:r>
            <a:r>
              <a:rPr spc="-5" dirty="0"/>
              <a:t>primera</a:t>
            </a:r>
            <a:r>
              <a:rPr spc="10" dirty="0"/>
              <a:t> </a:t>
            </a:r>
            <a:r>
              <a:rPr spc="-5" dirty="0"/>
              <a:t>chapa</a:t>
            </a:r>
            <a:r>
              <a:rPr dirty="0"/>
              <a:t> se</a:t>
            </a:r>
            <a:r>
              <a:rPr spc="305" dirty="0"/>
              <a:t> </a:t>
            </a:r>
            <a:r>
              <a:rPr spc="-5" dirty="0"/>
              <a:t>articula</a:t>
            </a:r>
            <a:r>
              <a:rPr dirty="0"/>
              <a:t> a</a:t>
            </a:r>
            <a:r>
              <a:rPr spc="10" dirty="0"/>
              <a:t> </a:t>
            </a:r>
            <a:r>
              <a:rPr dirty="0"/>
              <a:t>la</a:t>
            </a:r>
            <a:r>
              <a:rPr spc="200" dirty="0"/>
              <a:t> </a:t>
            </a:r>
            <a:r>
              <a:rPr spc="-5" dirty="0"/>
              <a:t>última,</a:t>
            </a:r>
            <a:r>
              <a:rPr spc="305" dirty="0"/>
              <a:t> </a:t>
            </a:r>
            <a:r>
              <a:rPr spc="-5" dirty="0"/>
              <a:t>de</a:t>
            </a:r>
            <a:r>
              <a:rPr dirty="0"/>
              <a:t> manera</a:t>
            </a:r>
            <a:r>
              <a:rPr spc="305" dirty="0"/>
              <a:t> </a:t>
            </a:r>
            <a:r>
              <a:rPr dirty="0"/>
              <a:t>tal</a:t>
            </a:r>
            <a:r>
              <a:rPr spc="305" dirty="0"/>
              <a:t> </a:t>
            </a:r>
            <a:r>
              <a:rPr spc="-5" dirty="0"/>
              <a:t>que  </a:t>
            </a:r>
            <a:r>
              <a:rPr dirty="0"/>
              <a:t>todas</a:t>
            </a:r>
            <a:r>
              <a:rPr spc="310" dirty="0"/>
              <a:t> </a:t>
            </a:r>
            <a:r>
              <a:rPr dirty="0"/>
              <a:t>se</a:t>
            </a:r>
            <a:r>
              <a:rPr spc="305" dirty="0"/>
              <a:t> </a:t>
            </a:r>
            <a:r>
              <a:rPr dirty="0"/>
              <a:t>hallan </a:t>
            </a:r>
            <a:r>
              <a:rPr spc="-305" dirty="0"/>
              <a:t> </a:t>
            </a:r>
            <a:r>
              <a:rPr spc="-5" dirty="0"/>
              <a:t>vinculadas </a:t>
            </a:r>
            <a:r>
              <a:rPr dirty="0"/>
              <a:t>a</a:t>
            </a:r>
            <a:r>
              <a:rPr spc="-5" dirty="0"/>
              <a:t> dos</a:t>
            </a:r>
            <a:r>
              <a:rPr spc="-10" dirty="0"/>
              <a:t> </a:t>
            </a:r>
            <a:r>
              <a:rPr spc="-5" dirty="0"/>
              <a:t>chapas, </a:t>
            </a:r>
            <a:r>
              <a:rPr dirty="0"/>
              <a:t>la</a:t>
            </a:r>
            <a:r>
              <a:rPr spc="-5" dirty="0"/>
              <a:t> cadena </a:t>
            </a:r>
            <a:r>
              <a:rPr dirty="0"/>
              <a:t>es</a:t>
            </a:r>
            <a:r>
              <a:rPr spc="-10" dirty="0"/>
              <a:t> </a:t>
            </a:r>
            <a:r>
              <a:rPr spc="-5" dirty="0"/>
              <a:t>cerrada.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372" y="1293622"/>
            <a:ext cx="1700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Cadena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cinemática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cerrada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96311" y="1021080"/>
            <a:ext cx="1389888" cy="9144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8515" y="2342374"/>
            <a:ext cx="3972300" cy="206655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01590" y="859901"/>
            <a:ext cx="1571625" cy="187607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72600" y="3010180"/>
            <a:ext cx="2727105" cy="1614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423418"/>
            <a:ext cx="6509384" cy="67373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algn="just">
              <a:lnSpc>
                <a:spcPct val="101800"/>
              </a:lnSpc>
              <a:spcBef>
                <a:spcPts val="70"/>
              </a:spcBef>
            </a:pPr>
            <a:r>
              <a:rPr spc="-5" dirty="0"/>
              <a:t>Las articulaciones </a:t>
            </a:r>
            <a:r>
              <a:rPr dirty="0"/>
              <a:t>relativas </a:t>
            </a:r>
            <a:r>
              <a:rPr spc="-5" dirty="0"/>
              <a:t>entre dos chapas pueden concebirse mediante dos </a:t>
            </a:r>
            <a:r>
              <a:rPr dirty="0"/>
              <a:t>bielas, en </a:t>
            </a:r>
            <a:r>
              <a:rPr spc="5" dirty="0"/>
              <a:t> </a:t>
            </a:r>
            <a:r>
              <a:rPr dirty="0"/>
              <a:t>este </a:t>
            </a:r>
            <a:r>
              <a:rPr spc="-5" dirty="0"/>
              <a:t>caso </a:t>
            </a:r>
            <a:r>
              <a:rPr dirty="0"/>
              <a:t>la </a:t>
            </a:r>
            <a:r>
              <a:rPr spc="-5" dirty="0"/>
              <a:t>articulación será ficticia </a:t>
            </a:r>
            <a:r>
              <a:rPr dirty="0"/>
              <a:t>y </a:t>
            </a:r>
            <a:r>
              <a:rPr spc="-5" dirty="0"/>
              <a:t>se encontrará </a:t>
            </a:r>
            <a:r>
              <a:rPr dirty="0"/>
              <a:t>en el </a:t>
            </a:r>
            <a:r>
              <a:rPr spc="-5" dirty="0"/>
              <a:t>punto de intersección de </a:t>
            </a:r>
            <a:r>
              <a:rPr dirty="0"/>
              <a:t>la </a:t>
            </a:r>
            <a:r>
              <a:rPr spc="5" dirty="0"/>
              <a:t> </a:t>
            </a:r>
            <a:r>
              <a:rPr spc="-5" dirty="0"/>
              <a:t>prolongación</a:t>
            </a:r>
            <a:r>
              <a:rPr spc="-15" dirty="0"/>
              <a:t> </a:t>
            </a:r>
            <a:r>
              <a:rPr spc="-5" dirty="0"/>
              <a:t>de</a:t>
            </a:r>
            <a:r>
              <a:rPr spc="-20" dirty="0"/>
              <a:t> </a:t>
            </a:r>
            <a:r>
              <a:rPr dirty="0"/>
              <a:t>las</a:t>
            </a:r>
            <a:r>
              <a:rPr spc="-15" dirty="0"/>
              <a:t> </a:t>
            </a:r>
            <a:r>
              <a:rPr dirty="0"/>
              <a:t>bielas.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8319" y="2256256"/>
            <a:ext cx="6507480" cy="981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9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Un </a:t>
            </a:r>
            <a:r>
              <a:rPr sz="1400" spc="-5" dirty="0">
                <a:latin typeface="Calibri"/>
                <a:cs typeface="Calibri"/>
              </a:rPr>
              <a:t>caso particular se plantea cuando </a:t>
            </a:r>
            <a:r>
              <a:rPr sz="1400" dirty="0">
                <a:latin typeface="Calibri"/>
                <a:cs typeface="Calibri"/>
              </a:rPr>
              <a:t>las </a:t>
            </a:r>
            <a:r>
              <a:rPr sz="1400" spc="-5" dirty="0">
                <a:latin typeface="Calibri"/>
                <a:cs typeface="Calibri"/>
              </a:rPr>
              <a:t>bielas </a:t>
            </a:r>
            <a:r>
              <a:rPr sz="1400" dirty="0">
                <a:latin typeface="Calibri"/>
                <a:cs typeface="Calibri"/>
              </a:rPr>
              <a:t>son </a:t>
            </a:r>
            <a:r>
              <a:rPr sz="1400" spc="-5" dirty="0">
                <a:latin typeface="Calibri"/>
                <a:cs typeface="Calibri"/>
              </a:rPr>
              <a:t>paralelas, </a:t>
            </a:r>
            <a:r>
              <a:rPr sz="1400" dirty="0">
                <a:latin typeface="Calibri"/>
                <a:cs typeface="Calibri"/>
              </a:rPr>
              <a:t>el </a:t>
            </a:r>
            <a:r>
              <a:rPr sz="1400" spc="-5" dirty="0">
                <a:latin typeface="Calibri"/>
                <a:cs typeface="Calibri"/>
              </a:rPr>
              <a:t>punto de concurrencia </a:t>
            </a:r>
            <a:r>
              <a:rPr sz="1400" dirty="0">
                <a:latin typeface="Calibri"/>
                <a:cs typeface="Calibri"/>
              </a:rPr>
              <a:t>de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sus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direcciones</a:t>
            </a:r>
            <a:r>
              <a:rPr sz="1400" dirty="0">
                <a:latin typeface="Calibri"/>
                <a:cs typeface="Calibri"/>
              </a:rPr>
              <a:t> es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impropio</a:t>
            </a:r>
            <a:r>
              <a:rPr sz="1400" dirty="0">
                <a:latin typeface="Calibri"/>
                <a:cs typeface="Calibri"/>
              </a:rPr>
              <a:t> y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posibilidad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movimiento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relativo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</a:t>
            </a:r>
            <a:r>
              <a:rPr sz="1400" spc="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una</a:t>
            </a:r>
            <a:r>
              <a:rPr sz="1400" spc="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chapa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respecto de </a:t>
            </a:r>
            <a:r>
              <a:rPr sz="1400" dirty="0">
                <a:latin typeface="Calibri"/>
                <a:cs typeface="Calibri"/>
              </a:rPr>
              <a:t>la </a:t>
            </a:r>
            <a:r>
              <a:rPr sz="1400" spc="-5" dirty="0">
                <a:latin typeface="Calibri"/>
                <a:cs typeface="Calibri"/>
              </a:rPr>
              <a:t>otra será una </a:t>
            </a:r>
            <a:r>
              <a:rPr sz="1400" dirty="0">
                <a:latin typeface="Calibri"/>
                <a:cs typeface="Calibri"/>
              </a:rPr>
              <a:t>traslación y </a:t>
            </a:r>
            <a:r>
              <a:rPr sz="1400" spc="-5" dirty="0">
                <a:latin typeface="Calibri"/>
                <a:cs typeface="Calibri"/>
              </a:rPr>
              <a:t>no una rotación, </a:t>
            </a:r>
            <a:r>
              <a:rPr sz="1400" dirty="0">
                <a:latin typeface="Calibri"/>
                <a:cs typeface="Calibri"/>
              </a:rPr>
              <a:t>o lo </a:t>
            </a:r>
            <a:r>
              <a:rPr sz="1400" spc="-5" dirty="0">
                <a:latin typeface="Calibri"/>
                <a:cs typeface="Calibri"/>
              </a:rPr>
              <a:t>que es </a:t>
            </a:r>
            <a:r>
              <a:rPr sz="1400" dirty="0">
                <a:latin typeface="Calibri"/>
                <a:cs typeface="Calibri"/>
              </a:rPr>
              <a:t>lo mismo, </a:t>
            </a:r>
            <a:r>
              <a:rPr sz="1400" spc="-5" dirty="0">
                <a:latin typeface="Calibri"/>
                <a:cs typeface="Calibri"/>
              </a:rPr>
              <a:t>una </a:t>
            </a:r>
            <a:r>
              <a:rPr sz="1400" dirty="0">
                <a:latin typeface="Calibri"/>
                <a:cs typeface="Calibri"/>
              </a:rPr>
              <a:t> rotación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alrededor de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un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centro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ubicado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el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infinito.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5592" y="937351"/>
            <a:ext cx="2634650" cy="12563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97860" y="3345180"/>
            <a:ext cx="2345411" cy="1429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34402" y="3333432"/>
            <a:ext cx="998855" cy="405765"/>
            <a:chOff x="934402" y="3333432"/>
            <a:chExt cx="998855" cy="405765"/>
          </a:xfrm>
        </p:grpSpPr>
        <p:sp>
          <p:nvSpPr>
            <p:cNvPr id="3" name="object 3"/>
            <p:cNvSpPr/>
            <p:nvPr/>
          </p:nvSpPr>
          <p:spPr>
            <a:xfrm>
              <a:off x="951864" y="3363595"/>
              <a:ext cx="981075" cy="375285"/>
            </a:xfrm>
            <a:custGeom>
              <a:avLst/>
              <a:gdLst/>
              <a:ahLst/>
              <a:cxnLst/>
              <a:rect l="l" t="t" r="r" b="b"/>
              <a:pathLst>
                <a:path w="981075" h="375285">
                  <a:moveTo>
                    <a:pt x="793115" y="0"/>
                  </a:moveTo>
                  <a:lnTo>
                    <a:pt x="187325" y="0"/>
                  </a:lnTo>
                  <a:lnTo>
                    <a:pt x="137794" y="6984"/>
                  </a:lnTo>
                  <a:lnTo>
                    <a:pt x="92709" y="25399"/>
                  </a:lnTo>
                  <a:lnTo>
                    <a:pt x="55244" y="54609"/>
                  </a:lnTo>
                  <a:lnTo>
                    <a:pt x="25400" y="92709"/>
                  </a:lnTo>
                  <a:lnTo>
                    <a:pt x="6984" y="137794"/>
                  </a:lnTo>
                  <a:lnTo>
                    <a:pt x="0" y="187324"/>
                  </a:lnTo>
                  <a:lnTo>
                    <a:pt x="6984" y="237489"/>
                  </a:lnTo>
                  <a:lnTo>
                    <a:pt x="25400" y="282574"/>
                  </a:lnTo>
                  <a:lnTo>
                    <a:pt x="55244" y="320039"/>
                  </a:lnTo>
                  <a:lnTo>
                    <a:pt x="92709" y="349884"/>
                  </a:lnTo>
                  <a:lnTo>
                    <a:pt x="137794" y="368299"/>
                  </a:lnTo>
                  <a:lnTo>
                    <a:pt x="187325" y="375284"/>
                  </a:lnTo>
                  <a:lnTo>
                    <a:pt x="793115" y="375284"/>
                  </a:lnTo>
                  <a:lnTo>
                    <a:pt x="843279" y="368299"/>
                  </a:lnTo>
                  <a:lnTo>
                    <a:pt x="888365" y="349884"/>
                  </a:lnTo>
                  <a:lnTo>
                    <a:pt x="925829" y="320039"/>
                  </a:lnTo>
                  <a:lnTo>
                    <a:pt x="955674" y="282574"/>
                  </a:lnTo>
                  <a:lnTo>
                    <a:pt x="974090" y="237489"/>
                  </a:lnTo>
                  <a:lnTo>
                    <a:pt x="981074" y="187324"/>
                  </a:lnTo>
                  <a:lnTo>
                    <a:pt x="974090" y="137794"/>
                  </a:lnTo>
                  <a:lnTo>
                    <a:pt x="955674" y="92709"/>
                  </a:lnTo>
                  <a:lnTo>
                    <a:pt x="925829" y="54609"/>
                  </a:lnTo>
                  <a:lnTo>
                    <a:pt x="888365" y="25399"/>
                  </a:lnTo>
                  <a:lnTo>
                    <a:pt x="843279" y="6984"/>
                  </a:lnTo>
                  <a:lnTo>
                    <a:pt x="793115" y="0"/>
                  </a:lnTo>
                  <a:close/>
                </a:path>
              </a:pathLst>
            </a:custGeom>
            <a:solidFill>
              <a:srgbClr val="3D2F51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39164" y="3338195"/>
              <a:ext cx="981075" cy="375285"/>
            </a:xfrm>
            <a:custGeom>
              <a:avLst/>
              <a:gdLst/>
              <a:ahLst/>
              <a:cxnLst/>
              <a:rect l="l" t="t" r="r" b="b"/>
              <a:pathLst>
                <a:path w="981075" h="375285">
                  <a:moveTo>
                    <a:pt x="187325" y="0"/>
                  </a:moveTo>
                  <a:lnTo>
                    <a:pt x="137794" y="6984"/>
                  </a:lnTo>
                  <a:lnTo>
                    <a:pt x="92709" y="25399"/>
                  </a:lnTo>
                  <a:lnTo>
                    <a:pt x="55244" y="54609"/>
                  </a:lnTo>
                  <a:lnTo>
                    <a:pt x="25400" y="92709"/>
                  </a:lnTo>
                  <a:lnTo>
                    <a:pt x="6984" y="137794"/>
                  </a:lnTo>
                  <a:lnTo>
                    <a:pt x="0" y="187324"/>
                  </a:lnTo>
                  <a:lnTo>
                    <a:pt x="6984" y="237489"/>
                  </a:lnTo>
                  <a:lnTo>
                    <a:pt x="25400" y="282574"/>
                  </a:lnTo>
                  <a:lnTo>
                    <a:pt x="55244" y="320039"/>
                  </a:lnTo>
                  <a:lnTo>
                    <a:pt x="92709" y="349884"/>
                  </a:lnTo>
                  <a:lnTo>
                    <a:pt x="137794" y="368299"/>
                  </a:lnTo>
                  <a:lnTo>
                    <a:pt x="187325" y="375284"/>
                  </a:lnTo>
                  <a:lnTo>
                    <a:pt x="793115" y="375284"/>
                  </a:lnTo>
                  <a:lnTo>
                    <a:pt x="843279" y="368299"/>
                  </a:lnTo>
                  <a:lnTo>
                    <a:pt x="888365" y="349884"/>
                  </a:lnTo>
                  <a:lnTo>
                    <a:pt x="925829" y="320039"/>
                  </a:lnTo>
                  <a:lnTo>
                    <a:pt x="955674" y="282574"/>
                  </a:lnTo>
                  <a:lnTo>
                    <a:pt x="974090" y="237489"/>
                  </a:lnTo>
                  <a:lnTo>
                    <a:pt x="981074" y="187324"/>
                  </a:lnTo>
                  <a:lnTo>
                    <a:pt x="974090" y="137794"/>
                  </a:lnTo>
                  <a:lnTo>
                    <a:pt x="955674" y="92709"/>
                  </a:lnTo>
                  <a:lnTo>
                    <a:pt x="925829" y="54609"/>
                  </a:lnTo>
                  <a:lnTo>
                    <a:pt x="888365" y="25399"/>
                  </a:lnTo>
                  <a:lnTo>
                    <a:pt x="843279" y="6984"/>
                  </a:lnTo>
                  <a:lnTo>
                    <a:pt x="793115" y="0"/>
                  </a:lnTo>
                  <a:lnTo>
                    <a:pt x="187325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899920" y="3333432"/>
            <a:ext cx="1071245" cy="415290"/>
            <a:chOff x="1899920" y="3333432"/>
            <a:chExt cx="1071245" cy="415290"/>
          </a:xfrm>
        </p:grpSpPr>
        <p:sp>
          <p:nvSpPr>
            <p:cNvPr id="6" name="object 6"/>
            <p:cNvSpPr/>
            <p:nvPr/>
          </p:nvSpPr>
          <p:spPr>
            <a:xfrm>
              <a:off x="1990090" y="3363595"/>
              <a:ext cx="981075" cy="384810"/>
            </a:xfrm>
            <a:custGeom>
              <a:avLst/>
              <a:gdLst/>
              <a:ahLst/>
              <a:cxnLst/>
              <a:rect l="l" t="t" r="r" b="b"/>
              <a:pathLst>
                <a:path w="981075" h="384810">
                  <a:moveTo>
                    <a:pt x="788670" y="0"/>
                  </a:moveTo>
                  <a:lnTo>
                    <a:pt x="192405" y="0"/>
                  </a:lnTo>
                  <a:lnTo>
                    <a:pt x="148590" y="5079"/>
                  </a:lnTo>
                  <a:lnTo>
                    <a:pt x="107950" y="19684"/>
                  </a:lnTo>
                  <a:lnTo>
                    <a:pt x="71755" y="42544"/>
                  </a:lnTo>
                  <a:lnTo>
                    <a:pt x="42545" y="71754"/>
                  </a:lnTo>
                  <a:lnTo>
                    <a:pt x="19685" y="107949"/>
                  </a:lnTo>
                  <a:lnTo>
                    <a:pt x="5080" y="147954"/>
                  </a:lnTo>
                  <a:lnTo>
                    <a:pt x="0" y="192404"/>
                  </a:lnTo>
                  <a:lnTo>
                    <a:pt x="5080" y="236219"/>
                  </a:lnTo>
                  <a:lnTo>
                    <a:pt x="19685" y="276859"/>
                  </a:lnTo>
                  <a:lnTo>
                    <a:pt x="42545" y="312419"/>
                  </a:lnTo>
                  <a:lnTo>
                    <a:pt x="71755" y="342264"/>
                  </a:lnTo>
                  <a:lnTo>
                    <a:pt x="107950" y="365124"/>
                  </a:lnTo>
                  <a:lnTo>
                    <a:pt x="148590" y="379729"/>
                  </a:lnTo>
                  <a:lnTo>
                    <a:pt x="192405" y="384809"/>
                  </a:lnTo>
                  <a:lnTo>
                    <a:pt x="788670" y="384809"/>
                  </a:lnTo>
                  <a:lnTo>
                    <a:pt x="832485" y="379729"/>
                  </a:lnTo>
                  <a:lnTo>
                    <a:pt x="873125" y="365124"/>
                  </a:lnTo>
                  <a:lnTo>
                    <a:pt x="909320" y="342264"/>
                  </a:lnTo>
                  <a:lnTo>
                    <a:pt x="938530" y="312419"/>
                  </a:lnTo>
                  <a:lnTo>
                    <a:pt x="961390" y="276859"/>
                  </a:lnTo>
                  <a:lnTo>
                    <a:pt x="975995" y="236219"/>
                  </a:lnTo>
                  <a:lnTo>
                    <a:pt x="981075" y="192404"/>
                  </a:lnTo>
                  <a:lnTo>
                    <a:pt x="975995" y="147954"/>
                  </a:lnTo>
                  <a:lnTo>
                    <a:pt x="961390" y="107949"/>
                  </a:lnTo>
                  <a:lnTo>
                    <a:pt x="938530" y="71754"/>
                  </a:lnTo>
                  <a:lnTo>
                    <a:pt x="909320" y="42544"/>
                  </a:lnTo>
                  <a:lnTo>
                    <a:pt x="873125" y="19684"/>
                  </a:lnTo>
                  <a:lnTo>
                    <a:pt x="832485" y="5079"/>
                  </a:lnTo>
                  <a:lnTo>
                    <a:pt x="788670" y="0"/>
                  </a:lnTo>
                  <a:close/>
                </a:path>
              </a:pathLst>
            </a:custGeom>
            <a:solidFill>
              <a:srgbClr val="3D2F51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77390" y="3338195"/>
              <a:ext cx="981075" cy="384810"/>
            </a:xfrm>
            <a:custGeom>
              <a:avLst/>
              <a:gdLst/>
              <a:ahLst/>
              <a:cxnLst/>
              <a:rect l="l" t="t" r="r" b="b"/>
              <a:pathLst>
                <a:path w="981075" h="384810">
                  <a:moveTo>
                    <a:pt x="192405" y="0"/>
                  </a:moveTo>
                  <a:lnTo>
                    <a:pt x="148590" y="5079"/>
                  </a:lnTo>
                  <a:lnTo>
                    <a:pt x="107950" y="19684"/>
                  </a:lnTo>
                  <a:lnTo>
                    <a:pt x="71755" y="42544"/>
                  </a:lnTo>
                  <a:lnTo>
                    <a:pt x="42545" y="71754"/>
                  </a:lnTo>
                  <a:lnTo>
                    <a:pt x="19685" y="107949"/>
                  </a:lnTo>
                  <a:lnTo>
                    <a:pt x="5080" y="147954"/>
                  </a:lnTo>
                  <a:lnTo>
                    <a:pt x="0" y="192404"/>
                  </a:lnTo>
                  <a:lnTo>
                    <a:pt x="5080" y="236219"/>
                  </a:lnTo>
                  <a:lnTo>
                    <a:pt x="19685" y="276859"/>
                  </a:lnTo>
                  <a:lnTo>
                    <a:pt x="42545" y="312419"/>
                  </a:lnTo>
                  <a:lnTo>
                    <a:pt x="71755" y="342264"/>
                  </a:lnTo>
                  <a:lnTo>
                    <a:pt x="107950" y="365124"/>
                  </a:lnTo>
                  <a:lnTo>
                    <a:pt x="148590" y="379729"/>
                  </a:lnTo>
                  <a:lnTo>
                    <a:pt x="192405" y="384809"/>
                  </a:lnTo>
                  <a:lnTo>
                    <a:pt x="788670" y="384809"/>
                  </a:lnTo>
                  <a:lnTo>
                    <a:pt x="832485" y="379729"/>
                  </a:lnTo>
                  <a:lnTo>
                    <a:pt x="873125" y="365124"/>
                  </a:lnTo>
                  <a:lnTo>
                    <a:pt x="909320" y="342264"/>
                  </a:lnTo>
                  <a:lnTo>
                    <a:pt x="938530" y="312419"/>
                  </a:lnTo>
                  <a:lnTo>
                    <a:pt x="961390" y="276859"/>
                  </a:lnTo>
                  <a:lnTo>
                    <a:pt x="975995" y="236219"/>
                  </a:lnTo>
                  <a:lnTo>
                    <a:pt x="981075" y="192404"/>
                  </a:lnTo>
                  <a:lnTo>
                    <a:pt x="975995" y="147954"/>
                  </a:lnTo>
                  <a:lnTo>
                    <a:pt x="961390" y="107949"/>
                  </a:lnTo>
                  <a:lnTo>
                    <a:pt x="938530" y="71754"/>
                  </a:lnTo>
                  <a:lnTo>
                    <a:pt x="909320" y="42544"/>
                  </a:lnTo>
                  <a:lnTo>
                    <a:pt x="873125" y="19684"/>
                  </a:lnTo>
                  <a:lnTo>
                    <a:pt x="832485" y="5079"/>
                  </a:lnTo>
                  <a:lnTo>
                    <a:pt x="788670" y="0"/>
                  </a:lnTo>
                  <a:lnTo>
                    <a:pt x="192405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99920" y="3486150"/>
              <a:ext cx="104775" cy="131444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8319" y="421894"/>
            <a:ext cx="40443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Vinculación</a:t>
            </a:r>
            <a:r>
              <a:rPr sz="1800" spc="18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-</a:t>
            </a:r>
            <a:r>
              <a:rPr sz="1800" spc="-3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Isostaticidad</a:t>
            </a:r>
            <a:r>
              <a:rPr sz="1800" spc="-10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interna</a:t>
            </a:r>
            <a:r>
              <a:rPr sz="1800" spc="-2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y</a:t>
            </a:r>
            <a:r>
              <a:rPr sz="1800" spc="-40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externa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2731" y="736346"/>
            <a:ext cx="6518275" cy="6350"/>
          </a:xfrm>
          <a:custGeom>
            <a:avLst/>
            <a:gdLst/>
            <a:ahLst/>
            <a:cxnLst/>
            <a:rect l="l" t="t" r="r" b="b"/>
            <a:pathLst>
              <a:path w="6518275" h="6350">
                <a:moveTo>
                  <a:pt x="6518148" y="0"/>
                </a:moveTo>
                <a:lnTo>
                  <a:pt x="0" y="0"/>
                </a:lnTo>
                <a:lnTo>
                  <a:pt x="0" y="6096"/>
                </a:lnTo>
                <a:lnTo>
                  <a:pt x="6518148" y="6096"/>
                </a:lnTo>
                <a:lnTo>
                  <a:pt x="6518148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8236" y="1004671"/>
            <a:ext cx="6344920" cy="20104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10795" algn="just">
              <a:lnSpc>
                <a:spcPct val="111800"/>
              </a:lnSpc>
              <a:spcBef>
                <a:spcPts val="90"/>
              </a:spcBef>
            </a:pPr>
            <a:r>
              <a:rPr sz="1400" spc="-5" dirty="0">
                <a:latin typeface="Calibri"/>
                <a:cs typeface="Calibri"/>
              </a:rPr>
              <a:t>Estudiemos </a:t>
            </a:r>
            <a:r>
              <a:rPr sz="1400" dirty="0">
                <a:latin typeface="Calibri"/>
                <a:cs typeface="Calibri"/>
              </a:rPr>
              <a:t>la </a:t>
            </a:r>
            <a:r>
              <a:rPr sz="1400" spc="-5" dirty="0">
                <a:latin typeface="Calibri"/>
                <a:cs typeface="Calibri"/>
              </a:rPr>
              <a:t>vinculación de una cadena cinemática </a:t>
            </a:r>
            <a:r>
              <a:rPr sz="1400" dirty="0">
                <a:latin typeface="Calibri"/>
                <a:cs typeface="Calibri"/>
              </a:rPr>
              <a:t>abierta de </a:t>
            </a:r>
            <a:r>
              <a:rPr sz="1400" spc="-5" dirty="0">
                <a:latin typeface="Calibri"/>
                <a:cs typeface="Calibri"/>
              </a:rPr>
              <a:t>dos chapas. Para </a:t>
            </a:r>
            <a:r>
              <a:rPr sz="1400" spc="-10" dirty="0">
                <a:latin typeface="Calibri"/>
                <a:cs typeface="Calibri"/>
              </a:rPr>
              <a:t>esto </a:t>
            </a:r>
            <a:r>
              <a:rPr sz="1400" spc="-5" dirty="0">
                <a:latin typeface="Calibri"/>
                <a:cs typeface="Calibri"/>
              </a:rPr>
              <a:t> consideremos primero un conjunto de </a:t>
            </a:r>
            <a:r>
              <a:rPr sz="1400" dirty="0">
                <a:latin typeface="Calibri"/>
                <a:cs typeface="Calibri"/>
              </a:rPr>
              <a:t>dos </a:t>
            </a:r>
            <a:r>
              <a:rPr sz="1400" spc="-5" dirty="0">
                <a:latin typeface="Calibri"/>
                <a:cs typeface="Calibri"/>
              </a:rPr>
              <a:t>chapas desvinculadas entre sí; cada </a:t>
            </a:r>
            <a:r>
              <a:rPr sz="1400" spc="-10" dirty="0">
                <a:latin typeface="Calibri"/>
                <a:cs typeface="Calibri"/>
              </a:rPr>
              <a:t>una </a:t>
            </a:r>
            <a:r>
              <a:rPr sz="1400" spc="-5" dirty="0">
                <a:latin typeface="Calibri"/>
                <a:cs typeface="Calibri"/>
              </a:rPr>
              <a:t> tendrá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3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grados </a:t>
            </a:r>
            <a:r>
              <a:rPr sz="1400" spc="-5" dirty="0">
                <a:latin typeface="Calibri"/>
                <a:cs typeface="Calibri"/>
              </a:rPr>
              <a:t>de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libertad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el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10" dirty="0">
                <a:latin typeface="Calibri"/>
                <a:cs typeface="Calibri"/>
              </a:rPr>
              <a:t>plano,y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las</a:t>
            </a:r>
            <a:r>
              <a:rPr sz="1400" spc="-5" dirty="0">
                <a:latin typeface="Calibri"/>
                <a:cs typeface="Calibri"/>
              </a:rPr>
              <a:t> dos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conjunto,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6.</a:t>
            </a:r>
            <a:endParaRPr sz="1400">
              <a:latin typeface="Calibri"/>
              <a:cs typeface="Calibri"/>
            </a:endParaRPr>
          </a:p>
          <a:p>
            <a:pPr marL="12700" marR="5080" algn="just">
              <a:lnSpc>
                <a:spcPct val="111800"/>
              </a:lnSpc>
              <a:spcBef>
                <a:spcPts val="610"/>
              </a:spcBef>
            </a:pPr>
            <a:r>
              <a:rPr sz="1400" spc="-5" dirty="0">
                <a:latin typeface="Calibri"/>
                <a:cs typeface="Calibri"/>
              </a:rPr>
              <a:t>Veamos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cuántos</a:t>
            </a:r>
            <a:r>
              <a:rPr sz="1400" dirty="0">
                <a:latin typeface="Calibri"/>
                <a:cs typeface="Calibri"/>
              </a:rPr>
              <a:t> grados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</a:t>
            </a:r>
            <a:r>
              <a:rPr sz="1400" dirty="0">
                <a:latin typeface="Calibri"/>
                <a:cs typeface="Calibri"/>
              </a:rPr>
              <a:t> libertad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restringe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articulación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interna.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Para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esto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vinculamos ambas chapas por medio de </a:t>
            </a:r>
            <a:r>
              <a:rPr sz="1400" dirty="0">
                <a:latin typeface="Calibri"/>
                <a:cs typeface="Calibri"/>
              </a:rPr>
              <a:t>la </a:t>
            </a:r>
            <a:r>
              <a:rPr sz="1400" spc="-5" dirty="0">
                <a:latin typeface="Calibri"/>
                <a:cs typeface="Calibri"/>
              </a:rPr>
              <a:t>articulación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relativa </a:t>
            </a:r>
            <a:r>
              <a:rPr sz="1400" dirty="0">
                <a:latin typeface="Calibri"/>
                <a:cs typeface="Calibri"/>
              </a:rPr>
              <a:t>o </a:t>
            </a:r>
            <a:r>
              <a:rPr sz="1400" spc="-5" dirty="0">
                <a:latin typeface="Calibri"/>
                <a:cs typeface="Calibri"/>
              </a:rPr>
              <a:t>intermedia (vínculo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interno), si fijamos </a:t>
            </a:r>
            <a:r>
              <a:rPr sz="1400" dirty="0">
                <a:latin typeface="Calibri"/>
                <a:cs typeface="Calibri"/>
              </a:rPr>
              <a:t>a tierra</a:t>
            </a:r>
            <a:r>
              <a:rPr sz="1400" spc="3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-5" dirty="0">
                <a:latin typeface="Calibri"/>
                <a:cs typeface="Calibri"/>
              </a:rPr>
              <a:t>una de </a:t>
            </a:r>
            <a:r>
              <a:rPr sz="1400" dirty="0">
                <a:latin typeface="Calibri"/>
                <a:cs typeface="Calibri"/>
              </a:rPr>
              <a:t>ellas </a:t>
            </a:r>
            <a:r>
              <a:rPr sz="1400" spc="-5" dirty="0">
                <a:latin typeface="Calibri"/>
                <a:cs typeface="Calibri"/>
              </a:rPr>
              <a:t>mediante </a:t>
            </a:r>
            <a:r>
              <a:rPr sz="1400" dirty="0">
                <a:latin typeface="Calibri"/>
                <a:cs typeface="Calibri"/>
              </a:rPr>
              <a:t>3 </a:t>
            </a:r>
            <a:r>
              <a:rPr sz="1400" spc="-5" dirty="0">
                <a:latin typeface="Calibri"/>
                <a:cs typeface="Calibri"/>
              </a:rPr>
              <a:t>condiciones de </a:t>
            </a:r>
            <a:r>
              <a:rPr sz="1400" dirty="0">
                <a:latin typeface="Calibri"/>
                <a:cs typeface="Calibri"/>
              </a:rPr>
              <a:t>vínculo </a:t>
            </a:r>
            <a:r>
              <a:rPr sz="1400" spc="-5" dirty="0">
                <a:latin typeface="Calibri"/>
                <a:cs typeface="Calibri"/>
              </a:rPr>
              <a:t>externos, </a:t>
            </a:r>
            <a:r>
              <a:rPr sz="1400" dirty="0">
                <a:latin typeface="Calibri"/>
                <a:cs typeface="Calibri"/>
              </a:rPr>
              <a:t> la </a:t>
            </a:r>
            <a:r>
              <a:rPr sz="1400" spc="-5" dirty="0">
                <a:latin typeface="Calibri"/>
                <a:cs typeface="Calibri"/>
              </a:rPr>
              <a:t>segunda chapa solo podrá </a:t>
            </a:r>
            <a:r>
              <a:rPr sz="1400" dirty="0">
                <a:latin typeface="Calibri"/>
                <a:cs typeface="Calibri"/>
              </a:rPr>
              <a:t>girar </a:t>
            </a:r>
            <a:r>
              <a:rPr sz="1400" spc="-5" dirty="0">
                <a:latin typeface="Calibri"/>
                <a:cs typeface="Calibri"/>
              </a:rPr>
              <a:t>alrededor de </a:t>
            </a:r>
            <a:r>
              <a:rPr sz="1400" dirty="0">
                <a:latin typeface="Calibri"/>
                <a:cs typeface="Calibri"/>
              </a:rPr>
              <a:t>la </a:t>
            </a:r>
            <a:r>
              <a:rPr sz="1400" spc="-5" dirty="0">
                <a:latin typeface="Calibri"/>
                <a:cs typeface="Calibri"/>
              </a:rPr>
              <a:t>articulación intermedia. Para fijar </a:t>
            </a:r>
            <a:r>
              <a:rPr sz="1400" dirty="0">
                <a:latin typeface="Calibri"/>
                <a:cs typeface="Calibri"/>
              </a:rPr>
              <a:t>su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posición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en</a:t>
            </a:r>
            <a:r>
              <a:rPr sz="1400" spc="-5" dirty="0">
                <a:latin typeface="Calibri"/>
                <a:cs typeface="Calibri"/>
              </a:rPr>
              <a:t> el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espacio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solo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hace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falta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vínculo</a:t>
            </a:r>
            <a:r>
              <a:rPr sz="1400" dirty="0">
                <a:latin typeface="Calibri"/>
                <a:cs typeface="Calibri"/>
              </a:rPr>
              <a:t> externo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primer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grado.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8644" y="3763136"/>
            <a:ext cx="3243580" cy="669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Cadena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cinemática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abierta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</a:t>
            </a:r>
            <a:r>
              <a:rPr sz="1200" spc="-5" dirty="0">
                <a:latin typeface="Calibri"/>
                <a:cs typeface="Calibri"/>
              </a:rPr>
              <a:t> chapas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Calibri"/>
              <a:cs typeface="Calibri"/>
            </a:endParaRPr>
          </a:p>
          <a:p>
            <a:pPr marL="168021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Cadena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abierta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isostática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459256" y="3046476"/>
            <a:ext cx="1861185" cy="845819"/>
            <a:chOff x="4459256" y="3046476"/>
            <a:chExt cx="1861185" cy="845819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59256" y="3211469"/>
              <a:ext cx="1685315" cy="680613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6070091" y="3379597"/>
              <a:ext cx="241935" cy="346710"/>
            </a:xfrm>
            <a:custGeom>
              <a:avLst/>
              <a:gdLst/>
              <a:ahLst/>
              <a:cxnLst/>
              <a:rect l="l" t="t" r="r" b="b"/>
              <a:pathLst>
                <a:path w="241935" h="346710">
                  <a:moveTo>
                    <a:pt x="241046" y="0"/>
                  </a:moveTo>
                  <a:lnTo>
                    <a:pt x="232915" y="51163"/>
                  </a:lnTo>
                  <a:lnTo>
                    <a:pt x="217864" y="98910"/>
                  </a:lnTo>
                  <a:lnTo>
                    <a:pt x="196515" y="142358"/>
                  </a:lnTo>
                  <a:lnTo>
                    <a:pt x="169490" y="180625"/>
                  </a:lnTo>
                  <a:lnTo>
                    <a:pt x="137411" y="212830"/>
                  </a:lnTo>
                  <a:lnTo>
                    <a:pt x="100900" y="238090"/>
                  </a:lnTo>
                  <a:lnTo>
                    <a:pt x="60579" y="255523"/>
                  </a:lnTo>
                  <a:lnTo>
                    <a:pt x="60579" y="225170"/>
                  </a:lnTo>
                  <a:lnTo>
                    <a:pt x="0" y="295147"/>
                  </a:lnTo>
                  <a:lnTo>
                    <a:pt x="60579" y="346328"/>
                  </a:lnTo>
                  <a:lnTo>
                    <a:pt x="60579" y="316102"/>
                  </a:lnTo>
                  <a:lnTo>
                    <a:pt x="102165" y="297973"/>
                  </a:lnTo>
                  <a:lnTo>
                    <a:pt x="139479" y="271694"/>
                  </a:lnTo>
                  <a:lnTo>
                    <a:pt x="171938" y="238287"/>
                  </a:lnTo>
                  <a:lnTo>
                    <a:pt x="198961" y="198770"/>
                  </a:lnTo>
                  <a:lnTo>
                    <a:pt x="219965" y="154164"/>
                  </a:lnTo>
                  <a:lnTo>
                    <a:pt x="234368" y="105487"/>
                  </a:lnTo>
                  <a:lnTo>
                    <a:pt x="241589" y="53759"/>
                  </a:lnTo>
                  <a:lnTo>
                    <a:pt x="24104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70091" y="3054096"/>
              <a:ext cx="242570" cy="356235"/>
            </a:xfrm>
            <a:custGeom>
              <a:avLst/>
              <a:gdLst/>
              <a:ahLst/>
              <a:cxnLst/>
              <a:rect l="l" t="t" r="r" b="b"/>
              <a:pathLst>
                <a:path w="242570" h="356235">
                  <a:moveTo>
                    <a:pt x="0" y="0"/>
                  </a:moveTo>
                  <a:lnTo>
                    <a:pt x="0" y="60579"/>
                  </a:lnTo>
                  <a:lnTo>
                    <a:pt x="43564" y="65336"/>
                  </a:lnTo>
                  <a:lnTo>
                    <a:pt x="84564" y="79051"/>
                  </a:lnTo>
                  <a:lnTo>
                    <a:pt x="122315" y="100889"/>
                  </a:lnTo>
                  <a:lnTo>
                    <a:pt x="156133" y="130015"/>
                  </a:lnTo>
                  <a:lnTo>
                    <a:pt x="185336" y="165593"/>
                  </a:lnTo>
                  <a:lnTo>
                    <a:pt x="209239" y="206788"/>
                  </a:lnTo>
                  <a:lnTo>
                    <a:pt x="227159" y="252766"/>
                  </a:lnTo>
                  <a:lnTo>
                    <a:pt x="238412" y="302690"/>
                  </a:lnTo>
                  <a:lnTo>
                    <a:pt x="242316" y="355726"/>
                  </a:lnTo>
                  <a:lnTo>
                    <a:pt x="242316" y="295148"/>
                  </a:lnTo>
                  <a:lnTo>
                    <a:pt x="238412" y="242111"/>
                  </a:lnTo>
                  <a:lnTo>
                    <a:pt x="227159" y="192187"/>
                  </a:lnTo>
                  <a:lnTo>
                    <a:pt x="209239" y="146209"/>
                  </a:lnTo>
                  <a:lnTo>
                    <a:pt x="185336" y="105014"/>
                  </a:lnTo>
                  <a:lnTo>
                    <a:pt x="156133" y="69436"/>
                  </a:lnTo>
                  <a:lnTo>
                    <a:pt x="122315" y="40310"/>
                  </a:lnTo>
                  <a:lnTo>
                    <a:pt x="84564" y="18472"/>
                  </a:lnTo>
                  <a:lnTo>
                    <a:pt x="43564" y="47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D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70091" y="3054096"/>
              <a:ext cx="242570" cy="671830"/>
            </a:xfrm>
            <a:custGeom>
              <a:avLst/>
              <a:gdLst/>
              <a:ahLst/>
              <a:cxnLst/>
              <a:rect l="l" t="t" r="r" b="b"/>
              <a:pathLst>
                <a:path w="242570" h="671829">
                  <a:moveTo>
                    <a:pt x="242316" y="355726"/>
                  </a:moveTo>
                  <a:lnTo>
                    <a:pt x="238412" y="302690"/>
                  </a:lnTo>
                  <a:lnTo>
                    <a:pt x="227159" y="252766"/>
                  </a:lnTo>
                  <a:lnTo>
                    <a:pt x="209239" y="206788"/>
                  </a:lnTo>
                  <a:lnTo>
                    <a:pt x="185336" y="165593"/>
                  </a:lnTo>
                  <a:lnTo>
                    <a:pt x="156133" y="130015"/>
                  </a:lnTo>
                  <a:lnTo>
                    <a:pt x="122315" y="100889"/>
                  </a:lnTo>
                  <a:lnTo>
                    <a:pt x="84564" y="79051"/>
                  </a:lnTo>
                  <a:lnTo>
                    <a:pt x="43564" y="65336"/>
                  </a:lnTo>
                  <a:lnTo>
                    <a:pt x="0" y="60579"/>
                  </a:lnTo>
                  <a:lnTo>
                    <a:pt x="0" y="0"/>
                  </a:lnTo>
                  <a:lnTo>
                    <a:pt x="43564" y="4757"/>
                  </a:lnTo>
                  <a:lnTo>
                    <a:pt x="84564" y="18472"/>
                  </a:lnTo>
                  <a:lnTo>
                    <a:pt x="122315" y="40310"/>
                  </a:lnTo>
                  <a:lnTo>
                    <a:pt x="156133" y="69436"/>
                  </a:lnTo>
                  <a:lnTo>
                    <a:pt x="185336" y="105014"/>
                  </a:lnTo>
                  <a:lnTo>
                    <a:pt x="209239" y="146209"/>
                  </a:lnTo>
                  <a:lnTo>
                    <a:pt x="227159" y="192187"/>
                  </a:lnTo>
                  <a:lnTo>
                    <a:pt x="238412" y="242111"/>
                  </a:lnTo>
                  <a:lnTo>
                    <a:pt x="242316" y="295148"/>
                  </a:lnTo>
                  <a:lnTo>
                    <a:pt x="242316" y="355726"/>
                  </a:lnTo>
                  <a:lnTo>
                    <a:pt x="238892" y="405281"/>
                  </a:lnTo>
                  <a:lnTo>
                    <a:pt x="228957" y="452455"/>
                  </a:lnTo>
                  <a:lnTo>
                    <a:pt x="213008" y="496465"/>
                  </a:lnTo>
                  <a:lnTo>
                    <a:pt x="191547" y="536527"/>
                  </a:lnTo>
                  <a:lnTo>
                    <a:pt x="165074" y="571856"/>
                  </a:lnTo>
                  <a:lnTo>
                    <a:pt x="134088" y="601668"/>
                  </a:lnTo>
                  <a:lnTo>
                    <a:pt x="99089" y="625179"/>
                  </a:lnTo>
                  <a:lnTo>
                    <a:pt x="60579" y="641604"/>
                  </a:lnTo>
                  <a:lnTo>
                    <a:pt x="60579" y="671829"/>
                  </a:lnTo>
                  <a:lnTo>
                    <a:pt x="0" y="620649"/>
                  </a:lnTo>
                  <a:lnTo>
                    <a:pt x="60579" y="550671"/>
                  </a:lnTo>
                  <a:lnTo>
                    <a:pt x="60579" y="581025"/>
                  </a:lnTo>
                  <a:lnTo>
                    <a:pt x="100900" y="563591"/>
                  </a:lnTo>
                  <a:lnTo>
                    <a:pt x="137411" y="538331"/>
                  </a:lnTo>
                  <a:lnTo>
                    <a:pt x="169490" y="506126"/>
                  </a:lnTo>
                  <a:lnTo>
                    <a:pt x="196515" y="467859"/>
                  </a:lnTo>
                  <a:lnTo>
                    <a:pt x="217864" y="424411"/>
                  </a:lnTo>
                  <a:lnTo>
                    <a:pt x="232915" y="376664"/>
                  </a:lnTo>
                  <a:lnTo>
                    <a:pt x="241046" y="325500"/>
                  </a:lnTo>
                </a:path>
              </a:pathLst>
            </a:custGeom>
            <a:ln w="1524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42412" y="4196579"/>
            <a:ext cx="1667511" cy="682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8319" y="403606"/>
            <a:ext cx="6509384" cy="40106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2235" marR="90170" algn="just">
              <a:lnSpc>
                <a:spcPct val="112100"/>
              </a:lnSpc>
              <a:spcBef>
                <a:spcPts val="90"/>
              </a:spcBef>
            </a:pPr>
            <a:r>
              <a:rPr sz="1200" spc="-5" dirty="0">
                <a:latin typeface="Calibri"/>
                <a:cs typeface="Calibri"/>
              </a:rPr>
              <a:t>Si</a:t>
            </a:r>
            <a:r>
              <a:rPr sz="1200" dirty="0">
                <a:latin typeface="Calibri"/>
                <a:cs typeface="Calibri"/>
              </a:rPr>
              <a:t> 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conjunto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dirty="0">
                <a:latin typeface="Calibri"/>
                <a:cs typeface="Calibri"/>
              </a:rPr>
              <a:t> 2 </a:t>
            </a:r>
            <a:r>
              <a:rPr sz="1200" spc="-5" dirty="0">
                <a:latin typeface="Calibri"/>
                <a:cs typeface="Calibri"/>
              </a:rPr>
              <a:t>chapas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tenía</a:t>
            </a:r>
            <a:r>
              <a:rPr sz="1200" dirty="0">
                <a:latin typeface="Calibri"/>
                <a:cs typeface="Calibri"/>
              </a:rPr>
              <a:t> 6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grados</a:t>
            </a:r>
            <a:r>
              <a:rPr sz="1200" dirty="0">
                <a:latin typeface="Calibri"/>
                <a:cs typeface="Calibri"/>
              </a:rPr>
              <a:t> de </a:t>
            </a:r>
            <a:r>
              <a:rPr sz="1200" spc="-5" dirty="0">
                <a:latin typeface="Calibri"/>
                <a:cs typeface="Calibri"/>
              </a:rPr>
              <a:t>libertad,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-5" dirty="0">
                <a:latin typeface="Calibri"/>
                <a:cs typeface="Calibri"/>
              </a:rPr>
              <a:t>vinculadas por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medio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2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articulación </a:t>
            </a:r>
            <a:r>
              <a:rPr sz="1200" dirty="0">
                <a:latin typeface="Calibri"/>
                <a:cs typeface="Calibri"/>
              </a:rPr>
              <a:t> relativa </a:t>
            </a:r>
            <a:r>
              <a:rPr sz="1200" spc="-5" dirty="0">
                <a:latin typeface="Calibri"/>
                <a:cs typeface="Calibri"/>
              </a:rPr>
              <a:t>solo necesita de </a:t>
            </a:r>
            <a:r>
              <a:rPr sz="1200" dirty="0">
                <a:latin typeface="Calibri"/>
                <a:cs typeface="Calibri"/>
              </a:rPr>
              <a:t>4 </a:t>
            </a:r>
            <a:r>
              <a:rPr sz="1200" spc="-5" dirty="0">
                <a:latin typeface="Calibri"/>
                <a:cs typeface="Calibri"/>
              </a:rPr>
              <a:t>condiciones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vínculo externo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que se encuentre isostáticamente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sustentada,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infiere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que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la</a:t>
            </a:r>
            <a:r>
              <a:rPr sz="1200" i="1" spc="-5" dirty="0">
                <a:latin typeface="Calibri"/>
                <a:cs typeface="Calibri"/>
              </a:rPr>
              <a:t> articulación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relativa</a:t>
            </a:r>
            <a:r>
              <a:rPr sz="1200" i="1" spc="-1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entre</a:t>
            </a:r>
            <a:r>
              <a:rPr sz="1200" i="1" spc="1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dos</a:t>
            </a:r>
            <a:r>
              <a:rPr sz="1200" i="1" spc="-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chapas </a:t>
            </a:r>
            <a:r>
              <a:rPr sz="1200" i="1" dirty="0">
                <a:latin typeface="Calibri"/>
                <a:cs typeface="Calibri"/>
              </a:rPr>
              <a:t>restringe</a:t>
            </a:r>
            <a:r>
              <a:rPr sz="1200" i="1" spc="1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2</a:t>
            </a:r>
            <a:r>
              <a:rPr sz="1200" i="1" spc="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grados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de</a:t>
            </a:r>
            <a:r>
              <a:rPr sz="1200" i="1" spc="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libertad.</a:t>
            </a:r>
            <a:endParaRPr sz="1200" dirty="0">
              <a:latin typeface="Calibri"/>
              <a:cs typeface="Calibri"/>
            </a:endParaRPr>
          </a:p>
          <a:p>
            <a:pPr marL="102235" marR="86995" algn="just">
              <a:lnSpc>
                <a:spcPct val="112100"/>
              </a:lnSpc>
              <a:spcBef>
                <a:spcPts val="595"/>
              </a:spcBef>
            </a:pPr>
            <a:r>
              <a:rPr sz="1200" spc="-5" dirty="0">
                <a:latin typeface="Calibri"/>
                <a:cs typeface="Calibri"/>
              </a:rPr>
              <a:t>Supongamos una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cadena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cinemática</a:t>
            </a:r>
            <a:r>
              <a:rPr sz="1200" dirty="0">
                <a:latin typeface="Calibri"/>
                <a:cs typeface="Calibri"/>
              </a:rPr>
              <a:t> abierta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n </a:t>
            </a:r>
            <a:r>
              <a:rPr sz="1200" spc="-5" dirty="0">
                <a:latin typeface="Calibri"/>
                <a:cs typeface="Calibri"/>
              </a:rPr>
              <a:t>chapas.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Considerando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chapas desvinculadas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sí,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conjunto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tendrá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3.n</a:t>
            </a:r>
            <a:r>
              <a:rPr sz="1200" b="1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grados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libertad.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cada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articulación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restringe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grados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libertad,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cadena tiene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n-1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spc="-5" dirty="0" err="1" smtClean="0">
                <a:latin typeface="Calibri"/>
                <a:cs typeface="Calibri"/>
              </a:rPr>
              <a:t>articulaciones</a:t>
            </a:r>
            <a:r>
              <a:rPr lang="es-AR" sz="1200" dirty="0">
                <a:latin typeface="Calibri"/>
                <a:cs typeface="Calibri"/>
              </a:rPr>
              <a:t> </a:t>
            </a:r>
            <a:r>
              <a:rPr lang="es-AR" sz="1200" dirty="0" smtClean="0">
                <a:latin typeface="Calibri"/>
                <a:cs typeface="Calibri"/>
              </a:rPr>
              <a:t>intermedias</a:t>
            </a:r>
            <a:r>
              <a:rPr sz="1200" spc="-5" dirty="0" smtClean="0">
                <a:latin typeface="Calibri"/>
                <a:cs typeface="Calibri"/>
              </a:rPr>
              <a:t>,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grados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libertad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" dirty="0">
                <a:latin typeface="Calibri"/>
                <a:cs typeface="Calibri"/>
              </a:rPr>
              <a:t> cadena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cinemática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serán: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 dirty="0">
              <a:latin typeface="Calibri"/>
              <a:cs typeface="Calibri"/>
            </a:endParaRPr>
          </a:p>
          <a:p>
            <a:pPr marL="377190">
              <a:lnSpc>
                <a:spcPct val="100000"/>
              </a:lnSpc>
              <a:tabLst>
                <a:tab pos="5200015" algn="l"/>
              </a:tabLst>
            </a:pPr>
            <a:r>
              <a:rPr sz="1600" spc="-5" dirty="0">
                <a:latin typeface="Calibri"/>
                <a:cs typeface="Calibri"/>
              </a:rPr>
              <a:t>G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=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3.n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–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2.(n-1)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=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3.n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–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2.n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+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2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=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n+2	</a:t>
            </a:r>
            <a:r>
              <a:rPr sz="1600" b="1" spc="-5" dirty="0">
                <a:latin typeface="Calibri"/>
                <a:cs typeface="Calibri"/>
              </a:rPr>
              <a:t>G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=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n+2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Por</a:t>
            </a:r>
            <a:r>
              <a:rPr sz="1200" spc="2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2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fijar</a:t>
            </a:r>
            <a:r>
              <a:rPr sz="1200" spc="2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2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tierra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2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2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cadena</a:t>
            </a:r>
            <a:r>
              <a:rPr sz="1200" spc="2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cinemática</a:t>
            </a:r>
            <a:r>
              <a:rPr sz="1200" spc="2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abierta</a:t>
            </a:r>
            <a:r>
              <a:rPr sz="1200" spc="2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n</a:t>
            </a:r>
            <a:r>
              <a:rPr sz="1200" spc="2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chapas</a:t>
            </a:r>
            <a:r>
              <a:rPr sz="1200" spc="2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2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necesita</a:t>
            </a:r>
            <a:r>
              <a:rPr sz="1200" spc="2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imponer</a:t>
            </a:r>
            <a:r>
              <a:rPr sz="1200" spc="28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n+2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200" spc="-5" dirty="0">
                <a:latin typeface="Calibri"/>
                <a:cs typeface="Calibri"/>
              </a:rPr>
              <a:t>condiciones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vínculos externos.</a:t>
            </a:r>
            <a:endParaRPr sz="1200" dirty="0">
              <a:latin typeface="Calibri"/>
              <a:cs typeface="Calibri"/>
            </a:endParaRPr>
          </a:p>
          <a:p>
            <a:pPr marL="12700" marR="7620">
              <a:lnSpc>
                <a:spcPct val="112500"/>
              </a:lnSpc>
              <a:spcBef>
                <a:spcPts val="85"/>
              </a:spcBef>
            </a:pP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caso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cadena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cinemática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cerrada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n</a:t>
            </a:r>
            <a:r>
              <a:rPr sz="1200" b="1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chapas,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tendremos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que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cadena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tiene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igual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cantidad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chapas que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articulaciones intermedias,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dirty="0">
                <a:latin typeface="Calibri"/>
                <a:cs typeface="Calibri"/>
              </a:rPr>
              <a:t> lo </a:t>
            </a:r>
            <a:r>
              <a:rPr sz="1200" spc="-5" dirty="0">
                <a:latin typeface="Calibri"/>
                <a:cs typeface="Calibri"/>
              </a:rPr>
              <a:t>que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grados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libertad serán: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 dirty="0">
              <a:latin typeface="Calibri"/>
              <a:cs typeface="Calibri"/>
            </a:endParaRPr>
          </a:p>
          <a:p>
            <a:pPr marL="1388745">
              <a:lnSpc>
                <a:spcPct val="100000"/>
              </a:lnSpc>
              <a:tabLst>
                <a:tab pos="4239260" algn="l"/>
              </a:tabLst>
            </a:pPr>
            <a:r>
              <a:rPr sz="1600" spc="-5" dirty="0">
                <a:latin typeface="Calibri"/>
                <a:cs typeface="Calibri"/>
              </a:rPr>
              <a:t>G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=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3.n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–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2.n =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n	</a:t>
            </a:r>
            <a:r>
              <a:rPr sz="1600" b="1" spc="-5" dirty="0">
                <a:latin typeface="Calibri"/>
                <a:cs typeface="Calibri"/>
              </a:rPr>
              <a:t>G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=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n</a:t>
            </a:r>
            <a:endParaRPr sz="1600" dirty="0">
              <a:latin typeface="Calibri"/>
              <a:cs typeface="Calibri"/>
            </a:endParaRPr>
          </a:p>
          <a:p>
            <a:pPr marL="12700" marR="10795">
              <a:lnSpc>
                <a:spcPct val="102499"/>
              </a:lnSpc>
              <a:spcBef>
                <a:spcPts val="1005"/>
              </a:spcBef>
            </a:pPr>
            <a:r>
              <a:rPr sz="1200" dirty="0">
                <a:latin typeface="Calibri"/>
                <a:cs typeface="Calibri"/>
              </a:rPr>
              <a:t>Por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número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grados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libertad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cadena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cinemática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cerrada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igual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número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chapas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integran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81392" y="2570162"/>
            <a:ext cx="998855" cy="192405"/>
            <a:chOff x="981392" y="2570162"/>
            <a:chExt cx="998855" cy="192405"/>
          </a:xfrm>
        </p:grpSpPr>
        <p:sp>
          <p:nvSpPr>
            <p:cNvPr id="3" name="object 3"/>
            <p:cNvSpPr/>
            <p:nvPr/>
          </p:nvSpPr>
          <p:spPr>
            <a:xfrm>
              <a:off x="998855" y="2600325"/>
              <a:ext cx="981075" cy="161925"/>
            </a:xfrm>
            <a:custGeom>
              <a:avLst/>
              <a:gdLst/>
              <a:ahLst/>
              <a:cxnLst/>
              <a:rect l="l" t="t" r="r" b="b"/>
              <a:pathLst>
                <a:path w="981075" h="161925">
                  <a:moveTo>
                    <a:pt x="900430" y="0"/>
                  </a:moveTo>
                  <a:lnTo>
                    <a:pt x="80644" y="0"/>
                  </a:lnTo>
                  <a:lnTo>
                    <a:pt x="49529" y="6350"/>
                  </a:lnTo>
                  <a:lnTo>
                    <a:pt x="23494" y="24129"/>
                  </a:lnTo>
                  <a:lnTo>
                    <a:pt x="6350" y="49529"/>
                  </a:lnTo>
                  <a:lnTo>
                    <a:pt x="0" y="81279"/>
                  </a:lnTo>
                  <a:lnTo>
                    <a:pt x="6350" y="112394"/>
                  </a:lnTo>
                  <a:lnTo>
                    <a:pt x="23494" y="138429"/>
                  </a:lnTo>
                  <a:lnTo>
                    <a:pt x="49529" y="155575"/>
                  </a:lnTo>
                  <a:lnTo>
                    <a:pt x="80644" y="161925"/>
                  </a:lnTo>
                  <a:lnTo>
                    <a:pt x="900430" y="161925"/>
                  </a:lnTo>
                  <a:lnTo>
                    <a:pt x="931544" y="155575"/>
                  </a:lnTo>
                  <a:lnTo>
                    <a:pt x="957580" y="138429"/>
                  </a:lnTo>
                  <a:lnTo>
                    <a:pt x="974725" y="112394"/>
                  </a:lnTo>
                  <a:lnTo>
                    <a:pt x="981075" y="81279"/>
                  </a:lnTo>
                  <a:lnTo>
                    <a:pt x="974725" y="49529"/>
                  </a:lnTo>
                  <a:lnTo>
                    <a:pt x="957580" y="24129"/>
                  </a:lnTo>
                  <a:lnTo>
                    <a:pt x="931544" y="6350"/>
                  </a:lnTo>
                  <a:lnTo>
                    <a:pt x="900430" y="0"/>
                  </a:lnTo>
                  <a:close/>
                </a:path>
              </a:pathLst>
            </a:custGeom>
            <a:solidFill>
              <a:srgbClr val="3D2F51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86155" y="2574925"/>
              <a:ext cx="981075" cy="161925"/>
            </a:xfrm>
            <a:custGeom>
              <a:avLst/>
              <a:gdLst/>
              <a:ahLst/>
              <a:cxnLst/>
              <a:rect l="l" t="t" r="r" b="b"/>
              <a:pathLst>
                <a:path w="981075" h="161925">
                  <a:moveTo>
                    <a:pt x="80644" y="0"/>
                  </a:moveTo>
                  <a:lnTo>
                    <a:pt x="49529" y="6350"/>
                  </a:lnTo>
                  <a:lnTo>
                    <a:pt x="23494" y="24129"/>
                  </a:lnTo>
                  <a:lnTo>
                    <a:pt x="6350" y="49529"/>
                  </a:lnTo>
                  <a:lnTo>
                    <a:pt x="0" y="81279"/>
                  </a:lnTo>
                  <a:lnTo>
                    <a:pt x="6350" y="112394"/>
                  </a:lnTo>
                  <a:lnTo>
                    <a:pt x="23494" y="138429"/>
                  </a:lnTo>
                  <a:lnTo>
                    <a:pt x="49529" y="155575"/>
                  </a:lnTo>
                  <a:lnTo>
                    <a:pt x="80644" y="161925"/>
                  </a:lnTo>
                  <a:lnTo>
                    <a:pt x="900430" y="161925"/>
                  </a:lnTo>
                  <a:lnTo>
                    <a:pt x="931544" y="155575"/>
                  </a:lnTo>
                  <a:lnTo>
                    <a:pt x="957580" y="138429"/>
                  </a:lnTo>
                  <a:lnTo>
                    <a:pt x="974725" y="112394"/>
                  </a:lnTo>
                  <a:lnTo>
                    <a:pt x="981075" y="81279"/>
                  </a:lnTo>
                  <a:lnTo>
                    <a:pt x="974725" y="49529"/>
                  </a:lnTo>
                  <a:lnTo>
                    <a:pt x="957580" y="24129"/>
                  </a:lnTo>
                  <a:lnTo>
                    <a:pt x="931544" y="6350"/>
                  </a:lnTo>
                  <a:lnTo>
                    <a:pt x="900430" y="0"/>
                  </a:lnTo>
                  <a:lnTo>
                    <a:pt x="80644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946910" y="2579687"/>
            <a:ext cx="1071245" cy="192405"/>
            <a:chOff x="1946910" y="2579687"/>
            <a:chExt cx="1071245" cy="192405"/>
          </a:xfrm>
        </p:grpSpPr>
        <p:sp>
          <p:nvSpPr>
            <p:cNvPr id="6" name="object 6"/>
            <p:cNvSpPr/>
            <p:nvPr/>
          </p:nvSpPr>
          <p:spPr>
            <a:xfrm>
              <a:off x="2037080" y="2609850"/>
              <a:ext cx="981075" cy="161925"/>
            </a:xfrm>
            <a:custGeom>
              <a:avLst/>
              <a:gdLst/>
              <a:ahLst/>
              <a:cxnLst/>
              <a:rect l="l" t="t" r="r" b="b"/>
              <a:pathLst>
                <a:path w="981075" h="161925">
                  <a:moveTo>
                    <a:pt x="900430" y="0"/>
                  </a:moveTo>
                  <a:lnTo>
                    <a:pt x="80644" y="0"/>
                  </a:lnTo>
                  <a:lnTo>
                    <a:pt x="49530" y="6350"/>
                  </a:lnTo>
                  <a:lnTo>
                    <a:pt x="23494" y="24129"/>
                  </a:lnTo>
                  <a:lnTo>
                    <a:pt x="6350" y="49529"/>
                  </a:lnTo>
                  <a:lnTo>
                    <a:pt x="0" y="81279"/>
                  </a:lnTo>
                  <a:lnTo>
                    <a:pt x="6350" y="112394"/>
                  </a:lnTo>
                  <a:lnTo>
                    <a:pt x="23494" y="138429"/>
                  </a:lnTo>
                  <a:lnTo>
                    <a:pt x="49530" y="155575"/>
                  </a:lnTo>
                  <a:lnTo>
                    <a:pt x="80644" y="161925"/>
                  </a:lnTo>
                  <a:lnTo>
                    <a:pt x="900430" y="161925"/>
                  </a:lnTo>
                  <a:lnTo>
                    <a:pt x="931544" y="155575"/>
                  </a:lnTo>
                  <a:lnTo>
                    <a:pt x="957580" y="138429"/>
                  </a:lnTo>
                  <a:lnTo>
                    <a:pt x="974725" y="112394"/>
                  </a:lnTo>
                  <a:lnTo>
                    <a:pt x="981075" y="81279"/>
                  </a:lnTo>
                  <a:lnTo>
                    <a:pt x="974725" y="49529"/>
                  </a:lnTo>
                  <a:lnTo>
                    <a:pt x="957580" y="24129"/>
                  </a:lnTo>
                  <a:lnTo>
                    <a:pt x="931544" y="6350"/>
                  </a:lnTo>
                  <a:lnTo>
                    <a:pt x="900430" y="0"/>
                  </a:lnTo>
                  <a:close/>
                </a:path>
              </a:pathLst>
            </a:custGeom>
            <a:solidFill>
              <a:srgbClr val="3D2F51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024380" y="2584450"/>
              <a:ext cx="981075" cy="161925"/>
            </a:xfrm>
            <a:custGeom>
              <a:avLst/>
              <a:gdLst/>
              <a:ahLst/>
              <a:cxnLst/>
              <a:rect l="l" t="t" r="r" b="b"/>
              <a:pathLst>
                <a:path w="981075" h="161925">
                  <a:moveTo>
                    <a:pt x="80644" y="0"/>
                  </a:moveTo>
                  <a:lnTo>
                    <a:pt x="49530" y="6350"/>
                  </a:lnTo>
                  <a:lnTo>
                    <a:pt x="23494" y="24129"/>
                  </a:lnTo>
                  <a:lnTo>
                    <a:pt x="6350" y="49529"/>
                  </a:lnTo>
                  <a:lnTo>
                    <a:pt x="0" y="81279"/>
                  </a:lnTo>
                  <a:lnTo>
                    <a:pt x="6350" y="112394"/>
                  </a:lnTo>
                  <a:lnTo>
                    <a:pt x="23494" y="138429"/>
                  </a:lnTo>
                  <a:lnTo>
                    <a:pt x="49530" y="155575"/>
                  </a:lnTo>
                  <a:lnTo>
                    <a:pt x="80644" y="161925"/>
                  </a:lnTo>
                  <a:lnTo>
                    <a:pt x="900430" y="161925"/>
                  </a:lnTo>
                  <a:lnTo>
                    <a:pt x="931544" y="155575"/>
                  </a:lnTo>
                  <a:lnTo>
                    <a:pt x="957580" y="138429"/>
                  </a:lnTo>
                  <a:lnTo>
                    <a:pt x="974725" y="112394"/>
                  </a:lnTo>
                  <a:lnTo>
                    <a:pt x="981075" y="81279"/>
                  </a:lnTo>
                  <a:lnTo>
                    <a:pt x="974725" y="49529"/>
                  </a:lnTo>
                  <a:lnTo>
                    <a:pt x="957580" y="24129"/>
                  </a:lnTo>
                  <a:lnTo>
                    <a:pt x="931544" y="6350"/>
                  </a:lnTo>
                  <a:lnTo>
                    <a:pt x="900430" y="0"/>
                  </a:lnTo>
                  <a:lnTo>
                    <a:pt x="80644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46910" y="2621280"/>
              <a:ext cx="104775" cy="131444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852805" y="2697480"/>
            <a:ext cx="466725" cy="487045"/>
            <a:chOff x="852805" y="2697480"/>
            <a:chExt cx="466725" cy="48704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5360" y="2697480"/>
              <a:ext cx="209550" cy="31241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2805" y="2962275"/>
              <a:ext cx="466725" cy="222250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1452880" y="2726055"/>
            <a:ext cx="466725" cy="467995"/>
            <a:chOff x="1452880" y="2726055"/>
            <a:chExt cx="466725" cy="467995"/>
          </a:xfrm>
        </p:grpSpPr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81150" y="2726055"/>
              <a:ext cx="180975" cy="24383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452880" y="2994025"/>
              <a:ext cx="466725" cy="0"/>
            </a:xfrm>
            <a:custGeom>
              <a:avLst/>
              <a:gdLst/>
              <a:ahLst/>
              <a:cxnLst/>
              <a:rect l="l" t="t" r="r" b="b"/>
              <a:pathLst>
                <a:path w="466725">
                  <a:moveTo>
                    <a:pt x="0" y="0"/>
                  </a:moveTo>
                  <a:lnTo>
                    <a:pt x="466725" y="0"/>
                  </a:lnTo>
                </a:path>
              </a:pathLst>
            </a:custGeom>
            <a:ln w="63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52880" y="3032125"/>
              <a:ext cx="466725" cy="161925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948055" y="2117090"/>
            <a:ext cx="561340" cy="492125"/>
            <a:chOff x="948055" y="2117090"/>
            <a:chExt cx="561340" cy="492125"/>
          </a:xfrm>
        </p:grpSpPr>
        <p:sp>
          <p:nvSpPr>
            <p:cNvPr id="17" name="object 17"/>
            <p:cNvSpPr/>
            <p:nvPr/>
          </p:nvSpPr>
          <p:spPr>
            <a:xfrm>
              <a:off x="1120140" y="2315845"/>
              <a:ext cx="389255" cy="293370"/>
            </a:xfrm>
            <a:custGeom>
              <a:avLst/>
              <a:gdLst/>
              <a:ahLst/>
              <a:cxnLst/>
              <a:rect l="l" t="t" r="r" b="b"/>
              <a:pathLst>
                <a:path w="389255" h="293369">
                  <a:moveTo>
                    <a:pt x="277494" y="223519"/>
                  </a:moveTo>
                  <a:lnTo>
                    <a:pt x="276225" y="226694"/>
                  </a:lnTo>
                  <a:lnTo>
                    <a:pt x="276859" y="248919"/>
                  </a:lnTo>
                  <a:lnTo>
                    <a:pt x="285115" y="268605"/>
                  </a:lnTo>
                  <a:lnTo>
                    <a:pt x="301625" y="284480"/>
                  </a:lnTo>
                  <a:lnTo>
                    <a:pt x="322579" y="293369"/>
                  </a:lnTo>
                  <a:lnTo>
                    <a:pt x="344169" y="292734"/>
                  </a:lnTo>
                  <a:lnTo>
                    <a:pt x="364490" y="284480"/>
                  </a:lnTo>
                  <a:lnTo>
                    <a:pt x="380365" y="268605"/>
                  </a:lnTo>
                  <a:lnTo>
                    <a:pt x="386715" y="252730"/>
                  </a:lnTo>
                  <a:lnTo>
                    <a:pt x="322579" y="252730"/>
                  </a:lnTo>
                  <a:lnTo>
                    <a:pt x="277494" y="223519"/>
                  </a:lnTo>
                  <a:close/>
                </a:path>
                <a:path w="389255" h="293369">
                  <a:moveTo>
                    <a:pt x="298450" y="191769"/>
                  </a:moveTo>
                  <a:lnTo>
                    <a:pt x="285115" y="205739"/>
                  </a:lnTo>
                  <a:lnTo>
                    <a:pt x="277494" y="223519"/>
                  </a:lnTo>
                  <a:lnTo>
                    <a:pt x="322579" y="252730"/>
                  </a:lnTo>
                  <a:lnTo>
                    <a:pt x="342900" y="220980"/>
                  </a:lnTo>
                  <a:lnTo>
                    <a:pt x="298450" y="191769"/>
                  </a:lnTo>
                  <a:close/>
                </a:path>
                <a:path w="389255" h="293369">
                  <a:moveTo>
                    <a:pt x="342900" y="180975"/>
                  </a:moveTo>
                  <a:lnTo>
                    <a:pt x="321309" y="180975"/>
                  </a:lnTo>
                  <a:lnTo>
                    <a:pt x="300990" y="189230"/>
                  </a:lnTo>
                  <a:lnTo>
                    <a:pt x="298450" y="191769"/>
                  </a:lnTo>
                  <a:lnTo>
                    <a:pt x="342900" y="220980"/>
                  </a:lnTo>
                  <a:lnTo>
                    <a:pt x="322579" y="252730"/>
                  </a:lnTo>
                  <a:lnTo>
                    <a:pt x="386715" y="252730"/>
                  </a:lnTo>
                  <a:lnTo>
                    <a:pt x="389254" y="247014"/>
                  </a:lnTo>
                  <a:lnTo>
                    <a:pt x="388619" y="225425"/>
                  </a:lnTo>
                  <a:lnTo>
                    <a:pt x="380365" y="205105"/>
                  </a:lnTo>
                  <a:lnTo>
                    <a:pt x="363854" y="189230"/>
                  </a:lnTo>
                  <a:lnTo>
                    <a:pt x="342900" y="180975"/>
                  </a:lnTo>
                  <a:close/>
                </a:path>
                <a:path w="389255" h="293369">
                  <a:moveTo>
                    <a:pt x="111759" y="69214"/>
                  </a:moveTo>
                  <a:lnTo>
                    <a:pt x="104140" y="87630"/>
                  </a:lnTo>
                  <a:lnTo>
                    <a:pt x="90804" y="100964"/>
                  </a:lnTo>
                  <a:lnTo>
                    <a:pt x="277494" y="223519"/>
                  </a:lnTo>
                  <a:lnTo>
                    <a:pt x="285115" y="205739"/>
                  </a:lnTo>
                  <a:lnTo>
                    <a:pt x="298450" y="191769"/>
                  </a:lnTo>
                  <a:lnTo>
                    <a:pt x="111759" y="69214"/>
                  </a:lnTo>
                  <a:close/>
                </a:path>
                <a:path w="389255" h="293369">
                  <a:moveTo>
                    <a:pt x="66675" y="0"/>
                  </a:moveTo>
                  <a:lnTo>
                    <a:pt x="45084" y="0"/>
                  </a:lnTo>
                  <a:lnTo>
                    <a:pt x="24765" y="8255"/>
                  </a:lnTo>
                  <a:lnTo>
                    <a:pt x="8890" y="24764"/>
                  </a:lnTo>
                  <a:lnTo>
                    <a:pt x="0" y="45719"/>
                  </a:lnTo>
                  <a:lnTo>
                    <a:pt x="634" y="67944"/>
                  </a:lnTo>
                  <a:lnTo>
                    <a:pt x="8890" y="87630"/>
                  </a:lnTo>
                  <a:lnTo>
                    <a:pt x="25400" y="103505"/>
                  </a:lnTo>
                  <a:lnTo>
                    <a:pt x="46354" y="112394"/>
                  </a:lnTo>
                  <a:lnTo>
                    <a:pt x="67944" y="111759"/>
                  </a:lnTo>
                  <a:lnTo>
                    <a:pt x="88265" y="103505"/>
                  </a:lnTo>
                  <a:lnTo>
                    <a:pt x="90804" y="100964"/>
                  </a:lnTo>
                  <a:lnTo>
                    <a:pt x="46354" y="71755"/>
                  </a:lnTo>
                  <a:lnTo>
                    <a:pt x="66675" y="40005"/>
                  </a:lnTo>
                  <a:lnTo>
                    <a:pt x="110490" y="40005"/>
                  </a:lnTo>
                  <a:lnTo>
                    <a:pt x="104140" y="24130"/>
                  </a:lnTo>
                  <a:lnTo>
                    <a:pt x="87629" y="8255"/>
                  </a:lnTo>
                  <a:lnTo>
                    <a:pt x="66675" y="0"/>
                  </a:lnTo>
                  <a:close/>
                </a:path>
                <a:path w="389255" h="293369">
                  <a:moveTo>
                    <a:pt x="66675" y="40005"/>
                  </a:moveTo>
                  <a:lnTo>
                    <a:pt x="46354" y="71755"/>
                  </a:lnTo>
                  <a:lnTo>
                    <a:pt x="90804" y="100964"/>
                  </a:lnTo>
                  <a:lnTo>
                    <a:pt x="104140" y="87630"/>
                  </a:lnTo>
                  <a:lnTo>
                    <a:pt x="111759" y="69214"/>
                  </a:lnTo>
                  <a:lnTo>
                    <a:pt x="66675" y="40005"/>
                  </a:lnTo>
                  <a:close/>
                </a:path>
                <a:path w="389255" h="293369">
                  <a:moveTo>
                    <a:pt x="110490" y="40005"/>
                  </a:moveTo>
                  <a:lnTo>
                    <a:pt x="66675" y="40005"/>
                  </a:lnTo>
                  <a:lnTo>
                    <a:pt x="111759" y="69214"/>
                  </a:lnTo>
                  <a:lnTo>
                    <a:pt x="113029" y="66039"/>
                  </a:lnTo>
                  <a:lnTo>
                    <a:pt x="112394" y="44450"/>
                  </a:lnTo>
                  <a:lnTo>
                    <a:pt x="110490" y="4000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8055" y="2117090"/>
              <a:ext cx="466725" cy="161925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948055" y="2276475"/>
              <a:ext cx="466725" cy="63500"/>
            </a:xfrm>
            <a:custGeom>
              <a:avLst/>
              <a:gdLst/>
              <a:ahLst/>
              <a:cxnLst/>
              <a:rect l="l" t="t" r="r" b="b"/>
              <a:pathLst>
                <a:path w="466725" h="63500">
                  <a:moveTo>
                    <a:pt x="466725" y="0"/>
                  </a:moveTo>
                  <a:lnTo>
                    <a:pt x="0" y="0"/>
                  </a:lnTo>
                  <a:lnTo>
                    <a:pt x="0" y="63500"/>
                  </a:lnTo>
                  <a:lnTo>
                    <a:pt x="466725" y="63500"/>
                  </a:lnTo>
                  <a:lnTo>
                    <a:pt x="4667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4338637" y="2549207"/>
            <a:ext cx="998855" cy="192405"/>
            <a:chOff x="4338637" y="2549207"/>
            <a:chExt cx="998855" cy="192405"/>
          </a:xfrm>
        </p:grpSpPr>
        <p:sp>
          <p:nvSpPr>
            <p:cNvPr id="21" name="object 21"/>
            <p:cNvSpPr/>
            <p:nvPr/>
          </p:nvSpPr>
          <p:spPr>
            <a:xfrm>
              <a:off x="4356100" y="2579370"/>
              <a:ext cx="981075" cy="161925"/>
            </a:xfrm>
            <a:custGeom>
              <a:avLst/>
              <a:gdLst/>
              <a:ahLst/>
              <a:cxnLst/>
              <a:rect l="l" t="t" r="r" b="b"/>
              <a:pathLst>
                <a:path w="981075" h="161925">
                  <a:moveTo>
                    <a:pt x="900429" y="0"/>
                  </a:moveTo>
                  <a:lnTo>
                    <a:pt x="80645" y="0"/>
                  </a:lnTo>
                  <a:lnTo>
                    <a:pt x="49529" y="6350"/>
                  </a:lnTo>
                  <a:lnTo>
                    <a:pt x="23495" y="23494"/>
                  </a:lnTo>
                  <a:lnTo>
                    <a:pt x="6350" y="49530"/>
                  </a:lnTo>
                  <a:lnTo>
                    <a:pt x="0" y="80644"/>
                  </a:lnTo>
                  <a:lnTo>
                    <a:pt x="6350" y="112394"/>
                  </a:lnTo>
                  <a:lnTo>
                    <a:pt x="23495" y="137794"/>
                  </a:lnTo>
                  <a:lnTo>
                    <a:pt x="49529" y="155575"/>
                  </a:lnTo>
                  <a:lnTo>
                    <a:pt x="80645" y="161925"/>
                  </a:lnTo>
                  <a:lnTo>
                    <a:pt x="900429" y="161925"/>
                  </a:lnTo>
                  <a:lnTo>
                    <a:pt x="931545" y="155575"/>
                  </a:lnTo>
                  <a:lnTo>
                    <a:pt x="957579" y="137794"/>
                  </a:lnTo>
                  <a:lnTo>
                    <a:pt x="974725" y="112394"/>
                  </a:lnTo>
                  <a:lnTo>
                    <a:pt x="981075" y="80644"/>
                  </a:lnTo>
                  <a:lnTo>
                    <a:pt x="974725" y="49530"/>
                  </a:lnTo>
                  <a:lnTo>
                    <a:pt x="957579" y="23494"/>
                  </a:lnTo>
                  <a:lnTo>
                    <a:pt x="931545" y="6350"/>
                  </a:lnTo>
                  <a:lnTo>
                    <a:pt x="900429" y="0"/>
                  </a:lnTo>
                  <a:close/>
                </a:path>
              </a:pathLst>
            </a:custGeom>
            <a:solidFill>
              <a:srgbClr val="3D2F51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343400" y="2553970"/>
              <a:ext cx="981075" cy="161925"/>
            </a:xfrm>
            <a:custGeom>
              <a:avLst/>
              <a:gdLst/>
              <a:ahLst/>
              <a:cxnLst/>
              <a:rect l="l" t="t" r="r" b="b"/>
              <a:pathLst>
                <a:path w="981075" h="161925">
                  <a:moveTo>
                    <a:pt x="80645" y="0"/>
                  </a:moveTo>
                  <a:lnTo>
                    <a:pt x="49529" y="6350"/>
                  </a:lnTo>
                  <a:lnTo>
                    <a:pt x="23495" y="23494"/>
                  </a:lnTo>
                  <a:lnTo>
                    <a:pt x="6350" y="49530"/>
                  </a:lnTo>
                  <a:lnTo>
                    <a:pt x="0" y="80644"/>
                  </a:lnTo>
                  <a:lnTo>
                    <a:pt x="6350" y="112394"/>
                  </a:lnTo>
                  <a:lnTo>
                    <a:pt x="23495" y="137794"/>
                  </a:lnTo>
                  <a:lnTo>
                    <a:pt x="49529" y="155575"/>
                  </a:lnTo>
                  <a:lnTo>
                    <a:pt x="80645" y="161925"/>
                  </a:lnTo>
                  <a:lnTo>
                    <a:pt x="900429" y="161925"/>
                  </a:lnTo>
                  <a:lnTo>
                    <a:pt x="931545" y="155575"/>
                  </a:lnTo>
                  <a:lnTo>
                    <a:pt x="957579" y="137794"/>
                  </a:lnTo>
                  <a:lnTo>
                    <a:pt x="974725" y="112394"/>
                  </a:lnTo>
                  <a:lnTo>
                    <a:pt x="981075" y="80644"/>
                  </a:lnTo>
                  <a:lnTo>
                    <a:pt x="974725" y="49530"/>
                  </a:lnTo>
                  <a:lnTo>
                    <a:pt x="957579" y="23494"/>
                  </a:lnTo>
                  <a:lnTo>
                    <a:pt x="931545" y="6350"/>
                  </a:lnTo>
                  <a:lnTo>
                    <a:pt x="900429" y="0"/>
                  </a:lnTo>
                  <a:lnTo>
                    <a:pt x="80645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5304154" y="2558732"/>
            <a:ext cx="1071245" cy="192405"/>
            <a:chOff x="5304154" y="2558732"/>
            <a:chExt cx="1071245" cy="192405"/>
          </a:xfrm>
        </p:grpSpPr>
        <p:sp>
          <p:nvSpPr>
            <p:cNvPr id="24" name="object 24"/>
            <p:cNvSpPr/>
            <p:nvPr/>
          </p:nvSpPr>
          <p:spPr>
            <a:xfrm>
              <a:off x="5394324" y="2588895"/>
              <a:ext cx="981075" cy="161925"/>
            </a:xfrm>
            <a:custGeom>
              <a:avLst/>
              <a:gdLst/>
              <a:ahLst/>
              <a:cxnLst/>
              <a:rect l="l" t="t" r="r" b="b"/>
              <a:pathLst>
                <a:path w="981075" h="161925">
                  <a:moveTo>
                    <a:pt x="900429" y="0"/>
                  </a:moveTo>
                  <a:lnTo>
                    <a:pt x="80645" y="0"/>
                  </a:lnTo>
                  <a:lnTo>
                    <a:pt x="49529" y="6350"/>
                  </a:lnTo>
                  <a:lnTo>
                    <a:pt x="23495" y="23494"/>
                  </a:lnTo>
                  <a:lnTo>
                    <a:pt x="6350" y="49530"/>
                  </a:lnTo>
                  <a:lnTo>
                    <a:pt x="0" y="80644"/>
                  </a:lnTo>
                  <a:lnTo>
                    <a:pt x="6350" y="112394"/>
                  </a:lnTo>
                  <a:lnTo>
                    <a:pt x="23495" y="137794"/>
                  </a:lnTo>
                  <a:lnTo>
                    <a:pt x="49529" y="155575"/>
                  </a:lnTo>
                  <a:lnTo>
                    <a:pt x="80645" y="161925"/>
                  </a:lnTo>
                  <a:lnTo>
                    <a:pt x="900429" y="161925"/>
                  </a:lnTo>
                  <a:lnTo>
                    <a:pt x="931545" y="155575"/>
                  </a:lnTo>
                  <a:lnTo>
                    <a:pt x="957579" y="137794"/>
                  </a:lnTo>
                  <a:lnTo>
                    <a:pt x="974725" y="112394"/>
                  </a:lnTo>
                  <a:lnTo>
                    <a:pt x="981075" y="80644"/>
                  </a:lnTo>
                  <a:lnTo>
                    <a:pt x="974725" y="49530"/>
                  </a:lnTo>
                  <a:lnTo>
                    <a:pt x="957579" y="23494"/>
                  </a:lnTo>
                  <a:lnTo>
                    <a:pt x="931545" y="6350"/>
                  </a:lnTo>
                  <a:lnTo>
                    <a:pt x="900429" y="0"/>
                  </a:lnTo>
                  <a:close/>
                </a:path>
              </a:pathLst>
            </a:custGeom>
            <a:solidFill>
              <a:srgbClr val="3D2F51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81624" y="2563495"/>
              <a:ext cx="981075" cy="161925"/>
            </a:xfrm>
            <a:custGeom>
              <a:avLst/>
              <a:gdLst/>
              <a:ahLst/>
              <a:cxnLst/>
              <a:rect l="l" t="t" r="r" b="b"/>
              <a:pathLst>
                <a:path w="981075" h="161925">
                  <a:moveTo>
                    <a:pt x="80645" y="0"/>
                  </a:moveTo>
                  <a:lnTo>
                    <a:pt x="49529" y="6350"/>
                  </a:lnTo>
                  <a:lnTo>
                    <a:pt x="23495" y="23494"/>
                  </a:lnTo>
                  <a:lnTo>
                    <a:pt x="6350" y="49530"/>
                  </a:lnTo>
                  <a:lnTo>
                    <a:pt x="0" y="80644"/>
                  </a:lnTo>
                  <a:lnTo>
                    <a:pt x="6350" y="112394"/>
                  </a:lnTo>
                  <a:lnTo>
                    <a:pt x="23495" y="137794"/>
                  </a:lnTo>
                  <a:lnTo>
                    <a:pt x="49529" y="155575"/>
                  </a:lnTo>
                  <a:lnTo>
                    <a:pt x="80645" y="161925"/>
                  </a:lnTo>
                  <a:lnTo>
                    <a:pt x="900429" y="161925"/>
                  </a:lnTo>
                  <a:lnTo>
                    <a:pt x="931545" y="155575"/>
                  </a:lnTo>
                  <a:lnTo>
                    <a:pt x="957579" y="137794"/>
                  </a:lnTo>
                  <a:lnTo>
                    <a:pt x="974725" y="112394"/>
                  </a:lnTo>
                  <a:lnTo>
                    <a:pt x="981075" y="80644"/>
                  </a:lnTo>
                  <a:lnTo>
                    <a:pt x="974725" y="49530"/>
                  </a:lnTo>
                  <a:lnTo>
                    <a:pt x="957579" y="23494"/>
                  </a:lnTo>
                  <a:lnTo>
                    <a:pt x="931545" y="6350"/>
                  </a:lnTo>
                  <a:lnTo>
                    <a:pt x="900429" y="0"/>
                  </a:lnTo>
                  <a:lnTo>
                    <a:pt x="80645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04154" y="2600960"/>
              <a:ext cx="104775" cy="131444"/>
            </a:xfrm>
            <a:prstGeom prst="rect">
              <a:avLst/>
            </a:prstGeom>
          </p:spPr>
        </p:pic>
      </p:grpSp>
      <p:grpSp>
        <p:nvGrpSpPr>
          <p:cNvPr id="27" name="object 27"/>
          <p:cNvGrpSpPr/>
          <p:nvPr/>
        </p:nvGrpSpPr>
        <p:grpSpPr>
          <a:xfrm>
            <a:off x="4095750" y="2600325"/>
            <a:ext cx="466725" cy="467359"/>
            <a:chOff x="4095750" y="2600325"/>
            <a:chExt cx="466725" cy="467359"/>
          </a:xfrm>
        </p:grpSpPr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224020" y="2600325"/>
              <a:ext cx="180975" cy="243839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4095750" y="2868295"/>
              <a:ext cx="466725" cy="0"/>
            </a:xfrm>
            <a:custGeom>
              <a:avLst/>
              <a:gdLst/>
              <a:ahLst/>
              <a:cxnLst/>
              <a:rect l="l" t="t" r="r" b="b"/>
              <a:pathLst>
                <a:path w="466725">
                  <a:moveTo>
                    <a:pt x="0" y="0"/>
                  </a:moveTo>
                  <a:lnTo>
                    <a:pt x="466725" y="0"/>
                  </a:lnTo>
                </a:path>
              </a:pathLst>
            </a:custGeom>
            <a:ln w="63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095750" y="2905760"/>
              <a:ext cx="466725" cy="161925"/>
            </a:xfrm>
            <a:prstGeom prst="rect">
              <a:avLst/>
            </a:prstGeom>
          </p:spPr>
        </p:pic>
      </p:grpSp>
      <p:grpSp>
        <p:nvGrpSpPr>
          <p:cNvPr id="31" name="object 31"/>
          <p:cNvGrpSpPr/>
          <p:nvPr/>
        </p:nvGrpSpPr>
        <p:grpSpPr>
          <a:xfrm>
            <a:off x="6162675" y="2609850"/>
            <a:ext cx="466725" cy="467359"/>
            <a:chOff x="6162675" y="2609850"/>
            <a:chExt cx="466725" cy="467359"/>
          </a:xfrm>
        </p:grpSpPr>
        <p:pic>
          <p:nvPicPr>
            <p:cNvPr id="32" name="object 3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290945" y="2609850"/>
              <a:ext cx="180975" cy="243839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162675" y="2877820"/>
              <a:ext cx="466725" cy="0"/>
            </a:xfrm>
            <a:custGeom>
              <a:avLst/>
              <a:gdLst/>
              <a:ahLst/>
              <a:cxnLst/>
              <a:rect l="l" t="t" r="r" b="b"/>
              <a:pathLst>
                <a:path w="466725">
                  <a:moveTo>
                    <a:pt x="0" y="0"/>
                  </a:moveTo>
                  <a:lnTo>
                    <a:pt x="466725" y="0"/>
                  </a:lnTo>
                </a:path>
              </a:pathLst>
            </a:custGeom>
            <a:ln w="63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162675" y="2915285"/>
              <a:ext cx="466725" cy="161925"/>
            </a:xfrm>
            <a:prstGeom prst="rect">
              <a:avLst/>
            </a:prstGeom>
          </p:spPr>
        </p:pic>
      </p:grpSp>
      <p:sp>
        <p:nvSpPr>
          <p:cNvPr id="35" name="object 35"/>
          <p:cNvSpPr txBox="1"/>
          <p:nvPr/>
        </p:nvSpPr>
        <p:spPr>
          <a:xfrm>
            <a:off x="528319" y="392938"/>
            <a:ext cx="6511290" cy="16002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7100"/>
              </a:lnSpc>
              <a:spcBef>
                <a:spcPts val="105"/>
              </a:spcBef>
            </a:pPr>
            <a:r>
              <a:rPr sz="1200" i="1" spc="-5" dirty="0">
                <a:latin typeface="Calibri"/>
                <a:cs typeface="Calibri"/>
              </a:rPr>
              <a:t>Estas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condiciones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son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necesarias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pero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no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suficientes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para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garantizar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i="1" spc="5" dirty="0">
                <a:latin typeface="Calibri"/>
                <a:cs typeface="Calibri"/>
              </a:rPr>
              <a:t>la</a:t>
            </a:r>
            <a:r>
              <a:rPr sz="1200" i="1" spc="1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isostaticidad.</a:t>
            </a:r>
            <a:r>
              <a:rPr sz="1200" i="1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efecto,</a:t>
            </a:r>
            <a:r>
              <a:rPr sz="1200" dirty="0">
                <a:latin typeface="Calibri"/>
                <a:cs typeface="Calibri"/>
              </a:rPr>
              <a:t>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ubicación </a:t>
            </a:r>
            <a:r>
              <a:rPr sz="1200" dirty="0">
                <a:latin typeface="Calibri"/>
                <a:cs typeface="Calibri"/>
              </a:rPr>
              <a:t>de los </a:t>
            </a:r>
            <a:r>
              <a:rPr sz="1200" spc="-5" dirty="0">
                <a:latin typeface="Calibri"/>
                <a:cs typeface="Calibri"/>
              </a:rPr>
              <a:t>apoyos externos debe ser </a:t>
            </a:r>
            <a:r>
              <a:rPr sz="1200" dirty="0">
                <a:latin typeface="Calibri"/>
                <a:cs typeface="Calibri"/>
              </a:rPr>
              <a:t>tal </a:t>
            </a:r>
            <a:r>
              <a:rPr sz="1200" spc="-10" dirty="0">
                <a:latin typeface="Calibri"/>
                <a:cs typeface="Calibri"/>
              </a:rPr>
              <a:t>que </a:t>
            </a:r>
            <a:r>
              <a:rPr sz="1200" dirty="0">
                <a:latin typeface="Calibri"/>
                <a:cs typeface="Calibri"/>
              </a:rPr>
              <a:t>no </a:t>
            </a:r>
            <a:r>
              <a:rPr sz="1200" spc="-5" dirty="0">
                <a:latin typeface="Calibri"/>
                <a:cs typeface="Calibri"/>
              </a:rPr>
              <a:t>se den vinculación hipostática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una parte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estructura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hiperestática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otra.</a:t>
            </a:r>
            <a:endParaRPr sz="1200">
              <a:latin typeface="Calibri"/>
              <a:cs typeface="Calibri"/>
            </a:endParaRPr>
          </a:p>
          <a:p>
            <a:pPr marL="12700" marR="6985" algn="just">
              <a:lnSpc>
                <a:spcPct val="117000"/>
              </a:lnSpc>
              <a:spcBef>
                <a:spcPts val="595"/>
              </a:spcBef>
            </a:pPr>
            <a:r>
              <a:rPr sz="1200" spc="-5" dirty="0">
                <a:latin typeface="Calibri"/>
                <a:cs typeface="Calibri"/>
              </a:rPr>
              <a:t>Una cadena cinemática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dos chapas tiene </a:t>
            </a:r>
            <a:r>
              <a:rPr sz="1200" dirty="0">
                <a:latin typeface="Calibri"/>
                <a:cs typeface="Calibri"/>
              </a:rPr>
              <a:t>4 </a:t>
            </a:r>
            <a:r>
              <a:rPr sz="1200" spc="-5" dirty="0">
                <a:latin typeface="Calibri"/>
                <a:cs typeface="Calibri"/>
              </a:rPr>
              <a:t>grados de libertad, por </a:t>
            </a:r>
            <a:r>
              <a:rPr sz="1200" spc="-10" dirty="0">
                <a:latin typeface="Calibri"/>
                <a:cs typeface="Calibri"/>
              </a:rPr>
              <a:t>lo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necesitará </a:t>
            </a:r>
            <a:r>
              <a:rPr sz="1200" dirty="0">
                <a:latin typeface="Calibri"/>
                <a:cs typeface="Calibri"/>
              </a:rPr>
              <a:t>4 </a:t>
            </a:r>
            <a:r>
              <a:rPr sz="1200" spc="-5" dirty="0">
                <a:latin typeface="Calibri"/>
                <a:cs typeface="Calibri"/>
              </a:rPr>
              <a:t>condiciones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 vínculo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</a:t>
            </a:r>
            <a:r>
              <a:rPr sz="1200" spc="-5" dirty="0">
                <a:latin typeface="Calibri"/>
                <a:cs typeface="Calibri"/>
              </a:rPr>
              <a:t> sustentación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isostática.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Colocando dos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apoyos </a:t>
            </a:r>
            <a:r>
              <a:rPr sz="1200" dirty="0">
                <a:latin typeface="Calibri"/>
                <a:cs typeface="Calibri"/>
              </a:rPr>
              <a:t>fijos en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primera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chapa se</a:t>
            </a:r>
            <a:r>
              <a:rPr sz="1200" spc="2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cumpliría </a:t>
            </a:r>
            <a:r>
              <a:rPr sz="1200" dirty="0">
                <a:latin typeface="Calibri"/>
                <a:cs typeface="Calibri"/>
              </a:rPr>
              <a:t> esta </a:t>
            </a:r>
            <a:r>
              <a:rPr sz="1200" spc="-5" dirty="0">
                <a:latin typeface="Calibri"/>
                <a:cs typeface="Calibri"/>
              </a:rPr>
              <a:t>condición, pero </a:t>
            </a:r>
            <a:r>
              <a:rPr sz="1200" dirty="0">
                <a:latin typeface="Calibri"/>
                <a:cs typeface="Calibri"/>
              </a:rPr>
              <a:t>al </a:t>
            </a:r>
            <a:r>
              <a:rPr sz="1200" spc="-5" dirty="0">
                <a:latin typeface="Calibri"/>
                <a:cs typeface="Calibri"/>
              </a:rPr>
              <a:t>analizar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vinculación </a:t>
            </a:r>
            <a:r>
              <a:rPr sz="1200" dirty="0">
                <a:latin typeface="Calibri"/>
                <a:cs typeface="Calibri"/>
              </a:rPr>
              <a:t>de cada </a:t>
            </a:r>
            <a:r>
              <a:rPr sz="1200" spc="-5" dirty="0">
                <a:latin typeface="Calibri"/>
                <a:cs typeface="Calibri"/>
              </a:rPr>
              <a:t>chapa se advierte que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primera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-5" dirty="0">
                <a:latin typeface="Calibri"/>
                <a:cs typeface="Calibri"/>
              </a:rPr>
              <a:t>hiperestática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segunda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hipostática,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-5" dirty="0">
                <a:latin typeface="Calibri"/>
                <a:cs typeface="Calibri"/>
              </a:rPr>
              <a:t> 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solución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adecuada.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28319" y="3258693"/>
            <a:ext cx="6508750" cy="1444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Incorrecta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ubicación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vínculos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Calibri"/>
              <a:cs typeface="Calibri"/>
            </a:endParaRPr>
          </a:p>
          <a:p>
            <a:pPr marL="12700" marR="5080" algn="just">
              <a:lnSpc>
                <a:spcPct val="117100"/>
              </a:lnSpc>
            </a:pPr>
            <a:r>
              <a:rPr sz="1200" spc="-5" dirty="0">
                <a:latin typeface="Calibri"/>
                <a:cs typeface="Calibri"/>
              </a:rPr>
              <a:t>Tampoco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debe</a:t>
            </a:r>
            <a:r>
              <a:rPr sz="1200" dirty="0">
                <a:latin typeface="Calibri"/>
                <a:cs typeface="Calibri"/>
              </a:rPr>
              <a:t> darse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vinculación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aparente,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ésta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ocurre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cuando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vínculos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restringen</a:t>
            </a:r>
            <a:r>
              <a:rPr sz="1200" dirty="0">
                <a:latin typeface="Calibri"/>
                <a:cs typeface="Calibri"/>
              </a:rPr>
              <a:t> 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misma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posibilidad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movimiento. Si se estudia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caso de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derecha las </a:t>
            </a:r>
            <a:r>
              <a:rPr sz="1200" dirty="0">
                <a:latin typeface="Calibri"/>
                <a:cs typeface="Calibri"/>
              </a:rPr>
              <a:t>tres </a:t>
            </a:r>
            <a:r>
              <a:rPr sz="1200" spc="-5" dirty="0">
                <a:latin typeface="Calibri"/>
                <a:cs typeface="Calibri"/>
              </a:rPr>
              <a:t>articulaciones se encuentran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alineadas, por </a:t>
            </a:r>
            <a:r>
              <a:rPr sz="1200" dirty="0">
                <a:latin typeface="Calibri"/>
                <a:cs typeface="Calibri"/>
              </a:rPr>
              <a:t>lo </a:t>
            </a:r>
            <a:r>
              <a:rPr sz="1200" spc="-5" dirty="0">
                <a:latin typeface="Calibri"/>
                <a:cs typeface="Calibri"/>
              </a:rPr>
              <a:t>que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-5" dirty="0">
                <a:latin typeface="Calibri"/>
                <a:cs typeface="Calibri"/>
              </a:rPr>
              <a:t>posible el desplazamiento vertical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articulación intermedia.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-5" dirty="0">
                <a:latin typeface="Calibri"/>
                <a:cs typeface="Calibri"/>
              </a:rPr>
              <a:t>decir,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vínculos deben disponerse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manera </a:t>
            </a:r>
            <a:r>
              <a:rPr sz="1200" dirty="0">
                <a:latin typeface="Calibri"/>
                <a:cs typeface="Calibri"/>
              </a:rPr>
              <a:t>tal que </a:t>
            </a:r>
            <a:r>
              <a:rPr sz="1200" spc="-5" dirty="0">
                <a:latin typeface="Calibri"/>
                <a:cs typeface="Calibri"/>
              </a:rPr>
              <a:t>restrinjan de manera eficiente todas las posibilidades de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movimiento.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69820" y="2750820"/>
            <a:ext cx="2814955" cy="1760220"/>
            <a:chOff x="2369820" y="2750820"/>
            <a:chExt cx="2814955" cy="1760220"/>
          </a:xfrm>
        </p:grpSpPr>
        <p:sp>
          <p:nvSpPr>
            <p:cNvPr id="3" name="object 3"/>
            <p:cNvSpPr/>
            <p:nvPr/>
          </p:nvSpPr>
          <p:spPr>
            <a:xfrm>
              <a:off x="2827020" y="3250692"/>
              <a:ext cx="981710" cy="733425"/>
            </a:xfrm>
            <a:custGeom>
              <a:avLst/>
              <a:gdLst/>
              <a:ahLst/>
              <a:cxnLst/>
              <a:rect l="l" t="t" r="r" b="b"/>
              <a:pathLst>
                <a:path w="981710" h="733425">
                  <a:moveTo>
                    <a:pt x="615569" y="0"/>
                  </a:moveTo>
                  <a:lnTo>
                    <a:pt x="365887" y="0"/>
                  </a:lnTo>
                  <a:lnTo>
                    <a:pt x="320167" y="3175"/>
                  </a:lnTo>
                  <a:lnTo>
                    <a:pt x="275717" y="11430"/>
                  </a:lnTo>
                  <a:lnTo>
                    <a:pt x="233806" y="24765"/>
                  </a:lnTo>
                  <a:lnTo>
                    <a:pt x="193802" y="43180"/>
                  </a:lnTo>
                  <a:lnTo>
                    <a:pt x="156844" y="65531"/>
                  </a:lnTo>
                  <a:lnTo>
                    <a:pt x="123190" y="92202"/>
                  </a:lnTo>
                  <a:lnTo>
                    <a:pt x="92075" y="123317"/>
                  </a:lnTo>
                  <a:lnTo>
                    <a:pt x="65405" y="156972"/>
                  </a:lnTo>
                  <a:lnTo>
                    <a:pt x="43180" y="193929"/>
                  </a:lnTo>
                  <a:lnTo>
                    <a:pt x="24765" y="233934"/>
                  </a:lnTo>
                  <a:lnTo>
                    <a:pt x="11430" y="275971"/>
                  </a:lnTo>
                  <a:lnTo>
                    <a:pt x="2540" y="320421"/>
                  </a:lnTo>
                  <a:lnTo>
                    <a:pt x="0" y="366141"/>
                  </a:lnTo>
                  <a:lnTo>
                    <a:pt x="2540" y="412623"/>
                  </a:lnTo>
                  <a:lnTo>
                    <a:pt x="11430" y="456438"/>
                  </a:lnTo>
                  <a:lnTo>
                    <a:pt x="24765" y="499110"/>
                  </a:lnTo>
                  <a:lnTo>
                    <a:pt x="43180" y="539115"/>
                  </a:lnTo>
                  <a:lnTo>
                    <a:pt x="65405" y="575945"/>
                  </a:lnTo>
                  <a:lnTo>
                    <a:pt x="92075" y="609727"/>
                  </a:lnTo>
                  <a:lnTo>
                    <a:pt x="123190" y="640842"/>
                  </a:lnTo>
                  <a:lnTo>
                    <a:pt x="156844" y="667512"/>
                  </a:lnTo>
                  <a:lnTo>
                    <a:pt x="193802" y="690499"/>
                  </a:lnTo>
                  <a:lnTo>
                    <a:pt x="233806" y="708279"/>
                  </a:lnTo>
                  <a:lnTo>
                    <a:pt x="275717" y="721614"/>
                  </a:lnTo>
                  <a:lnTo>
                    <a:pt x="320167" y="730504"/>
                  </a:lnTo>
                  <a:lnTo>
                    <a:pt x="365887" y="733044"/>
                  </a:lnTo>
                  <a:lnTo>
                    <a:pt x="615569" y="733044"/>
                  </a:lnTo>
                  <a:lnTo>
                    <a:pt x="661289" y="730504"/>
                  </a:lnTo>
                  <a:lnTo>
                    <a:pt x="705739" y="721614"/>
                  </a:lnTo>
                  <a:lnTo>
                    <a:pt x="747649" y="708279"/>
                  </a:lnTo>
                  <a:lnTo>
                    <a:pt x="787654" y="690499"/>
                  </a:lnTo>
                  <a:lnTo>
                    <a:pt x="824610" y="667512"/>
                  </a:lnTo>
                  <a:lnTo>
                    <a:pt x="858266" y="640842"/>
                  </a:lnTo>
                  <a:lnTo>
                    <a:pt x="889381" y="609727"/>
                  </a:lnTo>
                  <a:lnTo>
                    <a:pt x="916051" y="575945"/>
                  </a:lnTo>
                  <a:lnTo>
                    <a:pt x="938276" y="539115"/>
                  </a:lnTo>
                  <a:lnTo>
                    <a:pt x="956691" y="499110"/>
                  </a:lnTo>
                  <a:lnTo>
                    <a:pt x="970026" y="456438"/>
                  </a:lnTo>
                  <a:lnTo>
                    <a:pt x="978916" y="412623"/>
                  </a:lnTo>
                  <a:lnTo>
                    <a:pt x="981456" y="366141"/>
                  </a:lnTo>
                  <a:lnTo>
                    <a:pt x="978916" y="320421"/>
                  </a:lnTo>
                  <a:lnTo>
                    <a:pt x="970026" y="275971"/>
                  </a:lnTo>
                  <a:lnTo>
                    <a:pt x="956691" y="233934"/>
                  </a:lnTo>
                  <a:lnTo>
                    <a:pt x="938276" y="193929"/>
                  </a:lnTo>
                  <a:lnTo>
                    <a:pt x="916051" y="156972"/>
                  </a:lnTo>
                  <a:lnTo>
                    <a:pt x="889381" y="123317"/>
                  </a:lnTo>
                  <a:lnTo>
                    <a:pt x="858266" y="92202"/>
                  </a:lnTo>
                  <a:lnTo>
                    <a:pt x="824610" y="65531"/>
                  </a:lnTo>
                  <a:lnTo>
                    <a:pt x="787654" y="43180"/>
                  </a:lnTo>
                  <a:lnTo>
                    <a:pt x="747649" y="24765"/>
                  </a:lnTo>
                  <a:lnTo>
                    <a:pt x="705739" y="11430"/>
                  </a:lnTo>
                  <a:lnTo>
                    <a:pt x="661289" y="3175"/>
                  </a:lnTo>
                  <a:lnTo>
                    <a:pt x="615569" y="0"/>
                  </a:lnTo>
                  <a:close/>
                </a:path>
              </a:pathLst>
            </a:custGeom>
            <a:solidFill>
              <a:srgbClr val="3D2F51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814828" y="3226308"/>
              <a:ext cx="981710" cy="731520"/>
            </a:xfrm>
            <a:custGeom>
              <a:avLst/>
              <a:gdLst/>
              <a:ahLst/>
              <a:cxnLst/>
              <a:rect l="l" t="t" r="r" b="b"/>
              <a:pathLst>
                <a:path w="981710" h="731520">
                  <a:moveTo>
                    <a:pt x="615569" y="0"/>
                  </a:moveTo>
                  <a:lnTo>
                    <a:pt x="365887" y="0"/>
                  </a:lnTo>
                  <a:lnTo>
                    <a:pt x="320167" y="3175"/>
                  </a:lnTo>
                  <a:lnTo>
                    <a:pt x="275717" y="11430"/>
                  </a:lnTo>
                  <a:lnTo>
                    <a:pt x="233807" y="24764"/>
                  </a:lnTo>
                  <a:lnTo>
                    <a:pt x="193802" y="43180"/>
                  </a:lnTo>
                  <a:lnTo>
                    <a:pt x="156845" y="65405"/>
                  </a:lnTo>
                  <a:lnTo>
                    <a:pt x="123190" y="91947"/>
                  </a:lnTo>
                  <a:lnTo>
                    <a:pt x="92075" y="123062"/>
                  </a:lnTo>
                  <a:lnTo>
                    <a:pt x="65405" y="156718"/>
                  </a:lnTo>
                  <a:lnTo>
                    <a:pt x="43180" y="193547"/>
                  </a:lnTo>
                  <a:lnTo>
                    <a:pt x="24765" y="233425"/>
                  </a:lnTo>
                  <a:lnTo>
                    <a:pt x="11430" y="275970"/>
                  </a:lnTo>
                  <a:lnTo>
                    <a:pt x="2540" y="319786"/>
                  </a:lnTo>
                  <a:lnTo>
                    <a:pt x="0" y="366013"/>
                  </a:lnTo>
                  <a:lnTo>
                    <a:pt x="2540" y="411733"/>
                  </a:lnTo>
                  <a:lnTo>
                    <a:pt x="11430" y="456183"/>
                  </a:lnTo>
                  <a:lnTo>
                    <a:pt x="24765" y="498094"/>
                  </a:lnTo>
                  <a:lnTo>
                    <a:pt x="43180" y="537972"/>
                  </a:lnTo>
                  <a:lnTo>
                    <a:pt x="65405" y="574801"/>
                  </a:lnTo>
                  <a:lnTo>
                    <a:pt x="92075" y="608457"/>
                  </a:lnTo>
                  <a:lnTo>
                    <a:pt x="123190" y="639572"/>
                  </a:lnTo>
                  <a:lnTo>
                    <a:pt x="156845" y="666114"/>
                  </a:lnTo>
                  <a:lnTo>
                    <a:pt x="193802" y="688975"/>
                  </a:lnTo>
                  <a:lnTo>
                    <a:pt x="233807" y="706754"/>
                  </a:lnTo>
                  <a:lnTo>
                    <a:pt x="275717" y="720089"/>
                  </a:lnTo>
                  <a:lnTo>
                    <a:pt x="320167" y="728979"/>
                  </a:lnTo>
                  <a:lnTo>
                    <a:pt x="365887" y="731519"/>
                  </a:lnTo>
                  <a:lnTo>
                    <a:pt x="615569" y="731519"/>
                  </a:lnTo>
                  <a:lnTo>
                    <a:pt x="661288" y="728979"/>
                  </a:lnTo>
                  <a:lnTo>
                    <a:pt x="705738" y="720089"/>
                  </a:lnTo>
                  <a:lnTo>
                    <a:pt x="747649" y="706754"/>
                  </a:lnTo>
                  <a:lnTo>
                    <a:pt x="787654" y="688975"/>
                  </a:lnTo>
                  <a:lnTo>
                    <a:pt x="824611" y="666114"/>
                  </a:lnTo>
                  <a:lnTo>
                    <a:pt x="858266" y="639572"/>
                  </a:lnTo>
                  <a:lnTo>
                    <a:pt x="889381" y="608457"/>
                  </a:lnTo>
                  <a:lnTo>
                    <a:pt x="916051" y="574801"/>
                  </a:lnTo>
                  <a:lnTo>
                    <a:pt x="938276" y="537972"/>
                  </a:lnTo>
                  <a:lnTo>
                    <a:pt x="956691" y="498094"/>
                  </a:lnTo>
                  <a:lnTo>
                    <a:pt x="970026" y="456183"/>
                  </a:lnTo>
                  <a:lnTo>
                    <a:pt x="978916" y="411733"/>
                  </a:lnTo>
                  <a:lnTo>
                    <a:pt x="981456" y="366013"/>
                  </a:lnTo>
                  <a:lnTo>
                    <a:pt x="978916" y="319786"/>
                  </a:lnTo>
                  <a:lnTo>
                    <a:pt x="970026" y="275970"/>
                  </a:lnTo>
                  <a:lnTo>
                    <a:pt x="956691" y="233425"/>
                  </a:lnTo>
                  <a:lnTo>
                    <a:pt x="938276" y="193547"/>
                  </a:lnTo>
                  <a:lnTo>
                    <a:pt x="916051" y="156718"/>
                  </a:lnTo>
                  <a:lnTo>
                    <a:pt x="889381" y="123062"/>
                  </a:lnTo>
                  <a:lnTo>
                    <a:pt x="858266" y="91947"/>
                  </a:lnTo>
                  <a:lnTo>
                    <a:pt x="824611" y="65405"/>
                  </a:lnTo>
                  <a:lnTo>
                    <a:pt x="787654" y="43180"/>
                  </a:lnTo>
                  <a:lnTo>
                    <a:pt x="747649" y="24764"/>
                  </a:lnTo>
                  <a:lnTo>
                    <a:pt x="705738" y="11430"/>
                  </a:lnTo>
                  <a:lnTo>
                    <a:pt x="661288" y="3175"/>
                  </a:lnTo>
                  <a:lnTo>
                    <a:pt x="615569" y="0"/>
                  </a:lnTo>
                  <a:close/>
                </a:path>
              </a:pathLst>
            </a:custGeom>
            <a:solidFill>
              <a:srgbClr val="8062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14828" y="3226308"/>
              <a:ext cx="981710" cy="731520"/>
            </a:xfrm>
            <a:custGeom>
              <a:avLst/>
              <a:gdLst/>
              <a:ahLst/>
              <a:cxnLst/>
              <a:rect l="l" t="t" r="r" b="b"/>
              <a:pathLst>
                <a:path w="981710" h="731520">
                  <a:moveTo>
                    <a:pt x="365887" y="0"/>
                  </a:moveTo>
                  <a:lnTo>
                    <a:pt x="320167" y="3175"/>
                  </a:lnTo>
                  <a:lnTo>
                    <a:pt x="275717" y="11430"/>
                  </a:lnTo>
                  <a:lnTo>
                    <a:pt x="233807" y="24764"/>
                  </a:lnTo>
                  <a:lnTo>
                    <a:pt x="193802" y="43180"/>
                  </a:lnTo>
                  <a:lnTo>
                    <a:pt x="156845" y="65405"/>
                  </a:lnTo>
                  <a:lnTo>
                    <a:pt x="123190" y="91947"/>
                  </a:lnTo>
                  <a:lnTo>
                    <a:pt x="92075" y="123062"/>
                  </a:lnTo>
                  <a:lnTo>
                    <a:pt x="65405" y="156718"/>
                  </a:lnTo>
                  <a:lnTo>
                    <a:pt x="43180" y="193547"/>
                  </a:lnTo>
                  <a:lnTo>
                    <a:pt x="24765" y="233425"/>
                  </a:lnTo>
                  <a:lnTo>
                    <a:pt x="11430" y="275970"/>
                  </a:lnTo>
                  <a:lnTo>
                    <a:pt x="2540" y="319786"/>
                  </a:lnTo>
                  <a:lnTo>
                    <a:pt x="0" y="366013"/>
                  </a:lnTo>
                  <a:lnTo>
                    <a:pt x="2540" y="411733"/>
                  </a:lnTo>
                  <a:lnTo>
                    <a:pt x="11430" y="456183"/>
                  </a:lnTo>
                  <a:lnTo>
                    <a:pt x="24765" y="498094"/>
                  </a:lnTo>
                  <a:lnTo>
                    <a:pt x="43180" y="537972"/>
                  </a:lnTo>
                  <a:lnTo>
                    <a:pt x="65405" y="574801"/>
                  </a:lnTo>
                  <a:lnTo>
                    <a:pt x="92075" y="608457"/>
                  </a:lnTo>
                  <a:lnTo>
                    <a:pt x="123190" y="639572"/>
                  </a:lnTo>
                  <a:lnTo>
                    <a:pt x="156845" y="666114"/>
                  </a:lnTo>
                  <a:lnTo>
                    <a:pt x="193802" y="688975"/>
                  </a:lnTo>
                  <a:lnTo>
                    <a:pt x="233807" y="706754"/>
                  </a:lnTo>
                  <a:lnTo>
                    <a:pt x="275717" y="720089"/>
                  </a:lnTo>
                  <a:lnTo>
                    <a:pt x="320167" y="728979"/>
                  </a:lnTo>
                  <a:lnTo>
                    <a:pt x="365887" y="731519"/>
                  </a:lnTo>
                  <a:lnTo>
                    <a:pt x="615569" y="731519"/>
                  </a:lnTo>
                  <a:lnTo>
                    <a:pt x="661288" y="728979"/>
                  </a:lnTo>
                  <a:lnTo>
                    <a:pt x="705738" y="720089"/>
                  </a:lnTo>
                  <a:lnTo>
                    <a:pt x="747649" y="706754"/>
                  </a:lnTo>
                  <a:lnTo>
                    <a:pt x="787654" y="688975"/>
                  </a:lnTo>
                  <a:lnTo>
                    <a:pt x="824611" y="666114"/>
                  </a:lnTo>
                  <a:lnTo>
                    <a:pt x="858266" y="639572"/>
                  </a:lnTo>
                  <a:lnTo>
                    <a:pt x="889381" y="608457"/>
                  </a:lnTo>
                  <a:lnTo>
                    <a:pt x="916051" y="574801"/>
                  </a:lnTo>
                  <a:lnTo>
                    <a:pt x="938276" y="537972"/>
                  </a:lnTo>
                  <a:lnTo>
                    <a:pt x="956691" y="498094"/>
                  </a:lnTo>
                  <a:lnTo>
                    <a:pt x="970026" y="456183"/>
                  </a:lnTo>
                  <a:lnTo>
                    <a:pt x="978916" y="411733"/>
                  </a:lnTo>
                  <a:lnTo>
                    <a:pt x="981456" y="366013"/>
                  </a:lnTo>
                  <a:lnTo>
                    <a:pt x="978916" y="319786"/>
                  </a:lnTo>
                  <a:lnTo>
                    <a:pt x="970026" y="275970"/>
                  </a:lnTo>
                  <a:lnTo>
                    <a:pt x="956691" y="233425"/>
                  </a:lnTo>
                  <a:lnTo>
                    <a:pt x="938276" y="193547"/>
                  </a:lnTo>
                  <a:lnTo>
                    <a:pt x="916051" y="156718"/>
                  </a:lnTo>
                  <a:lnTo>
                    <a:pt x="889381" y="123062"/>
                  </a:lnTo>
                  <a:lnTo>
                    <a:pt x="858266" y="91947"/>
                  </a:lnTo>
                  <a:lnTo>
                    <a:pt x="824611" y="65405"/>
                  </a:lnTo>
                  <a:lnTo>
                    <a:pt x="787654" y="43180"/>
                  </a:lnTo>
                  <a:lnTo>
                    <a:pt x="747649" y="24764"/>
                  </a:lnTo>
                  <a:lnTo>
                    <a:pt x="705738" y="11430"/>
                  </a:lnTo>
                  <a:lnTo>
                    <a:pt x="661288" y="3175"/>
                  </a:lnTo>
                  <a:lnTo>
                    <a:pt x="615569" y="0"/>
                  </a:lnTo>
                  <a:lnTo>
                    <a:pt x="365887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48100" y="3279648"/>
              <a:ext cx="862965" cy="916940"/>
            </a:xfrm>
            <a:custGeom>
              <a:avLst/>
              <a:gdLst/>
              <a:ahLst/>
              <a:cxnLst/>
              <a:rect l="l" t="t" r="r" b="b"/>
              <a:pathLst>
                <a:path w="862964" h="916939">
                  <a:moveTo>
                    <a:pt x="336803" y="0"/>
                  </a:moveTo>
                  <a:lnTo>
                    <a:pt x="293624" y="2539"/>
                  </a:lnTo>
                  <a:lnTo>
                    <a:pt x="250571" y="10794"/>
                  </a:lnTo>
                  <a:lnTo>
                    <a:pt x="209296" y="25399"/>
                  </a:lnTo>
                  <a:lnTo>
                    <a:pt x="168655" y="45084"/>
                  </a:lnTo>
                  <a:lnTo>
                    <a:pt x="130683" y="70484"/>
                  </a:lnTo>
                  <a:lnTo>
                    <a:pt x="96392" y="101599"/>
                  </a:lnTo>
                  <a:lnTo>
                    <a:pt x="67183" y="135381"/>
                  </a:lnTo>
                  <a:lnTo>
                    <a:pt x="43179" y="172211"/>
                  </a:lnTo>
                  <a:lnTo>
                    <a:pt x="24764" y="211581"/>
                  </a:lnTo>
                  <a:lnTo>
                    <a:pt x="10795" y="252856"/>
                  </a:lnTo>
                  <a:lnTo>
                    <a:pt x="3175" y="295401"/>
                  </a:lnTo>
                  <a:lnTo>
                    <a:pt x="0" y="338581"/>
                  </a:lnTo>
                  <a:lnTo>
                    <a:pt x="3175" y="381888"/>
                  </a:lnTo>
                  <a:lnTo>
                    <a:pt x="11429" y="425068"/>
                  </a:lnTo>
                  <a:lnTo>
                    <a:pt x="26035" y="466343"/>
                  </a:lnTo>
                  <a:lnTo>
                    <a:pt x="45720" y="506983"/>
                  </a:lnTo>
                  <a:lnTo>
                    <a:pt x="70992" y="545083"/>
                  </a:lnTo>
                  <a:lnTo>
                    <a:pt x="258190" y="786561"/>
                  </a:lnTo>
                  <a:lnTo>
                    <a:pt x="289178" y="820877"/>
                  </a:lnTo>
                  <a:lnTo>
                    <a:pt x="322834" y="850099"/>
                  </a:lnTo>
                  <a:lnTo>
                    <a:pt x="359663" y="874242"/>
                  </a:lnTo>
                  <a:lnTo>
                    <a:pt x="398907" y="892670"/>
                  </a:lnTo>
                  <a:lnTo>
                    <a:pt x="440182" y="906640"/>
                  </a:lnTo>
                  <a:lnTo>
                    <a:pt x="482726" y="914272"/>
                  </a:lnTo>
                  <a:lnTo>
                    <a:pt x="525779" y="916812"/>
                  </a:lnTo>
                  <a:lnTo>
                    <a:pt x="568960" y="914272"/>
                  </a:lnTo>
                  <a:lnTo>
                    <a:pt x="612013" y="906005"/>
                  </a:lnTo>
                  <a:lnTo>
                    <a:pt x="653288" y="891400"/>
                  </a:lnTo>
                  <a:lnTo>
                    <a:pt x="693927" y="871702"/>
                  </a:lnTo>
                  <a:lnTo>
                    <a:pt x="731901" y="846289"/>
                  </a:lnTo>
                  <a:lnTo>
                    <a:pt x="766190" y="815797"/>
                  </a:lnTo>
                  <a:lnTo>
                    <a:pt x="795401" y="781481"/>
                  </a:lnTo>
                  <a:lnTo>
                    <a:pt x="819403" y="744600"/>
                  </a:lnTo>
                  <a:lnTo>
                    <a:pt x="837819" y="705230"/>
                  </a:lnTo>
                  <a:lnTo>
                    <a:pt x="851788" y="663955"/>
                  </a:lnTo>
                  <a:lnTo>
                    <a:pt x="859409" y="621410"/>
                  </a:lnTo>
                  <a:lnTo>
                    <a:pt x="862584" y="578230"/>
                  </a:lnTo>
                  <a:lnTo>
                    <a:pt x="859409" y="534923"/>
                  </a:lnTo>
                  <a:lnTo>
                    <a:pt x="851153" y="491743"/>
                  </a:lnTo>
                  <a:lnTo>
                    <a:pt x="836549" y="450468"/>
                  </a:lnTo>
                  <a:lnTo>
                    <a:pt x="816863" y="409828"/>
                  </a:lnTo>
                  <a:lnTo>
                    <a:pt x="791590" y="371728"/>
                  </a:lnTo>
                  <a:lnTo>
                    <a:pt x="604392" y="130301"/>
                  </a:lnTo>
                  <a:lnTo>
                    <a:pt x="573404" y="95884"/>
                  </a:lnTo>
                  <a:lnTo>
                    <a:pt x="539750" y="66674"/>
                  </a:lnTo>
                  <a:lnTo>
                    <a:pt x="502920" y="42544"/>
                  </a:lnTo>
                  <a:lnTo>
                    <a:pt x="463676" y="24129"/>
                  </a:lnTo>
                  <a:lnTo>
                    <a:pt x="422401" y="10794"/>
                  </a:lnTo>
                  <a:lnTo>
                    <a:pt x="379857" y="2539"/>
                  </a:lnTo>
                  <a:lnTo>
                    <a:pt x="336803" y="0"/>
                  </a:lnTo>
                  <a:close/>
                </a:path>
              </a:pathLst>
            </a:custGeom>
            <a:solidFill>
              <a:srgbClr val="3D2F51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34384" y="3255264"/>
              <a:ext cx="864235" cy="915669"/>
            </a:xfrm>
            <a:custGeom>
              <a:avLst/>
              <a:gdLst/>
              <a:ahLst/>
              <a:cxnLst/>
              <a:rect l="l" t="t" r="r" b="b"/>
              <a:pathLst>
                <a:path w="864235" h="915670">
                  <a:moveTo>
                    <a:pt x="337438" y="0"/>
                  </a:moveTo>
                  <a:lnTo>
                    <a:pt x="294131" y="2539"/>
                  </a:lnTo>
                  <a:lnTo>
                    <a:pt x="250951" y="10794"/>
                  </a:lnTo>
                  <a:lnTo>
                    <a:pt x="209676" y="25400"/>
                  </a:lnTo>
                  <a:lnTo>
                    <a:pt x="169037" y="45084"/>
                  </a:lnTo>
                  <a:lnTo>
                    <a:pt x="130937" y="70357"/>
                  </a:lnTo>
                  <a:lnTo>
                    <a:pt x="96519" y="101472"/>
                  </a:lnTo>
                  <a:lnTo>
                    <a:pt x="67310" y="135127"/>
                  </a:lnTo>
                  <a:lnTo>
                    <a:pt x="43179" y="171831"/>
                  </a:lnTo>
                  <a:lnTo>
                    <a:pt x="24764" y="211200"/>
                  </a:lnTo>
                  <a:lnTo>
                    <a:pt x="10794" y="252475"/>
                  </a:lnTo>
                  <a:lnTo>
                    <a:pt x="3175" y="294894"/>
                  </a:lnTo>
                  <a:lnTo>
                    <a:pt x="0" y="338074"/>
                  </a:lnTo>
                  <a:lnTo>
                    <a:pt x="3175" y="381253"/>
                  </a:lnTo>
                  <a:lnTo>
                    <a:pt x="11429" y="424306"/>
                  </a:lnTo>
                  <a:lnTo>
                    <a:pt x="26035" y="465581"/>
                  </a:lnTo>
                  <a:lnTo>
                    <a:pt x="45719" y="506222"/>
                  </a:lnTo>
                  <a:lnTo>
                    <a:pt x="71119" y="544194"/>
                  </a:lnTo>
                  <a:lnTo>
                    <a:pt x="258571" y="785241"/>
                  </a:lnTo>
                  <a:lnTo>
                    <a:pt x="289687" y="819505"/>
                  </a:lnTo>
                  <a:lnTo>
                    <a:pt x="323341" y="848690"/>
                  </a:lnTo>
                  <a:lnTo>
                    <a:pt x="360299" y="872794"/>
                  </a:lnTo>
                  <a:lnTo>
                    <a:pt x="399668" y="891184"/>
                  </a:lnTo>
                  <a:lnTo>
                    <a:pt x="440943" y="905141"/>
                  </a:lnTo>
                  <a:lnTo>
                    <a:pt x="483488" y="912748"/>
                  </a:lnTo>
                  <a:lnTo>
                    <a:pt x="526668" y="915288"/>
                  </a:lnTo>
                  <a:lnTo>
                    <a:pt x="569976" y="912748"/>
                  </a:lnTo>
                  <a:lnTo>
                    <a:pt x="613155" y="904506"/>
                  </a:lnTo>
                  <a:lnTo>
                    <a:pt x="654430" y="889914"/>
                  </a:lnTo>
                  <a:lnTo>
                    <a:pt x="695070" y="870254"/>
                  </a:lnTo>
                  <a:lnTo>
                    <a:pt x="733170" y="844880"/>
                  </a:lnTo>
                  <a:lnTo>
                    <a:pt x="767588" y="814438"/>
                  </a:lnTo>
                  <a:lnTo>
                    <a:pt x="796798" y="780160"/>
                  </a:lnTo>
                  <a:lnTo>
                    <a:pt x="820927" y="743457"/>
                  </a:lnTo>
                  <a:lnTo>
                    <a:pt x="839342" y="704088"/>
                  </a:lnTo>
                  <a:lnTo>
                    <a:pt x="853313" y="662813"/>
                  </a:lnTo>
                  <a:lnTo>
                    <a:pt x="860932" y="620394"/>
                  </a:lnTo>
                  <a:lnTo>
                    <a:pt x="864107" y="577214"/>
                  </a:lnTo>
                  <a:lnTo>
                    <a:pt x="860932" y="534035"/>
                  </a:lnTo>
                  <a:lnTo>
                    <a:pt x="852677" y="490981"/>
                  </a:lnTo>
                  <a:lnTo>
                    <a:pt x="838073" y="449706"/>
                  </a:lnTo>
                  <a:lnTo>
                    <a:pt x="818388" y="409066"/>
                  </a:lnTo>
                  <a:lnTo>
                    <a:pt x="792988" y="371094"/>
                  </a:lnTo>
                  <a:lnTo>
                    <a:pt x="605536" y="130047"/>
                  </a:lnTo>
                  <a:lnTo>
                    <a:pt x="574420" y="95757"/>
                  </a:lnTo>
                  <a:lnTo>
                    <a:pt x="540765" y="66547"/>
                  </a:lnTo>
                  <a:lnTo>
                    <a:pt x="503808" y="42544"/>
                  </a:lnTo>
                  <a:lnTo>
                    <a:pt x="464438" y="24130"/>
                  </a:lnTo>
                  <a:lnTo>
                    <a:pt x="423163" y="10794"/>
                  </a:lnTo>
                  <a:lnTo>
                    <a:pt x="380618" y="2539"/>
                  </a:lnTo>
                  <a:lnTo>
                    <a:pt x="337438" y="0"/>
                  </a:lnTo>
                  <a:close/>
                </a:path>
              </a:pathLst>
            </a:custGeom>
            <a:solidFill>
              <a:srgbClr val="8062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34384" y="3255264"/>
              <a:ext cx="864235" cy="915669"/>
            </a:xfrm>
            <a:custGeom>
              <a:avLst/>
              <a:gdLst/>
              <a:ahLst/>
              <a:cxnLst/>
              <a:rect l="l" t="t" r="r" b="b"/>
              <a:pathLst>
                <a:path w="864235" h="915670">
                  <a:moveTo>
                    <a:pt x="605536" y="130047"/>
                  </a:moveTo>
                  <a:lnTo>
                    <a:pt x="574420" y="95757"/>
                  </a:lnTo>
                  <a:lnTo>
                    <a:pt x="540765" y="66547"/>
                  </a:lnTo>
                  <a:lnTo>
                    <a:pt x="503808" y="42544"/>
                  </a:lnTo>
                  <a:lnTo>
                    <a:pt x="464438" y="24130"/>
                  </a:lnTo>
                  <a:lnTo>
                    <a:pt x="423163" y="10794"/>
                  </a:lnTo>
                  <a:lnTo>
                    <a:pt x="380618" y="2539"/>
                  </a:lnTo>
                  <a:lnTo>
                    <a:pt x="337438" y="0"/>
                  </a:lnTo>
                  <a:lnTo>
                    <a:pt x="294131" y="2539"/>
                  </a:lnTo>
                  <a:lnTo>
                    <a:pt x="250951" y="10794"/>
                  </a:lnTo>
                  <a:lnTo>
                    <a:pt x="209676" y="25400"/>
                  </a:lnTo>
                  <a:lnTo>
                    <a:pt x="169037" y="45084"/>
                  </a:lnTo>
                  <a:lnTo>
                    <a:pt x="130937" y="70357"/>
                  </a:lnTo>
                  <a:lnTo>
                    <a:pt x="96519" y="101472"/>
                  </a:lnTo>
                  <a:lnTo>
                    <a:pt x="67310" y="135127"/>
                  </a:lnTo>
                  <a:lnTo>
                    <a:pt x="43179" y="171831"/>
                  </a:lnTo>
                  <a:lnTo>
                    <a:pt x="24764" y="211200"/>
                  </a:lnTo>
                  <a:lnTo>
                    <a:pt x="10794" y="252475"/>
                  </a:lnTo>
                  <a:lnTo>
                    <a:pt x="3175" y="294894"/>
                  </a:lnTo>
                  <a:lnTo>
                    <a:pt x="0" y="338074"/>
                  </a:lnTo>
                  <a:lnTo>
                    <a:pt x="3175" y="381253"/>
                  </a:lnTo>
                  <a:lnTo>
                    <a:pt x="11429" y="424306"/>
                  </a:lnTo>
                  <a:lnTo>
                    <a:pt x="26035" y="465581"/>
                  </a:lnTo>
                  <a:lnTo>
                    <a:pt x="45719" y="506222"/>
                  </a:lnTo>
                  <a:lnTo>
                    <a:pt x="71119" y="544194"/>
                  </a:lnTo>
                  <a:lnTo>
                    <a:pt x="258571" y="785241"/>
                  </a:lnTo>
                  <a:lnTo>
                    <a:pt x="289687" y="819505"/>
                  </a:lnTo>
                  <a:lnTo>
                    <a:pt x="323341" y="848690"/>
                  </a:lnTo>
                  <a:lnTo>
                    <a:pt x="360299" y="872794"/>
                  </a:lnTo>
                  <a:lnTo>
                    <a:pt x="399668" y="891184"/>
                  </a:lnTo>
                  <a:lnTo>
                    <a:pt x="440943" y="905141"/>
                  </a:lnTo>
                  <a:lnTo>
                    <a:pt x="483488" y="912748"/>
                  </a:lnTo>
                  <a:lnTo>
                    <a:pt x="526668" y="915288"/>
                  </a:lnTo>
                  <a:lnTo>
                    <a:pt x="569976" y="912748"/>
                  </a:lnTo>
                  <a:lnTo>
                    <a:pt x="613155" y="904506"/>
                  </a:lnTo>
                  <a:lnTo>
                    <a:pt x="654430" y="889914"/>
                  </a:lnTo>
                  <a:lnTo>
                    <a:pt x="695070" y="870254"/>
                  </a:lnTo>
                  <a:lnTo>
                    <a:pt x="733170" y="844880"/>
                  </a:lnTo>
                  <a:lnTo>
                    <a:pt x="767588" y="814438"/>
                  </a:lnTo>
                  <a:lnTo>
                    <a:pt x="796798" y="780160"/>
                  </a:lnTo>
                  <a:lnTo>
                    <a:pt x="820927" y="743457"/>
                  </a:lnTo>
                  <a:lnTo>
                    <a:pt x="839342" y="704088"/>
                  </a:lnTo>
                  <a:lnTo>
                    <a:pt x="853313" y="662813"/>
                  </a:lnTo>
                  <a:lnTo>
                    <a:pt x="860932" y="620394"/>
                  </a:lnTo>
                  <a:lnTo>
                    <a:pt x="864107" y="577214"/>
                  </a:lnTo>
                  <a:lnTo>
                    <a:pt x="860932" y="534035"/>
                  </a:lnTo>
                  <a:lnTo>
                    <a:pt x="852677" y="490981"/>
                  </a:lnTo>
                  <a:lnTo>
                    <a:pt x="838073" y="449706"/>
                  </a:lnTo>
                  <a:lnTo>
                    <a:pt x="818388" y="409066"/>
                  </a:lnTo>
                  <a:lnTo>
                    <a:pt x="792988" y="371094"/>
                  </a:lnTo>
                  <a:lnTo>
                    <a:pt x="605536" y="130047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74948" y="3424428"/>
              <a:ext cx="105155" cy="13106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04160" y="3843528"/>
              <a:ext cx="208787" cy="31241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82240" y="4107180"/>
              <a:ext cx="466344" cy="22250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09188" y="3947160"/>
              <a:ext cx="181355" cy="24384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281172" y="4215384"/>
              <a:ext cx="466725" cy="0"/>
            </a:xfrm>
            <a:custGeom>
              <a:avLst/>
              <a:gdLst/>
              <a:ahLst/>
              <a:cxnLst/>
              <a:rect l="l" t="t" r="r" b="b"/>
              <a:pathLst>
                <a:path w="466725">
                  <a:moveTo>
                    <a:pt x="0" y="0"/>
                  </a:moveTo>
                  <a:lnTo>
                    <a:pt x="466725" y="0"/>
                  </a:lnTo>
                </a:path>
              </a:pathLst>
            </a:custGeom>
            <a:ln w="640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81172" y="4253484"/>
              <a:ext cx="467868" cy="161544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614672" y="3977640"/>
              <a:ext cx="180975" cy="342265"/>
            </a:xfrm>
            <a:custGeom>
              <a:avLst/>
              <a:gdLst/>
              <a:ahLst/>
              <a:cxnLst/>
              <a:rect l="l" t="t" r="r" b="b"/>
              <a:pathLst>
                <a:path w="180975" h="342264">
                  <a:moveTo>
                    <a:pt x="90677" y="239839"/>
                  </a:moveTo>
                  <a:lnTo>
                    <a:pt x="87502" y="241109"/>
                  </a:lnTo>
                  <a:lnTo>
                    <a:pt x="73405" y="258292"/>
                  </a:lnTo>
                  <a:lnTo>
                    <a:pt x="67055" y="279285"/>
                  </a:lnTo>
                  <a:lnTo>
                    <a:pt x="68961" y="301548"/>
                  </a:lnTo>
                  <a:lnTo>
                    <a:pt x="79120" y="321906"/>
                  </a:lnTo>
                  <a:lnTo>
                    <a:pt x="96392" y="335902"/>
                  </a:lnTo>
                  <a:lnTo>
                    <a:pt x="117475" y="342265"/>
                  </a:lnTo>
                  <a:lnTo>
                    <a:pt x="139826" y="340359"/>
                  </a:lnTo>
                  <a:lnTo>
                    <a:pt x="160274" y="330174"/>
                  </a:lnTo>
                  <a:lnTo>
                    <a:pt x="174370" y="313004"/>
                  </a:lnTo>
                  <a:lnTo>
                    <a:pt x="180720" y="292011"/>
                  </a:lnTo>
                  <a:lnTo>
                    <a:pt x="180720" y="290728"/>
                  </a:lnTo>
                  <a:lnTo>
                    <a:pt x="105410" y="290728"/>
                  </a:lnTo>
                  <a:lnTo>
                    <a:pt x="90677" y="239839"/>
                  </a:lnTo>
                  <a:close/>
                </a:path>
                <a:path w="180975" h="342264">
                  <a:moveTo>
                    <a:pt x="127126" y="229019"/>
                  </a:moveTo>
                  <a:lnTo>
                    <a:pt x="107950" y="230936"/>
                  </a:lnTo>
                  <a:lnTo>
                    <a:pt x="90677" y="239839"/>
                  </a:lnTo>
                  <a:lnTo>
                    <a:pt x="105410" y="290728"/>
                  </a:lnTo>
                  <a:lnTo>
                    <a:pt x="142366" y="280555"/>
                  </a:lnTo>
                  <a:lnTo>
                    <a:pt x="127126" y="229019"/>
                  </a:lnTo>
                  <a:close/>
                </a:path>
                <a:path w="180975" h="342264">
                  <a:moveTo>
                    <a:pt x="130301" y="229019"/>
                  </a:moveTo>
                  <a:lnTo>
                    <a:pt x="127126" y="229019"/>
                  </a:lnTo>
                  <a:lnTo>
                    <a:pt x="142366" y="280555"/>
                  </a:lnTo>
                  <a:lnTo>
                    <a:pt x="105410" y="290728"/>
                  </a:lnTo>
                  <a:lnTo>
                    <a:pt x="180720" y="290728"/>
                  </a:lnTo>
                  <a:lnTo>
                    <a:pt x="178815" y="269735"/>
                  </a:lnTo>
                  <a:lnTo>
                    <a:pt x="168528" y="249377"/>
                  </a:lnTo>
                  <a:lnTo>
                    <a:pt x="151383" y="235381"/>
                  </a:lnTo>
                  <a:lnTo>
                    <a:pt x="130301" y="229019"/>
                  </a:lnTo>
                  <a:close/>
                </a:path>
                <a:path w="180975" h="342264">
                  <a:moveTo>
                    <a:pt x="90042" y="102425"/>
                  </a:moveTo>
                  <a:lnTo>
                    <a:pt x="72770" y="111328"/>
                  </a:lnTo>
                  <a:lnTo>
                    <a:pt x="53593" y="113233"/>
                  </a:lnTo>
                  <a:lnTo>
                    <a:pt x="90677" y="239839"/>
                  </a:lnTo>
                  <a:lnTo>
                    <a:pt x="107950" y="230936"/>
                  </a:lnTo>
                  <a:lnTo>
                    <a:pt x="127126" y="229019"/>
                  </a:lnTo>
                  <a:lnTo>
                    <a:pt x="90042" y="102425"/>
                  </a:lnTo>
                  <a:close/>
                </a:path>
                <a:path w="180975" h="342264">
                  <a:moveTo>
                    <a:pt x="63245" y="0"/>
                  </a:moveTo>
                  <a:lnTo>
                    <a:pt x="40893" y="1904"/>
                  </a:lnTo>
                  <a:lnTo>
                    <a:pt x="20447" y="12065"/>
                  </a:lnTo>
                  <a:lnTo>
                    <a:pt x="6350" y="29209"/>
                  </a:lnTo>
                  <a:lnTo>
                    <a:pt x="0" y="50291"/>
                  </a:lnTo>
                  <a:lnTo>
                    <a:pt x="1904" y="72516"/>
                  </a:lnTo>
                  <a:lnTo>
                    <a:pt x="12191" y="92887"/>
                  </a:lnTo>
                  <a:lnTo>
                    <a:pt x="29337" y="106883"/>
                  </a:lnTo>
                  <a:lnTo>
                    <a:pt x="50418" y="113233"/>
                  </a:lnTo>
                  <a:lnTo>
                    <a:pt x="53593" y="113233"/>
                  </a:lnTo>
                  <a:lnTo>
                    <a:pt x="38353" y="61721"/>
                  </a:lnTo>
                  <a:lnTo>
                    <a:pt x="75311" y="51562"/>
                  </a:lnTo>
                  <a:lnTo>
                    <a:pt x="113029" y="51562"/>
                  </a:lnTo>
                  <a:lnTo>
                    <a:pt x="111760" y="40766"/>
                  </a:lnTo>
                  <a:lnTo>
                    <a:pt x="101473" y="20319"/>
                  </a:lnTo>
                  <a:lnTo>
                    <a:pt x="84327" y="6350"/>
                  </a:lnTo>
                  <a:lnTo>
                    <a:pt x="63245" y="0"/>
                  </a:lnTo>
                  <a:close/>
                </a:path>
                <a:path w="180975" h="342264">
                  <a:moveTo>
                    <a:pt x="75311" y="51562"/>
                  </a:moveTo>
                  <a:lnTo>
                    <a:pt x="38353" y="61721"/>
                  </a:lnTo>
                  <a:lnTo>
                    <a:pt x="53593" y="113233"/>
                  </a:lnTo>
                  <a:lnTo>
                    <a:pt x="72770" y="111328"/>
                  </a:lnTo>
                  <a:lnTo>
                    <a:pt x="90042" y="102425"/>
                  </a:lnTo>
                  <a:lnTo>
                    <a:pt x="75311" y="51562"/>
                  </a:lnTo>
                  <a:close/>
                </a:path>
                <a:path w="180975" h="342264">
                  <a:moveTo>
                    <a:pt x="113029" y="51562"/>
                  </a:moveTo>
                  <a:lnTo>
                    <a:pt x="75311" y="51562"/>
                  </a:lnTo>
                  <a:lnTo>
                    <a:pt x="90042" y="102425"/>
                  </a:lnTo>
                  <a:lnTo>
                    <a:pt x="93217" y="101155"/>
                  </a:lnTo>
                  <a:lnTo>
                    <a:pt x="107314" y="83972"/>
                  </a:lnTo>
                  <a:lnTo>
                    <a:pt x="113664" y="62991"/>
                  </a:lnTo>
                  <a:lnTo>
                    <a:pt x="113029" y="515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11040" y="4349496"/>
              <a:ext cx="466343" cy="16154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369820" y="2750820"/>
              <a:ext cx="2814955" cy="1621790"/>
            </a:xfrm>
            <a:custGeom>
              <a:avLst/>
              <a:gdLst/>
              <a:ahLst/>
              <a:cxnLst/>
              <a:rect l="l" t="t" r="r" b="b"/>
              <a:pathLst>
                <a:path w="2814954" h="1621789">
                  <a:moveTo>
                    <a:pt x="482854" y="881761"/>
                  </a:moveTo>
                  <a:lnTo>
                    <a:pt x="406527" y="843661"/>
                  </a:lnTo>
                  <a:lnTo>
                    <a:pt x="406527" y="875411"/>
                  </a:lnTo>
                  <a:lnTo>
                    <a:pt x="2540" y="875411"/>
                  </a:lnTo>
                  <a:lnTo>
                    <a:pt x="0" y="877951"/>
                  </a:lnTo>
                  <a:lnTo>
                    <a:pt x="0" y="885571"/>
                  </a:lnTo>
                  <a:lnTo>
                    <a:pt x="2540" y="888111"/>
                  </a:lnTo>
                  <a:lnTo>
                    <a:pt x="406527" y="888111"/>
                  </a:lnTo>
                  <a:lnTo>
                    <a:pt x="406527" y="919861"/>
                  </a:lnTo>
                  <a:lnTo>
                    <a:pt x="482854" y="881761"/>
                  </a:lnTo>
                  <a:close/>
                </a:path>
                <a:path w="2814954" h="1621789">
                  <a:moveTo>
                    <a:pt x="520954" y="615188"/>
                  </a:moveTo>
                  <a:lnTo>
                    <a:pt x="490486" y="578358"/>
                  </a:lnTo>
                  <a:lnTo>
                    <a:pt x="466852" y="549783"/>
                  </a:lnTo>
                  <a:lnTo>
                    <a:pt x="453517" y="578358"/>
                  </a:lnTo>
                  <a:lnTo>
                    <a:pt x="196342" y="464693"/>
                  </a:lnTo>
                  <a:lnTo>
                    <a:pt x="192532" y="465963"/>
                  </a:lnTo>
                  <a:lnTo>
                    <a:pt x="189992" y="472313"/>
                  </a:lnTo>
                  <a:lnTo>
                    <a:pt x="191262" y="476123"/>
                  </a:lnTo>
                  <a:lnTo>
                    <a:pt x="448437" y="590423"/>
                  </a:lnTo>
                  <a:lnTo>
                    <a:pt x="435737" y="618998"/>
                  </a:lnTo>
                  <a:lnTo>
                    <a:pt x="520954" y="615188"/>
                  </a:lnTo>
                  <a:close/>
                </a:path>
                <a:path w="2814954" h="1621789">
                  <a:moveTo>
                    <a:pt x="946531" y="375793"/>
                  </a:moveTo>
                  <a:lnTo>
                    <a:pt x="914781" y="377063"/>
                  </a:lnTo>
                  <a:lnTo>
                    <a:pt x="902716" y="95250"/>
                  </a:lnTo>
                  <a:lnTo>
                    <a:pt x="898906" y="6350"/>
                  </a:lnTo>
                  <a:lnTo>
                    <a:pt x="898906" y="2540"/>
                  </a:lnTo>
                  <a:lnTo>
                    <a:pt x="895731" y="0"/>
                  </a:lnTo>
                  <a:lnTo>
                    <a:pt x="888733" y="0"/>
                  </a:lnTo>
                  <a:lnTo>
                    <a:pt x="886206" y="3175"/>
                  </a:lnTo>
                  <a:lnTo>
                    <a:pt x="886206" y="6350"/>
                  </a:lnTo>
                  <a:lnTo>
                    <a:pt x="902081" y="377698"/>
                  </a:lnTo>
                  <a:lnTo>
                    <a:pt x="870331" y="378968"/>
                  </a:lnTo>
                  <a:lnTo>
                    <a:pt x="911606" y="453263"/>
                  </a:lnTo>
                  <a:lnTo>
                    <a:pt x="937006" y="396113"/>
                  </a:lnTo>
                  <a:lnTo>
                    <a:pt x="938187" y="393573"/>
                  </a:lnTo>
                  <a:lnTo>
                    <a:pt x="945934" y="377063"/>
                  </a:lnTo>
                  <a:lnTo>
                    <a:pt x="946531" y="375793"/>
                  </a:lnTo>
                  <a:close/>
                </a:path>
                <a:path w="2814954" h="1621789">
                  <a:moveTo>
                    <a:pt x="2004822" y="128270"/>
                  </a:moveTo>
                  <a:lnTo>
                    <a:pt x="2002282" y="124460"/>
                  </a:lnTo>
                  <a:lnTo>
                    <a:pt x="1995932" y="123190"/>
                  </a:lnTo>
                  <a:lnTo>
                    <a:pt x="1992122" y="125730"/>
                  </a:lnTo>
                  <a:lnTo>
                    <a:pt x="1921002" y="482473"/>
                  </a:lnTo>
                  <a:lnTo>
                    <a:pt x="1889887" y="476758"/>
                  </a:lnTo>
                  <a:lnTo>
                    <a:pt x="1912112" y="558673"/>
                  </a:lnTo>
                  <a:lnTo>
                    <a:pt x="1955292" y="503428"/>
                  </a:lnTo>
                  <a:lnTo>
                    <a:pt x="1964182" y="491363"/>
                  </a:lnTo>
                  <a:lnTo>
                    <a:pt x="1933067" y="485013"/>
                  </a:lnTo>
                  <a:lnTo>
                    <a:pt x="1933575" y="482473"/>
                  </a:lnTo>
                  <a:lnTo>
                    <a:pt x="2004822" y="128270"/>
                  </a:lnTo>
                  <a:close/>
                </a:path>
                <a:path w="2814954" h="1621789">
                  <a:moveTo>
                    <a:pt x="2607551" y="1557528"/>
                  </a:moveTo>
                  <a:lnTo>
                    <a:pt x="2141220" y="1557528"/>
                  </a:lnTo>
                  <a:lnTo>
                    <a:pt x="2141220" y="1621536"/>
                  </a:lnTo>
                  <a:lnTo>
                    <a:pt x="2607551" y="1621536"/>
                  </a:lnTo>
                  <a:lnTo>
                    <a:pt x="2607551" y="1557528"/>
                  </a:lnTo>
                  <a:close/>
                </a:path>
                <a:path w="2814954" h="1621789">
                  <a:moveTo>
                    <a:pt x="2814828" y="780796"/>
                  </a:moveTo>
                  <a:lnTo>
                    <a:pt x="2813558" y="773811"/>
                  </a:lnTo>
                  <a:lnTo>
                    <a:pt x="2810383" y="771271"/>
                  </a:lnTo>
                  <a:lnTo>
                    <a:pt x="2806573" y="771906"/>
                  </a:lnTo>
                  <a:lnTo>
                    <a:pt x="2347976" y="860806"/>
                  </a:lnTo>
                  <a:lnTo>
                    <a:pt x="2341499" y="829691"/>
                  </a:lnTo>
                  <a:lnTo>
                    <a:pt x="2274189" y="881761"/>
                  </a:lnTo>
                  <a:lnTo>
                    <a:pt x="2356231" y="904621"/>
                  </a:lnTo>
                  <a:lnTo>
                    <a:pt x="2351151" y="876681"/>
                  </a:lnTo>
                  <a:lnTo>
                    <a:pt x="2350516" y="873506"/>
                  </a:lnTo>
                  <a:lnTo>
                    <a:pt x="2416010" y="860806"/>
                  </a:lnTo>
                  <a:lnTo>
                    <a:pt x="2812288" y="783971"/>
                  </a:lnTo>
                  <a:lnTo>
                    <a:pt x="2814828" y="7807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226435" y="3510153"/>
            <a:ext cx="17462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Calibri"/>
                <a:cs typeface="Calibri"/>
              </a:rPr>
              <a:t>(</a:t>
            </a:r>
            <a:r>
              <a:rPr sz="1050" spc="-10" dirty="0">
                <a:latin typeface="Calibri"/>
                <a:cs typeface="Calibri"/>
              </a:rPr>
              <a:t>1</a:t>
            </a:r>
            <a:r>
              <a:rPr sz="1050" dirty="0">
                <a:latin typeface="Calibri"/>
                <a:cs typeface="Calibri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71569" y="3510153"/>
            <a:ext cx="17462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Calibri"/>
                <a:cs typeface="Calibri"/>
              </a:rPr>
              <a:t>(</a:t>
            </a:r>
            <a:r>
              <a:rPr sz="1050" spc="-10" dirty="0">
                <a:latin typeface="Calibri"/>
                <a:cs typeface="Calibri"/>
              </a:rPr>
              <a:t>2</a:t>
            </a:r>
            <a:r>
              <a:rPr sz="1050" dirty="0">
                <a:latin typeface="Calibri"/>
                <a:cs typeface="Calibri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528319" y="421894"/>
            <a:ext cx="2807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Análisis</a:t>
            </a:r>
            <a:r>
              <a:rPr sz="1800" spc="-2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dirty="0">
                <a:solidFill>
                  <a:srgbClr val="AA600D"/>
                </a:solidFill>
                <a:latin typeface="Calibri Light"/>
                <a:cs typeface="Calibri Light"/>
              </a:rPr>
              <a:t>de</a:t>
            </a:r>
            <a:r>
              <a:rPr sz="1800" spc="-25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Cadena</a:t>
            </a:r>
            <a:r>
              <a:rPr sz="1800" spc="-20" dirty="0">
                <a:solidFill>
                  <a:srgbClr val="AA600D"/>
                </a:solidFill>
                <a:latin typeface="Calibri Light"/>
                <a:cs typeface="Calibri Light"/>
              </a:rPr>
              <a:t> </a:t>
            </a:r>
            <a:r>
              <a:rPr sz="1800" spc="-5" dirty="0">
                <a:solidFill>
                  <a:srgbClr val="AA600D"/>
                </a:solidFill>
                <a:latin typeface="Calibri Light"/>
                <a:cs typeface="Calibri Light"/>
              </a:rPr>
              <a:t>Cinemática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22731" y="736346"/>
            <a:ext cx="6518275" cy="6350"/>
          </a:xfrm>
          <a:custGeom>
            <a:avLst/>
            <a:gdLst/>
            <a:ahLst/>
            <a:cxnLst/>
            <a:rect l="l" t="t" r="r" b="b"/>
            <a:pathLst>
              <a:path w="6518275" h="6350">
                <a:moveTo>
                  <a:pt x="6518148" y="0"/>
                </a:moveTo>
                <a:lnTo>
                  <a:pt x="0" y="0"/>
                </a:lnTo>
                <a:lnTo>
                  <a:pt x="0" y="6096"/>
                </a:lnTo>
                <a:lnTo>
                  <a:pt x="6518148" y="6096"/>
                </a:lnTo>
                <a:lnTo>
                  <a:pt x="6518148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28319" y="854709"/>
            <a:ext cx="6505575" cy="1534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1900"/>
              </a:lnSpc>
              <a:spcBef>
                <a:spcPts val="95"/>
              </a:spcBef>
            </a:pPr>
            <a:r>
              <a:rPr sz="1200" spc="-5" dirty="0">
                <a:latin typeface="Calibri"/>
                <a:cs typeface="Calibri"/>
              </a:rPr>
              <a:t>Analizaremos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caso </a:t>
            </a:r>
            <a:r>
              <a:rPr sz="1200" dirty="0">
                <a:latin typeface="Calibri"/>
                <a:cs typeface="Calibri"/>
              </a:rPr>
              <a:t>de una </a:t>
            </a:r>
            <a:r>
              <a:rPr sz="1200" spc="-5" dirty="0">
                <a:latin typeface="Calibri"/>
                <a:cs typeface="Calibri"/>
              </a:rPr>
              <a:t>cadena cinemática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dos </a:t>
            </a:r>
            <a:r>
              <a:rPr sz="1200" dirty="0">
                <a:latin typeface="Calibri"/>
                <a:cs typeface="Calibri"/>
              </a:rPr>
              <a:t>chapas en el </a:t>
            </a:r>
            <a:r>
              <a:rPr sz="1200" spc="-5" dirty="0">
                <a:latin typeface="Calibri"/>
                <a:cs typeface="Calibri"/>
              </a:rPr>
              <a:t>plano. Como </a:t>
            </a:r>
            <a:r>
              <a:rPr sz="1200" dirty="0">
                <a:latin typeface="Calibri"/>
                <a:cs typeface="Calibri"/>
              </a:rPr>
              <a:t>vimos, </a:t>
            </a:r>
            <a:r>
              <a:rPr sz="1200" spc="-5" dirty="0">
                <a:latin typeface="Calibri"/>
                <a:cs typeface="Calibri"/>
              </a:rPr>
              <a:t>si dos chapas </a:t>
            </a:r>
            <a:r>
              <a:rPr sz="1200" dirty="0">
                <a:latin typeface="Calibri"/>
                <a:cs typeface="Calibri"/>
              </a:rPr>
              <a:t> están </a:t>
            </a:r>
            <a:r>
              <a:rPr sz="1200" spc="-5" dirty="0">
                <a:latin typeface="Calibri"/>
                <a:cs typeface="Calibri"/>
              </a:rPr>
              <a:t>articuladas entre sí,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conjunto tiene cuatro grados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libertad por </a:t>
            </a:r>
            <a:r>
              <a:rPr sz="1200" dirty="0">
                <a:latin typeface="Calibri"/>
                <a:cs typeface="Calibri"/>
              </a:rPr>
              <a:t>lo </a:t>
            </a:r>
            <a:r>
              <a:rPr sz="1200" spc="-5" dirty="0">
                <a:latin typeface="Calibri"/>
                <a:cs typeface="Calibri"/>
              </a:rPr>
              <a:t>que necesitará cuatro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condiciones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vínculo externo</a:t>
            </a:r>
            <a:r>
              <a:rPr sz="1200" dirty="0">
                <a:latin typeface="Calibri"/>
                <a:cs typeface="Calibri"/>
              </a:rPr>
              <a:t> para </a:t>
            </a:r>
            <a:r>
              <a:rPr sz="1200" spc="-5" dirty="0">
                <a:latin typeface="Calibri"/>
                <a:cs typeface="Calibri"/>
              </a:rPr>
              <a:t>quedar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isostáticamente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sustentada.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Tenemos </a:t>
            </a:r>
            <a:r>
              <a:rPr sz="1200" spc="-5" dirty="0">
                <a:latin typeface="Calibri"/>
                <a:cs typeface="Calibri"/>
              </a:rPr>
              <a:t>dos posibilidades: </a:t>
            </a:r>
            <a:r>
              <a:rPr sz="1200" dirty="0">
                <a:latin typeface="Calibri"/>
                <a:cs typeface="Calibri"/>
              </a:rPr>
              <a:t> que la </a:t>
            </a:r>
            <a:r>
              <a:rPr sz="1200" spc="-5" dirty="0">
                <a:latin typeface="Calibri"/>
                <a:cs typeface="Calibri"/>
              </a:rPr>
              <a:t>chapa </a:t>
            </a:r>
            <a:r>
              <a:rPr sz="1200" dirty="0">
                <a:latin typeface="Calibri"/>
                <a:cs typeface="Calibri"/>
              </a:rPr>
              <a:t>1 </a:t>
            </a:r>
            <a:r>
              <a:rPr sz="1200" spc="-5" dirty="0">
                <a:latin typeface="Calibri"/>
                <a:cs typeface="Calibri"/>
              </a:rPr>
              <a:t>tenga tres condiciones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vínculo externo </a:t>
            </a:r>
            <a:r>
              <a:rPr sz="1200" dirty="0">
                <a:latin typeface="Calibri"/>
                <a:cs typeface="Calibri"/>
              </a:rPr>
              <a:t>y la </a:t>
            </a:r>
            <a:r>
              <a:rPr sz="1200" spc="-5" dirty="0">
                <a:latin typeface="Calibri"/>
                <a:cs typeface="Calibri"/>
              </a:rPr>
              <a:t>chapa </a:t>
            </a:r>
            <a:r>
              <a:rPr sz="1200" dirty="0">
                <a:latin typeface="Calibri"/>
                <a:cs typeface="Calibri"/>
              </a:rPr>
              <a:t>2 </a:t>
            </a:r>
            <a:r>
              <a:rPr sz="1200" spc="-5" dirty="0">
                <a:latin typeface="Calibri"/>
                <a:cs typeface="Calibri"/>
              </a:rPr>
              <a:t>tenga una sola, 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5" dirty="0">
                <a:latin typeface="Calibri"/>
                <a:cs typeface="Calibri"/>
              </a:rPr>
              <a:t>bien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cada </a:t>
            </a:r>
            <a:r>
              <a:rPr sz="1200" dirty="0">
                <a:latin typeface="Calibri"/>
                <a:cs typeface="Calibri"/>
              </a:rPr>
              <a:t> chapa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tengan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dos </a:t>
            </a:r>
            <a:r>
              <a:rPr sz="1200" dirty="0">
                <a:latin typeface="Calibri"/>
                <a:cs typeface="Calibri"/>
              </a:rPr>
              <a:t>cada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una.</a:t>
            </a:r>
            <a:endParaRPr sz="1200">
              <a:latin typeface="Calibri"/>
              <a:cs typeface="Calibri"/>
            </a:endParaRPr>
          </a:p>
          <a:p>
            <a:pPr marL="12700" marR="5080" algn="just">
              <a:lnSpc>
                <a:spcPct val="112500"/>
              </a:lnSpc>
              <a:spcBef>
                <a:spcPts val="590"/>
              </a:spcBef>
            </a:pPr>
            <a:r>
              <a:rPr sz="1200" spc="-5" dirty="0">
                <a:latin typeface="Calibri"/>
                <a:cs typeface="Calibri"/>
              </a:rPr>
              <a:t>Estudiaremos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primera situación. En </a:t>
            </a:r>
            <a:r>
              <a:rPr sz="1200" dirty="0">
                <a:latin typeface="Calibri"/>
                <a:cs typeface="Calibri"/>
              </a:rPr>
              <a:t>este </a:t>
            </a:r>
            <a:r>
              <a:rPr sz="1200" spc="-5" dirty="0">
                <a:latin typeface="Calibri"/>
                <a:cs typeface="Calibri"/>
              </a:rPr>
              <a:t>caso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dirty="0">
                <a:latin typeface="Calibri"/>
                <a:cs typeface="Calibri"/>
              </a:rPr>
              <a:t>chapa 1 </a:t>
            </a:r>
            <a:r>
              <a:rPr sz="1200" spc="-5" dirty="0">
                <a:latin typeface="Calibri"/>
                <a:cs typeface="Calibri"/>
              </a:rPr>
              <a:t>podrá tener un empotramiento, 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apoyo 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fijo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uno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móvil,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bien tres apoyos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simples.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" dirty="0">
                <a:latin typeface="Calibri"/>
                <a:cs typeface="Calibri"/>
              </a:rPr>
              <a:t> chapa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</a:t>
            </a:r>
            <a:r>
              <a:rPr sz="1200" spc="-5" dirty="0">
                <a:latin typeface="Calibri"/>
                <a:cs typeface="Calibri"/>
              </a:rPr>
              <a:t> un apoyo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simple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 </a:t>
            </a:r>
            <a:r>
              <a:rPr sz="1200" dirty="0">
                <a:latin typeface="Calibri"/>
                <a:cs typeface="Calibri"/>
              </a:rPr>
              <a:t>biela.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14069" y="1607820"/>
            <a:ext cx="2813685" cy="1760220"/>
            <a:chOff x="814069" y="1607820"/>
            <a:chExt cx="2813685" cy="1760220"/>
          </a:xfrm>
        </p:grpSpPr>
        <p:sp>
          <p:nvSpPr>
            <p:cNvPr id="3" name="object 3"/>
            <p:cNvSpPr/>
            <p:nvPr/>
          </p:nvSpPr>
          <p:spPr>
            <a:xfrm>
              <a:off x="1271269" y="2108200"/>
              <a:ext cx="981075" cy="732155"/>
            </a:xfrm>
            <a:custGeom>
              <a:avLst/>
              <a:gdLst/>
              <a:ahLst/>
              <a:cxnLst/>
              <a:rect l="l" t="t" r="r" b="b"/>
              <a:pathLst>
                <a:path w="981075" h="732155">
                  <a:moveTo>
                    <a:pt x="615315" y="0"/>
                  </a:moveTo>
                  <a:lnTo>
                    <a:pt x="365760" y="0"/>
                  </a:lnTo>
                  <a:lnTo>
                    <a:pt x="320040" y="3175"/>
                  </a:lnTo>
                  <a:lnTo>
                    <a:pt x="275590" y="11429"/>
                  </a:lnTo>
                  <a:lnTo>
                    <a:pt x="233680" y="24764"/>
                  </a:lnTo>
                  <a:lnTo>
                    <a:pt x="193675" y="43179"/>
                  </a:lnTo>
                  <a:lnTo>
                    <a:pt x="156845" y="65404"/>
                  </a:lnTo>
                  <a:lnTo>
                    <a:pt x="123190" y="92075"/>
                  </a:lnTo>
                  <a:lnTo>
                    <a:pt x="92075" y="123189"/>
                  </a:lnTo>
                  <a:lnTo>
                    <a:pt x="65405" y="156844"/>
                  </a:lnTo>
                  <a:lnTo>
                    <a:pt x="43180" y="193675"/>
                  </a:lnTo>
                  <a:lnTo>
                    <a:pt x="24765" y="233679"/>
                  </a:lnTo>
                  <a:lnTo>
                    <a:pt x="11430" y="275589"/>
                  </a:lnTo>
                  <a:lnTo>
                    <a:pt x="2540" y="320039"/>
                  </a:lnTo>
                  <a:lnTo>
                    <a:pt x="0" y="365759"/>
                  </a:lnTo>
                  <a:lnTo>
                    <a:pt x="2540" y="412114"/>
                  </a:lnTo>
                  <a:lnTo>
                    <a:pt x="11430" y="455929"/>
                  </a:lnTo>
                  <a:lnTo>
                    <a:pt x="24765" y="498475"/>
                  </a:lnTo>
                  <a:lnTo>
                    <a:pt x="43180" y="538479"/>
                  </a:lnTo>
                  <a:lnTo>
                    <a:pt x="65405" y="575309"/>
                  </a:lnTo>
                  <a:lnTo>
                    <a:pt x="92075" y="608964"/>
                  </a:lnTo>
                  <a:lnTo>
                    <a:pt x="123190" y="640079"/>
                  </a:lnTo>
                  <a:lnTo>
                    <a:pt x="156845" y="666750"/>
                  </a:lnTo>
                  <a:lnTo>
                    <a:pt x="193675" y="689609"/>
                  </a:lnTo>
                  <a:lnTo>
                    <a:pt x="233680" y="707389"/>
                  </a:lnTo>
                  <a:lnTo>
                    <a:pt x="275590" y="720725"/>
                  </a:lnTo>
                  <a:lnTo>
                    <a:pt x="320040" y="729614"/>
                  </a:lnTo>
                  <a:lnTo>
                    <a:pt x="365760" y="732154"/>
                  </a:lnTo>
                  <a:lnTo>
                    <a:pt x="615315" y="732154"/>
                  </a:lnTo>
                  <a:lnTo>
                    <a:pt x="661035" y="729614"/>
                  </a:lnTo>
                  <a:lnTo>
                    <a:pt x="705485" y="720725"/>
                  </a:lnTo>
                  <a:lnTo>
                    <a:pt x="747394" y="707389"/>
                  </a:lnTo>
                  <a:lnTo>
                    <a:pt x="787400" y="689609"/>
                  </a:lnTo>
                  <a:lnTo>
                    <a:pt x="824230" y="666750"/>
                  </a:lnTo>
                  <a:lnTo>
                    <a:pt x="857885" y="640079"/>
                  </a:lnTo>
                  <a:lnTo>
                    <a:pt x="889000" y="608964"/>
                  </a:lnTo>
                  <a:lnTo>
                    <a:pt x="915669" y="575309"/>
                  </a:lnTo>
                  <a:lnTo>
                    <a:pt x="937894" y="538479"/>
                  </a:lnTo>
                  <a:lnTo>
                    <a:pt x="956310" y="498475"/>
                  </a:lnTo>
                  <a:lnTo>
                    <a:pt x="969644" y="455929"/>
                  </a:lnTo>
                  <a:lnTo>
                    <a:pt x="978535" y="412114"/>
                  </a:lnTo>
                  <a:lnTo>
                    <a:pt x="981075" y="365759"/>
                  </a:lnTo>
                  <a:lnTo>
                    <a:pt x="978535" y="320039"/>
                  </a:lnTo>
                  <a:lnTo>
                    <a:pt x="969644" y="275589"/>
                  </a:lnTo>
                  <a:lnTo>
                    <a:pt x="956310" y="233679"/>
                  </a:lnTo>
                  <a:lnTo>
                    <a:pt x="937894" y="193675"/>
                  </a:lnTo>
                  <a:lnTo>
                    <a:pt x="915669" y="156844"/>
                  </a:lnTo>
                  <a:lnTo>
                    <a:pt x="889000" y="123189"/>
                  </a:lnTo>
                  <a:lnTo>
                    <a:pt x="857885" y="92075"/>
                  </a:lnTo>
                  <a:lnTo>
                    <a:pt x="824230" y="65404"/>
                  </a:lnTo>
                  <a:lnTo>
                    <a:pt x="787400" y="43179"/>
                  </a:lnTo>
                  <a:lnTo>
                    <a:pt x="747394" y="24764"/>
                  </a:lnTo>
                  <a:lnTo>
                    <a:pt x="705485" y="11429"/>
                  </a:lnTo>
                  <a:lnTo>
                    <a:pt x="661035" y="3175"/>
                  </a:lnTo>
                  <a:lnTo>
                    <a:pt x="615315" y="0"/>
                  </a:lnTo>
                  <a:close/>
                </a:path>
              </a:pathLst>
            </a:custGeom>
            <a:solidFill>
              <a:srgbClr val="3D2F51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58569" y="2082800"/>
              <a:ext cx="981075" cy="732155"/>
            </a:xfrm>
            <a:custGeom>
              <a:avLst/>
              <a:gdLst/>
              <a:ahLst/>
              <a:cxnLst/>
              <a:rect l="l" t="t" r="r" b="b"/>
              <a:pathLst>
                <a:path w="981075" h="732155">
                  <a:moveTo>
                    <a:pt x="615315" y="0"/>
                  </a:moveTo>
                  <a:lnTo>
                    <a:pt x="365760" y="0"/>
                  </a:lnTo>
                  <a:lnTo>
                    <a:pt x="320040" y="3175"/>
                  </a:lnTo>
                  <a:lnTo>
                    <a:pt x="275590" y="11429"/>
                  </a:lnTo>
                  <a:lnTo>
                    <a:pt x="233680" y="24764"/>
                  </a:lnTo>
                  <a:lnTo>
                    <a:pt x="193675" y="43179"/>
                  </a:lnTo>
                  <a:lnTo>
                    <a:pt x="156845" y="65404"/>
                  </a:lnTo>
                  <a:lnTo>
                    <a:pt x="123190" y="92075"/>
                  </a:lnTo>
                  <a:lnTo>
                    <a:pt x="92075" y="123189"/>
                  </a:lnTo>
                  <a:lnTo>
                    <a:pt x="65405" y="156844"/>
                  </a:lnTo>
                  <a:lnTo>
                    <a:pt x="43180" y="193675"/>
                  </a:lnTo>
                  <a:lnTo>
                    <a:pt x="24765" y="233679"/>
                  </a:lnTo>
                  <a:lnTo>
                    <a:pt x="11430" y="276225"/>
                  </a:lnTo>
                  <a:lnTo>
                    <a:pt x="2540" y="320039"/>
                  </a:lnTo>
                  <a:lnTo>
                    <a:pt x="0" y="366394"/>
                  </a:lnTo>
                  <a:lnTo>
                    <a:pt x="2540" y="412114"/>
                  </a:lnTo>
                  <a:lnTo>
                    <a:pt x="11430" y="456564"/>
                  </a:lnTo>
                  <a:lnTo>
                    <a:pt x="24765" y="498475"/>
                  </a:lnTo>
                  <a:lnTo>
                    <a:pt x="43180" y="538479"/>
                  </a:lnTo>
                  <a:lnTo>
                    <a:pt x="65405" y="575309"/>
                  </a:lnTo>
                  <a:lnTo>
                    <a:pt x="92075" y="608964"/>
                  </a:lnTo>
                  <a:lnTo>
                    <a:pt x="123190" y="640079"/>
                  </a:lnTo>
                  <a:lnTo>
                    <a:pt x="156845" y="666750"/>
                  </a:lnTo>
                  <a:lnTo>
                    <a:pt x="193675" y="689609"/>
                  </a:lnTo>
                  <a:lnTo>
                    <a:pt x="233680" y="707389"/>
                  </a:lnTo>
                  <a:lnTo>
                    <a:pt x="275590" y="720725"/>
                  </a:lnTo>
                  <a:lnTo>
                    <a:pt x="320040" y="729614"/>
                  </a:lnTo>
                  <a:lnTo>
                    <a:pt x="365760" y="732154"/>
                  </a:lnTo>
                  <a:lnTo>
                    <a:pt x="615315" y="732154"/>
                  </a:lnTo>
                  <a:lnTo>
                    <a:pt x="661035" y="729614"/>
                  </a:lnTo>
                  <a:lnTo>
                    <a:pt x="705485" y="720725"/>
                  </a:lnTo>
                  <a:lnTo>
                    <a:pt x="747394" y="707389"/>
                  </a:lnTo>
                  <a:lnTo>
                    <a:pt x="787400" y="689609"/>
                  </a:lnTo>
                  <a:lnTo>
                    <a:pt x="824230" y="666750"/>
                  </a:lnTo>
                  <a:lnTo>
                    <a:pt x="857885" y="640079"/>
                  </a:lnTo>
                  <a:lnTo>
                    <a:pt x="889000" y="608964"/>
                  </a:lnTo>
                  <a:lnTo>
                    <a:pt x="915669" y="575309"/>
                  </a:lnTo>
                  <a:lnTo>
                    <a:pt x="937894" y="538479"/>
                  </a:lnTo>
                  <a:lnTo>
                    <a:pt x="956310" y="498475"/>
                  </a:lnTo>
                  <a:lnTo>
                    <a:pt x="969644" y="456564"/>
                  </a:lnTo>
                  <a:lnTo>
                    <a:pt x="978535" y="412114"/>
                  </a:lnTo>
                  <a:lnTo>
                    <a:pt x="981075" y="366394"/>
                  </a:lnTo>
                  <a:lnTo>
                    <a:pt x="978535" y="320039"/>
                  </a:lnTo>
                  <a:lnTo>
                    <a:pt x="969644" y="276225"/>
                  </a:lnTo>
                  <a:lnTo>
                    <a:pt x="956310" y="233679"/>
                  </a:lnTo>
                  <a:lnTo>
                    <a:pt x="937894" y="193675"/>
                  </a:lnTo>
                  <a:lnTo>
                    <a:pt x="915669" y="156844"/>
                  </a:lnTo>
                  <a:lnTo>
                    <a:pt x="889000" y="123189"/>
                  </a:lnTo>
                  <a:lnTo>
                    <a:pt x="857885" y="92075"/>
                  </a:lnTo>
                  <a:lnTo>
                    <a:pt x="824230" y="65404"/>
                  </a:lnTo>
                  <a:lnTo>
                    <a:pt x="787400" y="43179"/>
                  </a:lnTo>
                  <a:lnTo>
                    <a:pt x="747394" y="24764"/>
                  </a:lnTo>
                  <a:lnTo>
                    <a:pt x="705485" y="11429"/>
                  </a:lnTo>
                  <a:lnTo>
                    <a:pt x="661035" y="3175"/>
                  </a:lnTo>
                  <a:lnTo>
                    <a:pt x="615315" y="0"/>
                  </a:lnTo>
                  <a:close/>
                </a:path>
              </a:pathLst>
            </a:custGeom>
            <a:solidFill>
              <a:srgbClr val="8062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58569" y="2082800"/>
              <a:ext cx="981075" cy="732155"/>
            </a:xfrm>
            <a:custGeom>
              <a:avLst/>
              <a:gdLst/>
              <a:ahLst/>
              <a:cxnLst/>
              <a:rect l="l" t="t" r="r" b="b"/>
              <a:pathLst>
                <a:path w="981075" h="732155">
                  <a:moveTo>
                    <a:pt x="365760" y="0"/>
                  </a:moveTo>
                  <a:lnTo>
                    <a:pt x="320040" y="3175"/>
                  </a:lnTo>
                  <a:lnTo>
                    <a:pt x="275590" y="11429"/>
                  </a:lnTo>
                  <a:lnTo>
                    <a:pt x="233680" y="24764"/>
                  </a:lnTo>
                  <a:lnTo>
                    <a:pt x="193675" y="43179"/>
                  </a:lnTo>
                  <a:lnTo>
                    <a:pt x="156845" y="65404"/>
                  </a:lnTo>
                  <a:lnTo>
                    <a:pt x="123190" y="92075"/>
                  </a:lnTo>
                  <a:lnTo>
                    <a:pt x="92075" y="123189"/>
                  </a:lnTo>
                  <a:lnTo>
                    <a:pt x="65405" y="156844"/>
                  </a:lnTo>
                  <a:lnTo>
                    <a:pt x="43180" y="193675"/>
                  </a:lnTo>
                  <a:lnTo>
                    <a:pt x="24765" y="233679"/>
                  </a:lnTo>
                  <a:lnTo>
                    <a:pt x="11430" y="276225"/>
                  </a:lnTo>
                  <a:lnTo>
                    <a:pt x="2540" y="320039"/>
                  </a:lnTo>
                  <a:lnTo>
                    <a:pt x="0" y="366394"/>
                  </a:lnTo>
                  <a:lnTo>
                    <a:pt x="2540" y="412114"/>
                  </a:lnTo>
                  <a:lnTo>
                    <a:pt x="11430" y="456564"/>
                  </a:lnTo>
                  <a:lnTo>
                    <a:pt x="24765" y="498475"/>
                  </a:lnTo>
                  <a:lnTo>
                    <a:pt x="43180" y="538479"/>
                  </a:lnTo>
                  <a:lnTo>
                    <a:pt x="65405" y="575309"/>
                  </a:lnTo>
                  <a:lnTo>
                    <a:pt x="92075" y="608964"/>
                  </a:lnTo>
                  <a:lnTo>
                    <a:pt x="123190" y="640079"/>
                  </a:lnTo>
                  <a:lnTo>
                    <a:pt x="156845" y="666750"/>
                  </a:lnTo>
                  <a:lnTo>
                    <a:pt x="193675" y="689609"/>
                  </a:lnTo>
                  <a:lnTo>
                    <a:pt x="233680" y="707389"/>
                  </a:lnTo>
                  <a:lnTo>
                    <a:pt x="275590" y="720725"/>
                  </a:lnTo>
                  <a:lnTo>
                    <a:pt x="320040" y="729614"/>
                  </a:lnTo>
                  <a:lnTo>
                    <a:pt x="365760" y="732154"/>
                  </a:lnTo>
                  <a:lnTo>
                    <a:pt x="615315" y="732154"/>
                  </a:lnTo>
                  <a:lnTo>
                    <a:pt x="661035" y="729614"/>
                  </a:lnTo>
                  <a:lnTo>
                    <a:pt x="705485" y="720725"/>
                  </a:lnTo>
                  <a:lnTo>
                    <a:pt x="747394" y="707389"/>
                  </a:lnTo>
                  <a:lnTo>
                    <a:pt x="787400" y="689609"/>
                  </a:lnTo>
                  <a:lnTo>
                    <a:pt x="824230" y="666750"/>
                  </a:lnTo>
                  <a:lnTo>
                    <a:pt x="857885" y="640079"/>
                  </a:lnTo>
                  <a:lnTo>
                    <a:pt x="889000" y="608964"/>
                  </a:lnTo>
                  <a:lnTo>
                    <a:pt x="915669" y="575309"/>
                  </a:lnTo>
                  <a:lnTo>
                    <a:pt x="937894" y="538479"/>
                  </a:lnTo>
                  <a:lnTo>
                    <a:pt x="956310" y="498475"/>
                  </a:lnTo>
                  <a:lnTo>
                    <a:pt x="969644" y="456564"/>
                  </a:lnTo>
                  <a:lnTo>
                    <a:pt x="978535" y="412114"/>
                  </a:lnTo>
                  <a:lnTo>
                    <a:pt x="981075" y="366394"/>
                  </a:lnTo>
                  <a:lnTo>
                    <a:pt x="978535" y="320039"/>
                  </a:lnTo>
                  <a:lnTo>
                    <a:pt x="969644" y="276225"/>
                  </a:lnTo>
                  <a:lnTo>
                    <a:pt x="956310" y="233679"/>
                  </a:lnTo>
                  <a:lnTo>
                    <a:pt x="937894" y="193675"/>
                  </a:lnTo>
                  <a:lnTo>
                    <a:pt x="915669" y="156844"/>
                  </a:lnTo>
                  <a:lnTo>
                    <a:pt x="889000" y="123189"/>
                  </a:lnTo>
                  <a:lnTo>
                    <a:pt x="857885" y="92075"/>
                  </a:lnTo>
                  <a:lnTo>
                    <a:pt x="824230" y="65404"/>
                  </a:lnTo>
                  <a:lnTo>
                    <a:pt x="787400" y="43179"/>
                  </a:lnTo>
                  <a:lnTo>
                    <a:pt x="747394" y="24764"/>
                  </a:lnTo>
                  <a:lnTo>
                    <a:pt x="705485" y="11429"/>
                  </a:lnTo>
                  <a:lnTo>
                    <a:pt x="661035" y="3175"/>
                  </a:lnTo>
                  <a:lnTo>
                    <a:pt x="615315" y="0"/>
                  </a:lnTo>
                  <a:lnTo>
                    <a:pt x="36576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91080" y="2137410"/>
              <a:ext cx="863600" cy="916305"/>
            </a:xfrm>
            <a:custGeom>
              <a:avLst/>
              <a:gdLst/>
              <a:ahLst/>
              <a:cxnLst/>
              <a:rect l="l" t="t" r="r" b="b"/>
              <a:pathLst>
                <a:path w="863600" h="916305">
                  <a:moveTo>
                    <a:pt x="337184" y="0"/>
                  </a:moveTo>
                  <a:lnTo>
                    <a:pt x="294005" y="2540"/>
                  </a:lnTo>
                  <a:lnTo>
                    <a:pt x="250825" y="10794"/>
                  </a:lnTo>
                  <a:lnTo>
                    <a:pt x="209550" y="25400"/>
                  </a:lnTo>
                  <a:lnTo>
                    <a:pt x="168909" y="45085"/>
                  </a:lnTo>
                  <a:lnTo>
                    <a:pt x="130809" y="70485"/>
                  </a:lnTo>
                  <a:lnTo>
                    <a:pt x="96519" y="101600"/>
                  </a:lnTo>
                  <a:lnTo>
                    <a:pt x="67309" y="135255"/>
                  </a:lnTo>
                  <a:lnTo>
                    <a:pt x="43180" y="172085"/>
                  </a:lnTo>
                  <a:lnTo>
                    <a:pt x="24764" y="211455"/>
                  </a:lnTo>
                  <a:lnTo>
                    <a:pt x="10794" y="252730"/>
                  </a:lnTo>
                  <a:lnTo>
                    <a:pt x="3175" y="295275"/>
                  </a:lnTo>
                  <a:lnTo>
                    <a:pt x="0" y="338455"/>
                  </a:lnTo>
                  <a:lnTo>
                    <a:pt x="3175" y="381635"/>
                  </a:lnTo>
                  <a:lnTo>
                    <a:pt x="11430" y="424815"/>
                  </a:lnTo>
                  <a:lnTo>
                    <a:pt x="26034" y="466090"/>
                  </a:lnTo>
                  <a:lnTo>
                    <a:pt x="45719" y="506730"/>
                  </a:lnTo>
                  <a:lnTo>
                    <a:pt x="71119" y="544830"/>
                  </a:lnTo>
                  <a:lnTo>
                    <a:pt x="258444" y="786130"/>
                  </a:lnTo>
                  <a:lnTo>
                    <a:pt x="289559" y="820419"/>
                  </a:lnTo>
                  <a:lnTo>
                    <a:pt x="323214" y="849630"/>
                  </a:lnTo>
                  <a:lnTo>
                    <a:pt x="360044" y="873760"/>
                  </a:lnTo>
                  <a:lnTo>
                    <a:pt x="399414" y="892175"/>
                  </a:lnTo>
                  <a:lnTo>
                    <a:pt x="440689" y="906144"/>
                  </a:lnTo>
                  <a:lnTo>
                    <a:pt x="483234" y="913765"/>
                  </a:lnTo>
                  <a:lnTo>
                    <a:pt x="526414" y="916305"/>
                  </a:lnTo>
                  <a:lnTo>
                    <a:pt x="569594" y="913765"/>
                  </a:lnTo>
                  <a:lnTo>
                    <a:pt x="612775" y="905510"/>
                  </a:lnTo>
                  <a:lnTo>
                    <a:pt x="654050" y="890905"/>
                  </a:lnTo>
                  <a:lnTo>
                    <a:pt x="694689" y="871219"/>
                  </a:lnTo>
                  <a:lnTo>
                    <a:pt x="732789" y="845819"/>
                  </a:lnTo>
                  <a:lnTo>
                    <a:pt x="767080" y="815340"/>
                  </a:lnTo>
                  <a:lnTo>
                    <a:pt x="796289" y="781050"/>
                  </a:lnTo>
                  <a:lnTo>
                    <a:pt x="820419" y="744219"/>
                  </a:lnTo>
                  <a:lnTo>
                    <a:pt x="838834" y="704850"/>
                  </a:lnTo>
                  <a:lnTo>
                    <a:pt x="852805" y="663575"/>
                  </a:lnTo>
                  <a:lnTo>
                    <a:pt x="860425" y="621030"/>
                  </a:lnTo>
                  <a:lnTo>
                    <a:pt x="863600" y="577850"/>
                  </a:lnTo>
                  <a:lnTo>
                    <a:pt x="860425" y="534669"/>
                  </a:lnTo>
                  <a:lnTo>
                    <a:pt x="852169" y="491490"/>
                  </a:lnTo>
                  <a:lnTo>
                    <a:pt x="837564" y="450215"/>
                  </a:lnTo>
                  <a:lnTo>
                    <a:pt x="817880" y="409575"/>
                  </a:lnTo>
                  <a:lnTo>
                    <a:pt x="792480" y="371475"/>
                  </a:lnTo>
                  <a:lnTo>
                    <a:pt x="605155" y="130175"/>
                  </a:lnTo>
                  <a:lnTo>
                    <a:pt x="574039" y="95885"/>
                  </a:lnTo>
                  <a:lnTo>
                    <a:pt x="540384" y="66675"/>
                  </a:lnTo>
                  <a:lnTo>
                    <a:pt x="503555" y="42544"/>
                  </a:lnTo>
                  <a:lnTo>
                    <a:pt x="464184" y="24130"/>
                  </a:lnTo>
                  <a:lnTo>
                    <a:pt x="422909" y="10794"/>
                  </a:lnTo>
                  <a:lnTo>
                    <a:pt x="380364" y="2540"/>
                  </a:lnTo>
                  <a:lnTo>
                    <a:pt x="337184" y="0"/>
                  </a:lnTo>
                  <a:close/>
                </a:path>
              </a:pathLst>
            </a:custGeom>
            <a:solidFill>
              <a:srgbClr val="3D2F51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78380" y="2112010"/>
              <a:ext cx="863600" cy="916305"/>
            </a:xfrm>
            <a:custGeom>
              <a:avLst/>
              <a:gdLst/>
              <a:ahLst/>
              <a:cxnLst/>
              <a:rect l="l" t="t" r="r" b="b"/>
              <a:pathLst>
                <a:path w="863600" h="916305">
                  <a:moveTo>
                    <a:pt x="337184" y="0"/>
                  </a:moveTo>
                  <a:lnTo>
                    <a:pt x="294005" y="2540"/>
                  </a:lnTo>
                  <a:lnTo>
                    <a:pt x="250825" y="10794"/>
                  </a:lnTo>
                  <a:lnTo>
                    <a:pt x="209550" y="25400"/>
                  </a:lnTo>
                  <a:lnTo>
                    <a:pt x="168909" y="45085"/>
                  </a:lnTo>
                  <a:lnTo>
                    <a:pt x="130809" y="70485"/>
                  </a:lnTo>
                  <a:lnTo>
                    <a:pt x="96519" y="101600"/>
                  </a:lnTo>
                  <a:lnTo>
                    <a:pt x="67309" y="135255"/>
                  </a:lnTo>
                  <a:lnTo>
                    <a:pt x="43180" y="172085"/>
                  </a:lnTo>
                  <a:lnTo>
                    <a:pt x="24764" y="211455"/>
                  </a:lnTo>
                  <a:lnTo>
                    <a:pt x="10794" y="252730"/>
                  </a:lnTo>
                  <a:lnTo>
                    <a:pt x="3175" y="295275"/>
                  </a:lnTo>
                  <a:lnTo>
                    <a:pt x="0" y="338455"/>
                  </a:lnTo>
                  <a:lnTo>
                    <a:pt x="3175" y="381635"/>
                  </a:lnTo>
                  <a:lnTo>
                    <a:pt x="11430" y="424815"/>
                  </a:lnTo>
                  <a:lnTo>
                    <a:pt x="26034" y="466090"/>
                  </a:lnTo>
                  <a:lnTo>
                    <a:pt x="45719" y="506730"/>
                  </a:lnTo>
                  <a:lnTo>
                    <a:pt x="71119" y="544830"/>
                  </a:lnTo>
                  <a:lnTo>
                    <a:pt x="258444" y="786130"/>
                  </a:lnTo>
                  <a:lnTo>
                    <a:pt x="289559" y="820419"/>
                  </a:lnTo>
                  <a:lnTo>
                    <a:pt x="323214" y="849630"/>
                  </a:lnTo>
                  <a:lnTo>
                    <a:pt x="360044" y="873760"/>
                  </a:lnTo>
                  <a:lnTo>
                    <a:pt x="399414" y="892175"/>
                  </a:lnTo>
                  <a:lnTo>
                    <a:pt x="440689" y="906144"/>
                  </a:lnTo>
                  <a:lnTo>
                    <a:pt x="483234" y="913765"/>
                  </a:lnTo>
                  <a:lnTo>
                    <a:pt x="526414" y="916305"/>
                  </a:lnTo>
                  <a:lnTo>
                    <a:pt x="569594" y="913765"/>
                  </a:lnTo>
                  <a:lnTo>
                    <a:pt x="612775" y="905510"/>
                  </a:lnTo>
                  <a:lnTo>
                    <a:pt x="654050" y="890905"/>
                  </a:lnTo>
                  <a:lnTo>
                    <a:pt x="694689" y="871219"/>
                  </a:lnTo>
                  <a:lnTo>
                    <a:pt x="732789" y="845819"/>
                  </a:lnTo>
                  <a:lnTo>
                    <a:pt x="767080" y="815340"/>
                  </a:lnTo>
                  <a:lnTo>
                    <a:pt x="796289" y="781050"/>
                  </a:lnTo>
                  <a:lnTo>
                    <a:pt x="820419" y="744219"/>
                  </a:lnTo>
                  <a:lnTo>
                    <a:pt x="838834" y="704850"/>
                  </a:lnTo>
                  <a:lnTo>
                    <a:pt x="852805" y="663575"/>
                  </a:lnTo>
                  <a:lnTo>
                    <a:pt x="860425" y="621030"/>
                  </a:lnTo>
                  <a:lnTo>
                    <a:pt x="863600" y="577850"/>
                  </a:lnTo>
                  <a:lnTo>
                    <a:pt x="860425" y="534669"/>
                  </a:lnTo>
                  <a:lnTo>
                    <a:pt x="852169" y="491490"/>
                  </a:lnTo>
                  <a:lnTo>
                    <a:pt x="837564" y="450215"/>
                  </a:lnTo>
                  <a:lnTo>
                    <a:pt x="817880" y="409575"/>
                  </a:lnTo>
                  <a:lnTo>
                    <a:pt x="792480" y="371475"/>
                  </a:lnTo>
                  <a:lnTo>
                    <a:pt x="605155" y="130175"/>
                  </a:lnTo>
                  <a:lnTo>
                    <a:pt x="574039" y="95885"/>
                  </a:lnTo>
                  <a:lnTo>
                    <a:pt x="540384" y="66675"/>
                  </a:lnTo>
                  <a:lnTo>
                    <a:pt x="503555" y="42544"/>
                  </a:lnTo>
                  <a:lnTo>
                    <a:pt x="464184" y="24130"/>
                  </a:lnTo>
                  <a:lnTo>
                    <a:pt x="422909" y="10794"/>
                  </a:lnTo>
                  <a:lnTo>
                    <a:pt x="380364" y="2540"/>
                  </a:lnTo>
                  <a:lnTo>
                    <a:pt x="337184" y="0"/>
                  </a:lnTo>
                  <a:close/>
                </a:path>
              </a:pathLst>
            </a:custGeom>
            <a:solidFill>
              <a:srgbClr val="8062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78380" y="2112010"/>
              <a:ext cx="863600" cy="916305"/>
            </a:xfrm>
            <a:custGeom>
              <a:avLst/>
              <a:gdLst/>
              <a:ahLst/>
              <a:cxnLst/>
              <a:rect l="l" t="t" r="r" b="b"/>
              <a:pathLst>
                <a:path w="863600" h="916305">
                  <a:moveTo>
                    <a:pt x="605155" y="130175"/>
                  </a:moveTo>
                  <a:lnTo>
                    <a:pt x="574039" y="95885"/>
                  </a:lnTo>
                  <a:lnTo>
                    <a:pt x="540384" y="66675"/>
                  </a:lnTo>
                  <a:lnTo>
                    <a:pt x="503555" y="42544"/>
                  </a:lnTo>
                  <a:lnTo>
                    <a:pt x="464184" y="24130"/>
                  </a:lnTo>
                  <a:lnTo>
                    <a:pt x="422909" y="10794"/>
                  </a:lnTo>
                  <a:lnTo>
                    <a:pt x="380364" y="2540"/>
                  </a:lnTo>
                  <a:lnTo>
                    <a:pt x="337184" y="0"/>
                  </a:lnTo>
                  <a:lnTo>
                    <a:pt x="294005" y="2540"/>
                  </a:lnTo>
                  <a:lnTo>
                    <a:pt x="250825" y="10794"/>
                  </a:lnTo>
                  <a:lnTo>
                    <a:pt x="209550" y="25400"/>
                  </a:lnTo>
                  <a:lnTo>
                    <a:pt x="168909" y="45085"/>
                  </a:lnTo>
                  <a:lnTo>
                    <a:pt x="130809" y="70485"/>
                  </a:lnTo>
                  <a:lnTo>
                    <a:pt x="96519" y="101600"/>
                  </a:lnTo>
                  <a:lnTo>
                    <a:pt x="67309" y="135255"/>
                  </a:lnTo>
                  <a:lnTo>
                    <a:pt x="43180" y="172085"/>
                  </a:lnTo>
                  <a:lnTo>
                    <a:pt x="24764" y="211455"/>
                  </a:lnTo>
                  <a:lnTo>
                    <a:pt x="10794" y="252730"/>
                  </a:lnTo>
                  <a:lnTo>
                    <a:pt x="3175" y="295275"/>
                  </a:lnTo>
                  <a:lnTo>
                    <a:pt x="0" y="338455"/>
                  </a:lnTo>
                  <a:lnTo>
                    <a:pt x="3175" y="381635"/>
                  </a:lnTo>
                  <a:lnTo>
                    <a:pt x="11430" y="424815"/>
                  </a:lnTo>
                  <a:lnTo>
                    <a:pt x="26034" y="466090"/>
                  </a:lnTo>
                  <a:lnTo>
                    <a:pt x="45719" y="506730"/>
                  </a:lnTo>
                  <a:lnTo>
                    <a:pt x="71119" y="544830"/>
                  </a:lnTo>
                  <a:lnTo>
                    <a:pt x="258444" y="786130"/>
                  </a:lnTo>
                  <a:lnTo>
                    <a:pt x="289559" y="820419"/>
                  </a:lnTo>
                  <a:lnTo>
                    <a:pt x="323214" y="849630"/>
                  </a:lnTo>
                  <a:lnTo>
                    <a:pt x="360044" y="873760"/>
                  </a:lnTo>
                  <a:lnTo>
                    <a:pt x="399414" y="892175"/>
                  </a:lnTo>
                  <a:lnTo>
                    <a:pt x="440689" y="906144"/>
                  </a:lnTo>
                  <a:lnTo>
                    <a:pt x="483234" y="913765"/>
                  </a:lnTo>
                  <a:lnTo>
                    <a:pt x="526414" y="916305"/>
                  </a:lnTo>
                  <a:lnTo>
                    <a:pt x="569594" y="913765"/>
                  </a:lnTo>
                  <a:lnTo>
                    <a:pt x="612775" y="905510"/>
                  </a:lnTo>
                  <a:lnTo>
                    <a:pt x="654050" y="890905"/>
                  </a:lnTo>
                  <a:lnTo>
                    <a:pt x="694689" y="871219"/>
                  </a:lnTo>
                  <a:lnTo>
                    <a:pt x="732789" y="845819"/>
                  </a:lnTo>
                  <a:lnTo>
                    <a:pt x="767080" y="815340"/>
                  </a:lnTo>
                  <a:lnTo>
                    <a:pt x="796289" y="781050"/>
                  </a:lnTo>
                  <a:lnTo>
                    <a:pt x="820419" y="744219"/>
                  </a:lnTo>
                  <a:lnTo>
                    <a:pt x="838834" y="704850"/>
                  </a:lnTo>
                  <a:lnTo>
                    <a:pt x="852805" y="663575"/>
                  </a:lnTo>
                  <a:lnTo>
                    <a:pt x="860425" y="621030"/>
                  </a:lnTo>
                  <a:lnTo>
                    <a:pt x="863600" y="577850"/>
                  </a:lnTo>
                  <a:lnTo>
                    <a:pt x="860425" y="534669"/>
                  </a:lnTo>
                  <a:lnTo>
                    <a:pt x="852169" y="491490"/>
                  </a:lnTo>
                  <a:lnTo>
                    <a:pt x="837564" y="450215"/>
                  </a:lnTo>
                  <a:lnTo>
                    <a:pt x="817880" y="409575"/>
                  </a:lnTo>
                  <a:lnTo>
                    <a:pt x="792480" y="371475"/>
                  </a:lnTo>
                  <a:lnTo>
                    <a:pt x="605155" y="130175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19325" y="2280920"/>
              <a:ext cx="104775" cy="13144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47775" y="2700020"/>
              <a:ext cx="209550" cy="31241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25219" y="2964815"/>
              <a:ext cx="466725" cy="22225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53564" y="2804795"/>
              <a:ext cx="180975" cy="24383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725294" y="3072765"/>
              <a:ext cx="466725" cy="0"/>
            </a:xfrm>
            <a:custGeom>
              <a:avLst/>
              <a:gdLst/>
              <a:ahLst/>
              <a:cxnLst/>
              <a:rect l="l" t="t" r="r" b="b"/>
              <a:pathLst>
                <a:path w="466725">
                  <a:moveTo>
                    <a:pt x="0" y="0"/>
                  </a:moveTo>
                  <a:lnTo>
                    <a:pt x="466725" y="0"/>
                  </a:lnTo>
                </a:path>
              </a:pathLst>
            </a:custGeom>
            <a:ln w="63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25294" y="3110865"/>
              <a:ext cx="466725" cy="161925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058794" y="2834640"/>
              <a:ext cx="179705" cy="341630"/>
            </a:xfrm>
            <a:custGeom>
              <a:avLst/>
              <a:gdLst/>
              <a:ahLst/>
              <a:cxnLst/>
              <a:rect l="l" t="t" r="r" b="b"/>
              <a:pathLst>
                <a:path w="179705" h="341630">
                  <a:moveTo>
                    <a:pt x="90169" y="239394"/>
                  </a:moveTo>
                  <a:lnTo>
                    <a:pt x="86994" y="240664"/>
                  </a:lnTo>
                  <a:lnTo>
                    <a:pt x="73025" y="257810"/>
                  </a:lnTo>
                  <a:lnTo>
                    <a:pt x="66675" y="278764"/>
                  </a:lnTo>
                  <a:lnTo>
                    <a:pt x="68580" y="300989"/>
                  </a:lnTo>
                  <a:lnTo>
                    <a:pt x="78740" y="321310"/>
                  </a:lnTo>
                  <a:lnTo>
                    <a:pt x="95885" y="335280"/>
                  </a:lnTo>
                  <a:lnTo>
                    <a:pt x="116840" y="341630"/>
                  </a:lnTo>
                  <a:lnTo>
                    <a:pt x="139065" y="339725"/>
                  </a:lnTo>
                  <a:lnTo>
                    <a:pt x="159385" y="329564"/>
                  </a:lnTo>
                  <a:lnTo>
                    <a:pt x="173355" y="312419"/>
                  </a:lnTo>
                  <a:lnTo>
                    <a:pt x="179705" y="291464"/>
                  </a:lnTo>
                  <a:lnTo>
                    <a:pt x="179705" y="290194"/>
                  </a:lnTo>
                  <a:lnTo>
                    <a:pt x="104775" y="290194"/>
                  </a:lnTo>
                  <a:lnTo>
                    <a:pt x="90169" y="239394"/>
                  </a:lnTo>
                  <a:close/>
                </a:path>
                <a:path w="179705" h="341630">
                  <a:moveTo>
                    <a:pt x="126365" y="228600"/>
                  </a:moveTo>
                  <a:lnTo>
                    <a:pt x="107315" y="230505"/>
                  </a:lnTo>
                  <a:lnTo>
                    <a:pt x="90169" y="239394"/>
                  </a:lnTo>
                  <a:lnTo>
                    <a:pt x="104775" y="290194"/>
                  </a:lnTo>
                  <a:lnTo>
                    <a:pt x="141605" y="280035"/>
                  </a:lnTo>
                  <a:lnTo>
                    <a:pt x="126365" y="228600"/>
                  </a:lnTo>
                  <a:close/>
                </a:path>
                <a:path w="179705" h="341630">
                  <a:moveTo>
                    <a:pt x="129540" y="228600"/>
                  </a:moveTo>
                  <a:lnTo>
                    <a:pt x="126365" y="228600"/>
                  </a:lnTo>
                  <a:lnTo>
                    <a:pt x="141605" y="280035"/>
                  </a:lnTo>
                  <a:lnTo>
                    <a:pt x="104775" y="290194"/>
                  </a:lnTo>
                  <a:lnTo>
                    <a:pt x="179705" y="290194"/>
                  </a:lnTo>
                  <a:lnTo>
                    <a:pt x="177800" y="269239"/>
                  </a:lnTo>
                  <a:lnTo>
                    <a:pt x="167640" y="248919"/>
                  </a:lnTo>
                  <a:lnTo>
                    <a:pt x="150494" y="234950"/>
                  </a:lnTo>
                  <a:lnTo>
                    <a:pt x="129540" y="228600"/>
                  </a:lnTo>
                  <a:close/>
                </a:path>
                <a:path w="179705" h="341630">
                  <a:moveTo>
                    <a:pt x="89535" y="102235"/>
                  </a:moveTo>
                  <a:lnTo>
                    <a:pt x="72390" y="111125"/>
                  </a:lnTo>
                  <a:lnTo>
                    <a:pt x="53340" y="113030"/>
                  </a:lnTo>
                  <a:lnTo>
                    <a:pt x="90169" y="239394"/>
                  </a:lnTo>
                  <a:lnTo>
                    <a:pt x="107315" y="230505"/>
                  </a:lnTo>
                  <a:lnTo>
                    <a:pt x="126365" y="228600"/>
                  </a:lnTo>
                  <a:lnTo>
                    <a:pt x="89535" y="102235"/>
                  </a:lnTo>
                  <a:close/>
                </a:path>
                <a:path w="179705" h="341630">
                  <a:moveTo>
                    <a:pt x="62865" y="0"/>
                  </a:moveTo>
                  <a:lnTo>
                    <a:pt x="40640" y="1905"/>
                  </a:lnTo>
                  <a:lnTo>
                    <a:pt x="20319" y="12064"/>
                  </a:lnTo>
                  <a:lnTo>
                    <a:pt x="6350" y="29210"/>
                  </a:lnTo>
                  <a:lnTo>
                    <a:pt x="0" y="50164"/>
                  </a:lnTo>
                  <a:lnTo>
                    <a:pt x="1905" y="72389"/>
                  </a:lnTo>
                  <a:lnTo>
                    <a:pt x="12065" y="92710"/>
                  </a:lnTo>
                  <a:lnTo>
                    <a:pt x="29210" y="106680"/>
                  </a:lnTo>
                  <a:lnTo>
                    <a:pt x="50165" y="113030"/>
                  </a:lnTo>
                  <a:lnTo>
                    <a:pt x="53340" y="113030"/>
                  </a:lnTo>
                  <a:lnTo>
                    <a:pt x="38100" y="61594"/>
                  </a:lnTo>
                  <a:lnTo>
                    <a:pt x="74930" y="51435"/>
                  </a:lnTo>
                  <a:lnTo>
                    <a:pt x="112394" y="51435"/>
                  </a:lnTo>
                  <a:lnTo>
                    <a:pt x="111125" y="40639"/>
                  </a:lnTo>
                  <a:lnTo>
                    <a:pt x="100965" y="20319"/>
                  </a:lnTo>
                  <a:lnTo>
                    <a:pt x="83819" y="6350"/>
                  </a:lnTo>
                  <a:lnTo>
                    <a:pt x="62865" y="0"/>
                  </a:lnTo>
                  <a:close/>
                </a:path>
                <a:path w="179705" h="341630">
                  <a:moveTo>
                    <a:pt x="74930" y="51435"/>
                  </a:moveTo>
                  <a:lnTo>
                    <a:pt x="38100" y="61594"/>
                  </a:lnTo>
                  <a:lnTo>
                    <a:pt x="53340" y="113030"/>
                  </a:lnTo>
                  <a:lnTo>
                    <a:pt x="72390" y="111125"/>
                  </a:lnTo>
                  <a:lnTo>
                    <a:pt x="89535" y="102235"/>
                  </a:lnTo>
                  <a:lnTo>
                    <a:pt x="74930" y="51435"/>
                  </a:lnTo>
                  <a:close/>
                </a:path>
                <a:path w="179705" h="341630">
                  <a:moveTo>
                    <a:pt x="112394" y="51435"/>
                  </a:moveTo>
                  <a:lnTo>
                    <a:pt x="74930" y="51435"/>
                  </a:lnTo>
                  <a:lnTo>
                    <a:pt x="89535" y="102235"/>
                  </a:lnTo>
                  <a:lnTo>
                    <a:pt x="92710" y="100964"/>
                  </a:lnTo>
                  <a:lnTo>
                    <a:pt x="106680" y="83819"/>
                  </a:lnTo>
                  <a:lnTo>
                    <a:pt x="113030" y="62864"/>
                  </a:lnTo>
                  <a:lnTo>
                    <a:pt x="112394" y="5143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54019" y="3206115"/>
              <a:ext cx="466725" cy="161925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814057" y="1607819"/>
              <a:ext cx="2814320" cy="1621155"/>
            </a:xfrm>
            <a:custGeom>
              <a:avLst/>
              <a:gdLst/>
              <a:ahLst/>
              <a:cxnLst/>
              <a:rect l="l" t="t" r="r" b="b"/>
              <a:pathLst>
                <a:path w="2814320" h="1621155">
                  <a:moveTo>
                    <a:pt x="482612" y="882015"/>
                  </a:moveTo>
                  <a:lnTo>
                    <a:pt x="406412" y="843915"/>
                  </a:lnTo>
                  <a:lnTo>
                    <a:pt x="406412" y="875665"/>
                  </a:lnTo>
                  <a:lnTo>
                    <a:pt x="2552" y="875665"/>
                  </a:lnTo>
                  <a:lnTo>
                    <a:pt x="0" y="878205"/>
                  </a:lnTo>
                  <a:lnTo>
                    <a:pt x="0" y="885825"/>
                  </a:lnTo>
                  <a:lnTo>
                    <a:pt x="2552" y="888365"/>
                  </a:lnTo>
                  <a:lnTo>
                    <a:pt x="406412" y="888365"/>
                  </a:lnTo>
                  <a:lnTo>
                    <a:pt x="406412" y="920115"/>
                  </a:lnTo>
                  <a:lnTo>
                    <a:pt x="482612" y="882015"/>
                  </a:lnTo>
                  <a:close/>
                </a:path>
                <a:path w="2814320" h="1621155">
                  <a:moveTo>
                    <a:pt x="520712" y="615315"/>
                  </a:moveTo>
                  <a:lnTo>
                    <a:pt x="490283" y="578485"/>
                  </a:lnTo>
                  <a:lnTo>
                    <a:pt x="466737" y="549910"/>
                  </a:lnTo>
                  <a:lnTo>
                    <a:pt x="453402" y="578485"/>
                  </a:lnTo>
                  <a:lnTo>
                    <a:pt x="196227" y="464820"/>
                  </a:lnTo>
                  <a:lnTo>
                    <a:pt x="192417" y="466102"/>
                  </a:lnTo>
                  <a:lnTo>
                    <a:pt x="189877" y="472440"/>
                  </a:lnTo>
                  <a:lnTo>
                    <a:pt x="191147" y="476250"/>
                  </a:lnTo>
                  <a:lnTo>
                    <a:pt x="448322" y="590550"/>
                  </a:lnTo>
                  <a:lnTo>
                    <a:pt x="435622" y="619125"/>
                  </a:lnTo>
                  <a:lnTo>
                    <a:pt x="520712" y="615315"/>
                  </a:lnTo>
                  <a:close/>
                </a:path>
                <a:path w="2814320" h="1621155">
                  <a:moveTo>
                    <a:pt x="946162" y="375920"/>
                  </a:moveTo>
                  <a:lnTo>
                    <a:pt x="914412" y="377190"/>
                  </a:lnTo>
                  <a:lnTo>
                    <a:pt x="902347" y="95250"/>
                  </a:lnTo>
                  <a:lnTo>
                    <a:pt x="898537" y="6350"/>
                  </a:lnTo>
                  <a:lnTo>
                    <a:pt x="898537" y="2540"/>
                  </a:lnTo>
                  <a:lnTo>
                    <a:pt x="895362" y="0"/>
                  </a:lnTo>
                  <a:lnTo>
                    <a:pt x="888377" y="0"/>
                  </a:lnTo>
                  <a:lnTo>
                    <a:pt x="885837" y="3175"/>
                  </a:lnTo>
                  <a:lnTo>
                    <a:pt x="885837" y="6350"/>
                  </a:lnTo>
                  <a:lnTo>
                    <a:pt x="901712" y="377825"/>
                  </a:lnTo>
                  <a:lnTo>
                    <a:pt x="869962" y="379095"/>
                  </a:lnTo>
                  <a:lnTo>
                    <a:pt x="911237" y="453402"/>
                  </a:lnTo>
                  <a:lnTo>
                    <a:pt x="936637" y="396252"/>
                  </a:lnTo>
                  <a:lnTo>
                    <a:pt x="937818" y="393700"/>
                  </a:lnTo>
                  <a:lnTo>
                    <a:pt x="945565" y="377190"/>
                  </a:lnTo>
                  <a:lnTo>
                    <a:pt x="946162" y="375920"/>
                  </a:lnTo>
                  <a:close/>
                </a:path>
                <a:path w="2814320" h="1621155">
                  <a:moveTo>
                    <a:pt x="2004072" y="128270"/>
                  </a:moveTo>
                  <a:lnTo>
                    <a:pt x="2001532" y="124460"/>
                  </a:lnTo>
                  <a:lnTo>
                    <a:pt x="1995182" y="123190"/>
                  </a:lnTo>
                  <a:lnTo>
                    <a:pt x="1991372" y="125730"/>
                  </a:lnTo>
                  <a:lnTo>
                    <a:pt x="1920252" y="482600"/>
                  </a:lnTo>
                  <a:lnTo>
                    <a:pt x="1889137" y="476885"/>
                  </a:lnTo>
                  <a:lnTo>
                    <a:pt x="1911362" y="558800"/>
                  </a:lnTo>
                  <a:lnTo>
                    <a:pt x="1954542" y="503555"/>
                  </a:lnTo>
                  <a:lnTo>
                    <a:pt x="1963432" y="491490"/>
                  </a:lnTo>
                  <a:lnTo>
                    <a:pt x="1932317" y="485140"/>
                  </a:lnTo>
                  <a:lnTo>
                    <a:pt x="1932825" y="482600"/>
                  </a:lnTo>
                  <a:lnTo>
                    <a:pt x="2004072" y="128270"/>
                  </a:lnTo>
                  <a:close/>
                </a:path>
                <a:path w="2814320" h="1621155">
                  <a:moveTo>
                    <a:pt x="2606687" y="1557655"/>
                  </a:moveTo>
                  <a:lnTo>
                    <a:pt x="2139962" y="1557655"/>
                  </a:lnTo>
                  <a:lnTo>
                    <a:pt x="2139962" y="1621155"/>
                  </a:lnTo>
                  <a:lnTo>
                    <a:pt x="2606687" y="1621155"/>
                  </a:lnTo>
                  <a:lnTo>
                    <a:pt x="2606687" y="1557655"/>
                  </a:lnTo>
                  <a:close/>
                </a:path>
                <a:path w="2814320" h="1621155">
                  <a:moveTo>
                    <a:pt x="2813697" y="781050"/>
                  </a:moveTo>
                  <a:lnTo>
                    <a:pt x="2812427" y="774065"/>
                  </a:lnTo>
                  <a:lnTo>
                    <a:pt x="2809252" y="771525"/>
                  </a:lnTo>
                  <a:lnTo>
                    <a:pt x="2805442" y="772160"/>
                  </a:lnTo>
                  <a:lnTo>
                    <a:pt x="2346972" y="861060"/>
                  </a:lnTo>
                  <a:lnTo>
                    <a:pt x="2340622" y="829945"/>
                  </a:lnTo>
                  <a:lnTo>
                    <a:pt x="2273312" y="882015"/>
                  </a:lnTo>
                  <a:lnTo>
                    <a:pt x="2355227" y="904875"/>
                  </a:lnTo>
                  <a:lnTo>
                    <a:pt x="2350147" y="876935"/>
                  </a:lnTo>
                  <a:lnTo>
                    <a:pt x="2349512" y="873760"/>
                  </a:lnTo>
                  <a:lnTo>
                    <a:pt x="2414994" y="861060"/>
                  </a:lnTo>
                  <a:lnTo>
                    <a:pt x="2811157" y="784225"/>
                  </a:lnTo>
                  <a:lnTo>
                    <a:pt x="2813697" y="781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670050" y="2366899"/>
            <a:ext cx="17462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Calibri"/>
                <a:cs typeface="Calibri"/>
              </a:rPr>
              <a:t>(</a:t>
            </a:r>
            <a:r>
              <a:rPr sz="1050" spc="-10" dirty="0">
                <a:latin typeface="Calibri"/>
                <a:cs typeface="Calibri"/>
              </a:rPr>
              <a:t>1</a:t>
            </a:r>
            <a:r>
              <a:rPr sz="1050" dirty="0">
                <a:latin typeface="Calibri"/>
                <a:cs typeface="Calibri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15310" y="2366899"/>
            <a:ext cx="17462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Calibri"/>
                <a:cs typeface="Calibri"/>
              </a:rPr>
              <a:t>(</a:t>
            </a:r>
            <a:r>
              <a:rPr sz="1050" spc="-10" dirty="0">
                <a:latin typeface="Calibri"/>
                <a:cs typeface="Calibri"/>
              </a:rPr>
              <a:t>2</a:t>
            </a:r>
            <a:r>
              <a:rPr sz="1050" dirty="0">
                <a:latin typeface="Calibri"/>
                <a:cs typeface="Calibri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8319" y="403606"/>
            <a:ext cx="6429375" cy="1048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1900"/>
              </a:lnSpc>
              <a:spcBef>
                <a:spcPts val="95"/>
              </a:spcBef>
            </a:pPr>
            <a:r>
              <a:rPr sz="1200" spc="-5" dirty="0">
                <a:latin typeface="Calibri"/>
                <a:cs typeface="Calibri"/>
              </a:rPr>
              <a:t>Supongamos que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está </a:t>
            </a:r>
            <a:r>
              <a:rPr sz="1200" spc="-5" dirty="0">
                <a:latin typeface="Calibri"/>
                <a:cs typeface="Calibri"/>
              </a:rPr>
              <a:t>vinculado como </a:t>
            </a:r>
            <a:r>
              <a:rPr sz="1200" dirty="0">
                <a:latin typeface="Calibri"/>
                <a:cs typeface="Calibri"/>
              </a:rPr>
              <a:t>indica la figura, y </a:t>
            </a:r>
            <a:r>
              <a:rPr sz="1200" spc="-5" dirty="0">
                <a:latin typeface="Calibri"/>
                <a:cs typeface="Calibri"/>
              </a:rPr>
              <a:t>está </a:t>
            </a:r>
            <a:r>
              <a:rPr sz="1200" dirty="0">
                <a:latin typeface="Calibri"/>
                <a:cs typeface="Calibri"/>
              </a:rPr>
              <a:t>sometido a un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fuerzas </a:t>
            </a:r>
            <a:r>
              <a:rPr sz="1200" dirty="0">
                <a:latin typeface="Calibri"/>
                <a:cs typeface="Calibri"/>
              </a:rPr>
              <a:t>activas del </a:t>
            </a:r>
            <a:r>
              <a:rPr sz="1200" spc="-5" dirty="0">
                <a:latin typeface="Calibri"/>
                <a:cs typeface="Calibri"/>
              </a:rPr>
              <a:t>caso </a:t>
            </a:r>
            <a:r>
              <a:rPr sz="1200" dirty="0">
                <a:latin typeface="Calibri"/>
                <a:cs typeface="Calibri"/>
              </a:rPr>
              <a:t>general de </a:t>
            </a:r>
            <a:r>
              <a:rPr sz="1200" spc="-5" dirty="0">
                <a:latin typeface="Calibri"/>
                <a:cs typeface="Calibri"/>
              </a:rPr>
              <a:t>fuerzas en </a:t>
            </a:r>
            <a:r>
              <a:rPr sz="1200" dirty="0">
                <a:latin typeface="Calibri"/>
                <a:cs typeface="Calibri"/>
              </a:rPr>
              <a:t>el plano. </a:t>
            </a:r>
            <a:r>
              <a:rPr sz="1200" spc="-5" dirty="0">
                <a:latin typeface="Calibri"/>
                <a:cs typeface="Calibri"/>
              </a:rPr>
              <a:t>Realizamos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Diagrama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Cuerpo Libre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cadena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cinemática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quitando</a:t>
            </a:r>
            <a:r>
              <a:rPr sz="1200" dirty="0">
                <a:latin typeface="Calibri"/>
                <a:cs typeface="Calibri"/>
              </a:rPr>
              <a:t> 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apoyos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externos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poniendo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manifiesto</a:t>
            </a:r>
            <a:r>
              <a:rPr sz="1200" dirty="0">
                <a:latin typeface="Calibri"/>
                <a:cs typeface="Calibri"/>
              </a:rPr>
              <a:t> las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reacciones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generan </a:t>
            </a:r>
            <a:r>
              <a:rPr sz="1200" dirty="0">
                <a:latin typeface="Calibri"/>
                <a:cs typeface="Calibri"/>
              </a:rPr>
              <a:t>en esos </a:t>
            </a:r>
            <a:r>
              <a:rPr sz="1200" spc="-5" dirty="0">
                <a:latin typeface="Calibri"/>
                <a:cs typeface="Calibri"/>
              </a:rPr>
              <a:t>vínculos. </a:t>
            </a:r>
            <a:r>
              <a:rPr sz="1200" dirty="0">
                <a:latin typeface="Calibri"/>
                <a:cs typeface="Calibri"/>
              </a:rPr>
              <a:t>Así </a:t>
            </a:r>
            <a:r>
              <a:rPr sz="1200" spc="-5" dirty="0">
                <a:latin typeface="Calibri"/>
                <a:cs typeface="Calibri"/>
              </a:rPr>
              <a:t>quedan evidenciadas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incógnitas que corresponden </a:t>
            </a:r>
            <a:r>
              <a:rPr sz="1200" dirty="0">
                <a:latin typeface="Calibri"/>
                <a:cs typeface="Calibri"/>
              </a:rPr>
              <a:t>a las 4 </a:t>
            </a:r>
            <a:r>
              <a:rPr sz="1200" spc="-5" dirty="0">
                <a:latin typeface="Calibri"/>
                <a:cs typeface="Calibri"/>
              </a:rPr>
              <a:t>reacciones: </a:t>
            </a:r>
            <a:r>
              <a:rPr sz="1200" dirty="0">
                <a:latin typeface="Calibri"/>
                <a:cs typeface="Calibri"/>
              </a:rPr>
              <a:t> RA, </a:t>
            </a:r>
            <a:r>
              <a:rPr sz="1200" spc="-5" dirty="0">
                <a:latin typeface="Calibri"/>
                <a:cs typeface="Calibri"/>
              </a:rPr>
              <a:t>VB,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HB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RC.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59560" y="3520821"/>
            <a:ext cx="15093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Cadena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cinemática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isostática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56557" y="3520821"/>
            <a:ext cx="13665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libri"/>
                <a:cs typeface="Calibri"/>
              </a:rPr>
              <a:t>Diagrama </a:t>
            </a:r>
            <a:r>
              <a:rPr sz="1000" spc="-5" dirty="0">
                <a:latin typeface="Calibri"/>
                <a:cs typeface="Calibri"/>
              </a:rPr>
              <a:t>de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Cuerpo Libre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8319" y="3992067"/>
            <a:ext cx="6506845" cy="6400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2100"/>
              </a:lnSpc>
              <a:spcBef>
                <a:spcPts val="90"/>
              </a:spcBef>
            </a:pPr>
            <a:r>
              <a:rPr sz="1200" spc="-5" dirty="0">
                <a:latin typeface="Calibri"/>
                <a:cs typeface="Calibri"/>
              </a:rPr>
              <a:t>Como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fuerzas </a:t>
            </a:r>
            <a:r>
              <a:rPr sz="1200" dirty="0">
                <a:latin typeface="Calibri"/>
                <a:cs typeface="Calibri"/>
              </a:rPr>
              <a:t>está en </a:t>
            </a:r>
            <a:r>
              <a:rPr sz="1200" spc="-5" dirty="0">
                <a:latin typeface="Calibri"/>
                <a:cs typeface="Calibri"/>
              </a:rPr>
              <a:t>equilibrio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corresponde </a:t>
            </a:r>
            <a:r>
              <a:rPr sz="1200" dirty="0">
                <a:latin typeface="Calibri"/>
                <a:cs typeface="Calibri"/>
              </a:rPr>
              <a:t>al </a:t>
            </a:r>
            <a:r>
              <a:rPr sz="1200" spc="-5" dirty="0">
                <a:latin typeface="Calibri"/>
                <a:cs typeface="Calibri"/>
              </a:rPr>
              <a:t>caso general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fuerzas en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plano,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condiciones </a:t>
            </a:r>
            <a:r>
              <a:rPr sz="1200" dirty="0">
                <a:latin typeface="Calibri"/>
                <a:cs typeface="Calibri"/>
              </a:rPr>
              <a:t>necesarias y </a:t>
            </a:r>
            <a:r>
              <a:rPr sz="1200" spc="-5" dirty="0">
                <a:latin typeface="Calibri"/>
                <a:cs typeface="Calibri"/>
              </a:rPr>
              <a:t>suficientes </a:t>
            </a:r>
            <a:r>
              <a:rPr sz="1200" dirty="0">
                <a:latin typeface="Calibri"/>
                <a:cs typeface="Calibri"/>
              </a:rPr>
              <a:t>para garantizar el </a:t>
            </a:r>
            <a:r>
              <a:rPr sz="1200" spc="-5" dirty="0">
                <a:latin typeface="Calibri"/>
                <a:cs typeface="Calibri"/>
              </a:rPr>
              <a:t>equilibrio son </a:t>
            </a:r>
            <a:r>
              <a:rPr sz="1200" dirty="0">
                <a:latin typeface="Calibri"/>
                <a:cs typeface="Calibri"/>
              </a:rPr>
              <a:t>3 </a:t>
            </a:r>
            <a:r>
              <a:rPr sz="1200" spc="-5" dirty="0">
                <a:latin typeface="Calibri"/>
                <a:cs typeface="Calibri"/>
              </a:rPr>
              <a:t>ecuaciones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sumatorias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fuerzas</a:t>
            </a:r>
            <a:r>
              <a:rPr sz="1200" dirty="0">
                <a:latin typeface="Calibri"/>
                <a:cs typeface="Calibri"/>
              </a:rPr>
              <a:t> 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momentos,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insuficiente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planteo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resolver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4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incógnitas.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24" name="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34124" y="1581558"/>
            <a:ext cx="2760570" cy="16008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1764</Words>
  <Application>Microsoft Office PowerPoint</Application>
  <PresentationFormat>Personalizado</PresentationFormat>
  <Paragraphs>83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Malgun Gothic Semilight</vt:lpstr>
      <vt:lpstr>Calibri</vt:lpstr>
      <vt:lpstr>Calibri Light</vt:lpstr>
      <vt:lpstr>Verdana</vt:lpstr>
      <vt:lpstr>Office Theme</vt:lpstr>
      <vt:lpstr>CADENAS CINEMÁTICAS</vt:lpstr>
      <vt:lpstr>Definición</vt:lpstr>
      <vt:lpstr>Cuando la primera chapa se articula a la última, de manera tal que  todas se hallan  vinculadas a dos chapas, la cadena es cerrada.</vt:lpstr>
      <vt:lpstr>Las articulaciones relativas entre dos chapas pueden concebirse mediante dos bielas, en  este caso la articulación será ficticia y se encontrará en el punto de intersección de la  prolongación de las bielas.</vt:lpstr>
      <vt:lpstr>Vinculación - Isostaticidad interna y externa</vt:lpstr>
      <vt:lpstr>Presentación de PowerPoint</vt:lpstr>
      <vt:lpstr>Presentación de PowerPoint</vt:lpstr>
      <vt:lpstr>Análisis de Cadena Cinemática</vt:lpstr>
      <vt:lpstr>Presentación de PowerPoint</vt:lpstr>
      <vt:lpstr>Presentación de PowerPoint</vt:lpstr>
      <vt:lpstr>Viga Gerber:</vt:lpstr>
      <vt:lpstr>Presentación de PowerPoint</vt:lpstr>
      <vt:lpstr>Presentación de PowerPoint</vt:lpstr>
      <vt:lpstr>Presentación de PowerPoint</vt:lpstr>
      <vt:lpstr>Presentación de PowerPoint</vt:lpstr>
      <vt:lpstr>(1) ΣFx = 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Estabilidad I – Cadenas Cinemáticas</dc:title>
  <dc:subject>Ing. Marina Bruniard</dc:subject>
  <dc:creator>marina</dc:creator>
  <cp:lastModifiedBy>Walter Adrian Longhi (prof.)</cp:lastModifiedBy>
  <cp:revision>9</cp:revision>
  <dcterms:created xsi:type="dcterms:W3CDTF">2021-07-16T20:09:53Z</dcterms:created>
  <dcterms:modified xsi:type="dcterms:W3CDTF">2022-08-05T20:45:24Z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2021-07-16T00:00:00Z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2021-07-16T00:00:00Z</vt:filetime>
  </property>
</Properties>
</file>