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8" r:id="rId4"/>
    <p:sldId id="267" r:id="rId5"/>
    <p:sldId id="265" r:id="rId6"/>
    <p:sldId id="262" r:id="rId7"/>
    <p:sldId id="259" r:id="rId8"/>
    <p:sldId id="270" r:id="rId9"/>
    <p:sldId id="258" r:id="rId10"/>
    <p:sldId id="261" r:id="rId11"/>
    <p:sldId id="271" r:id="rId12"/>
    <p:sldId id="272" r:id="rId13"/>
    <p:sldId id="269" r:id="rId14"/>
    <p:sldId id="273" r:id="rId15"/>
    <p:sldId id="274" r:id="rId16"/>
  </p:sldIdLst>
  <p:sldSz cx="18288000" cy="10287000"/>
  <p:notesSz cx="6858000" cy="9144000"/>
  <p:embeddedFontLst>
    <p:embeddedFont>
      <p:font typeface="Neue Machina" panose="020B0604020202020204" charset="0"/>
      <p:regular r:id="rId17"/>
    </p:embeddedFont>
    <p:embeddedFont>
      <p:font typeface="Neue Machina Ultra-Bold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2" d="100"/>
          <a:sy n="32" d="100"/>
        </p:scale>
        <p:origin x="53" y="93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afip.gob.ar/gananciasYBienes/ganancias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18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871209" y="1998262"/>
            <a:ext cx="6290476" cy="6290476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5AF50"/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175415" y="1028700"/>
            <a:ext cx="8112585" cy="9258300"/>
          </a:xfrm>
          <a:custGeom>
            <a:avLst/>
            <a:gdLst/>
            <a:ahLst/>
            <a:cxnLst/>
            <a:rect l="l" t="t" r="r" b="b"/>
            <a:pathLst>
              <a:path w="8112585" h="9258300">
                <a:moveTo>
                  <a:pt x="0" y="0"/>
                </a:moveTo>
                <a:lnTo>
                  <a:pt x="8112585" y="0"/>
                </a:lnTo>
                <a:lnTo>
                  <a:pt x="8112585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6" name="AutoShape 6"/>
          <p:cNvSpPr/>
          <p:nvPr/>
        </p:nvSpPr>
        <p:spPr>
          <a:xfrm>
            <a:off x="464294" y="1535969"/>
            <a:ext cx="10044533" cy="0"/>
          </a:xfrm>
          <a:prstGeom prst="line">
            <a:avLst/>
          </a:prstGeom>
          <a:ln w="38100" cap="flat">
            <a:solidFill>
              <a:srgbClr val="85AF5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AR"/>
          </a:p>
        </p:txBody>
      </p:sp>
      <p:sp>
        <p:nvSpPr>
          <p:cNvPr id="10" name="TextBox 10"/>
          <p:cNvSpPr txBox="1"/>
          <p:nvPr/>
        </p:nvSpPr>
        <p:spPr>
          <a:xfrm>
            <a:off x="1090732" y="5941692"/>
            <a:ext cx="5554165" cy="1169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698"/>
              </a:lnSpc>
              <a:spcBef>
                <a:spcPct val="0"/>
              </a:spcBef>
            </a:pPr>
            <a:r>
              <a:rPr lang="en-US" sz="3613" spc="180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RENTAS DEL TRABAJO PERSONAL </a:t>
            </a:r>
            <a:endParaRPr lang="en-US" sz="3613" u="none" strike="noStrike" spc="180" dirty="0">
              <a:solidFill>
                <a:srgbClr val="EFEDE4"/>
              </a:solidFill>
              <a:latin typeface="Neue Machina"/>
              <a:ea typeface="Neue Machina"/>
              <a:cs typeface="Neue Machina"/>
              <a:sym typeface="Neue Machina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38967" y="1765843"/>
            <a:ext cx="9432242" cy="33336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3378"/>
              </a:lnSpc>
            </a:pPr>
            <a:r>
              <a:rPr lang="en-US" sz="10291" spc="514" dirty="0" err="1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Ganancias</a:t>
            </a:r>
            <a:r>
              <a:rPr lang="en-US" sz="10291" spc="514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 4° </a:t>
            </a:r>
            <a:r>
              <a:rPr lang="en-US" sz="10291" spc="514" dirty="0" err="1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categoría</a:t>
            </a:r>
            <a:endParaRPr lang="en-US" sz="10291" spc="514" dirty="0">
              <a:solidFill>
                <a:srgbClr val="EFEDE4"/>
              </a:solidFill>
              <a:latin typeface="Neue Machina"/>
              <a:ea typeface="Neue Machina"/>
              <a:cs typeface="Neue Machina"/>
              <a:sym typeface="Neue Machi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13943" y="653692"/>
            <a:ext cx="6603871" cy="24711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016"/>
              </a:lnSpc>
              <a:spcBef>
                <a:spcPct val="0"/>
              </a:spcBef>
            </a:pPr>
            <a:r>
              <a:rPr lang="en-US" sz="7154" b="1" dirty="0">
                <a:solidFill>
                  <a:srgbClr val="85AF50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Deducciones </a:t>
            </a:r>
            <a:r>
              <a:rPr lang="en-US" sz="7154" b="1" dirty="0" err="1">
                <a:solidFill>
                  <a:srgbClr val="85AF50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generales</a:t>
            </a:r>
            <a:r>
              <a:rPr lang="en-US" sz="7154" b="1" dirty="0">
                <a:solidFill>
                  <a:srgbClr val="85AF50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: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7632571" y="563455"/>
            <a:ext cx="10074579" cy="9326187"/>
            <a:chOff x="0" y="0"/>
            <a:chExt cx="4677560" cy="433008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677560" cy="4330086"/>
            </a:xfrm>
            <a:custGeom>
              <a:avLst/>
              <a:gdLst/>
              <a:ahLst/>
              <a:cxnLst/>
              <a:rect l="l" t="t" r="r" b="b"/>
              <a:pathLst>
                <a:path w="4677560" h="4330086">
                  <a:moveTo>
                    <a:pt x="0" y="0"/>
                  </a:moveTo>
                  <a:lnTo>
                    <a:pt x="4677560" y="0"/>
                  </a:lnTo>
                  <a:lnTo>
                    <a:pt x="4677560" y="4330086"/>
                  </a:lnTo>
                  <a:lnTo>
                    <a:pt x="0" y="4330086"/>
                  </a:lnTo>
                  <a:close/>
                </a:path>
              </a:pathLst>
            </a:custGeom>
            <a:solidFill>
              <a:srgbClr val="302E2E"/>
            </a:solidFill>
            <a:ln w="38100" cap="sq">
              <a:solidFill>
                <a:srgbClr val="85AF50"/>
              </a:solidFill>
              <a:prstDash val="solid"/>
              <a:miter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238125"/>
              <a:ext cx="4677560" cy="45682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32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806599" y="1059189"/>
            <a:ext cx="9726522" cy="83347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lvl="0" indent="-457200" algn="l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s-AR" sz="2600" u="none" strike="noStrike" spc="37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APORTES JUBILATORIOS Y DE OBRA SOCIAL</a:t>
            </a:r>
          </a:p>
          <a:p>
            <a:pPr marL="457200" lvl="0" indent="-457200" algn="l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s-AR" sz="2600" u="none" strike="noStrike" spc="37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INTERESES POR CRÉDITOS HIPOTECARIOS (HASTA $20000 ANUALES)</a:t>
            </a:r>
          </a:p>
          <a:p>
            <a:pPr marL="457200" lvl="0" indent="-457200" algn="l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s-AR" sz="2600" u="none" strike="noStrike" spc="37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MEDICINA PREPAGA (HASTA 5% DE GCIA. NETA)</a:t>
            </a:r>
          </a:p>
          <a:p>
            <a:pPr marL="457200" lvl="0" indent="-457200" algn="l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s-AR" sz="2600" u="none" strike="noStrike" spc="37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GASTOS Y HONORARIOS MÉDICOS (HASTA 40% DE LO ABONADO CON FACTURA)</a:t>
            </a:r>
          </a:p>
          <a:p>
            <a:pPr marL="457200" lvl="0" indent="-457200" algn="l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s-AR" sz="2600" u="none" strike="noStrike" spc="37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SEGUROS DE VIDA (HASTA $195845,39/AÑO)</a:t>
            </a:r>
          </a:p>
          <a:p>
            <a:pPr marL="457200" lvl="0" indent="-457200" algn="l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s-AR" sz="2600" u="none" strike="noStrike" spc="37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GASTOS DE SEPELIO (HASTA $996,23/AÑO)</a:t>
            </a:r>
          </a:p>
          <a:p>
            <a:pPr marL="457200" lvl="0" indent="-457200" algn="l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s-AR" sz="2600" u="none" strike="noStrike" spc="37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DONACIONES (HASTA 5% DE LA GCIA. NETA)</a:t>
            </a:r>
          </a:p>
          <a:p>
            <a:pPr marL="457200" lvl="0" indent="-457200" algn="l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s-AR" sz="2600" u="none" strike="noStrike" spc="37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GASTOS DE MOVILIDAD Y VIÁTICOS (HASTA 40% DE GCIA. NO IMP.)</a:t>
            </a:r>
          </a:p>
          <a:p>
            <a:pPr marL="457200" lvl="0" indent="-457200" algn="l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s-AR" sz="2600" u="none" strike="noStrike" spc="37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ALQUILER (40% DEL ALQUILER ANUAL O HASTA LA GCIA. NO IMP.)</a:t>
            </a:r>
          </a:p>
          <a:p>
            <a:pPr marL="457200" lvl="0" indent="-457200" algn="l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s-AR" sz="2600" u="none" strike="noStrike" spc="37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DOMÉSTICA (HASTA LA GCIA. NO IMP.)</a:t>
            </a:r>
          </a:p>
        </p:txBody>
      </p:sp>
      <p:sp>
        <p:nvSpPr>
          <p:cNvPr id="11" name="Freeform 2">
            <a:extLst>
              <a:ext uri="{FF2B5EF4-FFF2-40B4-BE49-F238E27FC236}">
                <a16:creationId xmlns:a16="http://schemas.microsoft.com/office/drawing/2014/main" id="{F25BD9B7-07D9-5724-C2CB-8BF8E320968E}"/>
              </a:ext>
            </a:extLst>
          </p:cNvPr>
          <p:cNvSpPr/>
          <p:nvPr/>
        </p:nvSpPr>
        <p:spPr>
          <a:xfrm>
            <a:off x="2410567" y="3586205"/>
            <a:ext cx="3183198" cy="6700795"/>
          </a:xfrm>
          <a:custGeom>
            <a:avLst/>
            <a:gdLst/>
            <a:ahLst/>
            <a:cxnLst/>
            <a:rect l="l" t="t" r="r" b="b"/>
            <a:pathLst>
              <a:path w="3183198" h="6700795">
                <a:moveTo>
                  <a:pt x="0" y="0"/>
                </a:moveTo>
                <a:lnTo>
                  <a:pt x="3183198" y="0"/>
                </a:lnTo>
                <a:lnTo>
                  <a:pt x="3183198" y="6700795"/>
                </a:lnTo>
                <a:lnTo>
                  <a:pt x="0" y="67007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4987"/>
            </a:stretch>
          </a:blipFill>
        </p:spPr>
        <p:txBody>
          <a:bodyPr/>
          <a:lstStyle/>
          <a:p>
            <a:endParaRPr lang="es-A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E2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6380D6-3349-B59E-6562-70D20B345F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0A23B41-0166-6FBC-102F-BA21E5AF1A71}"/>
              </a:ext>
            </a:extLst>
          </p:cNvPr>
          <p:cNvGrpSpPr/>
          <p:nvPr/>
        </p:nvGrpSpPr>
        <p:grpSpPr>
          <a:xfrm>
            <a:off x="-2012243" y="8274757"/>
            <a:ext cx="4024486" cy="4024486"/>
            <a:chOff x="0" y="0"/>
            <a:chExt cx="812800" cy="8128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58DA415-0BD5-21DF-CBC5-0913341B703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5AF50"/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E06013A3-2082-B718-DE7F-1B2DF14EA196}"/>
                </a:ext>
              </a:extLst>
            </p:cNvPr>
            <p:cNvSpPr txBox="1"/>
            <p:nvPr/>
          </p:nvSpPr>
          <p:spPr>
            <a:xfrm>
              <a:off x="76200" y="-161925"/>
              <a:ext cx="6604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32"/>
                </a:lnSpc>
              </a:pPr>
              <a:endParaRPr/>
            </a:p>
          </p:txBody>
        </p:sp>
      </p:grpSp>
      <p:sp>
        <p:nvSpPr>
          <p:cNvPr id="21" name="Freeform 21">
            <a:extLst>
              <a:ext uri="{FF2B5EF4-FFF2-40B4-BE49-F238E27FC236}">
                <a16:creationId xmlns:a16="http://schemas.microsoft.com/office/drawing/2014/main" id="{4D189915-D8A6-D3C0-78B2-A43AE8E5F1F0}"/>
              </a:ext>
            </a:extLst>
          </p:cNvPr>
          <p:cNvSpPr/>
          <p:nvPr/>
        </p:nvSpPr>
        <p:spPr>
          <a:xfrm rot="-9111744">
            <a:off x="14668514" y="-68971"/>
            <a:ext cx="4744360" cy="2372180"/>
          </a:xfrm>
          <a:custGeom>
            <a:avLst/>
            <a:gdLst/>
            <a:ahLst/>
            <a:cxnLst/>
            <a:rect l="l" t="t" r="r" b="b"/>
            <a:pathLst>
              <a:path w="4744360" h="2372180">
                <a:moveTo>
                  <a:pt x="0" y="0"/>
                </a:moveTo>
                <a:lnTo>
                  <a:pt x="4744360" y="0"/>
                </a:lnTo>
                <a:lnTo>
                  <a:pt x="4744360" y="2372179"/>
                </a:lnTo>
                <a:lnTo>
                  <a:pt x="0" y="23721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AR"/>
          </a:p>
        </p:txBody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4BA3DF12-A121-8CB7-4FFE-3BE028AF6EE1}"/>
              </a:ext>
            </a:extLst>
          </p:cNvPr>
          <p:cNvSpPr/>
          <p:nvPr/>
        </p:nvSpPr>
        <p:spPr>
          <a:xfrm>
            <a:off x="-1502482" y="-741292"/>
            <a:ext cx="3514725" cy="1858411"/>
          </a:xfrm>
          <a:custGeom>
            <a:avLst/>
            <a:gdLst/>
            <a:ahLst/>
            <a:cxnLst/>
            <a:rect l="l" t="t" r="r" b="b"/>
            <a:pathLst>
              <a:path w="3514725" h="1858411">
                <a:moveTo>
                  <a:pt x="0" y="0"/>
                </a:moveTo>
                <a:lnTo>
                  <a:pt x="3514725" y="0"/>
                </a:lnTo>
                <a:lnTo>
                  <a:pt x="3514725" y="1858410"/>
                </a:lnTo>
                <a:lnTo>
                  <a:pt x="0" y="18584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AR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3E03FC60-6F23-BE0B-A86D-92BE0C27ED79}"/>
              </a:ext>
            </a:extLst>
          </p:cNvPr>
          <p:cNvSpPr/>
          <p:nvPr/>
        </p:nvSpPr>
        <p:spPr>
          <a:xfrm>
            <a:off x="16568372" y="9586095"/>
            <a:ext cx="2651179" cy="1401811"/>
          </a:xfrm>
          <a:custGeom>
            <a:avLst/>
            <a:gdLst/>
            <a:ahLst/>
            <a:cxnLst/>
            <a:rect l="l" t="t" r="r" b="b"/>
            <a:pathLst>
              <a:path w="2651179" h="1401811">
                <a:moveTo>
                  <a:pt x="0" y="0"/>
                </a:moveTo>
                <a:lnTo>
                  <a:pt x="2651179" y="0"/>
                </a:lnTo>
                <a:lnTo>
                  <a:pt x="2651179" y="1401810"/>
                </a:lnTo>
                <a:lnTo>
                  <a:pt x="0" y="14018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AR"/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394D88A1-E252-BC3B-56E2-B21FCFA48052}"/>
              </a:ext>
            </a:extLst>
          </p:cNvPr>
          <p:cNvSpPr txBox="1"/>
          <p:nvPr/>
        </p:nvSpPr>
        <p:spPr>
          <a:xfrm>
            <a:off x="4385040" y="470003"/>
            <a:ext cx="7631678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pt-BR" sz="3600" b="1" spc="380" dirty="0">
                <a:solidFill>
                  <a:srgbClr val="85AF50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TABLA ART 94 PERÍODO 2024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80FAABE-E4B8-6D0B-5A65-FC0A0431B3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0126" y="1631892"/>
            <a:ext cx="9550023" cy="860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987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E2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0B8192-E1A9-3B2E-CE16-F4C921B76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C701A4B9-2C72-C646-E2EC-4FD2E75E23CB}"/>
              </a:ext>
            </a:extLst>
          </p:cNvPr>
          <p:cNvSpPr txBox="1"/>
          <p:nvPr/>
        </p:nvSpPr>
        <p:spPr>
          <a:xfrm>
            <a:off x="413943" y="653692"/>
            <a:ext cx="15511857" cy="11887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016"/>
              </a:lnSpc>
              <a:spcBef>
                <a:spcPct val="0"/>
              </a:spcBef>
            </a:pPr>
            <a:r>
              <a:rPr lang="en-US" sz="7154" b="1" dirty="0">
                <a:solidFill>
                  <a:srgbClr val="85AF50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¿</a:t>
            </a:r>
            <a:r>
              <a:rPr lang="en-US" sz="7154" b="1" dirty="0" err="1">
                <a:solidFill>
                  <a:srgbClr val="85AF50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Qué</a:t>
            </a:r>
            <a:r>
              <a:rPr lang="en-US" sz="7154" b="1" dirty="0">
                <a:solidFill>
                  <a:srgbClr val="85AF50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 es </a:t>
            </a:r>
            <a:r>
              <a:rPr lang="en-US" sz="7154" b="1" dirty="0" err="1">
                <a:solidFill>
                  <a:srgbClr val="85AF50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el</a:t>
            </a:r>
            <a:r>
              <a:rPr lang="en-US" sz="7154" b="1" dirty="0">
                <a:solidFill>
                  <a:srgbClr val="85AF50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 </a:t>
            </a:r>
            <a:r>
              <a:rPr lang="en-US" sz="7154" b="1" dirty="0" err="1">
                <a:solidFill>
                  <a:srgbClr val="85AF50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Impuesto</a:t>
            </a:r>
            <a:r>
              <a:rPr lang="en-US" sz="7154" b="1" dirty="0">
                <a:solidFill>
                  <a:srgbClr val="85AF50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 </a:t>
            </a:r>
            <a:r>
              <a:rPr lang="en-US" sz="7154" b="1" dirty="0" err="1">
                <a:solidFill>
                  <a:srgbClr val="85AF50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Cedular</a:t>
            </a:r>
            <a:r>
              <a:rPr lang="en-US" sz="7154" b="1" dirty="0">
                <a:solidFill>
                  <a:srgbClr val="85AF50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?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E6496540-1E48-4FD6-729E-3A4863608325}"/>
              </a:ext>
            </a:extLst>
          </p:cNvPr>
          <p:cNvGrpSpPr/>
          <p:nvPr/>
        </p:nvGrpSpPr>
        <p:grpSpPr>
          <a:xfrm>
            <a:off x="990601" y="2324100"/>
            <a:ext cx="16121456" cy="7162800"/>
            <a:chOff x="0" y="0"/>
            <a:chExt cx="4677560" cy="433008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AEE468B2-3C75-9FBA-0B0B-04C43BB9D2F9}"/>
                </a:ext>
              </a:extLst>
            </p:cNvPr>
            <p:cNvSpPr/>
            <p:nvPr/>
          </p:nvSpPr>
          <p:spPr>
            <a:xfrm>
              <a:off x="0" y="0"/>
              <a:ext cx="4677560" cy="4330086"/>
            </a:xfrm>
            <a:custGeom>
              <a:avLst/>
              <a:gdLst/>
              <a:ahLst/>
              <a:cxnLst/>
              <a:rect l="l" t="t" r="r" b="b"/>
              <a:pathLst>
                <a:path w="4677560" h="4330086">
                  <a:moveTo>
                    <a:pt x="0" y="0"/>
                  </a:moveTo>
                  <a:lnTo>
                    <a:pt x="4677560" y="0"/>
                  </a:lnTo>
                  <a:lnTo>
                    <a:pt x="4677560" y="4330086"/>
                  </a:lnTo>
                  <a:lnTo>
                    <a:pt x="0" y="4330086"/>
                  </a:lnTo>
                  <a:close/>
                </a:path>
              </a:pathLst>
            </a:custGeom>
            <a:solidFill>
              <a:srgbClr val="302E2E"/>
            </a:solidFill>
            <a:ln w="38100" cap="sq">
              <a:solidFill>
                <a:srgbClr val="85AF50"/>
              </a:solidFill>
              <a:prstDash val="solid"/>
              <a:miter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95A15648-8860-E4F3-3D36-207C55A9CEDE}"/>
                </a:ext>
              </a:extLst>
            </p:cNvPr>
            <p:cNvSpPr txBox="1"/>
            <p:nvPr/>
          </p:nvSpPr>
          <p:spPr>
            <a:xfrm>
              <a:off x="0" y="-238125"/>
              <a:ext cx="4677560" cy="45682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32"/>
                </a:lnSpc>
              </a:pPr>
              <a:endParaRPr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CD6E3BBC-9F43-6F99-6D9D-C4F093E0447C}"/>
              </a:ext>
            </a:extLst>
          </p:cNvPr>
          <p:cNvSpPr txBox="1"/>
          <p:nvPr/>
        </p:nvSpPr>
        <p:spPr>
          <a:xfrm>
            <a:off x="1175943" y="2828247"/>
            <a:ext cx="15740457" cy="61545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l">
              <a:lnSpc>
                <a:spcPct val="150000"/>
              </a:lnSpc>
              <a:spcBef>
                <a:spcPct val="0"/>
              </a:spcBef>
            </a:pPr>
            <a:r>
              <a:rPr lang="es-AR" sz="3000" u="none" strike="noStrike" spc="37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El Impuesto Cedular es un tributo nacional, recaudado por ARCA. Se aplica sobre rentas financieras. Es decir, sobre dinero obtenido a partir de inversiones: dividendos, transferencia de títulos valores o inmuebles. Por tal motivo se lo conoce, también, como "impuesto a la renta financiera".</a:t>
            </a:r>
          </a:p>
          <a:p>
            <a:pPr lvl="0" algn="l">
              <a:lnSpc>
                <a:spcPct val="150000"/>
              </a:lnSpc>
              <a:spcBef>
                <a:spcPct val="0"/>
              </a:spcBef>
            </a:pPr>
            <a:r>
              <a:rPr lang="es-AR" sz="3000" u="none" strike="noStrike" spc="37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El Impuesto Cedular rige a partir del 1° de enero de 2018, y se liquida en conjunto con Ganancias. Ambos tributos, junto con Bienes Personales, tienen la misma fecha de vencimiento para su pago y presentación. En este caso, hay tiempo para cumplir con la obligación hasta junio de 2023 (los días varían de acuerdo a la terminación de CUIT).</a:t>
            </a:r>
          </a:p>
        </p:txBody>
      </p:sp>
    </p:spTree>
    <p:extLst>
      <p:ext uri="{BB962C8B-B14F-4D97-AF65-F5344CB8AC3E}">
        <p14:creationId xmlns:p14="http://schemas.microsoft.com/office/powerpoint/2010/main" val="3257135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E2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28200A-4230-6D9F-E351-43E1222059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4E646DA0-8DF8-E99F-9C80-57ED9033E8A7}"/>
              </a:ext>
            </a:extLst>
          </p:cNvPr>
          <p:cNvSpPr/>
          <p:nvPr/>
        </p:nvSpPr>
        <p:spPr>
          <a:xfrm>
            <a:off x="16735344" y="7184425"/>
            <a:ext cx="1047912" cy="1405735"/>
          </a:xfrm>
          <a:custGeom>
            <a:avLst/>
            <a:gdLst/>
            <a:ahLst/>
            <a:cxnLst/>
            <a:rect l="l" t="t" r="r" b="b"/>
            <a:pathLst>
              <a:path w="1047912" h="1405735">
                <a:moveTo>
                  <a:pt x="0" y="0"/>
                </a:moveTo>
                <a:lnTo>
                  <a:pt x="1047911" y="0"/>
                </a:lnTo>
                <a:lnTo>
                  <a:pt x="1047911" y="1405735"/>
                </a:lnTo>
                <a:lnTo>
                  <a:pt x="0" y="14057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AR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9CFE70CC-0AF5-F83A-4F2E-281A71CE4907}"/>
              </a:ext>
            </a:extLst>
          </p:cNvPr>
          <p:cNvSpPr/>
          <p:nvPr/>
        </p:nvSpPr>
        <p:spPr>
          <a:xfrm>
            <a:off x="563423" y="2186963"/>
            <a:ext cx="1272859" cy="1370005"/>
          </a:xfrm>
          <a:custGeom>
            <a:avLst/>
            <a:gdLst/>
            <a:ahLst/>
            <a:cxnLst/>
            <a:rect l="l" t="t" r="r" b="b"/>
            <a:pathLst>
              <a:path w="1272859" h="1370005">
                <a:moveTo>
                  <a:pt x="0" y="0"/>
                </a:moveTo>
                <a:lnTo>
                  <a:pt x="1272859" y="0"/>
                </a:lnTo>
                <a:lnTo>
                  <a:pt x="1272859" y="1370006"/>
                </a:lnTo>
                <a:lnTo>
                  <a:pt x="0" y="13700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AR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2C5D5999-655E-C377-2093-F21D5A268565}"/>
              </a:ext>
            </a:extLst>
          </p:cNvPr>
          <p:cNvSpPr/>
          <p:nvPr/>
        </p:nvSpPr>
        <p:spPr>
          <a:xfrm rot="-9111744">
            <a:off x="14276276" y="-194200"/>
            <a:ext cx="5966049" cy="2983024"/>
          </a:xfrm>
          <a:custGeom>
            <a:avLst/>
            <a:gdLst/>
            <a:ahLst/>
            <a:cxnLst/>
            <a:rect l="l" t="t" r="r" b="b"/>
            <a:pathLst>
              <a:path w="5966049" h="2983024">
                <a:moveTo>
                  <a:pt x="0" y="0"/>
                </a:moveTo>
                <a:lnTo>
                  <a:pt x="5966048" y="0"/>
                </a:lnTo>
                <a:lnTo>
                  <a:pt x="5966048" y="2983024"/>
                </a:lnTo>
                <a:lnTo>
                  <a:pt x="0" y="29830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AR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4143ECAA-4C33-3E29-6DEE-085959976A66}"/>
              </a:ext>
            </a:extLst>
          </p:cNvPr>
          <p:cNvSpPr/>
          <p:nvPr/>
        </p:nvSpPr>
        <p:spPr>
          <a:xfrm>
            <a:off x="199765" y="330915"/>
            <a:ext cx="2000178" cy="1057594"/>
          </a:xfrm>
          <a:custGeom>
            <a:avLst/>
            <a:gdLst/>
            <a:ahLst/>
            <a:cxnLst/>
            <a:rect l="l" t="t" r="r" b="b"/>
            <a:pathLst>
              <a:path w="2000178" h="1057594">
                <a:moveTo>
                  <a:pt x="0" y="0"/>
                </a:moveTo>
                <a:lnTo>
                  <a:pt x="2000177" y="0"/>
                </a:lnTo>
                <a:lnTo>
                  <a:pt x="2000177" y="1057594"/>
                </a:lnTo>
                <a:lnTo>
                  <a:pt x="0" y="10575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AR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C32C4F73-2527-12B8-B5CA-FF0007C6471D}"/>
              </a:ext>
            </a:extLst>
          </p:cNvPr>
          <p:cNvSpPr/>
          <p:nvPr/>
        </p:nvSpPr>
        <p:spPr>
          <a:xfrm>
            <a:off x="15888624" y="8951322"/>
            <a:ext cx="2000178" cy="1057594"/>
          </a:xfrm>
          <a:custGeom>
            <a:avLst/>
            <a:gdLst/>
            <a:ahLst/>
            <a:cxnLst/>
            <a:rect l="l" t="t" r="r" b="b"/>
            <a:pathLst>
              <a:path w="2000178" h="1057594">
                <a:moveTo>
                  <a:pt x="0" y="0"/>
                </a:moveTo>
                <a:lnTo>
                  <a:pt x="2000178" y="0"/>
                </a:lnTo>
                <a:lnTo>
                  <a:pt x="2000178" y="1057594"/>
                </a:lnTo>
                <a:lnTo>
                  <a:pt x="0" y="10575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AR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F55EF5F5-824F-FC01-891E-2F9EECE56B75}"/>
              </a:ext>
            </a:extLst>
          </p:cNvPr>
          <p:cNvSpPr/>
          <p:nvPr/>
        </p:nvSpPr>
        <p:spPr>
          <a:xfrm rot="5400000">
            <a:off x="0" y="7887293"/>
            <a:ext cx="2399707" cy="2399707"/>
          </a:xfrm>
          <a:custGeom>
            <a:avLst/>
            <a:gdLst/>
            <a:ahLst/>
            <a:cxnLst/>
            <a:rect l="l" t="t" r="r" b="b"/>
            <a:pathLst>
              <a:path w="2399707" h="2399707">
                <a:moveTo>
                  <a:pt x="0" y="0"/>
                </a:moveTo>
                <a:lnTo>
                  <a:pt x="2399707" y="0"/>
                </a:lnTo>
                <a:lnTo>
                  <a:pt x="2399707" y="2399707"/>
                </a:lnTo>
                <a:lnTo>
                  <a:pt x="0" y="23997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AR" dirty="0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BE57D9A3-494B-88E6-8B6C-1CBD40983636}"/>
              </a:ext>
            </a:extLst>
          </p:cNvPr>
          <p:cNvSpPr txBox="1"/>
          <p:nvPr/>
        </p:nvSpPr>
        <p:spPr>
          <a:xfrm>
            <a:off x="4117759" y="1155918"/>
            <a:ext cx="9371823" cy="17160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867"/>
              </a:lnSpc>
              <a:spcBef>
                <a:spcPct val="0"/>
              </a:spcBef>
            </a:pPr>
            <a:r>
              <a:rPr lang="en-US" sz="5282" u="none" strike="noStrike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IMPUESTO CEDULAR AL RETIRO DE DIVIDENDOS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4BF4171A-77E8-21A1-FDA1-3DD2CDCD8EAE}"/>
              </a:ext>
            </a:extLst>
          </p:cNvPr>
          <p:cNvSpPr txBox="1"/>
          <p:nvPr/>
        </p:nvSpPr>
        <p:spPr>
          <a:xfrm>
            <a:off x="3818060" y="3848100"/>
            <a:ext cx="9971220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3159"/>
              </a:lnSpc>
              <a:spcBef>
                <a:spcPct val="0"/>
              </a:spcBef>
            </a:pPr>
            <a:r>
              <a:rPr lang="es-AR" sz="3200" u="none" strike="noStrike" spc="34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ARTICULO 97.- Dividendos y utilidades asimilables. La ganancia neta de las personas humanas y sucesiones indivisas, derivada de los dividendos y utilidades a que se refieren los artículos 49 y 50, tributará a la alícuota del siete por ciento (7%), no resultando de aplicación para los sujetos que tributen las rentas a que hace referencia el segundo párrafo del artículo 73.</a:t>
            </a:r>
            <a:endParaRPr lang="en-US" sz="3200" u="none" strike="noStrike" spc="34" dirty="0">
              <a:solidFill>
                <a:srgbClr val="EFEDE4"/>
              </a:solidFill>
              <a:latin typeface="Neue Machina"/>
              <a:ea typeface="Neue Machina"/>
              <a:cs typeface="Neue Machina"/>
              <a:sym typeface="Neue Machina"/>
            </a:endParaRPr>
          </a:p>
        </p:txBody>
      </p:sp>
    </p:spTree>
    <p:extLst>
      <p:ext uri="{BB962C8B-B14F-4D97-AF65-F5344CB8AC3E}">
        <p14:creationId xmlns:p14="http://schemas.microsoft.com/office/powerpoint/2010/main" val="3159008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E2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0F4CB7-BFB2-98B4-5A3A-1E74CD7B1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8B53DC78-C0C4-72DD-2690-974BBA793972}"/>
              </a:ext>
            </a:extLst>
          </p:cNvPr>
          <p:cNvSpPr/>
          <p:nvPr/>
        </p:nvSpPr>
        <p:spPr>
          <a:xfrm>
            <a:off x="16735344" y="7184425"/>
            <a:ext cx="1047912" cy="1405735"/>
          </a:xfrm>
          <a:custGeom>
            <a:avLst/>
            <a:gdLst/>
            <a:ahLst/>
            <a:cxnLst/>
            <a:rect l="l" t="t" r="r" b="b"/>
            <a:pathLst>
              <a:path w="1047912" h="1405735">
                <a:moveTo>
                  <a:pt x="0" y="0"/>
                </a:moveTo>
                <a:lnTo>
                  <a:pt x="1047911" y="0"/>
                </a:lnTo>
                <a:lnTo>
                  <a:pt x="1047911" y="1405735"/>
                </a:lnTo>
                <a:lnTo>
                  <a:pt x="0" y="14057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AR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2CD119F7-D14C-4F52-1D6D-BAE52A40AFCB}"/>
              </a:ext>
            </a:extLst>
          </p:cNvPr>
          <p:cNvSpPr/>
          <p:nvPr/>
        </p:nvSpPr>
        <p:spPr>
          <a:xfrm>
            <a:off x="563423" y="2186963"/>
            <a:ext cx="1272859" cy="1370005"/>
          </a:xfrm>
          <a:custGeom>
            <a:avLst/>
            <a:gdLst/>
            <a:ahLst/>
            <a:cxnLst/>
            <a:rect l="l" t="t" r="r" b="b"/>
            <a:pathLst>
              <a:path w="1272859" h="1370005">
                <a:moveTo>
                  <a:pt x="0" y="0"/>
                </a:moveTo>
                <a:lnTo>
                  <a:pt x="1272859" y="0"/>
                </a:lnTo>
                <a:lnTo>
                  <a:pt x="1272859" y="1370006"/>
                </a:lnTo>
                <a:lnTo>
                  <a:pt x="0" y="13700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AR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A7DBD50F-D781-2BD3-B382-F3A4A4ED0510}"/>
              </a:ext>
            </a:extLst>
          </p:cNvPr>
          <p:cNvSpPr/>
          <p:nvPr/>
        </p:nvSpPr>
        <p:spPr>
          <a:xfrm rot="-9111744">
            <a:off x="14276276" y="-194200"/>
            <a:ext cx="5966049" cy="2983024"/>
          </a:xfrm>
          <a:custGeom>
            <a:avLst/>
            <a:gdLst/>
            <a:ahLst/>
            <a:cxnLst/>
            <a:rect l="l" t="t" r="r" b="b"/>
            <a:pathLst>
              <a:path w="5966049" h="2983024">
                <a:moveTo>
                  <a:pt x="0" y="0"/>
                </a:moveTo>
                <a:lnTo>
                  <a:pt x="5966048" y="0"/>
                </a:lnTo>
                <a:lnTo>
                  <a:pt x="5966048" y="2983024"/>
                </a:lnTo>
                <a:lnTo>
                  <a:pt x="0" y="29830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AR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1EE8365C-96C7-3109-B89A-E81B686A2BF6}"/>
              </a:ext>
            </a:extLst>
          </p:cNvPr>
          <p:cNvSpPr/>
          <p:nvPr/>
        </p:nvSpPr>
        <p:spPr>
          <a:xfrm>
            <a:off x="199765" y="330915"/>
            <a:ext cx="2000178" cy="1057594"/>
          </a:xfrm>
          <a:custGeom>
            <a:avLst/>
            <a:gdLst/>
            <a:ahLst/>
            <a:cxnLst/>
            <a:rect l="l" t="t" r="r" b="b"/>
            <a:pathLst>
              <a:path w="2000178" h="1057594">
                <a:moveTo>
                  <a:pt x="0" y="0"/>
                </a:moveTo>
                <a:lnTo>
                  <a:pt x="2000177" y="0"/>
                </a:lnTo>
                <a:lnTo>
                  <a:pt x="2000177" y="1057594"/>
                </a:lnTo>
                <a:lnTo>
                  <a:pt x="0" y="10575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AR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F96134BE-B82B-3E09-A366-019E26B7EDEA}"/>
              </a:ext>
            </a:extLst>
          </p:cNvPr>
          <p:cNvSpPr/>
          <p:nvPr/>
        </p:nvSpPr>
        <p:spPr>
          <a:xfrm>
            <a:off x="15888624" y="8951322"/>
            <a:ext cx="2000178" cy="1057594"/>
          </a:xfrm>
          <a:custGeom>
            <a:avLst/>
            <a:gdLst/>
            <a:ahLst/>
            <a:cxnLst/>
            <a:rect l="l" t="t" r="r" b="b"/>
            <a:pathLst>
              <a:path w="2000178" h="1057594">
                <a:moveTo>
                  <a:pt x="0" y="0"/>
                </a:moveTo>
                <a:lnTo>
                  <a:pt x="2000178" y="0"/>
                </a:lnTo>
                <a:lnTo>
                  <a:pt x="2000178" y="1057594"/>
                </a:lnTo>
                <a:lnTo>
                  <a:pt x="0" y="10575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AR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C1A66990-FFC1-4D8C-AC83-A5D896A6A791}"/>
              </a:ext>
            </a:extLst>
          </p:cNvPr>
          <p:cNvSpPr/>
          <p:nvPr/>
        </p:nvSpPr>
        <p:spPr>
          <a:xfrm rot="5400000">
            <a:off x="0" y="7887293"/>
            <a:ext cx="2399707" cy="2399707"/>
          </a:xfrm>
          <a:custGeom>
            <a:avLst/>
            <a:gdLst/>
            <a:ahLst/>
            <a:cxnLst/>
            <a:rect l="l" t="t" r="r" b="b"/>
            <a:pathLst>
              <a:path w="2399707" h="2399707">
                <a:moveTo>
                  <a:pt x="0" y="0"/>
                </a:moveTo>
                <a:lnTo>
                  <a:pt x="2399707" y="0"/>
                </a:lnTo>
                <a:lnTo>
                  <a:pt x="2399707" y="2399707"/>
                </a:lnTo>
                <a:lnTo>
                  <a:pt x="0" y="23997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AR" dirty="0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B1D6992D-873B-CCCE-9488-D153FD3693F8}"/>
              </a:ext>
            </a:extLst>
          </p:cNvPr>
          <p:cNvSpPr txBox="1"/>
          <p:nvPr/>
        </p:nvSpPr>
        <p:spPr>
          <a:xfrm>
            <a:off x="3528851" y="571659"/>
            <a:ext cx="10741241" cy="34857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867"/>
              </a:lnSpc>
              <a:spcBef>
                <a:spcPct val="0"/>
              </a:spcBef>
            </a:pPr>
            <a:r>
              <a:rPr lang="es-AR" sz="5282" u="none" strike="noStrike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IMPUESTO CEDULAR A ENAJENACIÓN DE TÍTULOS, VALORES MONEDAS DIGITALES Y DEMÁS VALORES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CE226A37-C1A2-4818-803D-C9181D7F6EE6}"/>
              </a:ext>
            </a:extLst>
          </p:cNvPr>
          <p:cNvGrpSpPr/>
          <p:nvPr/>
        </p:nvGrpSpPr>
        <p:grpSpPr>
          <a:xfrm>
            <a:off x="4943053" y="4814655"/>
            <a:ext cx="8442331" cy="3239524"/>
            <a:chOff x="0" y="0"/>
            <a:chExt cx="3098630" cy="1194156"/>
          </a:xfrm>
        </p:grpSpPr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670390F1-38FA-169F-2BF0-B05EC5F78179}"/>
                </a:ext>
              </a:extLst>
            </p:cNvPr>
            <p:cNvSpPr/>
            <p:nvPr/>
          </p:nvSpPr>
          <p:spPr>
            <a:xfrm>
              <a:off x="0" y="0"/>
              <a:ext cx="3098630" cy="1194156"/>
            </a:xfrm>
            <a:custGeom>
              <a:avLst/>
              <a:gdLst/>
              <a:ahLst/>
              <a:cxnLst/>
              <a:rect l="l" t="t" r="r" b="b"/>
              <a:pathLst>
                <a:path w="3098630" h="1194156">
                  <a:moveTo>
                    <a:pt x="0" y="0"/>
                  </a:moveTo>
                  <a:lnTo>
                    <a:pt x="3098630" y="0"/>
                  </a:lnTo>
                  <a:lnTo>
                    <a:pt x="3098630" y="1194156"/>
                  </a:lnTo>
                  <a:lnTo>
                    <a:pt x="0" y="1194156"/>
                  </a:lnTo>
                  <a:close/>
                </a:path>
              </a:pathLst>
            </a:custGeom>
            <a:solidFill>
              <a:srgbClr val="302E2E"/>
            </a:solidFill>
            <a:ln w="38100" cap="sq">
              <a:solidFill>
                <a:srgbClr val="85AF50"/>
              </a:solidFill>
              <a:prstDash val="solid"/>
              <a:miter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2" name="TextBox 5">
              <a:extLst>
                <a:ext uri="{FF2B5EF4-FFF2-40B4-BE49-F238E27FC236}">
                  <a16:creationId xmlns:a16="http://schemas.microsoft.com/office/drawing/2014/main" id="{698FEB1F-DDF6-8643-A406-4C7C6FC05C4C}"/>
                </a:ext>
              </a:extLst>
            </p:cNvPr>
            <p:cNvSpPr txBox="1"/>
            <p:nvPr/>
          </p:nvSpPr>
          <p:spPr>
            <a:xfrm>
              <a:off x="0" y="-238125"/>
              <a:ext cx="3098630" cy="14322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32"/>
                </a:lnSpc>
              </a:pPr>
              <a:endParaRPr/>
            </a:p>
          </p:txBody>
        </p:sp>
      </p:grpSp>
      <p:sp>
        <p:nvSpPr>
          <p:cNvPr id="13" name="TextBox 10">
            <a:extLst>
              <a:ext uri="{FF2B5EF4-FFF2-40B4-BE49-F238E27FC236}">
                <a16:creationId xmlns:a16="http://schemas.microsoft.com/office/drawing/2014/main" id="{9BC0486E-C6BE-6431-2F1E-E5ED2A541B1D}"/>
              </a:ext>
            </a:extLst>
          </p:cNvPr>
          <p:cNvSpPr txBox="1"/>
          <p:nvPr/>
        </p:nvSpPr>
        <p:spPr>
          <a:xfrm>
            <a:off x="4193794" y="6280137"/>
            <a:ext cx="9731639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159"/>
              </a:lnSpc>
              <a:spcBef>
                <a:spcPct val="0"/>
              </a:spcBef>
            </a:pPr>
            <a:r>
              <a:rPr lang="es-AR" sz="3200" u="none" strike="noStrike" spc="34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ALÍCUOTA DESDE 5% AL 15%</a:t>
            </a:r>
          </a:p>
        </p:txBody>
      </p:sp>
    </p:spTree>
    <p:extLst>
      <p:ext uri="{BB962C8B-B14F-4D97-AF65-F5344CB8AC3E}">
        <p14:creationId xmlns:p14="http://schemas.microsoft.com/office/powerpoint/2010/main" val="4200923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E2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A167DB-C588-EF92-FB3B-F211E3CE4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>
            <a:extLst>
              <a:ext uri="{FF2B5EF4-FFF2-40B4-BE49-F238E27FC236}">
                <a16:creationId xmlns:a16="http://schemas.microsoft.com/office/drawing/2014/main" id="{7F7F1E6F-10F2-419C-C927-C579C7A9F246}"/>
              </a:ext>
            </a:extLst>
          </p:cNvPr>
          <p:cNvSpPr/>
          <p:nvPr/>
        </p:nvSpPr>
        <p:spPr>
          <a:xfrm>
            <a:off x="199765" y="330915"/>
            <a:ext cx="2000178" cy="1057594"/>
          </a:xfrm>
          <a:custGeom>
            <a:avLst/>
            <a:gdLst/>
            <a:ahLst/>
            <a:cxnLst/>
            <a:rect l="l" t="t" r="r" b="b"/>
            <a:pathLst>
              <a:path w="2000178" h="1057594">
                <a:moveTo>
                  <a:pt x="0" y="0"/>
                </a:moveTo>
                <a:lnTo>
                  <a:pt x="2000177" y="0"/>
                </a:lnTo>
                <a:lnTo>
                  <a:pt x="2000177" y="1057594"/>
                </a:lnTo>
                <a:lnTo>
                  <a:pt x="0" y="10575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AR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7BADEA83-2858-DAF0-F26E-1AF6FD95285D}"/>
              </a:ext>
            </a:extLst>
          </p:cNvPr>
          <p:cNvSpPr txBox="1"/>
          <p:nvPr/>
        </p:nvSpPr>
        <p:spPr>
          <a:xfrm>
            <a:off x="2667000" y="330915"/>
            <a:ext cx="12132008" cy="17160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867"/>
              </a:lnSpc>
              <a:spcBef>
                <a:spcPct val="0"/>
              </a:spcBef>
            </a:pPr>
            <a:r>
              <a:rPr lang="es-AR" sz="5282" u="none" strike="noStrike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IMPUESTO CEDULAR A LA TRANSFERENCIA DE INMUEBLES</a:t>
            </a: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CD03ACB9-A5D2-69FE-5EA9-75DE1FA778FF}"/>
              </a:ext>
            </a:extLst>
          </p:cNvPr>
          <p:cNvSpPr txBox="1"/>
          <p:nvPr/>
        </p:nvSpPr>
        <p:spPr>
          <a:xfrm>
            <a:off x="579604" y="2324100"/>
            <a:ext cx="16306800" cy="73601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3159"/>
              </a:lnSpc>
              <a:spcBef>
                <a:spcPct val="0"/>
              </a:spcBef>
            </a:pPr>
            <a:r>
              <a:rPr lang="es-AR" sz="2400" u="none" strike="noStrike" spc="34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ARTICULO 99- Enajenación y transferencia de derechos sobre inmuebles. La ganancia de las personas humanas y de las sucesiones indivisas derivada de la enajenación de o de la transferencia de derechos sobre, inmuebles situados en la REPUBLICA ARGENTINA, tributará a la alícuota del QUINCE POR CIENTO (15 %).</a:t>
            </a:r>
          </a:p>
          <a:p>
            <a:pPr marL="0" lvl="0" indent="0" algn="just">
              <a:lnSpc>
                <a:spcPts val="3159"/>
              </a:lnSpc>
              <a:spcBef>
                <a:spcPct val="0"/>
              </a:spcBef>
            </a:pPr>
            <a:r>
              <a:rPr lang="es-AR" sz="2400" u="none" strike="noStrike" spc="34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La ganancia bruta se determinará en base a las siguientes pautas:</a:t>
            </a:r>
          </a:p>
          <a:p>
            <a:pPr marL="0" lvl="0" indent="0" algn="just">
              <a:lnSpc>
                <a:spcPts val="3159"/>
              </a:lnSpc>
              <a:spcBef>
                <a:spcPct val="0"/>
              </a:spcBef>
            </a:pPr>
            <a:endParaRPr lang="es-AR" sz="2400" spc="34" dirty="0">
              <a:solidFill>
                <a:srgbClr val="EFEDE4"/>
              </a:solidFill>
              <a:latin typeface="Neue Machina"/>
              <a:ea typeface="Neue Machina"/>
              <a:cs typeface="Neue Machina"/>
              <a:sym typeface="Neue Machina"/>
            </a:endParaRPr>
          </a:p>
          <a:p>
            <a:pPr marL="457200" lvl="0" indent="-457200" algn="just">
              <a:lnSpc>
                <a:spcPts val="3159"/>
              </a:lnSpc>
              <a:spcBef>
                <a:spcPct val="0"/>
              </a:spcBef>
              <a:buAutoNum type="alphaLcParenR"/>
            </a:pPr>
            <a:r>
              <a:rPr lang="es-AR" sz="2400" u="none" strike="noStrike" spc="34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Deduciendo del precio de enajenación o transferencia el costo de adquisición, actualizado mediante la aplicación del índice mencionado en el segundo párrafo del artículo 93, desde la fecha de adquisición hasta la fecha de enajenación o transferencia. En caso de que el inmueble hubiera estado afectado a la obtención de resultados alcanzados por el impuesto, al monto obtenido de acuerdo a lo establecido precedentemente, se le restará el importe de las amortizaciones admitidas que oportunamente se hubieran computado y las que resulten procedentes hasta el trimestre inmediato anterior a aquél en que proceda su enajenación.</a:t>
            </a:r>
          </a:p>
          <a:p>
            <a:pPr marL="457200" lvl="0" indent="-457200" algn="just">
              <a:lnSpc>
                <a:spcPts val="3159"/>
              </a:lnSpc>
              <a:spcBef>
                <a:spcPct val="0"/>
              </a:spcBef>
              <a:buAutoNum type="alphaLcParenR"/>
            </a:pPr>
            <a:r>
              <a:rPr lang="es-AR" sz="2400" u="none" strike="noStrike" spc="34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En los casos de operaciones a plazo, la ganancia generada con motivo del diferimiento y/o financiación tendrá el tratamiento respectivo conforme las disposiciones aplicables de esta ley.</a:t>
            </a:r>
          </a:p>
          <a:p>
            <a:pPr lvl="0" algn="just">
              <a:lnSpc>
                <a:spcPts val="3159"/>
              </a:lnSpc>
              <a:spcBef>
                <a:spcPct val="0"/>
              </a:spcBef>
            </a:pPr>
            <a:endParaRPr lang="es-AR" sz="2400" u="none" strike="noStrike" spc="34" dirty="0">
              <a:solidFill>
                <a:srgbClr val="EFEDE4"/>
              </a:solidFill>
              <a:latin typeface="Neue Machina"/>
              <a:ea typeface="Neue Machina"/>
              <a:cs typeface="Neue Machina"/>
              <a:sym typeface="Neue Machina"/>
            </a:endParaRPr>
          </a:p>
          <a:p>
            <a:pPr lvl="0" algn="just">
              <a:lnSpc>
                <a:spcPts val="3159"/>
              </a:lnSpc>
              <a:spcBef>
                <a:spcPct val="0"/>
              </a:spcBef>
            </a:pPr>
            <a:r>
              <a:rPr lang="es-AR" sz="2400" u="none" strike="noStrike" spc="34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 Podrán computarse los gastos (comisiones, honorarios, impuestos, tasas, etcétera) directa o indirectamente relacionados con las operaciones a que se refiere el presente artículo.</a:t>
            </a:r>
          </a:p>
        </p:txBody>
      </p:sp>
    </p:spTree>
    <p:extLst>
      <p:ext uri="{BB962C8B-B14F-4D97-AF65-F5344CB8AC3E}">
        <p14:creationId xmlns:p14="http://schemas.microsoft.com/office/powerpoint/2010/main" val="1091177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288000" y="2331782"/>
            <a:ext cx="6686550" cy="668655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1DCCC"/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603221" y="1009650"/>
            <a:ext cx="16656079" cy="0"/>
          </a:xfrm>
          <a:prstGeom prst="line">
            <a:avLst/>
          </a:prstGeom>
          <a:ln w="38100" cap="flat">
            <a:solidFill>
              <a:srgbClr val="85AF5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AR"/>
          </a:p>
        </p:txBody>
      </p:sp>
      <p:sp>
        <p:nvSpPr>
          <p:cNvPr id="6" name="Freeform 6"/>
          <p:cNvSpPr/>
          <p:nvPr/>
        </p:nvSpPr>
        <p:spPr>
          <a:xfrm>
            <a:off x="13803511" y="1695712"/>
            <a:ext cx="3857625" cy="6172200"/>
          </a:xfrm>
          <a:custGeom>
            <a:avLst/>
            <a:gdLst/>
            <a:ahLst/>
            <a:cxnLst/>
            <a:rect l="l" t="t" r="r" b="b"/>
            <a:pathLst>
              <a:path w="3857625" h="6172200">
                <a:moveTo>
                  <a:pt x="0" y="0"/>
                </a:moveTo>
                <a:lnTo>
                  <a:pt x="3857625" y="0"/>
                </a:lnTo>
                <a:lnTo>
                  <a:pt x="3857625" y="6172200"/>
                </a:lnTo>
                <a:lnTo>
                  <a:pt x="0" y="61722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AR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0CB00445-1BE3-17D7-5442-F92D237EDE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309" y="2645214"/>
            <a:ext cx="12384770" cy="543679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F53459B-1F69-A98D-4020-74A7067FCB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575" y="1147649"/>
            <a:ext cx="1048603" cy="1408298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3349BC27-77AD-FA99-95E5-3FC11446E70A}"/>
              </a:ext>
            </a:extLst>
          </p:cNvPr>
          <p:cNvSpPr/>
          <p:nvPr/>
        </p:nvSpPr>
        <p:spPr>
          <a:xfrm>
            <a:off x="1105309" y="8876611"/>
            <a:ext cx="5943600" cy="6268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4086CE0E-5092-BD97-4FA7-739AFAB12C79}"/>
              </a:ext>
            </a:extLst>
          </p:cNvPr>
          <p:cNvSpPr txBox="1"/>
          <p:nvPr/>
        </p:nvSpPr>
        <p:spPr>
          <a:xfrm>
            <a:off x="1600200" y="9051544"/>
            <a:ext cx="7754422" cy="276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6"/>
              </a:rPr>
              <a:t>https://www.afip.gob.ar/gananciasYBienes/ganancias/</a:t>
            </a: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E2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F37D53-5E37-212C-BA77-75CE8671F6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1B7533D0-00AD-8EA6-CE06-36CF728D27A4}"/>
              </a:ext>
            </a:extLst>
          </p:cNvPr>
          <p:cNvSpPr/>
          <p:nvPr/>
        </p:nvSpPr>
        <p:spPr>
          <a:xfrm>
            <a:off x="16840890" y="6434205"/>
            <a:ext cx="1047912" cy="1405735"/>
          </a:xfrm>
          <a:custGeom>
            <a:avLst/>
            <a:gdLst/>
            <a:ahLst/>
            <a:cxnLst/>
            <a:rect l="l" t="t" r="r" b="b"/>
            <a:pathLst>
              <a:path w="1047912" h="1405735">
                <a:moveTo>
                  <a:pt x="0" y="0"/>
                </a:moveTo>
                <a:lnTo>
                  <a:pt x="1047911" y="0"/>
                </a:lnTo>
                <a:lnTo>
                  <a:pt x="1047911" y="1405735"/>
                </a:lnTo>
                <a:lnTo>
                  <a:pt x="0" y="14057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AR" dirty="0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263D12FF-4BC0-FDC2-5439-FB1712B6DA0E}"/>
              </a:ext>
            </a:extLst>
          </p:cNvPr>
          <p:cNvSpPr/>
          <p:nvPr/>
        </p:nvSpPr>
        <p:spPr>
          <a:xfrm>
            <a:off x="563423" y="2857500"/>
            <a:ext cx="1272859" cy="1370005"/>
          </a:xfrm>
          <a:custGeom>
            <a:avLst/>
            <a:gdLst/>
            <a:ahLst/>
            <a:cxnLst/>
            <a:rect l="l" t="t" r="r" b="b"/>
            <a:pathLst>
              <a:path w="1272859" h="1370005">
                <a:moveTo>
                  <a:pt x="0" y="0"/>
                </a:moveTo>
                <a:lnTo>
                  <a:pt x="1272859" y="0"/>
                </a:lnTo>
                <a:lnTo>
                  <a:pt x="1272859" y="1370006"/>
                </a:lnTo>
                <a:lnTo>
                  <a:pt x="0" y="13700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AR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0FD52729-C9A8-9985-BB45-87F737989B4A}"/>
              </a:ext>
            </a:extLst>
          </p:cNvPr>
          <p:cNvSpPr/>
          <p:nvPr/>
        </p:nvSpPr>
        <p:spPr>
          <a:xfrm rot="-9111744">
            <a:off x="14276276" y="-194200"/>
            <a:ext cx="5966049" cy="2983024"/>
          </a:xfrm>
          <a:custGeom>
            <a:avLst/>
            <a:gdLst/>
            <a:ahLst/>
            <a:cxnLst/>
            <a:rect l="l" t="t" r="r" b="b"/>
            <a:pathLst>
              <a:path w="5966049" h="2983024">
                <a:moveTo>
                  <a:pt x="0" y="0"/>
                </a:moveTo>
                <a:lnTo>
                  <a:pt x="5966048" y="0"/>
                </a:lnTo>
                <a:lnTo>
                  <a:pt x="5966048" y="2983024"/>
                </a:lnTo>
                <a:lnTo>
                  <a:pt x="0" y="29830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AR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2B3892BA-62B1-095A-81EA-19DD4A845C8F}"/>
              </a:ext>
            </a:extLst>
          </p:cNvPr>
          <p:cNvSpPr/>
          <p:nvPr/>
        </p:nvSpPr>
        <p:spPr>
          <a:xfrm>
            <a:off x="199765" y="330915"/>
            <a:ext cx="2000178" cy="1057594"/>
          </a:xfrm>
          <a:custGeom>
            <a:avLst/>
            <a:gdLst/>
            <a:ahLst/>
            <a:cxnLst/>
            <a:rect l="l" t="t" r="r" b="b"/>
            <a:pathLst>
              <a:path w="2000178" h="1057594">
                <a:moveTo>
                  <a:pt x="0" y="0"/>
                </a:moveTo>
                <a:lnTo>
                  <a:pt x="2000177" y="0"/>
                </a:lnTo>
                <a:lnTo>
                  <a:pt x="2000177" y="1057594"/>
                </a:lnTo>
                <a:lnTo>
                  <a:pt x="0" y="10575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AR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A935CE6E-DED6-8403-7C99-415784227B9D}"/>
              </a:ext>
            </a:extLst>
          </p:cNvPr>
          <p:cNvSpPr/>
          <p:nvPr/>
        </p:nvSpPr>
        <p:spPr>
          <a:xfrm>
            <a:off x="15888624" y="8951322"/>
            <a:ext cx="2000178" cy="1057594"/>
          </a:xfrm>
          <a:custGeom>
            <a:avLst/>
            <a:gdLst/>
            <a:ahLst/>
            <a:cxnLst/>
            <a:rect l="l" t="t" r="r" b="b"/>
            <a:pathLst>
              <a:path w="2000178" h="1057594">
                <a:moveTo>
                  <a:pt x="0" y="0"/>
                </a:moveTo>
                <a:lnTo>
                  <a:pt x="2000178" y="0"/>
                </a:lnTo>
                <a:lnTo>
                  <a:pt x="2000178" y="1057594"/>
                </a:lnTo>
                <a:lnTo>
                  <a:pt x="0" y="10575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AR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28DBCA11-9B2C-CDF1-D4AB-088FCEF49E3A}"/>
              </a:ext>
            </a:extLst>
          </p:cNvPr>
          <p:cNvSpPr/>
          <p:nvPr/>
        </p:nvSpPr>
        <p:spPr>
          <a:xfrm rot="5400000">
            <a:off x="0" y="7887293"/>
            <a:ext cx="2399707" cy="2399707"/>
          </a:xfrm>
          <a:custGeom>
            <a:avLst/>
            <a:gdLst/>
            <a:ahLst/>
            <a:cxnLst/>
            <a:rect l="l" t="t" r="r" b="b"/>
            <a:pathLst>
              <a:path w="2399707" h="2399707">
                <a:moveTo>
                  <a:pt x="0" y="0"/>
                </a:moveTo>
                <a:lnTo>
                  <a:pt x="2399707" y="0"/>
                </a:lnTo>
                <a:lnTo>
                  <a:pt x="2399707" y="2399707"/>
                </a:lnTo>
                <a:lnTo>
                  <a:pt x="0" y="23997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AR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49183337-94B7-CDB3-4ACA-1C62D9101C7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45140" y="462023"/>
            <a:ext cx="13143720" cy="954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780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E2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077CAB-CE7A-3C70-E1D8-F97289A304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5B02075-8B52-2084-E7B9-BBE7F2538A7B}"/>
              </a:ext>
            </a:extLst>
          </p:cNvPr>
          <p:cNvGrpSpPr/>
          <p:nvPr/>
        </p:nvGrpSpPr>
        <p:grpSpPr>
          <a:xfrm>
            <a:off x="18288000" y="2331782"/>
            <a:ext cx="6686550" cy="6686550"/>
            <a:chOff x="0" y="0"/>
            <a:chExt cx="812800" cy="8128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3662055-6690-72EB-90CE-4DFE8E9AC67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1DCCC"/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B806FEC6-A21E-673F-FF32-67A6E262828B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AutoShape 5">
            <a:extLst>
              <a:ext uri="{FF2B5EF4-FFF2-40B4-BE49-F238E27FC236}">
                <a16:creationId xmlns:a16="http://schemas.microsoft.com/office/drawing/2014/main" id="{EDEF7523-FCD5-7D78-6133-650AF18EEB9E}"/>
              </a:ext>
            </a:extLst>
          </p:cNvPr>
          <p:cNvSpPr/>
          <p:nvPr/>
        </p:nvSpPr>
        <p:spPr>
          <a:xfrm>
            <a:off x="611930" y="723900"/>
            <a:ext cx="16656079" cy="0"/>
          </a:xfrm>
          <a:prstGeom prst="line">
            <a:avLst/>
          </a:prstGeom>
          <a:ln w="38100" cap="flat">
            <a:solidFill>
              <a:srgbClr val="85AF5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AR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E3411DC8-40CC-1A70-C8AF-191011138491}"/>
              </a:ext>
            </a:extLst>
          </p:cNvPr>
          <p:cNvSpPr txBox="1"/>
          <p:nvPr/>
        </p:nvSpPr>
        <p:spPr>
          <a:xfrm>
            <a:off x="3488481" y="1749832"/>
            <a:ext cx="11103819" cy="4243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4832"/>
              </a:lnSpc>
            </a:pPr>
            <a:r>
              <a:rPr lang="es-AR" sz="2800" b="1" u="none" strike="noStrike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A partir del período fiscal 2017, la obligación de utilizar el servicio </a:t>
            </a:r>
            <a:r>
              <a:rPr lang="es-AR" sz="2800" b="1" u="none" strike="noStrike" dirty="0" err="1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SiRADIG</a:t>
            </a:r>
            <a:r>
              <a:rPr lang="es-AR" sz="2800" b="1" u="none" strike="noStrike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 - Trabajador para la presentación del F. 572 regirá para todos los empleados.</a:t>
            </a:r>
          </a:p>
          <a:p>
            <a:pPr marL="0" lvl="0" indent="0" algn="just">
              <a:lnSpc>
                <a:spcPts val="4832"/>
              </a:lnSpc>
            </a:pPr>
            <a:r>
              <a:rPr lang="es-AR" sz="2800" b="1" u="none" strike="noStrike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Para que el empleador realice las liquidaciones correspondientes, todos los trabajadores en relación de dependencia tiene la obligación de presentar el formulario 572 Web.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D3019829-2E1F-E103-F8F4-564370AFAA86}"/>
              </a:ext>
            </a:extLst>
          </p:cNvPr>
          <p:cNvSpPr txBox="1"/>
          <p:nvPr/>
        </p:nvSpPr>
        <p:spPr>
          <a:xfrm>
            <a:off x="1058606" y="790172"/>
            <a:ext cx="16086394" cy="6555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s-AR" sz="3200" b="1" spc="305" dirty="0">
                <a:solidFill>
                  <a:srgbClr val="92D050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Qué deben saber los empleados en relación de dependencia?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EA529783-F620-AA00-DAD2-E525AEF3F65E}"/>
              </a:ext>
            </a:extLst>
          </p:cNvPr>
          <p:cNvSpPr/>
          <p:nvPr/>
        </p:nvSpPr>
        <p:spPr>
          <a:xfrm>
            <a:off x="14832176" y="2552082"/>
            <a:ext cx="3442737" cy="263928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</a:rPr>
              <a:t>Y AL 31/01 DE CADA AÑO LAS DEDUCCIONES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5C49DF9F-401F-2201-03A2-E4D2672B4B3F}"/>
              </a:ext>
            </a:extLst>
          </p:cNvPr>
          <p:cNvSpPr/>
          <p:nvPr/>
        </p:nvSpPr>
        <p:spPr>
          <a:xfrm>
            <a:off x="0" y="2351362"/>
            <a:ext cx="3248559" cy="2639289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AL INICIO DE LA RELACIÓN LABORAL</a:t>
            </a:r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BA3294B3-E8CB-EEF3-BDCD-AFC0D8145867}"/>
              </a:ext>
            </a:extLst>
          </p:cNvPr>
          <p:cNvSpPr txBox="1"/>
          <p:nvPr/>
        </p:nvSpPr>
        <p:spPr>
          <a:xfrm>
            <a:off x="973878" y="6233017"/>
            <a:ext cx="16209403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s-AR" sz="2400" b="1" spc="305" dirty="0">
                <a:solidFill>
                  <a:srgbClr val="92D050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EL EMPLEADOR ES AGENTE DE RETENCIÓN DEL IMPUESTO QUE RECAE SOBRE EL EMPLEADO Y DEBE INGRESARLO AL FISCO A TRAVÉS DEL SICORE</a:t>
            </a: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6AF0FCA3-BEB0-7163-E106-BCB1CE094401}"/>
              </a:ext>
            </a:extLst>
          </p:cNvPr>
          <p:cNvSpPr txBox="1"/>
          <p:nvPr/>
        </p:nvSpPr>
        <p:spPr>
          <a:xfrm>
            <a:off x="3488481" y="7336262"/>
            <a:ext cx="11103819" cy="24018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4832"/>
              </a:lnSpc>
            </a:pPr>
            <a:r>
              <a:rPr lang="es-AR" sz="2800" b="1" u="none" strike="noStrike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IMPORTANTIMPORTANTE: Es OBLIGATORIO para todos los empleados en relación de dependencia, jubilados y quienes tengan más de un empleo presentar el Formulario 572 web, en caso de corresponder.: Es </a:t>
            </a:r>
          </a:p>
        </p:txBody>
      </p:sp>
    </p:spTree>
    <p:extLst>
      <p:ext uri="{BB962C8B-B14F-4D97-AF65-F5344CB8AC3E}">
        <p14:creationId xmlns:p14="http://schemas.microsoft.com/office/powerpoint/2010/main" val="202226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015489" y="3586205"/>
            <a:ext cx="3183198" cy="6700795"/>
          </a:xfrm>
          <a:custGeom>
            <a:avLst/>
            <a:gdLst/>
            <a:ahLst/>
            <a:cxnLst/>
            <a:rect l="l" t="t" r="r" b="b"/>
            <a:pathLst>
              <a:path w="3183198" h="6700795">
                <a:moveTo>
                  <a:pt x="0" y="0"/>
                </a:moveTo>
                <a:lnTo>
                  <a:pt x="3183198" y="0"/>
                </a:lnTo>
                <a:lnTo>
                  <a:pt x="3183198" y="6700795"/>
                </a:lnTo>
                <a:lnTo>
                  <a:pt x="0" y="67007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4987"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4" name="Freeform 4"/>
          <p:cNvSpPr/>
          <p:nvPr/>
        </p:nvSpPr>
        <p:spPr>
          <a:xfrm>
            <a:off x="563423" y="1633345"/>
            <a:ext cx="1272859" cy="1370005"/>
          </a:xfrm>
          <a:custGeom>
            <a:avLst/>
            <a:gdLst/>
            <a:ahLst/>
            <a:cxnLst/>
            <a:rect l="l" t="t" r="r" b="b"/>
            <a:pathLst>
              <a:path w="1272859" h="1370005">
                <a:moveTo>
                  <a:pt x="0" y="0"/>
                </a:moveTo>
                <a:lnTo>
                  <a:pt x="1272859" y="0"/>
                </a:lnTo>
                <a:lnTo>
                  <a:pt x="1272859" y="1370006"/>
                </a:lnTo>
                <a:lnTo>
                  <a:pt x="0" y="13700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AR"/>
          </a:p>
        </p:txBody>
      </p:sp>
      <p:sp>
        <p:nvSpPr>
          <p:cNvPr id="5" name="Freeform 5"/>
          <p:cNvSpPr/>
          <p:nvPr/>
        </p:nvSpPr>
        <p:spPr>
          <a:xfrm rot="-9111744">
            <a:off x="14276276" y="-194200"/>
            <a:ext cx="5966049" cy="2983024"/>
          </a:xfrm>
          <a:custGeom>
            <a:avLst/>
            <a:gdLst/>
            <a:ahLst/>
            <a:cxnLst/>
            <a:rect l="l" t="t" r="r" b="b"/>
            <a:pathLst>
              <a:path w="5966049" h="2983024">
                <a:moveTo>
                  <a:pt x="0" y="0"/>
                </a:moveTo>
                <a:lnTo>
                  <a:pt x="5966048" y="0"/>
                </a:lnTo>
                <a:lnTo>
                  <a:pt x="5966048" y="2983024"/>
                </a:lnTo>
                <a:lnTo>
                  <a:pt x="0" y="29830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AR"/>
          </a:p>
        </p:txBody>
      </p:sp>
      <p:sp>
        <p:nvSpPr>
          <p:cNvPr id="6" name="Freeform 6"/>
          <p:cNvSpPr/>
          <p:nvPr/>
        </p:nvSpPr>
        <p:spPr>
          <a:xfrm>
            <a:off x="199765" y="330915"/>
            <a:ext cx="2000178" cy="1057594"/>
          </a:xfrm>
          <a:custGeom>
            <a:avLst/>
            <a:gdLst/>
            <a:ahLst/>
            <a:cxnLst/>
            <a:rect l="l" t="t" r="r" b="b"/>
            <a:pathLst>
              <a:path w="2000178" h="1057594">
                <a:moveTo>
                  <a:pt x="0" y="0"/>
                </a:moveTo>
                <a:lnTo>
                  <a:pt x="2000177" y="0"/>
                </a:lnTo>
                <a:lnTo>
                  <a:pt x="2000177" y="1057594"/>
                </a:lnTo>
                <a:lnTo>
                  <a:pt x="0" y="105759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AR"/>
          </a:p>
        </p:txBody>
      </p:sp>
      <p:sp>
        <p:nvSpPr>
          <p:cNvPr id="7" name="Freeform 7"/>
          <p:cNvSpPr/>
          <p:nvPr/>
        </p:nvSpPr>
        <p:spPr>
          <a:xfrm>
            <a:off x="15888624" y="8951322"/>
            <a:ext cx="2000178" cy="1057594"/>
          </a:xfrm>
          <a:custGeom>
            <a:avLst/>
            <a:gdLst/>
            <a:ahLst/>
            <a:cxnLst/>
            <a:rect l="l" t="t" r="r" b="b"/>
            <a:pathLst>
              <a:path w="2000178" h="1057594">
                <a:moveTo>
                  <a:pt x="0" y="0"/>
                </a:moveTo>
                <a:lnTo>
                  <a:pt x="2000178" y="0"/>
                </a:lnTo>
                <a:lnTo>
                  <a:pt x="2000178" y="1057594"/>
                </a:lnTo>
                <a:lnTo>
                  <a:pt x="0" y="105759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AR"/>
          </a:p>
        </p:txBody>
      </p:sp>
      <p:sp>
        <p:nvSpPr>
          <p:cNvPr id="8" name="Freeform 8"/>
          <p:cNvSpPr/>
          <p:nvPr/>
        </p:nvSpPr>
        <p:spPr>
          <a:xfrm rot="5400000">
            <a:off x="0" y="7887293"/>
            <a:ext cx="2399707" cy="2399707"/>
          </a:xfrm>
          <a:custGeom>
            <a:avLst/>
            <a:gdLst/>
            <a:ahLst/>
            <a:cxnLst/>
            <a:rect l="l" t="t" r="r" b="b"/>
            <a:pathLst>
              <a:path w="2399707" h="2399707">
                <a:moveTo>
                  <a:pt x="0" y="0"/>
                </a:moveTo>
                <a:lnTo>
                  <a:pt x="2399707" y="0"/>
                </a:lnTo>
                <a:lnTo>
                  <a:pt x="2399707" y="2399707"/>
                </a:lnTo>
                <a:lnTo>
                  <a:pt x="0" y="239970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AR" dirty="0"/>
          </a:p>
        </p:txBody>
      </p:sp>
      <p:sp>
        <p:nvSpPr>
          <p:cNvPr id="9" name="TextBox 9"/>
          <p:cNvSpPr txBox="1"/>
          <p:nvPr/>
        </p:nvSpPr>
        <p:spPr>
          <a:xfrm>
            <a:off x="2216871" y="121078"/>
            <a:ext cx="12161340" cy="25348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867"/>
              </a:lnSpc>
              <a:spcBef>
                <a:spcPct val="0"/>
              </a:spcBef>
            </a:pPr>
            <a:r>
              <a:rPr lang="es-AR" sz="3200" b="1" u="none" strike="noStrike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A PARTIR DE QUÉ SUELDOS SE COMIENZAN A REALIZAR LAS RETENCIONES A CUENTA DE GANANCIAS CUARTA CATEGORÍA?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646942" y="7821139"/>
            <a:ext cx="8848419" cy="16589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395"/>
              </a:lnSpc>
              <a:spcBef>
                <a:spcPct val="0"/>
              </a:spcBef>
            </a:pPr>
            <a:r>
              <a:rPr lang="es-AR" sz="3381" dirty="0">
                <a:solidFill>
                  <a:srgbClr val="85AF50"/>
                </a:solidFill>
                <a:latin typeface="Neue Machina"/>
                <a:ea typeface="Neue Machina"/>
                <a:cs typeface="Neue Machina"/>
                <a:sym typeface="Neue Machina"/>
              </a:rPr>
              <a:t>SE ACTUALIZAN ESTOS MONTOS EN ENERO Y JULIO SEGÚN LA INFLACIÓN DEL SEMESTRE ANTERIOR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73382319-6FE8-3352-D5B2-F8CFD85ED1A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28145" y="3149843"/>
            <a:ext cx="13286014" cy="40205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3239525"/>
          </a:xfrm>
          <a:custGeom>
            <a:avLst/>
            <a:gdLst/>
            <a:ahLst/>
            <a:cxnLst/>
            <a:rect l="l" t="t" r="r" b="b"/>
            <a:pathLst>
              <a:path w="18288000" h="3239525">
                <a:moveTo>
                  <a:pt x="0" y="0"/>
                </a:moveTo>
                <a:lnTo>
                  <a:pt x="18288000" y="0"/>
                </a:lnTo>
                <a:lnTo>
                  <a:pt x="18288000" y="3239525"/>
                </a:lnTo>
                <a:lnTo>
                  <a:pt x="0" y="32395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30807" b="-145309"/>
            </a:stretch>
          </a:blipFill>
        </p:spPr>
        <p:txBody>
          <a:bodyPr/>
          <a:lstStyle/>
          <a:p>
            <a:endParaRPr lang="es-AR"/>
          </a:p>
        </p:txBody>
      </p:sp>
      <p:grpSp>
        <p:nvGrpSpPr>
          <p:cNvPr id="3" name="Group 3"/>
          <p:cNvGrpSpPr/>
          <p:nvPr/>
        </p:nvGrpSpPr>
        <p:grpSpPr>
          <a:xfrm>
            <a:off x="4922833" y="876300"/>
            <a:ext cx="8442331" cy="3239524"/>
            <a:chOff x="0" y="0"/>
            <a:chExt cx="3098630" cy="119415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98630" cy="1194156"/>
            </a:xfrm>
            <a:custGeom>
              <a:avLst/>
              <a:gdLst/>
              <a:ahLst/>
              <a:cxnLst/>
              <a:rect l="l" t="t" r="r" b="b"/>
              <a:pathLst>
                <a:path w="3098630" h="1194156">
                  <a:moveTo>
                    <a:pt x="0" y="0"/>
                  </a:moveTo>
                  <a:lnTo>
                    <a:pt x="3098630" y="0"/>
                  </a:lnTo>
                  <a:lnTo>
                    <a:pt x="3098630" y="1194156"/>
                  </a:lnTo>
                  <a:lnTo>
                    <a:pt x="0" y="1194156"/>
                  </a:lnTo>
                  <a:close/>
                </a:path>
              </a:pathLst>
            </a:custGeom>
            <a:solidFill>
              <a:srgbClr val="302E2E"/>
            </a:solidFill>
            <a:ln w="38100" cap="sq">
              <a:solidFill>
                <a:srgbClr val="85AF50"/>
              </a:solidFill>
              <a:prstDash val="solid"/>
              <a:miter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38125"/>
              <a:ext cx="3098630" cy="14322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32"/>
                </a:lnSpc>
              </a:pPr>
              <a:endParaRPr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5824780" y="1208034"/>
            <a:ext cx="6638435" cy="2764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320"/>
              </a:lnSpc>
              <a:spcBef>
                <a:spcPct val="0"/>
              </a:spcBef>
            </a:pPr>
            <a:r>
              <a:rPr lang="en-US" sz="6000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¿Cuáles son las deducciones </a:t>
            </a:r>
            <a:r>
              <a:rPr lang="en-US" sz="6000" dirty="0" err="1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personales</a:t>
            </a:r>
            <a:r>
              <a:rPr lang="en-US" sz="6000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?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2449026" y="4875471"/>
            <a:ext cx="13389942" cy="21720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230"/>
              </a:lnSpc>
              <a:spcBef>
                <a:spcPct val="0"/>
              </a:spcBef>
            </a:pPr>
            <a:r>
              <a:rPr lang="en-US" sz="4800" u="none" strike="noStrike" spc="45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Las deducciones </a:t>
            </a:r>
            <a:r>
              <a:rPr lang="en-US" sz="4800" u="none" strike="noStrike" spc="45" dirty="0" err="1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personales</a:t>
            </a:r>
            <a:r>
              <a:rPr lang="en-US" sz="4800" u="none" strike="noStrike" spc="45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 son </a:t>
            </a:r>
            <a:r>
              <a:rPr lang="en-US" sz="4800" u="none" strike="noStrike" spc="45" dirty="0" err="1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los</a:t>
            </a:r>
            <a:r>
              <a:rPr lang="en-US" sz="4800" u="none" strike="noStrike" spc="45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4800" u="none" strike="noStrike" spc="45" dirty="0" err="1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importes</a:t>
            </a:r>
            <a:r>
              <a:rPr lang="en-US" sz="4800" u="none" strike="noStrike" spc="45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4800" u="none" strike="noStrike" spc="45" dirty="0" err="1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en</a:t>
            </a:r>
            <a:r>
              <a:rPr lang="en-US" sz="4800" u="none" strike="noStrike" spc="45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4800" u="none" strike="noStrike" spc="45" dirty="0" err="1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concepto</a:t>
            </a:r>
            <a:r>
              <a:rPr lang="en-US" sz="4800" u="none" strike="noStrike" spc="45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 de </a:t>
            </a:r>
            <a:r>
              <a:rPr lang="en-US" sz="4800" u="none" strike="noStrike" spc="45" dirty="0" err="1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ganancia</a:t>
            </a:r>
            <a:r>
              <a:rPr lang="en-US" sz="4800" u="none" strike="noStrike" spc="45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 minima no </a:t>
            </a:r>
            <a:r>
              <a:rPr lang="en-US" sz="4800" u="none" strike="noStrike" spc="45" dirty="0" err="1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imponible</a:t>
            </a:r>
            <a:r>
              <a:rPr lang="en-US" sz="4800" spc="45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, cargas de familia y </a:t>
            </a:r>
            <a:r>
              <a:rPr lang="en-US" sz="4800" spc="45" dirty="0" err="1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deducción</a:t>
            </a:r>
            <a:r>
              <a:rPr lang="en-US" sz="4800" spc="45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 especial.</a:t>
            </a:r>
            <a:endParaRPr lang="en-US" sz="4800" u="none" strike="noStrike" spc="45" dirty="0">
              <a:solidFill>
                <a:srgbClr val="EFEDE4"/>
              </a:solidFill>
              <a:latin typeface="Neue Machina"/>
              <a:ea typeface="Neue Machina"/>
              <a:cs typeface="Neue Machina"/>
              <a:sym typeface="Neue Machi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12243" y="8274757"/>
            <a:ext cx="4024486" cy="4024486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5AF50"/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-161925"/>
              <a:ext cx="6604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32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 rot="-9111744">
            <a:off x="14668514" y="-68971"/>
            <a:ext cx="4744360" cy="2372180"/>
          </a:xfrm>
          <a:custGeom>
            <a:avLst/>
            <a:gdLst/>
            <a:ahLst/>
            <a:cxnLst/>
            <a:rect l="l" t="t" r="r" b="b"/>
            <a:pathLst>
              <a:path w="4744360" h="2372180">
                <a:moveTo>
                  <a:pt x="0" y="0"/>
                </a:moveTo>
                <a:lnTo>
                  <a:pt x="4744360" y="0"/>
                </a:lnTo>
                <a:lnTo>
                  <a:pt x="4744360" y="2372179"/>
                </a:lnTo>
                <a:lnTo>
                  <a:pt x="0" y="23721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AR"/>
          </a:p>
        </p:txBody>
      </p:sp>
      <p:sp>
        <p:nvSpPr>
          <p:cNvPr id="22" name="Freeform 22"/>
          <p:cNvSpPr/>
          <p:nvPr/>
        </p:nvSpPr>
        <p:spPr>
          <a:xfrm>
            <a:off x="-1502482" y="-741292"/>
            <a:ext cx="3514725" cy="1858411"/>
          </a:xfrm>
          <a:custGeom>
            <a:avLst/>
            <a:gdLst/>
            <a:ahLst/>
            <a:cxnLst/>
            <a:rect l="l" t="t" r="r" b="b"/>
            <a:pathLst>
              <a:path w="3514725" h="1858411">
                <a:moveTo>
                  <a:pt x="0" y="0"/>
                </a:moveTo>
                <a:lnTo>
                  <a:pt x="3514725" y="0"/>
                </a:lnTo>
                <a:lnTo>
                  <a:pt x="3514725" y="1858410"/>
                </a:lnTo>
                <a:lnTo>
                  <a:pt x="0" y="18584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AR"/>
          </a:p>
        </p:txBody>
      </p:sp>
      <p:sp>
        <p:nvSpPr>
          <p:cNvPr id="23" name="Freeform 23"/>
          <p:cNvSpPr/>
          <p:nvPr/>
        </p:nvSpPr>
        <p:spPr>
          <a:xfrm>
            <a:off x="16568372" y="9586095"/>
            <a:ext cx="2651179" cy="1401811"/>
          </a:xfrm>
          <a:custGeom>
            <a:avLst/>
            <a:gdLst/>
            <a:ahLst/>
            <a:cxnLst/>
            <a:rect l="l" t="t" r="r" b="b"/>
            <a:pathLst>
              <a:path w="2651179" h="1401811">
                <a:moveTo>
                  <a:pt x="0" y="0"/>
                </a:moveTo>
                <a:lnTo>
                  <a:pt x="2651179" y="0"/>
                </a:lnTo>
                <a:lnTo>
                  <a:pt x="2651179" y="1401810"/>
                </a:lnTo>
                <a:lnTo>
                  <a:pt x="0" y="14018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AR"/>
          </a:p>
        </p:txBody>
      </p:sp>
      <p:sp>
        <p:nvSpPr>
          <p:cNvPr id="24" name="TextBox 24"/>
          <p:cNvSpPr txBox="1"/>
          <p:nvPr/>
        </p:nvSpPr>
        <p:spPr>
          <a:xfrm>
            <a:off x="4385040" y="470003"/>
            <a:ext cx="7631678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3600" b="1" spc="380" dirty="0">
                <a:solidFill>
                  <a:srgbClr val="85AF50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DEDUCCIONES PERSONALES 2024</a:t>
            </a:r>
            <a:endParaRPr lang="en-US" sz="3600" b="1" u="none" strike="noStrike" spc="380" dirty="0">
              <a:solidFill>
                <a:srgbClr val="85AF50"/>
              </a:solidFill>
              <a:latin typeface="Neue Machina Ultra-Bold"/>
              <a:ea typeface="Neue Machina Ultra-Bold"/>
              <a:cs typeface="Neue Machina Ultra-Bold"/>
              <a:sym typeface="Neue Machina Ultra-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3817732" y="6425453"/>
            <a:ext cx="4303825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2000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3,5 </a:t>
            </a:r>
            <a:r>
              <a:rPr lang="en-US" sz="2000" dirty="0" err="1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veces</a:t>
            </a:r>
            <a:r>
              <a:rPr lang="en-US" sz="2000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 la </a:t>
            </a:r>
            <a:r>
              <a:rPr lang="en-US" sz="2000" dirty="0" err="1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gcia</a:t>
            </a:r>
            <a:r>
              <a:rPr lang="en-US" sz="2000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. no imp. </a:t>
            </a: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747FF62F-CA55-566A-2763-7565590210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8261" y="1714500"/>
            <a:ext cx="10934904" cy="7667212"/>
          </a:xfrm>
          <a:prstGeom prst="rect">
            <a:avLst/>
          </a:prstGeom>
        </p:spPr>
      </p:pic>
      <p:sp>
        <p:nvSpPr>
          <p:cNvPr id="31" name="TextBox 25">
            <a:extLst>
              <a:ext uri="{FF2B5EF4-FFF2-40B4-BE49-F238E27FC236}">
                <a16:creationId xmlns:a16="http://schemas.microsoft.com/office/drawing/2014/main" id="{2B9860A9-71C9-D824-69F5-4766FB747A6B}"/>
              </a:ext>
            </a:extLst>
          </p:cNvPr>
          <p:cNvSpPr txBox="1"/>
          <p:nvPr/>
        </p:nvSpPr>
        <p:spPr>
          <a:xfrm>
            <a:off x="13590136" y="7607062"/>
            <a:ext cx="4303825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2000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4 </a:t>
            </a:r>
            <a:r>
              <a:rPr lang="en-US" sz="2000" dirty="0" err="1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veces</a:t>
            </a:r>
            <a:r>
              <a:rPr lang="en-US" sz="2000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 la </a:t>
            </a:r>
            <a:r>
              <a:rPr lang="en-US" sz="2000" dirty="0" err="1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gcia</a:t>
            </a:r>
            <a:r>
              <a:rPr lang="en-US" sz="2000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. no imp. </a:t>
            </a:r>
          </a:p>
        </p:txBody>
      </p:sp>
      <p:sp>
        <p:nvSpPr>
          <p:cNvPr id="32" name="TextBox 25">
            <a:extLst>
              <a:ext uri="{FF2B5EF4-FFF2-40B4-BE49-F238E27FC236}">
                <a16:creationId xmlns:a16="http://schemas.microsoft.com/office/drawing/2014/main" id="{A1948214-A752-0606-B5E7-09483C61C567}"/>
              </a:ext>
            </a:extLst>
          </p:cNvPr>
          <p:cNvSpPr txBox="1"/>
          <p:nvPr/>
        </p:nvSpPr>
        <p:spPr>
          <a:xfrm>
            <a:off x="13731970" y="8788671"/>
            <a:ext cx="4303825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2000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4,8 </a:t>
            </a:r>
            <a:r>
              <a:rPr lang="en-US" sz="2000" dirty="0" err="1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veces</a:t>
            </a:r>
            <a:r>
              <a:rPr lang="en-US" sz="2000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 la </a:t>
            </a:r>
            <a:r>
              <a:rPr lang="en-US" sz="2000" dirty="0" err="1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gcia</a:t>
            </a:r>
            <a:r>
              <a:rPr lang="en-US" sz="2000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. no imp.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E2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35E961-7191-76B4-DC1F-09030AE19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8E9F55C-C27E-CA6C-0564-F453924BD389}"/>
              </a:ext>
            </a:extLst>
          </p:cNvPr>
          <p:cNvGrpSpPr/>
          <p:nvPr/>
        </p:nvGrpSpPr>
        <p:grpSpPr>
          <a:xfrm>
            <a:off x="-2012243" y="8274757"/>
            <a:ext cx="4024486" cy="4024486"/>
            <a:chOff x="0" y="0"/>
            <a:chExt cx="812800" cy="8128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4371527-37A2-B496-48D6-993EEAD2C4D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5AF50"/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DA0029B-ED5E-E462-1600-A70E7B5DDF06}"/>
                </a:ext>
              </a:extLst>
            </p:cNvPr>
            <p:cNvSpPr txBox="1"/>
            <p:nvPr/>
          </p:nvSpPr>
          <p:spPr>
            <a:xfrm>
              <a:off x="76200" y="-161925"/>
              <a:ext cx="6604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32"/>
                </a:lnSpc>
              </a:pPr>
              <a:endParaRPr/>
            </a:p>
          </p:txBody>
        </p:sp>
      </p:grpSp>
      <p:sp>
        <p:nvSpPr>
          <p:cNvPr id="21" name="Freeform 21">
            <a:extLst>
              <a:ext uri="{FF2B5EF4-FFF2-40B4-BE49-F238E27FC236}">
                <a16:creationId xmlns:a16="http://schemas.microsoft.com/office/drawing/2014/main" id="{60984424-206C-D910-B56D-BC360C6CACEB}"/>
              </a:ext>
            </a:extLst>
          </p:cNvPr>
          <p:cNvSpPr/>
          <p:nvPr/>
        </p:nvSpPr>
        <p:spPr>
          <a:xfrm rot="-9111744">
            <a:off x="14668514" y="-68971"/>
            <a:ext cx="4744360" cy="2372180"/>
          </a:xfrm>
          <a:custGeom>
            <a:avLst/>
            <a:gdLst/>
            <a:ahLst/>
            <a:cxnLst/>
            <a:rect l="l" t="t" r="r" b="b"/>
            <a:pathLst>
              <a:path w="4744360" h="2372180">
                <a:moveTo>
                  <a:pt x="0" y="0"/>
                </a:moveTo>
                <a:lnTo>
                  <a:pt x="4744360" y="0"/>
                </a:lnTo>
                <a:lnTo>
                  <a:pt x="4744360" y="2372179"/>
                </a:lnTo>
                <a:lnTo>
                  <a:pt x="0" y="23721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AR"/>
          </a:p>
        </p:txBody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9F206AA5-CEF0-9390-A653-3BF3822B7EEF}"/>
              </a:ext>
            </a:extLst>
          </p:cNvPr>
          <p:cNvSpPr/>
          <p:nvPr/>
        </p:nvSpPr>
        <p:spPr>
          <a:xfrm>
            <a:off x="-1502482" y="-741292"/>
            <a:ext cx="3514725" cy="1858411"/>
          </a:xfrm>
          <a:custGeom>
            <a:avLst/>
            <a:gdLst/>
            <a:ahLst/>
            <a:cxnLst/>
            <a:rect l="l" t="t" r="r" b="b"/>
            <a:pathLst>
              <a:path w="3514725" h="1858411">
                <a:moveTo>
                  <a:pt x="0" y="0"/>
                </a:moveTo>
                <a:lnTo>
                  <a:pt x="3514725" y="0"/>
                </a:lnTo>
                <a:lnTo>
                  <a:pt x="3514725" y="1858410"/>
                </a:lnTo>
                <a:lnTo>
                  <a:pt x="0" y="18584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AR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AD765F5D-130F-335D-FCB1-89F8B82CF975}"/>
              </a:ext>
            </a:extLst>
          </p:cNvPr>
          <p:cNvSpPr/>
          <p:nvPr/>
        </p:nvSpPr>
        <p:spPr>
          <a:xfrm>
            <a:off x="16568372" y="9586095"/>
            <a:ext cx="2651179" cy="1401811"/>
          </a:xfrm>
          <a:custGeom>
            <a:avLst/>
            <a:gdLst/>
            <a:ahLst/>
            <a:cxnLst/>
            <a:rect l="l" t="t" r="r" b="b"/>
            <a:pathLst>
              <a:path w="2651179" h="1401811">
                <a:moveTo>
                  <a:pt x="0" y="0"/>
                </a:moveTo>
                <a:lnTo>
                  <a:pt x="2651179" y="0"/>
                </a:lnTo>
                <a:lnTo>
                  <a:pt x="2651179" y="1401810"/>
                </a:lnTo>
                <a:lnTo>
                  <a:pt x="0" y="14018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AR"/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A59B59EF-766A-9048-E53B-A0AED7DF1259}"/>
              </a:ext>
            </a:extLst>
          </p:cNvPr>
          <p:cNvSpPr txBox="1"/>
          <p:nvPr/>
        </p:nvSpPr>
        <p:spPr>
          <a:xfrm>
            <a:off x="5328160" y="433273"/>
            <a:ext cx="7631678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3600" b="1" spc="380" dirty="0">
                <a:solidFill>
                  <a:srgbClr val="85AF50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DEDUCCIONES PERSONALES 2025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549249C-EB9C-5B67-2660-3D174CF646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9823" y="1588025"/>
            <a:ext cx="10508353" cy="828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835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893065" y="0"/>
            <a:ext cx="7394935" cy="10287000"/>
          </a:xfrm>
          <a:custGeom>
            <a:avLst/>
            <a:gdLst/>
            <a:ahLst/>
            <a:cxnLst/>
            <a:rect l="l" t="t" r="r" b="b"/>
            <a:pathLst>
              <a:path w="7394935" h="10287000">
                <a:moveTo>
                  <a:pt x="0" y="0"/>
                </a:moveTo>
                <a:lnTo>
                  <a:pt x="7394935" y="0"/>
                </a:lnTo>
                <a:lnTo>
                  <a:pt x="739493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0149" r="-44799"/>
            </a:stretch>
          </a:blipFill>
        </p:spPr>
        <p:txBody>
          <a:bodyPr/>
          <a:lstStyle/>
          <a:p>
            <a:endParaRPr lang="es-AR"/>
          </a:p>
        </p:txBody>
      </p:sp>
      <p:grpSp>
        <p:nvGrpSpPr>
          <p:cNvPr id="3" name="Group 3"/>
          <p:cNvGrpSpPr/>
          <p:nvPr/>
        </p:nvGrpSpPr>
        <p:grpSpPr>
          <a:xfrm>
            <a:off x="720739" y="3868428"/>
            <a:ext cx="9033053" cy="4917480"/>
            <a:chOff x="0" y="0"/>
            <a:chExt cx="3098630" cy="14792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98630" cy="1479241"/>
            </a:xfrm>
            <a:custGeom>
              <a:avLst/>
              <a:gdLst/>
              <a:ahLst/>
              <a:cxnLst/>
              <a:rect l="l" t="t" r="r" b="b"/>
              <a:pathLst>
                <a:path w="3098630" h="1479241">
                  <a:moveTo>
                    <a:pt x="0" y="0"/>
                  </a:moveTo>
                  <a:lnTo>
                    <a:pt x="3098630" y="0"/>
                  </a:lnTo>
                  <a:lnTo>
                    <a:pt x="3098630" y="1479241"/>
                  </a:lnTo>
                  <a:lnTo>
                    <a:pt x="0" y="1479241"/>
                  </a:lnTo>
                  <a:close/>
                </a:path>
              </a:pathLst>
            </a:custGeom>
            <a:solidFill>
              <a:srgbClr val="302E2E"/>
            </a:solidFill>
            <a:ln w="38100" cap="sq">
              <a:solidFill>
                <a:srgbClr val="85AF50"/>
              </a:solidFill>
              <a:prstDash val="solid"/>
              <a:miter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38125"/>
              <a:ext cx="3098630" cy="17173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32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640905" y="3922065"/>
            <a:ext cx="7192719" cy="47859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705"/>
              </a:lnSpc>
              <a:spcBef>
                <a:spcPct val="0"/>
              </a:spcBef>
            </a:pPr>
            <a:r>
              <a:rPr lang="en-US" sz="3619" u="none" strike="noStrike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Existen </a:t>
            </a:r>
            <a:r>
              <a:rPr lang="en-US" sz="3619" u="none" strike="noStrike" dirty="0" err="1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conceptos</a:t>
            </a:r>
            <a:r>
              <a:rPr lang="en-US" sz="3619" u="none" strike="noStrike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 que se </a:t>
            </a:r>
            <a:r>
              <a:rPr lang="en-US" sz="3619" u="none" strike="noStrike" dirty="0" err="1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pueden</a:t>
            </a:r>
            <a:r>
              <a:rPr lang="en-US" sz="3619" u="none" strike="noStrike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3619" u="none" strike="noStrike" dirty="0" err="1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deducir</a:t>
            </a:r>
            <a:r>
              <a:rPr lang="en-US" sz="3619" u="none" strike="noStrike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 de la </a:t>
            </a:r>
            <a:r>
              <a:rPr lang="en-US" sz="3619" u="none" strike="noStrike" dirty="0" err="1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ganancia</a:t>
            </a:r>
            <a:r>
              <a:rPr lang="en-US" sz="3619" u="none" strike="noStrike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 del </a:t>
            </a:r>
            <a:r>
              <a:rPr lang="en-US" sz="3619" u="none" strike="noStrike" dirty="0" err="1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año</a:t>
            </a:r>
            <a:r>
              <a:rPr lang="en-US" sz="3619" u="none" strike="noStrike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 fiscal </a:t>
            </a:r>
            <a:r>
              <a:rPr lang="en-US" sz="3619" u="none" strike="noStrike" dirty="0" err="1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cualquiera</a:t>
            </a:r>
            <a:r>
              <a:rPr lang="en-US" sz="3619" u="none" strike="noStrike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 sea la </a:t>
            </a:r>
            <a:r>
              <a:rPr lang="en-US" sz="3619" u="none" strike="noStrike" dirty="0" err="1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fuente</a:t>
            </a:r>
            <a:r>
              <a:rPr lang="en-US" sz="3619" u="none" strike="noStrike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 de </a:t>
            </a:r>
            <a:r>
              <a:rPr lang="en-US" sz="3619" u="none" strike="noStrike" dirty="0" err="1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ganancia</a:t>
            </a:r>
            <a:r>
              <a:rPr lang="en-US" sz="3619" u="none" strike="noStrike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 y con las </a:t>
            </a:r>
            <a:r>
              <a:rPr lang="en-US" sz="3619" u="none" strike="noStrike" dirty="0" err="1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limitaciones</a:t>
            </a:r>
            <a:r>
              <a:rPr lang="en-US" sz="3619" u="none" strike="noStrike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3619" u="none" strike="noStrike" dirty="0" err="1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establecidas</a:t>
            </a:r>
            <a:r>
              <a:rPr lang="en-US" sz="3619" u="none" strike="noStrike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3619" u="none" strike="noStrike" dirty="0" err="1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en</a:t>
            </a:r>
            <a:r>
              <a:rPr lang="en-US" sz="3619" u="none" strike="noStrike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 la Ley de </a:t>
            </a:r>
            <a:r>
              <a:rPr lang="en-US" sz="3619" u="none" strike="noStrike" dirty="0" err="1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Impuesto</a:t>
            </a:r>
            <a:r>
              <a:rPr lang="en-US" sz="3619" u="none" strike="noStrike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 a las </a:t>
            </a:r>
            <a:r>
              <a:rPr lang="en-US" sz="3619" u="none" strike="noStrike" dirty="0" err="1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Ganancias</a:t>
            </a:r>
            <a:r>
              <a:rPr lang="en-US" sz="3619" u="none" strike="noStrike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20739" y="1249568"/>
            <a:ext cx="9543439" cy="18451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559"/>
              </a:lnSpc>
            </a:pPr>
            <a:r>
              <a:rPr lang="en-US" sz="4400" b="1" spc="290" dirty="0">
                <a:solidFill>
                  <a:srgbClr val="85AF50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¿Cuáles son las deducciones generals?</a:t>
            </a:r>
          </a:p>
        </p:txBody>
      </p:sp>
      <p:sp>
        <p:nvSpPr>
          <p:cNvPr id="11" name="AutoShape 11"/>
          <p:cNvSpPr/>
          <p:nvPr/>
        </p:nvSpPr>
        <p:spPr>
          <a:xfrm>
            <a:off x="603221" y="1009650"/>
            <a:ext cx="9778476" cy="0"/>
          </a:xfrm>
          <a:prstGeom prst="line">
            <a:avLst/>
          </a:prstGeom>
          <a:ln w="38100" cap="flat">
            <a:solidFill>
              <a:srgbClr val="85AF5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A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863</Words>
  <Application>Microsoft Office PowerPoint</Application>
  <PresentationFormat>Personalizado</PresentationFormat>
  <Paragraphs>48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Neue Machina Ultra-Bold</vt:lpstr>
      <vt:lpstr>Arial</vt:lpstr>
      <vt:lpstr>Neue Machina</vt:lpstr>
      <vt:lpstr>Calibri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guía para aprender a invertir   financiero profesional negro y verde</dc:title>
  <dc:creator>gino fabbro</dc:creator>
  <cp:lastModifiedBy>gino fabbro</cp:lastModifiedBy>
  <cp:revision>2</cp:revision>
  <dcterms:created xsi:type="dcterms:W3CDTF">2006-08-16T00:00:00Z</dcterms:created>
  <dcterms:modified xsi:type="dcterms:W3CDTF">2025-05-29T00:57:19Z</dcterms:modified>
  <dc:identifier>DAGj6djDx6I</dc:identifier>
</cp:coreProperties>
</file>