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74" r:id="rId6"/>
    <p:sldId id="266" r:id="rId7"/>
    <p:sldId id="260" r:id="rId8"/>
    <p:sldId id="261" r:id="rId9"/>
    <p:sldId id="275" r:id="rId10"/>
    <p:sldId id="259" r:id="rId11"/>
    <p:sldId id="262" r:id="rId12"/>
    <p:sldId id="263" r:id="rId13"/>
    <p:sldId id="264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122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2697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7170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3625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457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889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92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04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62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513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469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631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893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328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61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337D8-11C3-4C16-9075-5615C270429B}" type="datetimeFigureOut">
              <a:rPr lang="es-ES" smtClean="0"/>
              <a:t>20/04/2021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9453C3-DB1A-41BA-8FEA-9BC851314FB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537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3372" y="351655"/>
            <a:ext cx="8821783" cy="588871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 GASES IDEALES O DE ESTADO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502" y="1293223"/>
            <a:ext cx="7350245" cy="4708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6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60622"/>
            <a:ext cx="10515600" cy="784407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 GASES REALES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03111"/>
            <a:ext cx="10515600" cy="4351338"/>
          </a:xfrm>
        </p:spPr>
        <p:txBody>
          <a:bodyPr/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LA REALIDAD EXISTE UNA DESIGUALDAD QUE NO CUMPLE CON LA ECUACION DE GASES IDEALES  P*V=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, EN LOS GASES REALES SE PLANTEA LA SIGUIENTE ECUACION.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P*V= Z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nRT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DONDE “Z” ES EL COEFICIENTE DE COMPRESIBILIDAD Y SE LO PUEDE DERTERMINAR POR TABLA. VER TABLA ADJUNTA.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Otra forma de expresar la ecuación de estado es según la ecuación de Van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er Waals. Donde contempla las siguientes situaciones.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3017" y="769347"/>
            <a:ext cx="10515600" cy="980349"/>
          </a:xfrm>
        </p:spPr>
        <p:txBody>
          <a:bodyPr>
            <a:norm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HIPOTESIS 1: VOLUMEN DISPONIBLE PARA MOVIMIENTO DE MOLECULAS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040" t="11037" r="24283"/>
          <a:stretch/>
        </p:blipFill>
        <p:spPr>
          <a:xfrm>
            <a:off x="1643469" y="1937232"/>
            <a:ext cx="3751491" cy="133257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93017" y="3434898"/>
            <a:ext cx="10515600" cy="9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HIPOTESIS 2: PRESION INTERNA TERMODINAMICA 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469" y="4415247"/>
            <a:ext cx="5466926" cy="1191118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640064" y="70163"/>
            <a:ext cx="10515600" cy="980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TEORIA DE VAN DER WAALS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l="36124" r="39230" b="62890"/>
          <a:stretch/>
        </p:blipFill>
        <p:spPr>
          <a:xfrm>
            <a:off x="6750817" y="2030861"/>
            <a:ext cx="2732817" cy="106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38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2966" y="365126"/>
            <a:ext cx="10515600" cy="719092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GENERAL DE VAN DER WAALS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664" y="1294967"/>
            <a:ext cx="5207636" cy="1259912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38200" y="2807646"/>
            <a:ext cx="10515600" cy="719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INCOGNITAS: a, b, R</a:t>
            </a:r>
            <a:endParaRPr lang="es-E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t="7322"/>
          <a:stretch/>
        </p:blipFill>
        <p:spPr>
          <a:xfrm>
            <a:off x="6096000" y="2765628"/>
            <a:ext cx="4480252" cy="372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43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702616" y="242572"/>
            <a:ext cx="11539988" cy="762623"/>
          </a:xfrm>
        </p:spPr>
        <p:txBody>
          <a:bodyPr>
            <a:normAutofit/>
          </a:bodyPr>
          <a:lstStyle/>
          <a:p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DETERMINACION DE VARIABLES CON PARAMETROS CRITICOS DEL GAS</a:t>
            </a:r>
            <a:endParaRPr lang="es-E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755" y="3084138"/>
            <a:ext cx="2024433" cy="12525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263" y="3108822"/>
            <a:ext cx="2377440" cy="126569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" y="3074264"/>
            <a:ext cx="1970041" cy="1275566"/>
          </a:xfrm>
          <a:prstGeom prst="rect">
            <a:avLst/>
          </a:prstGeom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727" y="1510468"/>
            <a:ext cx="4375227" cy="1058523"/>
          </a:xfrm>
          <a:prstGeom prst="rect">
            <a:avLst/>
          </a:prstGeom>
        </p:spPr>
      </p:pic>
      <p:sp>
        <p:nvSpPr>
          <p:cNvPr id="10" name="Título 7"/>
          <p:cNvSpPr txBox="1">
            <a:spLocks/>
          </p:cNvSpPr>
          <p:nvPr/>
        </p:nvSpPr>
        <p:spPr>
          <a:xfrm>
            <a:off x="942703" y="5178432"/>
            <a:ext cx="10515600" cy="112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-PUNTO CRITICO CORRESPONDE A LA CONDICION DONDE LA DENSIDAD DEL VAPOR ES IGUAL A LA DEL LIQUIDO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3586" y="1510468"/>
            <a:ext cx="4439912" cy="34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56119"/>
            <a:ext cx="10515600" cy="797469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COEFICIENTE DE COMPRESIBILIDAD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14"/>
          <a:stretch/>
        </p:blipFill>
        <p:spPr>
          <a:xfrm>
            <a:off x="838200" y="867840"/>
            <a:ext cx="8919754" cy="551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21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5948" y="169184"/>
            <a:ext cx="10515600" cy="60152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PRIMER PRINCIPIO DE LA TERMODINAMICA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547" y="770709"/>
            <a:ext cx="4297682" cy="580996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748" y="770709"/>
            <a:ext cx="5283253" cy="399179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6189098" y="5063262"/>
            <a:ext cx="4992552" cy="60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/>
              <a:t>EL TRABAJO NO ES UNA ECUACION</a:t>
            </a:r>
          </a:p>
          <a:p>
            <a:r>
              <a:rPr lang="es-ES" sz="3600" b="1" dirty="0" smtClean="0"/>
              <a:t>DE ESTADO, DEPENDE DEL RECORRIDO</a:t>
            </a:r>
            <a:r>
              <a:rPr lang="es-ES" sz="3600" dirty="0" smtClean="0"/>
              <a:t>.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2294667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8100" y="194585"/>
            <a:ext cx="10515600" cy="73977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REPRESENTACION GRAFICA DEL TRABAJO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01" y="1104900"/>
            <a:ext cx="3682999" cy="29591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6565900" y="1149350"/>
            <a:ext cx="45212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 smtClean="0"/>
              <a:t>EL TRABAJO ES EL AREA </a:t>
            </a:r>
          </a:p>
          <a:p>
            <a:r>
              <a:rPr lang="es-ES" sz="3600" b="1" dirty="0" smtClean="0"/>
              <a:t>BAJO LA CURVA</a:t>
            </a:r>
            <a:endParaRPr lang="es-ES" sz="36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5" y="2067285"/>
            <a:ext cx="5391150" cy="181927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6832600" y="3934904"/>
            <a:ext cx="45212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/>
              <a:t>SIGNOS (+) SI EL SISTEMA REALIZA TRABAJO CONTRA EL MEDIO Y (-) SI ES A LA INVERSA.</a:t>
            </a:r>
            <a:endParaRPr lang="es-ES" sz="3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850" y="2119597"/>
            <a:ext cx="2559050" cy="353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36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454025"/>
            <a:ext cx="10515600" cy="65087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PRINCIPIO DE CONSERVACION DE LA MASA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6952" y="2735263"/>
            <a:ext cx="7537091" cy="1424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775" y="1496219"/>
            <a:ext cx="695325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3598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149225"/>
            <a:ext cx="10515600" cy="63817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LEY DE CONSERVACION DE ENERGIA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162" y="1206500"/>
            <a:ext cx="8686126" cy="409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03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899" y="187326"/>
            <a:ext cx="11049363" cy="1011312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DEL PRIMER PRINCIPIO EN SISTEMAS CERRADOS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450" y="1692274"/>
            <a:ext cx="4926408" cy="143906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449" y="3423443"/>
            <a:ext cx="5268913" cy="1430474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289562" y="50418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U= ENERGIA INTERNA     L=TRABAJO DE DESPLAZAMIENTO,  Q= CALOR</a:t>
            </a:r>
            <a:endParaRPr lang="es-E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2675" y="3814762"/>
            <a:ext cx="2204578" cy="8334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7425" y="2779711"/>
            <a:ext cx="2299828" cy="731763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8607425" y="1692274"/>
            <a:ext cx="2044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smtClean="0"/>
              <a:t>RESUMEN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068059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6400" y="287383"/>
            <a:ext cx="10515600" cy="1024482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IDEAL DE GASES O DE ESTADO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11865"/>
            <a:ext cx="10515600" cy="4865098"/>
          </a:xfrm>
        </p:spPr>
        <p:txBody>
          <a:bodyPr/>
          <a:lstStyle/>
          <a:p>
            <a:r>
              <a:rPr lang="es-ES" dirty="0" smtClean="0"/>
              <a:t>ESTA ECUACION ES UNA ECUACION DE ESTADO, QUIERE DECIR QUE DEPENDE UNICAMENTE DEL VALOR QUE PUEDA TENER LA PRESION, TEMPERATURA O VOLUMEN EN UN DETERMINADO INSTANTE.</a:t>
            </a:r>
          </a:p>
          <a:p>
            <a:r>
              <a:rPr lang="es-ES" dirty="0" smtClean="0"/>
              <a:t>SI TENEMOS UNA EVOLUCION DE UN GAS QUE DESCRIBA UNA FUNCION O TRAYECTORIA, ESTA ESTA FORMADA POR DIFERENTES VALORES DE PRESION, TEMPERATURA Y VOLUMEN.</a:t>
            </a:r>
          </a:p>
          <a:p>
            <a:r>
              <a:rPr lang="es-ES" dirty="0" smtClean="0"/>
              <a:t>SE PUDE GRAFICAR EL ESTADO EN CADA PUNTO SEGÚN DIAGRAMA DE CLAPEYRON (P-V)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214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778" y="161925"/>
            <a:ext cx="10515600" cy="765175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TRANSFORMACIONES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1343" y="1231628"/>
            <a:ext cx="10515600" cy="4351338"/>
          </a:xfrm>
        </p:spPr>
        <p:txBody>
          <a:bodyPr/>
          <a:lstStyle/>
          <a:p>
            <a:r>
              <a:rPr lang="es-ES" dirty="0" smtClean="0"/>
              <a:t>ISOTERMICA : TEMPERATURA CONSTANTE</a:t>
            </a:r>
          </a:p>
          <a:p>
            <a:r>
              <a:rPr lang="es-ES" dirty="0" smtClean="0"/>
              <a:t>ISOBARICA: PRESION CONSTANTE</a:t>
            </a:r>
          </a:p>
          <a:p>
            <a:r>
              <a:rPr lang="es-ES" dirty="0" smtClean="0"/>
              <a:t>ADIABATICA: TRANSFERENCIA DE CALOR ES CERO (Q=0)</a:t>
            </a:r>
          </a:p>
          <a:p>
            <a:r>
              <a:rPr lang="es-ES" dirty="0" smtClean="0"/>
              <a:t>ISOCORA: VOLUMEN CONSTANTE</a:t>
            </a:r>
          </a:p>
          <a:p>
            <a:endParaRPr lang="es-ES" dirty="0"/>
          </a:p>
          <a:p>
            <a:r>
              <a:rPr lang="es-ES" dirty="0" smtClean="0"/>
              <a:t>TRANSFORMACIONES POLITROPICAS.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362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83" y="839652"/>
            <a:ext cx="9311114" cy="183460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3" y="3552688"/>
            <a:ext cx="9727503" cy="1965557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012330" y="134349"/>
            <a:ext cx="9984458" cy="675548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 ESTADO CON CONSTANTE PARTICULAR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5"/>
          <p:cNvSpPr txBox="1">
            <a:spLocks/>
          </p:cNvSpPr>
          <p:nvPr/>
        </p:nvSpPr>
        <p:spPr>
          <a:xfrm>
            <a:off x="519583" y="2877140"/>
            <a:ext cx="9984458" cy="67554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ECUACION DE ESTADO CON CONSTANTE UNIVERSAL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465941" y="5824461"/>
            <a:ext cx="7068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PM= Peso molecular es igual  a 1 </a:t>
            </a:r>
            <a:r>
              <a:rPr lang="es-ES" dirty="0" err="1" smtClean="0"/>
              <a:t>uma</a:t>
            </a:r>
            <a:r>
              <a:rPr lang="es-ES" dirty="0" smtClean="0"/>
              <a:t>; ejemplo C= PM=12 gr</a:t>
            </a:r>
          </a:p>
          <a:p>
            <a:r>
              <a:rPr lang="es-ES" dirty="0" smtClean="0"/>
              <a:t>PM= masa/numero de moles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744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5617" y="69078"/>
            <a:ext cx="10515600" cy="610052"/>
          </a:xfrm>
        </p:spPr>
        <p:txBody>
          <a:bodyPr>
            <a:normAutofit/>
          </a:bodyPr>
          <a:lstStyle/>
          <a:p>
            <a:pPr algn="ctr"/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MEZCLA DE GASES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94506" y="733718"/>
            <a:ext cx="10515600" cy="1283335"/>
          </a:xfrm>
        </p:spPr>
        <p:txBody>
          <a:bodyPr>
            <a:normAutofit/>
          </a:bodyPr>
          <a:lstStyle/>
          <a:p>
            <a:r>
              <a:rPr lang="es-ES" sz="2000" dirty="0" smtClean="0"/>
              <a:t>       PARA MEZCLAS DE GASES SE CONTEMPLAS 2 LEYES:</a:t>
            </a:r>
          </a:p>
          <a:p>
            <a:pPr marL="0" indent="0">
              <a:buNone/>
            </a:pPr>
            <a:r>
              <a:rPr lang="es-ES" sz="2000" dirty="0" smtClean="0"/>
              <a:t>1- LEY DE DALTON O DE  PRESIONES PARCIALES</a:t>
            </a:r>
          </a:p>
          <a:p>
            <a:pPr marL="0" indent="0">
              <a:buNone/>
            </a:pPr>
            <a:r>
              <a:rPr lang="es-ES" sz="2000" dirty="0" smtClean="0"/>
              <a:t>2- LEY DE AMAGAT O DE VOLUMENES PARCIALES</a:t>
            </a:r>
            <a:endParaRPr lang="es-ES" sz="2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950" y="2363288"/>
            <a:ext cx="6117481" cy="4494712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694506" y="1920240"/>
            <a:ext cx="4704533" cy="4605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LEY  DE DALTON</a:t>
            </a:r>
            <a:endParaRPr lang="es-ES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87" y="2524669"/>
            <a:ext cx="5038725" cy="20859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348" y="4610644"/>
            <a:ext cx="1695160" cy="7660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2185" y="4610644"/>
            <a:ext cx="1947921" cy="716688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6852287" y="5716226"/>
            <a:ext cx="4641213" cy="61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dirty="0"/>
              <a:t>n</a:t>
            </a:r>
            <a:r>
              <a:rPr lang="es-ES" sz="2800" dirty="0" smtClean="0"/>
              <a:t>= n1+n2+n3    p1= presión parcial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6779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0082" y="56355"/>
            <a:ext cx="10515600" cy="676275"/>
          </a:xfrm>
        </p:spPr>
        <p:txBody>
          <a:bodyPr>
            <a:normAutofit/>
          </a:bodyPr>
          <a:lstStyle/>
          <a:p>
            <a:r>
              <a:rPr lang="es-ES" sz="1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Ejemplo</a:t>
            </a:r>
            <a:endParaRPr lang="es-ES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0082" y="450849"/>
            <a:ext cx="8797921" cy="432752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472111" y="4891087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 smtClean="0"/>
              <a:t>Raire</a:t>
            </a:r>
            <a:r>
              <a:rPr lang="es-ES" sz="2800" dirty="0" smtClean="0"/>
              <a:t>= </a:t>
            </a:r>
            <a:r>
              <a:rPr lang="es-ES" sz="2800" dirty="0" err="1" smtClean="0"/>
              <a:t>maire</a:t>
            </a:r>
            <a:r>
              <a:rPr lang="es-ES" sz="2800" dirty="0" smtClean="0"/>
              <a:t>/naire= ∑</a:t>
            </a:r>
            <a:r>
              <a:rPr lang="es-ES" sz="2800" dirty="0" err="1" smtClean="0"/>
              <a:t>niPMi</a:t>
            </a:r>
            <a:r>
              <a:rPr lang="es-ES" sz="2800" dirty="0" smtClean="0"/>
              <a:t>/</a:t>
            </a:r>
            <a:r>
              <a:rPr lang="es-ES" sz="2800" dirty="0" err="1" smtClean="0"/>
              <a:t>nt</a:t>
            </a:r>
            <a:r>
              <a:rPr lang="es-ES" sz="2800" dirty="0" smtClean="0"/>
              <a:t>= (nO2*PMO2+nN2*PMN2)/naire</a:t>
            </a:r>
            <a:endParaRPr lang="es-ES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76614" y="5680075"/>
            <a:ext cx="10515600" cy="676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800" dirty="0" err="1" smtClean="0"/>
              <a:t>Raire</a:t>
            </a:r>
            <a:r>
              <a:rPr lang="es-ES" sz="2800" dirty="0" smtClean="0"/>
              <a:t>= (6,7*32+22,1*28)/28,8= 28,9 (</a:t>
            </a:r>
            <a:r>
              <a:rPr lang="es-ES" sz="2800" dirty="0" err="1" smtClean="0"/>
              <a:t>Kgf</a:t>
            </a:r>
            <a:r>
              <a:rPr lang="es-ES" sz="2800" dirty="0" smtClean="0"/>
              <a:t>*m)/(Kg*K)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289235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82246"/>
            <a:ext cx="10515600" cy="627652"/>
          </a:xfrm>
        </p:spPr>
        <p:txBody>
          <a:bodyPr>
            <a:norm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LEY DE AMAGAT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6561" y="949734"/>
            <a:ext cx="5127668" cy="576252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84" y="949734"/>
            <a:ext cx="5601484" cy="30344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520" y="4361362"/>
            <a:ext cx="4397285" cy="195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5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075" y="129993"/>
            <a:ext cx="10515600" cy="536213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PESO MOLECULAR DE UNA MEZCLA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0763" y="666206"/>
            <a:ext cx="6204857" cy="596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7800" y="170272"/>
            <a:ext cx="11353800" cy="901972"/>
          </a:xfrm>
        </p:spPr>
        <p:txBody>
          <a:bodyPr>
            <a:noAutofit/>
          </a:bodyPr>
          <a:lstStyle/>
          <a:p>
            <a:r>
              <a:rPr lang="es-ES" sz="2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CALCULO DE CONSTANTE PARTICULAR DE UNA MEZCLA DE GASES</a:t>
            </a:r>
            <a:endParaRPr lang="es-ES" sz="2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759677"/>
            <a:ext cx="8436429" cy="257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46759" y="399862"/>
            <a:ext cx="5354191" cy="133294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COMPOSICION DEL ATOMO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73" y="820780"/>
            <a:ext cx="3581400" cy="25050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011680" y="3613480"/>
            <a:ext cx="8399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ES UNA MOL? </a:t>
            </a:r>
          </a:p>
          <a:p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LA CANTIDAD DE SUSTANCIA QUE CONTIENE TANTAS ENTIDADES ELEMENTALES, (IONES, ATOMOS, MOLECUAS) COMO ATOMOS HAY EN 12 GRS DE CARBONO 12.</a:t>
            </a:r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11680" y="5090808"/>
            <a:ext cx="76940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1 MOL DE C12 TIENE 6,022X10exp 23 PARTICULAS…..Y ESAS PARTICULAS PESAN 12 GRAMOS 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254" y="820780"/>
            <a:ext cx="1586321" cy="207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8660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609</TotalTime>
  <Words>494</Words>
  <Application>Microsoft Office PowerPoint</Application>
  <PresentationFormat>Panorámica</PresentationFormat>
  <Paragraphs>59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Espiral</vt:lpstr>
      <vt:lpstr>ECUACION DE GASES IDEALES O DE ESTADO</vt:lpstr>
      <vt:lpstr>ECUACION IDEAL DE GASES O DE ESTADO</vt:lpstr>
      <vt:lpstr>ECUACION DE ESTADO CON CONSTANTE PARTICULAR</vt:lpstr>
      <vt:lpstr>MEZCLA DE GASES</vt:lpstr>
      <vt:lpstr>Ejemplo</vt:lpstr>
      <vt:lpstr>LEY DE AMAGAT</vt:lpstr>
      <vt:lpstr>PESO MOLECULAR DE UNA MEZCLA</vt:lpstr>
      <vt:lpstr>CALCULO DE CONSTANTE PARTICULAR DE UNA MEZCLA DE GASES</vt:lpstr>
      <vt:lpstr>COMPOSICION DEL ATOMO</vt:lpstr>
      <vt:lpstr>ECUACION DE GASES REALES</vt:lpstr>
      <vt:lpstr>HIPOTESIS 1: VOLUMEN DISPONIBLE PARA MOVIMIENTO DE MOLECULAS</vt:lpstr>
      <vt:lpstr>ECUACION GENERAL DE VAN DER WAALS</vt:lpstr>
      <vt:lpstr>DETERMINACION DE VARIABLES CON PARAMETROS CRITICOS DEL GAS</vt:lpstr>
      <vt:lpstr>COEFICIENTE DE COMPRESIBILIDAD</vt:lpstr>
      <vt:lpstr>PRIMER PRINCIPIO DE LA TERMODINAMICA</vt:lpstr>
      <vt:lpstr>REPRESENTACION GRAFICA DEL TRABAJO</vt:lpstr>
      <vt:lpstr>PRINCIPIO DE CONSERVACION DE LA MASA</vt:lpstr>
      <vt:lpstr>LEY DE CONSERVACION DE ENERGIA</vt:lpstr>
      <vt:lpstr>ECUACION DEL PRIMER PRINCIPIO EN SISTEMAS CERRADOS</vt:lpstr>
      <vt:lpstr>TRANSFORMACIONES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ECUACION DE GASES IDEALES</dc:title>
  <dc:creator>Admin</dc:creator>
  <cp:lastModifiedBy>Admin</cp:lastModifiedBy>
  <cp:revision>109</cp:revision>
  <dcterms:created xsi:type="dcterms:W3CDTF">2020-04-14T21:18:36Z</dcterms:created>
  <dcterms:modified xsi:type="dcterms:W3CDTF">2021-04-21T01:18:37Z</dcterms:modified>
</cp:coreProperties>
</file>