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43"/>
  </p:notesMasterIdLst>
  <p:sldIdLst>
    <p:sldId id="256" r:id="rId5"/>
    <p:sldId id="326" r:id="rId6"/>
    <p:sldId id="333" r:id="rId7"/>
    <p:sldId id="335" r:id="rId8"/>
    <p:sldId id="369" r:id="rId9"/>
    <p:sldId id="339" r:id="rId10"/>
    <p:sldId id="341" r:id="rId11"/>
    <p:sldId id="340" r:id="rId12"/>
    <p:sldId id="342" r:id="rId13"/>
    <p:sldId id="343" r:id="rId14"/>
    <p:sldId id="329" r:id="rId15"/>
    <p:sldId id="344" r:id="rId16"/>
    <p:sldId id="345" r:id="rId17"/>
    <p:sldId id="336" r:id="rId18"/>
    <p:sldId id="347" r:id="rId19"/>
    <p:sldId id="346" r:id="rId20"/>
    <p:sldId id="348" r:id="rId21"/>
    <p:sldId id="350" r:id="rId22"/>
    <p:sldId id="349" r:id="rId23"/>
    <p:sldId id="332" r:id="rId24"/>
    <p:sldId id="337" r:id="rId25"/>
    <p:sldId id="351" r:id="rId26"/>
    <p:sldId id="352" r:id="rId27"/>
    <p:sldId id="353" r:id="rId28"/>
    <p:sldId id="354" r:id="rId29"/>
    <p:sldId id="355" r:id="rId30"/>
    <p:sldId id="356" r:id="rId31"/>
    <p:sldId id="330" r:id="rId32"/>
    <p:sldId id="357" r:id="rId33"/>
    <p:sldId id="358" r:id="rId34"/>
    <p:sldId id="359" r:id="rId35"/>
    <p:sldId id="360" r:id="rId36"/>
    <p:sldId id="361" r:id="rId37"/>
    <p:sldId id="362" r:id="rId38"/>
    <p:sldId id="363" r:id="rId39"/>
    <p:sldId id="365" r:id="rId40"/>
    <p:sldId id="366" r:id="rId41"/>
    <p:sldId id="367"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1" d="100"/>
          <a:sy n="61" d="100"/>
        </p:scale>
        <p:origin x="1098"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DB7233-4F15-480B-9FF8-0F21F783C1D2}" type="datetimeFigureOut">
              <a:rPr lang="es-AR" smtClean="0"/>
              <a:t>10/4/2026</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985C4-B7B7-477E-8F73-2C92A61869CF}" type="slidenum">
              <a:rPr lang="es-AR" smtClean="0"/>
              <a:t>‹Nº›</a:t>
            </a:fld>
            <a:endParaRPr lang="es-AR"/>
          </a:p>
        </p:txBody>
      </p:sp>
    </p:spTree>
    <p:extLst>
      <p:ext uri="{BB962C8B-B14F-4D97-AF65-F5344CB8AC3E}">
        <p14:creationId xmlns:p14="http://schemas.microsoft.com/office/powerpoint/2010/main" val="2372143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50D985C4-B7B7-477E-8F73-2C92A61869CF}" type="slidenum">
              <a:rPr lang="es-AR" smtClean="0"/>
              <a:t>14</a:t>
            </a:fld>
            <a:endParaRPr lang="es-AR"/>
          </a:p>
        </p:txBody>
      </p:sp>
    </p:spTree>
    <p:extLst>
      <p:ext uri="{BB962C8B-B14F-4D97-AF65-F5344CB8AC3E}">
        <p14:creationId xmlns:p14="http://schemas.microsoft.com/office/powerpoint/2010/main" val="3865374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1626DE8-71B1-4457-9A65-74BFC51F7435}" type="datetimeFigureOut">
              <a:rPr lang="es-AR" smtClean="0"/>
              <a:t>10/4/2026</a:t>
            </a:fld>
            <a:endParaRPr lang="es-A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s-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1020DFE5-A1E5-4C75-BA3E-60009D5EB06C}" type="slidenum">
              <a:rPr lang="es-AR" smtClean="0"/>
              <a:t>‹Nº›</a:t>
            </a:fld>
            <a:endParaRPr lang="es-A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s-AR"/>
            </a:p>
          </p:txBody>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s-AR"/>
            </a:p>
          </p:txBody>
        </p:sp>
      </p:grpSp>
    </p:spTree>
    <p:extLst>
      <p:ext uri="{BB962C8B-B14F-4D97-AF65-F5344CB8AC3E}">
        <p14:creationId xmlns:p14="http://schemas.microsoft.com/office/powerpoint/2010/main" val="20522690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1626DE8-71B1-4457-9A65-74BFC51F7435}" type="datetimeFigureOut">
              <a:rPr lang="es-AR" smtClean="0"/>
              <a:t>10/4/2026</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1020DFE5-A1E5-4C75-BA3E-60009D5EB06C}" type="slidenum">
              <a:rPr lang="es-AR" smtClean="0"/>
              <a:t>‹Nº›</a:t>
            </a:fld>
            <a:endParaRPr lang="es-AR"/>
          </a:p>
        </p:txBody>
      </p:sp>
    </p:spTree>
    <p:extLst>
      <p:ext uri="{BB962C8B-B14F-4D97-AF65-F5344CB8AC3E}">
        <p14:creationId xmlns:p14="http://schemas.microsoft.com/office/powerpoint/2010/main" val="2020946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1626DE8-71B1-4457-9A65-74BFC51F7435}" type="datetimeFigureOut">
              <a:rPr lang="es-AR" smtClean="0"/>
              <a:t>10/4/2026</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1020DFE5-A1E5-4C75-BA3E-60009D5EB06C}" type="slidenum">
              <a:rPr lang="es-AR" smtClean="0"/>
              <a:t>‹Nº›</a:t>
            </a:fld>
            <a:endParaRPr lang="es-AR"/>
          </a:p>
        </p:txBody>
      </p:sp>
    </p:spTree>
    <p:extLst>
      <p:ext uri="{BB962C8B-B14F-4D97-AF65-F5344CB8AC3E}">
        <p14:creationId xmlns:p14="http://schemas.microsoft.com/office/powerpoint/2010/main" val="3403447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ítulo, subtítulo y contenido">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E2565D1-06D8-4141-9B5F-95C29313C16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 name="Marcador de texto 19">
            <a:extLst>
              <a:ext uri="{FF2B5EF4-FFF2-40B4-BE49-F238E27FC236}">
                <a16:creationId xmlns:a16="http://schemas.microsoft.com/office/drawing/2014/main" id="{04FBD4F5-432F-4C2D-A734-6CC48615FF21}"/>
              </a:ext>
            </a:extLst>
          </p:cNvPr>
          <p:cNvSpPr>
            <a:spLocks noGrp="1"/>
          </p:cNvSpPr>
          <p:nvPr>
            <p:ph type="body" sz="quarter" idx="18" hasCustomPrompt="1"/>
          </p:nvPr>
        </p:nvSpPr>
        <p:spPr>
          <a:xfrm>
            <a:off x="762000" y="2895600"/>
            <a:ext cx="3842550" cy="2855913"/>
          </a:xfrm>
        </p:spPr>
        <p:txBody>
          <a:bodyPr rtlCol="0"/>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es-ES" noProof="0"/>
              <a:t>Escriba el subtítulo aquí</a:t>
            </a:r>
          </a:p>
        </p:txBody>
      </p:sp>
      <p:sp>
        <p:nvSpPr>
          <p:cNvPr id="3" name="Marcador de posición de contenido 2"/>
          <p:cNvSpPr>
            <a:spLocks noGrp="1"/>
          </p:cNvSpPr>
          <p:nvPr>
            <p:ph idx="1" hasCustomPrompt="1"/>
          </p:nvPr>
        </p:nvSpPr>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80596C94-F585-4C00-9F72-1356CB8056E8}" type="datetime1">
              <a:rPr lang="es-ES" noProof="0" smtClean="0"/>
              <a:t>10/04/2026</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13D2E340-0663-474B-992C-9192B5C45E57}" type="slidenum">
              <a:rPr lang="es-ES" noProof="0" smtClean="0"/>
              <a:t>‹Nº›</a:t>
            </a:fld>
            <a:endParaRPr lang="es-ES" noProof="0"/>
          </a:p>
        </p:txBody>
      </p:sp>
      <p:sp>
        <p:nvSpPr>
          <p:cNvPr id="11" name="Título 1">
            <a:extLst>
              <a:ext uri="{FF2B5EF4-FFF2-40B4-BE49-F238E27FC236}">
                <a16:creationId xmlns:a16="http://schemas.microsoft.com/office/drawing/2014/main" id="{3837580B-9009-4524-B820-7ACB27BCBEB4}"/>
              </a:ext>
            </a:extLst>
          </p:cNvPr>
          <p:cNvSpPr>
            <a:spLocks noGrp="1"/>
          </p:cNvSpPr>
          <p:nvPr>
            <p:ph type="title"/>
          </p:nvPr>
        </p:nvSpPr>
        <p:spPr>
          <a:xfrm>
            <a:off x="762000" y="559678"/>
            <a:ext cx="3833906" cy="2221622"/>
          </a:xfrm>
        </p:spPr>
        <p:txBody>
          <a:bodyPr rtlCol="0" anchor="b"/>
          <a:lstStyle/>
          <a:p>
            <a:pPr rtl="0"/>
            <a:r>
              <a:rPr lang="es-ES" noProof="0"/>
              <a:t>Haga clic para modificar el estilo de título del patrón</a:t>
            </a:r>
          </a:p>
        </p:txBody>
      </p:sp>
      <p:cxnSp>
        <p:nvCxnSpPr>
          <p:cNvPr id="12" name="Conector recto 11" title="Líneas de regla horizontal">
            <a:extLst>
              <a:ext uri="{FF2B5EF4-FFF2-40B4-BE49-F238E27FC236}">
                <a16:creationId xmlns:a16="http://schemas.microsoft.com/office/drawing/2014/main" id="{54F1A406-73A8-450C-B21C-AA9616F476C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988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1626DE8-71B1-4457-9A65-74BFC51F7435}" type="datetimeFigureOut">
              <a:rPr lang="es-AR" smtClean="0"/>
              <a:t>10/4/2026</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1020DFE5-A1E5-4C75-BA3E-60009D5EB06C}" type="slidenum">
              <a:rPr lang="es-AR" smtClean="0"/>
              <a:t>‹Nº›</a:t>
            </a:fld>
            <a:endParaRPr lang="es-AR"/>
          </a:p>
        </p:txBody>
      </p:sp>
    </p:spTree>
    <p:extLst>
      <p:ext uri="{BB962C8B-B14F-4D97-AF65-F5344CB8AC3E}">
        <p14:creationId xmlns:p14="http://schemas.microsoft.com/office/powerpoint/2010/main" val="501820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1626DE8-71B1-4457-9A65-74BFC51F7435}" type="datetimeFigureOut">
              <a:rPr lang="es-AR" smtClean="0"/>
              <a:t>10/4/2026</a:t>
            </a:fld>
            <a:endParaRPr lang="es-A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s-A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1020DFE5-A1E5-4C75-BA3E-60009D5EB06C}" type="slidenum">
              <a:rPr lang="es-AR" smtClean="0"/>
              <a:t>‹Nº›</a:t>
            </a:fld>
            <a:endParaRPr lang="es-A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10677660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1626DE8-71B1-4457-9A65-74BFC51F7435}" type="datetimeFigureOut">
              <a:rPr lang="es-AR" smtClean="0"/>
              <a:t>10/4/2026</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1020DFE5-A1E5-4C75-BA3E-60009D5EB06C}" type="slidenum">
              <a:rPr lang="es-AR" smtClean="0"/>
              <a:t>‹Nº›</a:t>
            </a:fld>
            <a:endParaRPr lang="es-AR"/>
          </a:p>
        </p:txBody>
      </p:sp>
    </p:spTree>
    <p:extLst>
      <p:ext uri="{BB962C8B-B14F-4D97-AF65-F5344CB8AC3E}">
        <p14:creationId xmlns:p14="http://schemas.microsoft.com/office/powerpoint/2010/main" val="3066415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1626DE8-71B1-4457-9A65-74BFC51F7435}" type="datetimeFigureOut">
              <a:rPr lang="es-AR" smtClean="0"/>
              <a:t>10/4/2026</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1020DFE5-A1E5-4C75-BA3E-60009D5EB06C}" type="slidenum">
              <a:rPr lang="es-AR" smtClean="0"/>
              <a:t>‹Nº›</a:t>
            </a:fld>
            <a:endParaRPr lang="es-AR"/>
          </a:p>
        </p:txBody>
      </p:sp>
    </p:spTree>
    <p:extLst>
      <p:ext uri="{BB962C8B-B14F-4D97-AF65-F5344CB8AC3E}">
        <p14:creationId xmlns:p14="http://schemas.microsoft.com/office/powerpoint/2010/main" val="2272491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1626DE8-71B1-4457-9A65-74BFC51F7435}" type="datetimeFigureOut">
              <a:rPr lang="es-AR" smtClean="0"/>
              <a:t>10/4/2026</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1020DFE5-A1E5-4C75-BA3E-60009D5EB06C}" type="slidenum">
              <a:rPr lang="es-AR" smtClean="0"/>
              <a:t>‹Nº›</a:t>
            </a:fld>
            <a:endParaRPr lang="es-AR"/>
          </a:p>
        </p:txBody>
      </p:sp>
    </p:spTree>
    <p:extLst>
      <p:ext uri="{BB962C8B-B14F-4D97-AF65-F5344CB8AC3E}">
        <p14:creationId xmlns:p14="http://schemas.microsoft.com/office/powerpoint/2010/main" val="3632018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626DE8-71B1-4457-9A65-74BFC51F7435}" type="datetimeFigureOut">
              <a:rPr lang="es-AR" smtClean="0"/>
              <a:t>10/4/2026</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1020DFE5-A1E5-4C75-BA3E-60009D5EB06C}" type="slidenum">
              <a:rPr lang="es-AR" smtClean="0"/>
              <a:t>‹Nº›</a:t>
            </a:fld>
            <a:endParaRPr lang="es-AR"/>
          </a:p>
        </p:txBody>
      </p:sp>
    </p:spTree>
    <p:extLst>
      <p:ext uri="{BB962C8B-B14F-4D97-AF65-F5344CB8AC3E}">
        <p14:creationId xmlns:p14="http://schemas.microsoft.com/office/powerpoint/2010/main" val="2822035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1626DE8-71B1-4457-9A65-74BFC51F7435}" type="datetimeFigureOut">
              <a:rPr lang="es-AR" smtClean="0"/>
              <a:t>10/4/2026</a:t>
            </a:fld>
            <a:endParaRPr lang="es-A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020DFE5-A1E5-4C75-BA3E-60009D5EB06C}" type="slidenum">
              <a:rPr lang="es-AR" smtClean="0"/>
              <a:t>‹Nº›</a:t>
            </a:fld>
            <a:endParaRPr lang="es-A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75747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1626DE8-71B1-4457-9A65-74BFC51F7435}" type="datetimeFigureOut">
              <a:rPr lang="es-AR" smtClean="0"/>
              <a:t>10/4/2026</a:t>
            </a:fld>
            <a:endParaRPr lang="es-A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020DFE5-A1E5-4C75-BA3E-60009D5EB06C}" type="slidenum">
              <a:rPr lang="es-AR" smtClean="0"/>
              <a:t>‹Nº›</a:t>
            </a:fld>
            <a:endParaRPr lang="es-A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27755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1626DE8-71B1-4457-9A65-74BFC51F7435}" type="datetimeFigureOut">
              <a:rPr lang="es-AR" smtClean="0"/>
              <a:t>10/4/2026</a:t>
            </a:fld>
            <a:endParaRPr lang="es-A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s-A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1020DFE5-A1E5-4C75-BA3E-60009D5EB06C}" type="slidenum">
              <a:rPr lang="es-AR" smtClean="0"/>
              <a:t>‹Nº›</a:t>
            </a:fld>
            <a:endParaRPr lang="es-A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Tree>
    <p:extLst>
      <p:ext uri="{BB962C8B-B14F-4D97-AF65-F5344CB8AC3E}">
        <p14:creationId xmlns:p14="http://schemas.microsoft.com/office/powerpoint/2010/main" val="63823231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0BAD89-F5DF-8748-8ABC-3A5FC8600F26}"/>
              </a:ext>
            </a:extLst>
          </p:cNvPr>
          <p:cNvSpPr>
            <a:spLocks noGrp="1"/>
          </p:cNvSpPr>
          <p:nvPr>
            <p:ph type="ctrTitle"/>
          </p:nvPr>
        </p:nvSpPr>
        <p:spPr>
          <a:xfrm>
            <a:off x="1915127" y="1680754"/>
            <a:ext cx="8361229" cy="1439571"/>
          </a:xfrm>
        </p:spPr>
        <p:txBody>
          <a:bodyPr/>
          <a:lstStyle/>
          <a:p>
            <a:r>
              <a:rPr lang="es-ES" dirty="0">
                <a:solidFill>
                  <a:schemeClr val="tx1"/>
                </a:solidFill>
              </a:rPr>
              <a:t>CLASE 2 UNIDAD I</a:t>
            </a:r>
            <a:endParaRPr lang="es-AR" dirty="0">
              <a:solidFill>
                <a:schemeClr val="tx1"/>
              </a:solidFill>
            </a:endParaRPr>
          </a:p>
        </p:txBody>
      </p:sp>
      <p:sp>
        <p:nvSpPr>
          <p:cNvPr id="3" name="Subtítulo 2">
            <a:extLst>
              <a:ext uri="{FF2B5EF4-FFF2-40B4-BE49-F238E27FC236}">
                <a16:creationId xmlns:a16="http://schemas.microsoft.com/office/drawing/2014/main" id="{35E1BD1C-A9C7-F639-8785-B94FC0457971}"/>
              </a:ext>
            </a:extLst>
          </p:cNvPr>
          <p:cNvSpPr>
            <a:spLocks noGrp="1"/>
          </p:cNvSpPr>
          <p:nvPr>
            <p:ph type="subTitle" idx="1"/>
          </p:nvPr>
        </p:nvSpPr>
        <p:spPr>
          <a:xfrm>
            <a:off x="2432878" y="3337970"/>
            <a:ext cx="7325726" cy="1086237"/>
          </a:xfrm>
        </p:spPr>
        <p:txBody>
          <a:bodyPr>
            <a:noAutofit/>
          </a:bodyPr>
          <a:lstStyle/>
          <a:p>
            <a:r>
              <a:rPr lang="es-ES" sz="2800" b="1" dirty="0">
                <a:latin typeface="Arial" panose="020B0604020202020204" pitchFamily="34" charset="0"/>
                <a:cs typeface="Arial" panose="020B0604020202020204" pitchFamily="34" charset="0"/>
              </a:rPr>
              <a:t>Características orgánicas y funcionales de las maquinarias agrícolas</a:t>
            </a:r>
            <a:endParaRPr lang="es-A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8372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23107" y="379756"/>
            <a:ext cx="10885715" cy="531299"/>
          </a:xfrm>
          <a:prstGeom prst="rect">
            <a:avLst/>
          </a:prstGeom>
        </p:spPr>
        <p:txBody>
          <a:bodyPr wrap="square">
            <a:spAutoFit/>
          </a:bodyPr>
          <a:lstStyle/>
          <a:p>
            <a:pPr indent="180340">
              <a:lnSpc>
                <a:spcPct val="130000"/>
              </a:lnSpc>
              <a:spcBef>
                <a:spcPts val="1200"/>
              </a:spcBef>
              <a:spcAft>
                <a:spcPts val="1200"/>
              </a:spcAft>
            </a:pPr>
            <a:r>
              <a:rPr lang="es-AR" sz="2400" b="1" dirty="0">
                <a:solidFill>
                  <a:srgbClr val="4F81BD"/>
                </a:solidFill>
                <a:latin typeface="Arial" panose="020B0604020202020204" pitchFamily="34" charset="0"/>
                <a:ea typeface="MS Gothic" panose="020B0609070205080204" pitchFamily="49" charset="-128"/>
                <a:cs typeface="Times New Roman" panose="02020603050405020304" pitchFamily="18" charset="0"/>
              </a:rPr>
              <a:t>Toma de Fuerza (</a:t>
            </a:r>
            <a:r>
              <a:rPr lang="es-AR" sz="2400" b="1" dirty="0" err="1">
                <a:solidFill>
                  <a:srgbClr val="4F81BD"/>
                </a:solidFill>
                <a:latin typeface="Arial" panose="020B0604020202020204" pitchFamily="34" charset="0"/>
                <a:ea typeface="MS Gothic" panose="020B0609070205080204" pitchFamily="49" charset="-128"/>
                <a:cs typeface="Times New Roman" panose="02020603050405020304" pitchFamily="18" charset="0"/>
              </a:rPr>
              <a:t>TDF</a:t>
            </a:r>
            <a:r>
              <a:rPr lang="es-AR" sz="2400" b="1" dirty="0">
                <a:solidFill>
                  <a:srgbClr val="4F81BD"/>
                </a:solidFill>
                <a:latin typeface="Arial" panose="020B0604020202020204" pitchFamily="34" charset="0"/>
                <a:ea typeface="MS Gothic" panose="020B0609070205080204" pitchFamily="49" charset="-128"/>
                <a:cs typeface="Times New Roman" panose="02020603050405020304" pitchFamily="18" charset="0"/>
              </a:rPr>
              <a:t>)</a:t>
            </a:r>
            <a:endParaRPr lang="en-US" sz="2000" b="1" dirty="0">
              <a:solidFill>
                <a:srgbClr val="4F81BD"/>
              </a:solidFill>
              <a:latin typeface="Calibri" panose="020F0502020204030204" pitchFamily="34" charset="0"/>
              <a:ea typeface="MS Gothic" panose="020B0609070205080204" pitchFamily="49" charset="-128"/>
              <a:cs typeface="Times New Roman" panose="02020603050405020304" pitchFamily="18" charset="0"/>
            </a:endParaRPr>
          </a:p>
        </p:txBody>
      </p:sp>
      <p:sp>
        <p:nvSpPr>
          <p:cNvPr id="5" name="Rectángulo 4"/>
          <p:cNvSpPr/>
          <p:nvPr/>
        </p:nvSpPr>
        <p:spPr>
          <a:xfrm>
            <a:off x="1031964" y="1040013"/>
            <a:ext cx="10702833" cy="852285"/>
          </a:xfrm>
          <a:prstGeom prst="rect">
            <a:avLst/>
          </a:prstGeom>
        </p:spPr>
        <p:txBody>
          <a:bodyPr wrap="square">
            <a:spAutoFit/>
          </a:bodyPr>
          <a:lstStyle/>
          <a:p>
            <a:pPr indent="180340">
              <a:lnSpc>
                <a:spcPct val="130000"/>
              </a:lnSpc>
              <a:spcBef>
                <a:spcPts val="1200"/>
              </a:spcBef>
              <a:spcAft>
                <a:spcPts val="1200"/>
              </a:spcAft>
            </a:pPr>
            <a:r>
              <a:rPr lang="es-AR" sz="2000" dirty="0">
                <a:latin typeface="Arial" panose="020B0604020202020204" pitchFamily="34" charset="0"/>
                <a:ea typeface="Times New Roman" panose="02020603050405020304" pitchFamily="18" charset="0"/>
              </a:rPr>
              <a:t>La toma de fuerza (</a:t>
            </a:r>
            <a:r>
              <a:rPr lang="es-AR" sz="2000" dirty="0" err="1">
                <a:latin typeface="Arial" panose="020B0604020202020204" pitchFamily="34" charset="0"/>
                <a:ea typeface="Times New Roman" panose="02020603050405020304" pitchFamily="18" charset="0"/>
              </a:rPr>
              <a:t>TDF</a:t>
            </a:r>
            <a:r>
              <a:rPr lang="es-AR" sz="2000" dirty="0">
                <a:latin typeface="Arial" panose="020B0604020202020204" pitchFamily="34" charset="0"/>
                <a:ea typeface="Times New Roman" panose="02020603050405020304" pitchFamily="18" charset="0"/>
              </a:rPr>
              <a:t>) es un eje rotativo ubicado generalmente en la parte trasera del tractor que transmite potencia mecánica directa del motor a los implementos.</a:t>
            </a:r>
            <a:endParaRPr lang="en-US" sz="2000" dirty="0">
              <a:latin typeface="Times New Roman" panose="02020603050405020304" pitchFamily="18" charset="0"/>
              <a:ea typeface="Times New Roman" panose="02020603050405020304" pitchFamily="18" charset="0"/>
            </a:endParaRPr>
          </a:p>
        </p:txBody>
      </p:sp>
      <p:pic>
        <p:nvPicPr>
          <p:cNvPr id="6" name="Imagen 5"/>
          <p:cNvPicPr/>
          <p:nvPr/>
        </p:nvPicPr>
        <p:blipFill>
          <a:blip r:embed="rId2"/>
          <a:stretch>
            <a:fillRect/>
          </a:stretch>
        </p:blipFill>
        <p:spPr>
          <a:xfrm>
            <a:off x="5925272" y="2134468"/>
            <a:ext cx="5648419" cy="4579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ángulo 1"/>
          <p:cNvSpPr/>
          <p:nvPr/>
        </p:nvSpPr>
        <p:spPr>
          <a:xfrm>
            <a:off x="1275115" y="5269554"/>
            <a:ext cx="4153989" cy="1195712"/>
          </a:xfrm>
          <a:prstGeom prst="rect">
            <a:avLst/>
          </a:prstGeom>
        </p:spPr>
        <p:txBody>
          <a:bodyPr wrap="square">
            <a:spAutoFit/>
          </a:bodyPr>
          <a:lstStyle/>
          <a:p>
            <a:pPr>
              <a:lnSpc>
                <a:spcPct val="115000"/>
              </a:lnSpc>
              <a:spcBef>
                <a:spcPts val="1000"/>
              </a:spcBef>
              <a:spcAft>
                <a:spcPts val="0"/>
              </a:spcAft>
            </a:pPr>
            <a:r>
              <a:rPr lang="es-AR" b="1" dirty="0">
                <a:solidFill>
                  <a:srgbClr val="4F81BD"/>
                </a:solidFill>
                <a:latin typeface="Arial" panose="020B0604020202020204" pitchFamily="34" charset="0"/>
                <a:ea typeface="MS Gothic" panose="020B0609070205080204" pitchFamily="49" charset="-128"/>
                <a:cs typeface="Times New Roman" panose="02020603050405020304" pitchFamily="18" charset="0"/>
              </a:rPr>
              <a:t>Potencia transmitida</a:t>
            </a:r>
            <a:endParaRPr lang="en-US" sz="2000" b="1" dirty="0">
              <a:solidFill>
                <a:srgbClr val="4F81BD"/>
              </a:solidFill>
              <a:latin typeface="Calibri" panose="020F0502020204030204" pitchFamily="34" charset="0"/>
              <a:ea typeface="MS Gothic" panose="020B0609070205080204" pitchFamily="49" charset="-128"/>
              <a:cs typeface="Times New Roman" panose="02020603050405020304" pitchFamily="18" charset="0"/>
            </a:endParaRPr>
          </a:p>
          <a:p>
            <a:pPr indent="180340">
              <a:spcBef>
                <a:spcPts val="600"/>
              </a:spcBef>
              <a:spcAft>
                <a:spcPts val="600"/>
              </a:spcAft>
            </a:pPr>
            <a:r>
              <a:rPr lang="es-AR" dirty="0">
                <a:latin typeface="Arial" panose="020B0604020202020204" pitchFamily="34" charset="0"/>
                <a:ea typeface="Times New Roman" panose="02020603050405020304" pitchFamily="18" charset="0"/>
              </a:rPr>
              <a:t>La potencia de la </a:t>
            </a:r>
            <a:r>
              <a:rPr lang="es-AR" dirty="0" err="1">
                <a:latin typeface="Arial" panose="020B0604020202020204" pitchFamily="34" charset="0"/>
                <a:ea typeface="Times New Roman" panose="02020603050405020304" pitchFamily="18" charset="0"/>
              </a:rPr>
              <a:t>TDF</a:t>
            </a:r>
            <a:r>
              <a:rPr lang="es-AR" dirty="0">
                <a:latin typeface="Arial" panose="020B0604020202020204" pitchFamily="34" charset="0"/>
                <a:ea typeface="Times New Roman" panose="02020603050405020304" pitchFamily="18" charset="0"/>
              </a:rPr>
              <a:t> suele ser:</a:t>
            </a:r>
            <a:endParaRPr lang="en-US" dirty="0">
              <a:latin typeface="Times New Roman" panose="02020603050405020304" pitchFamily="18" charset="0"/>
              <a:ea typeface="Times New Roman" panose="02020603050405020304" pitchFamily="18" charset="0"/>
            </a:endParaRPr>
          </a:p>
          <a:p>
            <a:pPr indent="180340">
              <a:spcBef>
                <a:spcPts val="600"/>
              </a:spcBef>
              <a:spcAft>
                <a:spcPts val="600"/>
              </a:spcAft>
            </a:pPr>
            <a:r>
              <a:rPr lang="es-AR" dirty="0">
                <a:latin typeface="Arial" panose="020B0604020202020204" pitchFamily="34" charset="0"/>
                <a:ea typeface="Times New Roman" panose="02020603050405020304" pitchFamily="18" charset="0"/>
              </a:rPr>
              <a:t>70 – 90 % de la potencia del motor.</a:t>
            </a:r>
            <a:endParaRPr lang="en-US" dirty="0">
              <a:latin typeface="Times New Roman" panose="02020603050405020304" pitchFamily="18" charset="0"/>
              <a:ea typeface="Times New Roman" panose="02020603050405020304" pitchFamily="18" charset="0"/>
            </a:endParaRPr>
          </a:p>
        </p:txBody>
      </p:sp>
      <p:pic>
        <p:nvPicPr>
          <p:cNvPr id="3" name="Imagen 2"/>
          <p:cNvPicPr>
            <a:picLocks noChangeAspect="1"/>
          </p:cNvPicPr>
          <p:nvPr/>
        </p:nvPicPr>
        <p:blipFill>
          <a:blip r:embed="rId3"/>
          <a:stretch>
            <a:fillRect/>
          </a:stretch>
        </p:blipFill>
        <p:spPr>
          <a:xfrm>
            <a:off x="1133755" y="2134468"/>
            <a:ext cx="4543433" cy="2663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5871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9C668E2-079F-BFCE-0655-D8F07A3524C6}"/>
              </a:ext>
            </a:extLst>
          </p:cNvPr>
          <p:cNvSpPr txBox="1"/>
          <p:nvPr/>
        </p:nvSpPr>
        <p:spPr>
          <a:xfrm>
            <a:off x="743277" y="315903"/>
            <a:ext cx="5488670" cy="5168102"/>
          </a:xfrm>
          <a:prstGeom prst="rect">
            <a:avLst/>
          </a:prstGeom>
        </p:spPr>
        <p:txBody>
          <a:bodyPr vert="horz" lIns="91440" tIns="45720" rIns="91440" bIns="45720" rtlCol="0">
            <a:noAutofit/>
          </a:bodyPr>
          <a:lstStyle/>
          <a:p>
            <a:pPr>
              <a:lnSpc>
                <a:spcPct val="150000"/>
              </a:lnSpc>
              <a:spcBef>
                <a:spcPts val="600"/>
              </a:spcBef>
              <a:spcAft>
                <a:spcPts val="600"/>
              </a:spcAft>
            </a:pPr>
            <a:r>
              <a:rPr lang="en-US" sz="2400" b="1" u="sng" dirty="0" err="1">
                <a:ln>
                  <a:solidFill>
                    <a:srgbClr val="0070C0"/>
                  </a:solidFill>
                </a:ln>
                <a:solidFill>
                  <a:srgbClr val="0070C0"/>
                </a:solidFill>
                <a:latin typeface="Arial" panose="020B0604020202020204" pitchFamily="34" charset="0"/>
                <a:cs typeface="Arial" panose="020B0604020202020204" pitchFamily="34" charset="0"/>
              </a:rPr>
              <a:t>Sembradoras</a:t>
            </a:r>
            <a:endParaRPr lang="en-US" sz="2400" b="1" u="sng" dirty="0">
              <a:ln>
                <a:solidFill>
                  <a:srgbClr val="0070C0"/>
                </a:solidFill>
              </a:ln>
              <a:solidFill>
                <a:srgbClr val="0070C0"/>
              </a:solidFill>
              <a:latin typeface="Arial" panose="020B0604020202020204" pitchFamily="34" charset="0"/>
              <a:cs typeface="Arial" panose="020B0604020202020204" pitchFamily="34" charset="0"/>
            </a:endParaRPr>
          </a:p>
          <a:p>
            <a:pPr>
              <a:lnSpc>
                <a:spcPct val="150000"/>
              </a:lnSpc>
              <a:spcBef>
                <a:spcPts val="600"/>
              </a:spcBef>
              <a:spcAft>
                <a:spcPts val="600"/>
              </a:spcAft>
            </a:pPr>
            <a:r>
              <a:rPr lang="en-US" sz="2400" dirty="0" err="1">
                <a:latin typeface="Arial" panose="020B0604020202020204" pitchFamily="34" charset="0"/>
                <a:cs typeface="Arial" panose="020B0604020202020204" pitchFamily="34" charset="0"/>
              </a:rPr>
              <a:t>Componentes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orgánicos</a:t>
            </a:r>
            <a:r>
              <a:rPr lang="en-US" sz="2400" dirty="0">
                <a:latin typeface="Arial" panose="020B0604020202020204" pitchFamily="34" charset="0"/>
                <a:cs typeface="Arial" panose="020B0604020202020204" pitchFamily="34" charset="0"/>
              </a:rPr>
              <a:t>:</a:t>
            </a:r>
          </a:p>
          <a:p>
            <a:pPr marL="468000" indent="-180000">
              <a:lnSpc>
                <a:spcPct val="150000"/>
              </a:lnSpc>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Tolva(</a:t>
            </a:r>
            <a:r>
              <a:rPr lang="en-US" sz="2400" dirty="0" err="1">
                <a:latin typeface="Arial" panose="020B0604020202020204" pitchFamily="34" charset="0"/>
                <a:cs typeface="Arial" panose="020B0604020202020204" pitchFamily="34" charset="0"/>
              </a:rPr>
              <a:t>semilla</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fertilizante</a:t>
            </a:r>
            <a:r>
              <a:rPr lang="en-US" sz="2400" dirty="0">
                <a:latin typeface="Arial" panose="020B0604020202020204" pitchFamily="34" charset="0"/>
                <a:cs typeface="Arial" panose="020B0604020202020204" pitchFamily="34" charset="0"/>
              </a:rPr>
              <a:t>)</a:t>
            </a:r>
          </a:p>
          <a:p>
            <a:pPr marL="468000" indent="-180000">
              <a:lnSpc>
                <a:spcPct val="150000"/>
              </a:lnSpc>
              <a:spcBef>
                <a:spcPts val="600"/>
              </a:spcBef>
              <a:spcAft>
                <a:spcPts val="600"/>
              </a:spcAft>
              <a:buFont typeface="Arial" panose="020B0604020202020204" pitchFamily="34" charset="0"/>
              <a:buChar char="•"/>
            </a:pPr>
            <a:r>
              <a:rPr lang="en-US" sz="2400" dirty="0" err="1">
                <a:latin typeface="Arial" panose="020B0604020202020204" pitchFamily="34" charset="0"/>
                <a:cs typeface="Arial" panose="020B0604020202020204" pitchFamily="34" charset="0"/>
              </a:rPr>
              <a:t>Dosificador</a:t>
            </a:r>
            <a:endParaRPr lang="en-US" sz="2400" dirty="0">
              <a:latin typeface="Arial" panose="020B0604020202020204" pitchFamily="34" charset="0"/>
              <a:cs typeface="Arial" panose="020B0604020202020204" pitchFamily="34" charset="0"/>
            </a:endParaRPr>
          </a:p>
          <a:p>
            <a:pPr marL="468000" indent="-180000">
              <a:lnSpc>
                <a:spcPct val="150000"/>
              </a:lnSpc>
              <a:spcBef>
                <a:spcPts val="600"/>
              </a:spcBef>
              <a:spcAft>
                <a:spcPts val="600"/>
              </a:spcAft>
              <a:buFont typeface="Arial" panose="020B0604020202020204" pitchFamily="34" charset="0"/>
              <a:buChar char="•"/>
            </a:pPr>
            <a:r>
              <a:rPr lang="en-US" sz="2400" dirty="0" err="1">
                <a:latin typeface="Arial" panose="020B0604020202020204" pitchFamily="34" charset="0"/>
                <a:cs typeface="Arial" panose="020B0604020202020204" pitchFamily="34" charset="0"/>
              </a:rPr>
              <a:t>Cuerpos</a:t>
            </a:r>
            <a:r>
              <a:rPr lang="en-US" sz="2400" dirty="0">
                <a:latin typeface="Arial" panose="020B0604020202020204" pitchFamily="34" charset="0"/>
                <a:cs typeface="Arial" panose="020B0604020202020204" pitchFamily="34" charset="0"/>
              </a:rPr>
              <a:t> de </a:t>
            </a:r>
            <a:r>
              <a:rPr lang="en-US" sz="2400" dirty="0" err="1">
                <a:latin typeface="Arial" panose="020B0604020202020204" pitchFamily="34" charset="0"/>
                <a:cs typeface="Arial" panose="020B0604020202020204" pitchFamily="34" charset="0"/>
              </a:rPr>
              <a:t>siembra</a:t>
            </a:r>
            <a:endParaRPr lang="en-US" sz="2400" dirty="0">
              <a:latin typeface="Arial" panose="020B0604020202020204" pitchFamily="34" charset="0"/>
              <a:cs typeface="Arial" panose="020B0604020202020204" pitchFamily="34" charset="0"/>
            </a:endParaRPr>
          </a:p>
          <a:p>
            <a:pPr marL="468000" indent="-180000">
              <a:lnSpc>
                <a:spcPct val="150000"/>
              </a:lnSpc>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Sistema de </a:t>
            </a:r>
            <a:r>
              <a:rPr lang="en-US" sz="2400" dirty="0" err="1">
                <a:latin typeface="Arial" panose="020B0604020202020204" pitchFamily="34" charset="0"/>
                <a:cs typeface="Arial" panose="020B0604020202020204" pitchFamily="34" charset="0"/>
              </a:rPr>
              <a:t>distribución</a:t>
            </a:r>
            <a:endParaRPr lang="en-US" sz="2400" dirty="0">
              <a:latin typeface="Arial" panose="020B0604020202020204" pitchFamily="34" charset="0"/>
              <a:cs typeface="Arial" panose="020B0604020202020204" pitchFamily="34" charset="0"/>
            </a:endParaRPr>
          </a:p>
          <a:p>
            <a:pPr marL="468000" indent="-180000">
              <a:lnSpc>
                <a:spcPct val="150000"/>
              </a:lnSpc>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Ruedas </a:t>
            </a:r>
            <a:r>
              <a:rPr lang="en-US" sz="2400" dirty="0" err="1">
                <a:latin typeface="Arial" panose="020B0604020202020204" pitchFamily="34" charset="0"/>
                <a:cs typeface="Arial" panose="020B0604020202020204" pitchFamily="34" charset="0"/>
              </a:rPr>
              <a:t>limitadoras</a:t>
            </a:r>
            <a:r>
              <a:rPr lang="en-US" sz="2400" dirty="0">
                <a:latin typeface="Arial" panose="020B0604020202020204" pitchFamily="34" charset="0"/>
                <a:cs typeface="Arial" panose="020B0604020202020204" pitchFamily="34" charset="0"/>
              </a:rPr>
              <a:t> de </a:t>
            </a:r>
            <a:r>
              <a:rPr lang="en-US" sz="2400" dirty="0" err="1">
                <a:latin typeface="Arial" panose="020B0604020202020204" pitchFamily="34" charset="0"/>
                <a:cs typeface="Arial" panose="020B0604020202020204" pitchFamily="34" charset="0"/>
              </a:rPr>
              <a:t>profundidad</a:t>
            </a:r>
            <a:endParaRPr lang="en-US" sz="2400" dirty="0">
              <a:latin typeface="Arial" panose="020B0604020202020204" pitchFamily="34" charset="0"/>
              <a:cs typeface="Arial" panose="020B0604020202020204" pitchFamily="34" charset="0"/>
            </a:endParaRPr>
          </a:p>
          <a:p>
            <a:pPr indent="-228600">
              <a:lnSpc>
                <a:spcPct val="150000"/>
              </a:lnSpc>
              <a:spcBef>
                <a:spcPts val="600"/>
              </a:spcBef>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indent="-228600">
              <a:lnSpc>
                <a:spcPct val="150000"/>
              </a:lnSpc>
              <a:spcBef>
                <a:spcPts val="600"/>
              </a:spcBef>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indent="-228600">
              <a:lnSpc>
                <a:spcPct val="150000"/>
              </a:lnSpc>
              <a:spcBef>
                <a:spcPts val="600"/>
              </a:spcBef>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indent="-228600">
              <a:lnSpc>
                <a:spcPct val="150000"/>
              </a:lnSpc>
              <a:spcBef>
                <a:spcPts val="600"/>
              </a:spcBef>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indent="-228600">
              <a:lnSpc>
                <a:spcPct val="150000"/>
              </a:lnSpc>
              <a:spcBef>
                <a:spcPts val="600"/>
              </a:spcBef>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indent="-228600">
              <a:lnSpc>
                <a:spcPct val="150000"/>
              </a:lnSpc>
              <a:spcBef>
                <a:spcPts val="600"/>
              </a:spcBef>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indent="-228600">
              <a:lnSpc>
                <a:spcPct val="150000"/>
              </a:lnSpc>
              <a:spcBef>
                <a:spcPts val="600"/>
              </a:spcBef>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indent="-228600">
              <a:lnSpc>
                <a:spcPct val="150000"/>
              </a:lnSpc>
              <a:spcBef>
                <a:spcPts val="600"/>
              </a:spcBef>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7" name="Imagen 6"/>
          <p:cNvPicPr/>
          <p:nvPr/>
        </p:nvPicPr>
        <p:blipFill>
          <a:blip r:embed="rId2"/>
          <a:stretch>
            <a:fillRect/>
          </a:stretch>
        </p:blipFill>
        <p:spPr>
          <a:xfrm>
            <a:off x="5742985" y="0"/>
            <a:ext cx="6449015" cy="39972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p:cNvPicPr/>
          <p:nvPr/>
        </p:nvPicPr>
        <p:blipFill>
          <a:blip r:embed="rId3"/>
          <a:stretch>
            <a:fillRect/>
          </a:stretch>
        </p:blipFill>
        <p:spPr>
          <a:xfrm>
            <a:off x="6322423" y="2899954"/>
            <a:ext cx="5869577" cy="3958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171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tretch>
            <a:fillRect/>
          </a:stretch>
        </p:blipFill>
        <p:spPr>
          <a:xfrm>
            <a:off x="1937792" y="69668"/>
            <a:ext cx="8791168" cy="6727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7220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6355" y="82115"/>
            <a:ext cx="4841966" cy="6620274"/>
          </a:xfrm>
          <a:prstGeom prst="rect">
            <a:avLst/>
          </a:prstGeom>
        </p:spPr>
        <p:txBody>
          <a:bodyPr wrap="square">
            <a:spAutoFit/>
          </a:bodyPr>
          <a:lstStyle/>
          <a:p>
            <a:pPr indent="180340">
              <a:lnSpc>
                <a:spcPct val="130000"/>
              </a:lnSpc>
              <a:spcBef>
                <a:spcPts val="1200"/>
              </a:spcBef>
              <a:spcAft>
                <a:spcPts val="1200"/>
              </a:spcAft>
            </a:pPr>
            <a:r>
              <a:rPr lang="es-AR" sz="2400" b="1" dirty="0">
                <a:solidFill>
                  <a:srgbClr val="4F81BD"/>
                </a:solidFill>
                <a:latin typeface="Arial" panose="020B0604020202020204" pitchFamily="34" charset="0"/>
                <a:ea typeface="MS Gothic" panose="020B0609070205080204" pitchFamily="49" charset="-128"/>
                <a:cs typeface="Times New Roman" panose="02020603050405020304" pitchFamily="18" charset="0"/>
              </a:rPr>
              <a:t>Funciones de la sembradora</a:t>
            </a:r>
            <a:endParaRPr lang="en-US" sz="2800" b="1" dirty="0">
              <a:solidFill>
                <a:srgbClr val="4F81BD"/>
              </a:solidFill>
              <a:latin typeface="Calibri" panose="020F0502020204030204" pitchFamily="34" charset="0"/>
              <a:ea typeface="MS Gothic" panose="020B0609070205080204" pitchFamily="49" charset="-128"/>
              <a:cs typeface="Times New Roman" panose="02020603050405020304" pitchFamily="18" charset="0"/>
            </a:endParaRPr>
          </a:p>
          <a:p>
            <a:pPr marL="180340" indent="180340">
              <a:lnSpc>
                <a:spcPct val="130000"/>
              </a:lnSpc>
              <a:spcBef>
                <a:spcPts val="600"/>
              </a:spcBef>
              <a:spcAft>
                <a:spcPts val="600"/>
              </a:spcAft>
            </a:pPr>
            <a:r>
              <a:rPr lang="es-AR" sz="2000" b="1" u="sng" dirty="0">
                <a:latin typeface="Arial" panose="020B0604020202020204" pitchFamily="34" charset="0"/>
                <a:ea typeface="MS Mincho"/>
                <a:cs typeface="Times New Roman" panose="02020603050405020304" pitchFamily="18" charset="0"/>
              </a:rPr>
              <a:t>Abrir surco</a:t>
            </a:r>
            <a:r>
              <a:rPr lang="es-AR" sz="2000" dirty="0">
                <a:latin typeface="Arial" panose="020B0604020202020204" pitchFamily="34" charset="0"/>
                <a:ea typeface="MS Mincho"/>
                <a:cs typeface="Times New Roman" panose="02020603050405020304" pitchFamily="18" charset="0"/>
              </a:rPr>
              <a:t>: Los discos abridores generan el espacio donde se colocará la semilla.</a:t>
            </a:r>
            <a:endParaRPr lang="en-US" dirty="0">
              <a:latin typeface="Cambria" panose="02040503050406030204" pitchFamily="18" charset="0"/>
              <a:ea typeface="MS Mincho"/>
              <a:cs typeface="Times New Roman" panose="02020603050405020304" pitchFamily="18" charset="0"/>
            </a:endParaRPr>
          </a:p>
          <a:p>
            <a:pPr marL="180340" indent="180340">
              <a:lnSpc>
                <a:spcPct val="130000"/>
              </a:lnSpc>
              <a:spcBef>
                <a:spcPts val="600"/>
              </a:spcBef>
              <a:spcAft>
                <a:spcPts val="600"/>
              </a:spcAft>
            </a:pPr>
            <a:r>
              <a:rPr lang="es-AR" sz="2000" b="1" u="sng" dirty="0">
                <a:latin typeface="Arial" panose="020B0604020202020204" pitchFamily="34" charset="0"/>
                <a:ea typeface="MS Mincho"/>
                <a:cs typeface="Times New Roman" panose="02020603050405020304" pitchFamily="18" charset="0"/>
              </a:rPr>
              <a:t>Dosificar</a:t>
            </a:r>
            <a:r>
              <a:rPr lang="es-AR" sz="2000" dirty="0">
                <a:latin typeface="Arial" panose="020B0604020202020204" pitchFamily="34" charset="0"/>
                <a:ea typeface="MS Mincho"/>
                <a:cs typeface="Times New Roman" panose="02020603050405020304" pitchFamily="18" charset="0"/>
              </a:rPr>
              <a:t>: El dosificador regula la cantidad de semillas sembradas.</a:t>
            </a:r>
            <a:endParaRPr lang="en-US" dirty="0">
              <a:latin typeface="Cambria" panose="02040503050406030204" pitchFamily="18" charset="0"/>
              <a:ea typeface="MS Mincho"/>
              <a:cs typeface="Times New Roman" panose="02020603050405020304" pitchFamily="18" charset="0"/>
            </a:endParaRPr>
          </a:p>
          <a:p>
            <a:pPr marL="180340" indent="180340">
              <a:lnSpc>
                <a:spcPct val="130000"/>
              </a:lnSpc>
              <a:spcBef>
                <a:spcPts val="600"/>
              </a:spcBef>
              <a:spcAft>
                <a:spcPts val="600"/>
              </a:spcAft>
            </a:pPr>
            <a:r>
              <a:rPr lang="es-AR" sz="2000" b="1" u="sng" dirty="0">
                <a:latin typeface="Arial" panose="020B0604020202020204" pitchFamily="34" charset="0"/>
                <a:ea typeface="MS Mincho"/>
                <a:cs typeface="Times New Roman" panose="02020603050405020304" pitchFamily="18" charset="0"/>
              </a:rPr>
              <a:t>Depositar uniformemente</a:t>
            </a:r>
            <a:r>
              <a:rPr lang="es-AR" sz="2000" dirty="0">
                <a:latin typeface="Arial" panose="020B0604020202020204" pitchFamily="34" charset="0"/>
                <a:ea typeface="MS Mincho"/>
                <a:cs typeface="Times New Roman" panose="02020603050405020304" pitchFamily="18" charset="0"/>
              </a:rPr>
              <a:t>: Permite mantener una distribución homogénea.</a:t>
            </a:r>
            <a:endParaRPr lang="en-US" dirty="0">
              <a:latin typeface="Cambria" panose="02040503050406030204" pitchFamily="18" charset="0"/>
              <a:ea typeface="MS Mincho"/>
              <a:cs typeface="Times New Roman" panose="02020603050405020304" pitchFamily="18" charset="0"/>
            </a:endParaRPr>
          </a:p>
          <a:p>
            <a:pPr marL="180340" indent="180340">
              <a:lnSpc>
                <a:spcPct val="130000"/>
              </a:lnSpc>
              <a:spcBef>
                <a:spcPts val="600"/>
              </a:spcBef>
              <a:spcAft>
                <a:spcPts val="600"/>
              </a:spcAft>
            </a:pPr>
            <a:r>
              <a:rPr lang="es-AR" sz="2000" b="1" u="sng" dirty="0">
                <a:latin typeface="Arial" panose="020B0604020202020204" pitchFamily="34" charset="0"/>
                <a:ea typeface="MS Mincho"/>
                <a:cs typeface="Times New Roman" panose="02020603050405020304" pitchFamily="18" charset="0"/>
              </a:rPr>
              <a:t>Cubrir y compactar</a:t>
            </a:r>
            <a:r>
              <a:rPr lang="es-AR" sz="2000" dirty="0">
                <a:latin typeface="Arial" panose="020B0604020202020204" pitchFamily="34" charset="0"/>
                <a:ea typeface="MS Mincho"/>
                <a:cs typeface="Times New Roman" panose="02020603050405020304" pitchFamily="18" charset="0"/>
              </a:rPr>
              <a:t>: Las ruedas tapadoras cierran el surco y aseguran contacto suelo-semilla.</a:t>
            </a:r>
            <a:endParaRPr lang="en-US" dirty="0">
              <a:latin typeface="Cambria" panose="02040503050406030204" pitchFamily="18" charset="0"/>
              <a:ea typeface="MS Mincho"/>
              <a:cs typeface="Times New Roman" panose="02020603050405020304" pitchFamily="18" charset="0"/>
            </a:endParaRPr>
          </a:p>
          <a:p>
            <a:pPr marL="180340" indent="180340">
              <a:lnSpc>
                <a:spcPct val="130000"/>
              </a:lnSpc>
              <a:spcBef>
                <a:spcPts val="600"/>
              </a:spcBef>
              <a:spcAft>
                <a:spcPts val="600"/>
              </a:spcAft>
            </a:pPr>
            <a:r>
              <a:rPr lang="es-AR" sz="2000" b="1" u="sng" dirty="0">
                <a:latin typeface="Arial" panose="020B0604020202020204" pitchFamily="34" charset="0"/>
                <a:ea typeface="MS Mincho"/>
                <a:cs typeface="Times New Roman" panose="02020603050405020304" pitchFamily="18" charset="0"/>
              </a:rPr>
              <a:t>Aplicar fertilizante</a:t>
            </a:r>
            <a:r>
              <a:rPr lang="es-AR" sz="2000" dirty="0">
                <a:latin typeface="Arial" panose="020B0604020202020204" pitchFamily="34" charset="0"/>
                <a:ea typeface="MS Mincho"/>
                <a:cs typeface="Times New Roman" panose="02020603050405020304" pitchFamily="18" charset="0"/>
              </a:rPr>
              <a:t>: Algunas sembradoras incorporan sistemas de fertilización localizada.</a:t>
            </a:r>
            <a:endParaRPr lang="en-US" dirty="0">
              <a:effectLst/>
              <a:latin typeface="Cambria" panose="02040503050406030204" pitchFamily="18" charset="0"/>
              <a:ea typeface="MS Mincho"/>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5782492" y="439842"/>
            <a:ext cx="6226900" cy="5904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DC71E211-D024-C246-F9FE-C761E481EC61}"/>
              </a:ext>
            </a:extLst>
          </p:cNvPr>
          <p:cNvPicPr>
            <a:picLocks noChangeAspect="1"/>
          </p:cNvPicPr>
          <p:nvPr/>
        </p:nvPicPr>
        <p:blipFill>
          <a:blip r:embed="rId3"/>
          <a:srcRect r="1" b="75"/>
          <a:stretch>
            <a:fillRect/>
          </a:stretch>
        </p:blipFill>
        <p:spPr>
          <a:xfrm>
            <a:off x="766355" y="209095"/>
            <a:ext cx="11370653" cy="6331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689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ángulo 7"/>
          <p:cNvSpPr/>
          <p:nvPr/>
        </p:nvSpPr>
        <p:spPr>
          <a:xfrm>
            <a:off x="1062446" y="179176"/>
            <a:ext cx="5573485" cy="2945422"/>
          </a:xfrm>
          <a:prstGeom prst="rect">
            <a:avLst/>
          </a:prstGeom>
        </p:spPr>
        <p:txBody>
          <a:bodyPr wrap="square">
            <a:spAutoFit/>
          </a:bodyPr>
          <a:lstStyle/>
          <a:p>
            <a:pPr indent="180340">
              <a:lnSpc>
                <a:spcPct val="130000"/>
              </a:lnSpc>
              <a:spcBef>
                <a:spcPts val="1200"/>
              </a:spcBef>
              <a:spcAft>
                <a:spcPts val="1200"/>
              </a:spcAft>
            </a:pPr>
            <a:r>
              <a:rPr lang="en-US" sz="2800" b="1" u="sng" dirty="0" err="1">
                <a:solidFill>
                  <a:srgbClr val="0070C0"/>
                </a:solidFill>
                <a:latin typeface="Arial" panose="020B0604020202020204" pitchFamily="34" charset="0"/>
                <a:ea typeface="Times New Roman" panose="02020603050405020304" pitchFamily="18" charset="0"/>
                <a:cs typeface="Arial" panose="020B0604020202020204" pitchFamily="34" charset="0"/>
              </a:rPr>
              <a:t>Clasificación</a:t>
            </a:r>
            <a:r>
              <a:rPr lang="en-US" sz="2800" b="1" u="sng" dirty="0">
                <a:solidFill>
                  <a:srgbClr val="0070C0"/>
                </a:solidFill>
                <a:latin typeface="Arial" panose="020B0604020202020204" pitchFamily="34" charset="0"/>
                <a:ea typeface="Times New Roman" panose="02020603050405020304" pitchFamily="18" charset="0"/>
                <a:cs typeface="Arial" panose="020B0604020202020204" pitchFamily="34" charset="0"/>
              </a:rPr>
              <a:t> general:</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0000"/>
              </a:lnSpc>
              <a:spcBef>
                <a:spcPts val="600"/>
              </a:spcBef>
              <a:spcAft>
                <a:spcPts val="600"/>
              </a:spcAft>
              <a:tabLst>
                <a:tab pos="457200" algn="l"/>
              </a:tabLst>
            </a:pP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Sembradoras</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b="1" dirty="0">
                <a:latin typeface="Arial" panose="020B0604020202020204" pitchFamily="34" charset="0"/>
                <a:ea typeface="Times New Roman" panose="02020603050405020304" pitchFamily="18" charset="0"/>
                <a:cs typeface="Arial" panose="020B0604020202020204" pitchFamily="34" charset="0"/>
              </a:rPr>
              <a:t>al </a:t>
            </a:r>
            <a:r>
              <a:rPr lang="en-US" sz="2000" b="1" dirty="0" err="1">
                <a:latin typeface="Arial" panose="020B0604020202020204" pitchFamily="34" charset="0"/>
                <a:ea typeface="Times New Roman" panose="02020603050405020304" pitchFamily="18" charset="0"/>
                <a:cs typeface="Arial" panose="020B0604020202020204" pitchFamily="34" charset="0"/>
              </a:rPr>
              <a:t>voleo</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0000"/>
              </a:lnSpc>
              <a:spcBef>
                <a:spcPts val="600"/>
              </a:spcBef>
              <a:spcAft>
                <a:spcPts val="600"/>
              </a:spcAft>
              <a:tabLst>
                <a:tab pos="457200" algn="l"/>
              </a:tabLst>
            </a:pPr>
            <a:r>
              <a:rPr lang="es-AR" sz="2000" dirty="0">
                <a:latin typeface="Arial" panose="020B0604020202020204" pitchFamily="34" charset="0"/>
                <a:ea typeface="Times New Roman" panose="02020603050405020304" pitchFamily="18" charset="0"/>
                <a:cs typeface="Arial" panose="020B0604020202020204" pitchFamily="34" charset="0"/>
              </a:rPr>
              <a:t>- Sembradoras </a:t>
            </a:r>
            <a:r>
              <a:rPr lang="es-AR" sz="2000" b="1" dirty="0">
                <a:latin typeface="Arial" panose="020B0604020202020204" pitchFamily="34" charset="0"/>
                <a:ea typeface="Times New Roman" panose="02020603050405020304" pitchFamily="18" charset="0"/>
                <a:cs typeface="Arial" panose="020B0604020202020204" pitchFamily="34" charset="0"/>
              </a:rPr>
              <a:t>a chorrillo (grano fino)</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lvl="0">
              <a:lnSpc>
                <a:spcPct val="130000"/>
              </a:lnSpc>
              <a:spcBef>
                <a:spcPts val="600"/>
              </a:spcBef>
              <a:spcAft>
                <a:spcPts val="600"/>
              </a:spcAft>
              <a:tabLst>
                <a:tab pos="457200" algn="l"/>
              </a:tabLst>
            </a:pPr>
            <a:r>
              <a:rPr lang="es-AR" sz="2000" dirty="0">
                <a:latin typeface="Arial" panose="020B0604020202020204" pitchFamily="34" charset="0"/>
                <a:ea typeface="Times New Roman" panose="02020603050405020304" pitchFamily="18" charset="0"/>
                <a:cs typeface="Arial" panose="020B0604020202020204" pitchFamily="34" charset="0"/>
              </a:rPr>
              <a:t>- Sembradoras </a:t>
            </a:r>
            <a:r>
              <a:rPr lang="es-AR" sz="2000" b="1" dirty="0">
                <a:latin typeface="Arial" panose="020B0604020202020204" pitchFamily="34" charset="0"/>
                <a:ea typeface="Times New Roman" panose="02020603050405020304" pitchFamily="18" charset="0"/>
                <a:cs typeface="Arial" panose="020B0604020202020204" pitchFamily="34" charset="0"/>
              </a:rPr>
              <a:t>de directa (grano grueso)</a:t>
            </a:r>
          </a:p>
          <a:p>
            <a:pPr lvl="0">
              <a:lnSpc>
                <a:spcPct val="130000"/>
              </a:lnSpc>
              <a:spcBef>
                <a:spcPts val="600"/>
              </a:spcBef>
              <a:spcAft>
                <a:spcPts val="600"/>
              </a:spcAft>
              <a:tabLst>
                <a:tab pos="457200" algn="l"/>
              </a:tabLst>
            </a:pPr>
            <a:r>
              <a:rPr lang="es-AR" sz="2000" dirty="0">
                <a:latin typeface="Arial" panose="020B0604020202020204" pitchFamily="34" charset="0"/>
                <a:ea typeface="Times New Roman" panose="02020603050405020304" pitchFamily="18" charset="0"/>
                <a:cs typeface="Arial" panose="020B0604020202020204" pitchFamily="34" charset="0"/>
              </a:rPr>
              <a:t>- Sembradoras convencionales</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 name="Imagen 8"/>
          <p:cNvPicPr/>
          <p:nvPr/>
        </p:nvPicPr>
        <p:blipFill>
          <a:blip r:embed="rId3"/>
          <a:stretch>
            <a:fillRect/>
          </a:stretch>
        </p:blipFill>
        <p:spPr>
          <a:xfrm>
            <a:off x="6130834" y="179176"/>
            <a:ext cx="5895704" cy="3876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p:cNvPicPr/>
          <p:nvPr/>
        </p:nvPicPr>
        <p:blipFill>
          <a:blip r:embed="rId4"/>
          <a:stretch>
            <a:fillRect/>
          </a:stretch>
        </p:blipFill>
        <p:spPr>
          <a:xfrm>
            <a:off x="6130834" y="669971"/>
            <a:ext cx="5895704" cy="43026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n 10"/>
          <p:cNvPicPr/>
          <p:nvPr/>
        </p:nvPicPr>
        <p:blipFill>
          <a:blip r:embed="rId5"/>
          <a:stretch>
            <a:fillRect/>
          </a:stretch>
        </p:blipFill>
        <p:spPr>
          <a:xfrm>
            <a:off x="6130834" y="1225051"/>
            <a:ext cx="5895704" cy="3973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p:cNvPicPr/>
          <p:nvPr/>
        </p:nvPicPr>
        <p:blipFill>
          <a:blip r:embed="rId6"/>
          <a:stretch>
            <a:fillRect/>
          </a:stretch>
        </p:blipFill>
        <p:spPr>
          <a:xfrm>
            <a:off x="6130834" y="1833881"/>
            <a:ext cx="5895704" cy="38441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n 12"/>
          <p:cNvPicPr/>
          <p:nvPr/>
        </p:nvPicPr>
        <p:blipFill>
          <a:blip r:embed="rId7"/>
          <a:stretch>
            <a:fillRect/>
          </a:stretch>
        </p:blipFill>
        <p:spPr>
          <a:xfrm>
            <a:off x="6130834" y="2405717"/>
            <a:ext cx="5895704" cy="3707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n 14"/>
          <p:cNvPicPr>
            <a:picLocks noChangeAspect="1"/>
          </p:cNvPicPr>
          <p:nvPr/>
        </p:nvPicPr>
        <p:blipFill>
          <a:blip r:embed="rId8"/>
          <a:stretch>
            <a:fillRect/>
          </a:stretch>
        </p:blipFill>
        <p:spPr>
          <a:xfrm>
            <a:off x="714102" y="1090912"/>
            <a:ext cx="11477898" cy="5048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ángulo 15"/>
          <p:cNvSpPr/>
          <p:nvPr/>
        </p:nvSpPr>
        <p:spPr>
          <a:xfrm>
            <a:off x="1206137" y="6347823"/>
            <a:ext cx="10650582" cy="369332"/>
          </a:xfrm>
          <a:prstGeom prst="rect">
            <a:avLst/>
          </a:prstGeom>
        </p:spPr>
        <p:txBody>
          <a:bodyPr wrap="square">
            <a:spAutoFit/>
          </a:bodyPr>
          <a:lstStyle/>
          <a:p>
            <a:r>
              <a:rPr lang="es-AR" dirty="0"/>
              <a:t>https://www.maquinac.com/wp-content/uploads/2014/08/Sembradora-Agrometal-MSX-Folleto-digital.pdf</a:t>
            </a:r>
          </a:p>
        </p:txBody>
      </p:sp>
    </p:spTree>
    <p:extLst>
      <p:ext uri="{BB962C8B-B14F-4D97-AF65-F5344CB8AC3E}">
        <p14:creationId xmlns:p14="http://schemas.microsoft.com/office/powerpoint/2010/main" val="323128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22997" y="8265"/>
            <a:ext cx="10259106" cy="6849735"/>
          </a:xfrm>
          <a:prstGeom prst="rect">
            <a:avLst/>
          </a:prstGeom>
        </p:spPr>
      </p:pic>
    </p:spTree>
    <p:extLst>
      <p:ext uri="{BB962C8B-B14F-4D97-AF65-F5344CB8AC3E}">
        <p14:creationId xmlns:p14="http://schemas.microsoft.com/office/powerpoint/2010/main" val="2456260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222872102"/>
              </p:ext>
            </p:extLst>
          </p:nvPr>
        </p:nvGraphicFramePr>
        <p:xfrm>
          <a:off x="1113762" y="1142550"/>
          <a:ext cx="10782316" cy="5462438"/>
        </p:xfrm>
        <a:graphic>
          <a:graphicData uri="http://schemas.openxmlformats.org/drawingml/2006/table">
            <a:tbl>
              <a:tblPr firstRow="1" firstCol="1" bandRow="1">
                <a:tableStyleId>{5C22544A-7EE6-4342-B048-85BDC9FD1C3A}</a:tableStyleId>
              </a:tblPr>
              <a:tblGrid>
                <a:gridCol w="5597457">
                  <a:extLst>
                    <a:ext uri="{9D8B030D-6E8A-4147-A177-3AD203B41FA5}">
                      <a16:colId xmlns:a16="http://schemas.microsoft.com/office/drawing/2014/main" val="2719535234"/>
                    </a:ext>
                  </a:extLst>
                </a:gridCol>
                <a:gridCol w="5184859">
                  <a:extLst>
                    <a:ext uri="{9D8B030D-6E8A-4147-A177-3AD203B41FA5}">
                      <a16:colId xmlns:a16="http://schemas.microsoft.com/office/drawing/2014/main" val="3867479780"/>
                    </a:ext>
                  </a:extLst>
                </a:gridCol>
              </a:tblGrid>
              <a:tr h="899108">
                <a:tc>
                  <a:txBody>
                    <a:bodyPr/>
                    <a:lstStyle/>
                    <a:p>
                      <a:pPr indent="180340" algn="ctr">
                        <a:lnSpc>
                          <a:spcPct val="130000"/>
                        </a:lnSpc>
                        <a:spcBef>
                          <a:spcPts val="600"/>
                        </a:spcBef>
                        <a:spcAft>
                          <a:spcPts val="600"/>
                        </a:spcAft>
                      </a:pPr>
                      <a:r>
                        <a:rPr lang="en-US" sz="2800" dirty="0" err="1">
                          <a:solidFill>
                            <a:schemeClr val="tx1"/>
                          </a:solidFill>
                          <a:effectLst/>
                        </a:rPr>
                        <a:t>Indicador</a:t>
                      </a:r>
                      <a:endParaRPr lang="en-US" sz="2400" dirty="0">
                        <a:solidFill>
                          <a:schemeClr val="tx1"/>
                        </a:solidFill>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indent="180340" algn="ctr">
                        <a:lnSpc>
                          <a:spcPct val="130000"/>
                        </a:lnSpc>
                        <a:spcBef>
                          <a:spcPts val="600"/>
                        </a:spcBef>
                        <a:spcAft>
                          <a:spcPts val="600"/>
                        </a:spcAft>
                      </a:pPr>
                      <a:r>
                        <a:rPr lang="en-US" sz="2800" dirty="0" err="1">
                          <a:solidFill>
                            <a:schemeClr val="tx1"/>
                          </a:solidFill>
                          <a:effectLst/>
                        </a:rPr>
                        <a:t>Qué</a:t>
                      </a:r>
                      <a:r>
                        <a:rPr lang="en-US" sz="2800" dirty="0">
                          <a:solidFill>
                            <a:schemeClr val="tx1"/>
                          </a:solidFill>
                          <a:effectLst/>
                        </a:rPr>
                        <a:t> </a:t>
                      </a:r>
                      <a:r>
                        <a:rPr lang="en-US" sz="2800" dirty="0" err="1">
                          <a:solidFill>
                            <a:schemeClr val="tx1"/>
                          </a:solidFill>
                          <a:effectLst/>
                        </a:rPr>
                        <a:t>mide</a:t>
                      </a:r>
                      <a:endParaRPr lang="en-US" sz="2400" dirty="0">
                        <a:solidFill>
                          <a:schemeClr val="tx1"/>
                        </a:solidFill>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77349062"/>
                  </a:ext>
                </a:extLst>
              </a:tr>
              <a:tr h="933003">
                <a:tc>
                  <a:txBody>
                    <a:bodyPr/>
                    <a:lstStyle/>
                    <a:p>
                      <a:pPr indent="180340" algn="ctr">
                        <a:lnSpc>
                          <a:spcPct val="130000"/>
                        </a:lnSpc>
                        <a:spcBef>
                          <a:spcPts val="600"/>
                        </a:spcBef>
                        <a:spcAft>
                          <a:spcPts val="600"/>
                        </a:spcAft>
                      </a:pPr>
                      <a:r>
                        <a:rPr lang="es-AR" sz="2800" dirty="0">
                          <a:solidFill>
                            <a:schemeClr val="tx1"/>
                          </a:solidFill>
                          <a:effectLst/>
                        </a:rPr>
                        <a:t>Costo de siembra por ha</a:t>
                      </a:r>
                      <a:endParaRPr lang="en-US" sz="2400" dirty="0">
                        <a:solidFill>
                          <a:schemeClr val="tx1"/>
                        </a:solidFill>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indent="180340" algn="ctr">
                        <a:lnSpc>
                          <a:spcPct val="130000"/>
                        </a:lnSpc>
                        <a:spcBef>
                          <a:spcPts val="600"/>
                        </a:spcBef>
                        <a:spcAft>
                          <a:spcPts val="600"/>
                        </a:spcAft>
                      </a:pPr>
                      <a:r>
                        <a:rPr lang="en-US" sz="2800">
                          <a:effectLst/>
                        </a:rPr>
                        <a:t>eficiencia económica</a:t>
                      </a:r>
                      <a:endParaRPr lang="en-US" sz="240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2950502233"/>
                  </a:ext>
                </a:extLst>
              </a:tr>
              <a:tr h="899108">
                <a:tc>
                  <a:txBody>
                    <a:bodyPr/>
                    <a:lstStyle/>
                    <a:p>
                      <a:pPr indent="180340" algn="ctr">
                        <a:lnSpc>
                          <a:spcPct val="130000"/>
                        </a:lnSpc>
                        <a:spcBef>
                          <a:spcPts val="600"/>
                        </a:spcBef>
                        <a:spcAft>
                          <a:spcPts val="600"/>
                        </a:spcAft>
                      </a:pPr>
                      <a:r>
                        <a:rPr lang="en-US" sz="2800" dirty="0" err="1">
                          <a:solidFill>
                            <a:schemeClr val="tx1"/>
                          </a:solidFill>
                          <a:effectLst/>
                        </a:rPr>
                        <a:t>Plantas</a:t>
                      </a:r>
                      <a:r>
                        <a:rPr lang="en-US" sz="2800" dirty="0">
                          <a:solidFill>
                            <a:schemeClr val="tx1"/>
                          </a:solidFill>
                          <a:effectLst/>
                        </a:rPr>
                        <a:t> </a:t>
                      </a:r>
                      <a:r>
                        <a:rPr lang="en-US" sz="2800" dirty="0" err="1">
                          <a:solidFill>
                            <a:schemeClr val="tx1"/>
                          </a:solidFill>
                          <a:effectLst/>
                        </a:rPr>
                        <a:t>logradas</a:t>
                      </a:r>
                      <a:endParaRPr lang="en-US" sz="2400" dirty="0">
                        <a:solidFill>
                          <a:schemeClr val="tx1"/>
                        </a:solidFill>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indent="180340" algn="ctr">
                        <a:lnSpc>
                          <a:spcPct val="130000"/>
                        </a:lnSpc>
                        <a:spcBef>
                          <a:spcPts val="600"/>
                        </a:spcBef>
                        <a:spcAft>
                          <a:spcPts val="600"/>
                        </a:spcAft>
                      </a:pPr>
                      <a:r>
                        <a:rPr lang="en-US" sz="2800" dirty="0" err="1">
                          <a:effectLst/>
                        </a:rPr>
                        <a:t>eficiencia</a:t>
                      </a:r>
                      <a:r>
                        <a:rPr lang="en-US" sz="2800" dirty="0">
                          <a:effectLst/>
                        </a:rPr>
                        <a:t> de </a:t>
                      </a:r>
                      <a:r>
                        <a:rPr lang="en-US" sz="2800" dirty="0" err="1">
                          <a:effectLst/>
                        </a:rPr>
                        <a:t>implantación</a:t>
                      </a:r>
                      <a:endParaRPr lang="en-US" sz="2400" dirty="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565837307"/>
                  </a:ext>
                </a:extLst>
              </a:tr>
              <a:tr h="899108">
                <a:tc>
                  <a:txBody>
                    <a:bodyPr/>
                    <a:lstStyle/>
                    <a:p>
                      <a:pPr indent="180340" algn="ctr">
                        <a:lnSpc>
                          <a:spcPct val="130000"/>
                        </a:lnSpc>
                        <a:spcBef>
                          <a:spcPts val="600"/>
                        </a:spcBef>
                        <a:spcAft>
                          <a:spcPts val="600"/>
                        </a:spcAft>
                      </a:pPr>
                      <a:r>
                        <a:rPr lang="en-US" sz="2800" dirty="0" err="1">
                          <a:solidFill>
                            <a:schemeClr val="tx1"/>
                          </a:solidFill>
                          <a:effectLst/>
                        </a:rPr>
                        <a:t>Capacidad</a:t>
                      </a:r>
                      <a:r>
                        <a:rPr lang="en-US" sz="2800" dirty="0">
                          <a:solidFill>
                            <a:schemeClr val="tx1"/>
                          </a:solidFill>
                          <a:effectLst/>
                        </a:rPr>
                        <a:t> </a:t>
                      </a:r>
                      <a:r>
                        <a:rPr lang="en-US" sz="2800" dirty="0" err="1">
                          <a:solidFill>
                            <a:schemeClr val="tx1"/>
                          </a:solidFill>
                          <a:effectLst/>
                        </a:rPr>
                        <a:t>operativa</a:t>
                      </a:r>
                      <a:r>
                        <a:rPr lang="en-US" sz="2800" dirty="0">
                          <a:solidFill>
                            <a:schemeClr val="tx1"/>
                          </a:solidFill>
                          <a:effectLst/>
                        </a:rPr>
                        <a:t> de </a:t>
                      </a:r>
                      <a:r>
                        <a:rPr lang="en-US" sz="2800" dirty="0" err="1">
                          <a:solidFill>
                            <a:schemeClr val="tx1"/>
                          </a:solidFill>
                          <a:effectLst/>
                        </a:rPr>
                        <a:t>cosecha</a:t>
                      </a:r>
                      <a:endParaRPr lang="en-US" sz="2400" dirty="0">
                        <a:solidFill>
                          <a:schemeClr val="tx1"/>
                        </a:solidFill>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indent="180340" algn="ctr">
                        <a:lnSpc>
                          <a:spcPct val="130000"/>
                        </a:lnSpc>
                        <a:spcBef>
                          <a:spcPts val="600"/>
                        </a:spcBef>
                        <a:spcAft>
                          <a:spcPts val="600"/>
                        </a:spcAft>
                      </a:pPr>
                      <a:r>
                        <a:rPr lang="en-US" sz="2800">
                          <a:effectLst/>
                        </a:rPr>
                        <a:t>ha/día</a:t>
                      </a:r>
                      <a:endParaRPr lang="en-US" sz="240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2809820807"/>
                  </a:ext>
                </a:extLst>
              </a:tr>
              <a:tr h="899108">
                <a:tc>
                  <a:txBody>
                    <a:bodyPr/>
                    <a:lstStyle/>
                    <a:p>
                      <a:pPr indent="180340" algn="ctr">
                        <a:lnSpc>
                          <a:spcPct val="130000"/>
                        </a:lnSpc>
                        <a:spcBef>
                          <a:spcPts val="600"/>
                        </a:spcBef>
                        <a:spcAft>
                          <a:spcPts val="600"/>
                        </a:spcAft>
                      </a:pPr>
                      <a:r>
                        <a:rPr lang="en-US" sz="2800" dirty="0" err="1">
                          <a:solidFill>
                            <a:schemeClr val="tx1"/>
                          </a:solidFill>
                          <a:effectLst/>
                        </a:rPr>
                        <a:t>Pérdidas</a:t>
                      </a:r>
                      <a:r>
                        <a:rPr lang="en-US" sz="2800" dirty="0">
                          <a:solidFill>
                            <a:schemeClr val="tx1"/>
                          </a:solidFill>
                          <a:effectLst/>
                        </a:rPr>
                        <a:t> de </a:t>
                      </a:r>
                      <a:r>
                        <a:rPr lang="en-US" sz="2800" dirty="0" err="1">
                          <a:solidFill>
                            <a:schemeClr val="tx1"/>
                          </a:solidFill>
                          <a:effectLst/>
                        </a:rPr>
                        <a:t>cosecha</a:t>
                      </a:r>
                      <a:endParaRPr lang="en-US" sz="2400" dirty="0">
                        <a:solidFill>
                          <a:schemeClr val="tx1"/>
                        </a:solidFill>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indent="180340" algn="ctr">
                        <a:lnSpc>
                          <a:spcPct val="130000"/>
                        </a:lnSpc>
                        <a:spcBef>
                          <a:spcPts val="600"/>
                        </a:spcBef>
                        <a:spcAft>
                          <a:spcPts val="600"/>
                        </a:spcAft>
                      </a:pPr>
                      <a:r>
                        <a:rPr lang="en-US" sz="2800">
                          <a:effectLst/>
                        </a:rPr>
                        <a:t>eficiencia técnica</a:t>
                      </a:r>
                      <a:endParaRPr lang="en-US" sz="240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695760624"/>
                  </a:ext>
                </a:extLst>
              </a:tr>
              <a:tr h="933003">
                <a:tc>
                  <a:txBody>
                    <a:bodyPr/>
                    <a:lstStyle/>
                    <a:p>
                      <a:pPr indent="180340" algn="ctr">
                        <a:lnSpc>
                          <a:spcPct val="130000"/>
                        </a:lnSpc>
                        <a:spcBef>
                          <a:spcPts val="600"/>
                        </a:spcBef>
                        <a:spcAft>
                          <a:spcPts val="600"/>
                        </a:spcAft>
                      </a:pPr>
                      <a:r>
                        <a:rPr lang="en-US" sz="2800" dirty="0" err="1">
                          <a:solidFill>
                            <a:schemeClr val="tx1"/>
                          </a:solidFill>
                          <a:effectLst/>
                        </a:rPr>
                        <a:t>Consumo</a:t>
                      </a:r>
                      <a:r>
                        <a:rPr lang="en-US" sz="2800" dirty="0">
                          <a:solidFill>
                            <a:schemeClr val="tx1"/>
                          </a:solidFill>
                          <a:effectLst/>
                        </a:rPr>
                        <a:t> de combustible</a:t>
                      </a:r>
                      <a:endParaRPr lang="en-US" sz="2400" dirty="0">
                        <a:solidFill>
                          <a:schemeClr val="tx1"/>
                        </a:solidFill>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indent="180340" algn="ctr">
                        <a:lnSpc>
                          <a:spcPct val="130000"/>
                        </a:lnSpc>
                        <a:spcBef>
                          <a:spcPts val="600"/>
                        </a:spcBef>
                        <a:spcAft>
                          <a:spcPts val="600"/>
                        </a:spcAft>
                      </a:pPr>
                      <a:r>
                        <a:rPr lang="en-US" sz="2800" dirty="0" err="1">
                          <a:effectLst/>
                        </a:rPr>
                        <a:t>eficiencia</a:t>
                      </a:r>
                      <a:r>
                        <a:rPr lang="en-US" sz="2800" dirty="0">
                          <a:effectLst/>
                        </a:rPr>
                        <a:t> </a:t>
                      </a:r>
                      <a:r>
                        <a:rPr lang="en-US" sz="2800" dirty="0" err="1">
                          <a:effectLst/>
                        </a:rPr>
                        <a:t>energética</a:t>
                      </a:r>
                      <a:endParaRPr lang="en-US" sz="2400" dirty="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928291661"/>
                  </a:ext>
                </a:extLst>
              </a:tr>
            </a:tbl>
          </a:graphicData>
        </a:graphic>
      </p:graphicFrame>
      <p:sp>
        <p:nvSpPr>
          <p:cNvPr id="5" name="Rectangle 1"/>
          <p:cNvSpPr>
            <a:spLocks noChangeArrowheads="1"/>
          </p:cNvSpPr>
          <p:nvPr/>
        </p:nvSpPr>
        <p:spPr bwMode="auto">
          <a:xfrm>
            <a:off x="852256" y="30654"/>
            <a:ext cx="11043822" cy="126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76176" rIns="91440" bIns="76176"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s-AR" altLang="en-US" sz="2400" b="1" i="0" u="none" strike="noStrike" cap="none" normalizeH="0" baseline="0" dirty="0">
                <a:ln>
                  <a:noFill/>
                </a:ln>
                <a:solidFill>
                  <a:srgbClr val="365F91"/>
                </a:solidFill>
                <a:effectLst/>
                <a:ea typeface="MS Gothic" panose="020B0609070205080204" pitchFamily="49" charset="-128"/>
                <a:cs typeface="Arial" panose="020B0604020202020204" pitchFamily="34" charset="0"/>
              </a:rPr>
              <a:t>Enfoque desde la Administración Rural</a:t>
            </a:r>
            <a:endParaRPr kumimoji="0" lang="en-US" altLang="en-US" sz="2400" b="1" i="0" u="none" strike="noStrike" cap="none" normalizeH="0" baseline="0" dirty="0">
              <a:ln>
                <a:noFill/>
              </a:ln>
              <a:solidFill>
                <a:srgbClr val="365F91"/>
              </a:solidFill>
              <a:effectLst/>
              <a:ea typeface="MS Gothic" panose="020B0609070205080204" pitchFamily="49" charset="-128"/>
              <a:cs typeface="Arial" panose="020B0604020202020204"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es-AR" altLang="en-US" sz="24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Un administrador rural eficiente debe controlar estos </a:t>
            </a:r>
            <a:r>
              <a:rPr kumimoji="0" lang="es-AR" altLang="en-US" sz="24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indicadores clave</a:t>
            </a:r>
            <a:r>
              <a:rPr kumimoji="0" lang="es-AR" altLang="en-US" sz="24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t>
            </a:r>
            <a:endParaRPr kumimoji="0" lang="en-US" altLang="en-US" sz="2400" b="0" i="0" u="none" strike="noStrike" cap="none" normalizeH="0" baseline="0" dirty="0">
              <a:ln>
                <a:noFill/>
              </a:ln>
              <a:solidFill>
                <a:schemeClr val="tx1"/>
              </a:solidFill>
              <a:effectLst/>
              <a:cs typeface="Arial" panose="020B0604020202020204"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2087340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17668" y="153211"/>
            <a:ext cx="2836033" cy="578492"/>
          </a:xfrm>
          <a:prstGeom prst="rect">
            <a:avLst/>
          </a:prstGeom>
        </p:spPr>
        <p:txBody>
          <a:bodyPr wrap="none">
            <a:spAutoFit/>
          </a:bodyPr>
          <a:lstStyle/>
          <a:p>
            <a:pPr>
              <a:lnSpc>
                <a:spcPct val="150000"/>
              </a:lnSpc>
              <a:spcBef>
                <a:spcPts val="1200"/>
              </a:spcBef>
              <a:spcAft>
                <a:spcPts val="1200"/>
              </a:spcAft>
            </a:pPr>
            <a:r>
              <a:rPr lang="es-AR" sz="2400" b="1" u="sng" kern="0" dirty="0">
                <a:solidFill>
                  <a:srgbClr val="365F91"/>
                </a:solidFill>
                <a:latin typeface="Arial" panose="020B0604020202020204" pitchFamily="34" charset="0"/>
                <a:ea typeface="MS Gothic" panose="020B0609070205080204" pitchFamily="49" charset="-128"/>
                <a:cs typeface="Times New Roman" panose="02020603050405020304" pitchFamily="18" charset="0"/>
              </a:rPr>
              <a:t>PULVERIZADORA</a:t>
            </a:r>
            <a:endParaRPr lang="en-US" sz="2400" b="1" dirty="0"/>
          </a:p>
        </p:txBody>
      </p:sp>
      <p:pic>
        <p:nvPicPr>
          <p:cNvPr id="7" name="Imagen 6"/>
          <p:cNvPicPr>
            <a:picLocks noChangeAspect="1"/>
          </p:cNvPicPr>
          <p:nvPr/>
        </p:nvPicPr>
        <p:blipFill rotWithShape="1">
          <a:blip r:embed="rId2"/>
          <a:srcRect l="2816" t="11029" r="2538"/>
          <a:stretch/>
        </p:blipFill>
        <p:spPr>
          <a:xfrm>
            <a:off x="6382453" y="0"/>
            <a:ext cx="5809547" cy="3317964"/>
          </a:xfrm>
          <a:prstGeom prst="rect">
            <a:avLst/>
          </a:prstGeom>
        </p:spPr>
      </p:pic>
      <p:pic>
        <p:nvPicPr>
          <p:cNvPr id="9" name="Imagen 8"/>
          <p:cNvPicPr>
            <a:picLocks noChangeAspect="1"/>
          </p:cNvPicPr>
          <p:nvPr/>
        </p:nvPicPr>
        <p:blipFill>
          <a:blip r:embed="rId3"/>
          <a:stretch>
            <a:fillRect/>
          </a:stretch>
        </p:blipFill>
        <p:spPr>
          <a:xfrm>
            <a:off x="6383383" y="3204845"/>
            <a:ext cx="5808618" cy="3653155"/>
          </a:xfrm>
          <a:prstGeom prst="rect">
            <a:avLst/>
          </a:prstGeom>
        </p:spPr>
      </p:pic>
      <p:sp>
        <p:nvSpPr>
          <p:cNvPr id="10" name="Rectángulo 9"/>
          <p:cNvSpPr/>
          <p:nvPr/>
        </p:nvSpPr>
        <p:spPr>
          <a:xfrm>
            <a:off x="844731" y="731703"/>
            <a:ext cx="5207726" cy="3477875"/>
          </a:xfrm>
          <a:prstGeom prst="rect">
            <a:avLst/>
          </a:prstGeom>
        </p:spPr>
        <p:txBody>
          <a:bodyPr wrap="square">
            <a:spAutoFit/>
          </a:bodyPr>
          <a:lstStyle/>
          <a:p>
            <a:pPr>
              <a:lnSpc>
                <a:spcPct val="150000"/>
              </a:lnSpc>
              <a:spcBef>
                <a:spcPts val="600"/>
              </a:spcBef>
              <a:spcAft>
                <a:spcPts val="600"/>
              </a:spcAft>
            </a:pPr>
            <a:r>
              <a:rPr lang="es-AR" sz="2000" dirty="0">
                <a:latin typeface="Arial" panose="020B0604020202020204" pitchFamily="34" charset="0"/>
                <a:ea typeface="MS Mincho"/>
              </a:rPr>
              <a:t>La pulverizadora es la máquina utilizada para aplicar productos fitosanitarios como herbicidas, insecticidas o fungicidas; y fertilizantes líquidos . </a:t>
            </a:r>
          </a:p>
          <a:p>
            <a:pPr>
              <a:lnSpc>
                <a:spcPct val="150000"/>
              </a:lnSpc>
              <a:spcBef>
                <a:spcPts val="600"/>
              </a:spcBef>
              <a:spcAft>
                <a:spcPts val="600"/>
              </a:spcAft>
            </a:pPr>
            <a:r>
              <a:rPr lang="es-AR" sz="2000" dirty="0">
                <a:latin typeface="Arial" panose="020B0604020202020204" pitchFamily="34" charset="0"/>
                <a:ea typeface="MS Mincho"/>
              </a:rPr>
              <a:t>Su objetivo es distribuir el producto de forma uniforme sobre el cultivo con el menor desperdicio posible</a:t>
            </a:r>
            <a:endParaRPr lang="es-AR" sz="2000" dirty="0"/>
          </a:p>
        </p:txBody>
      </p:sp>
      <p:sp>
        <p:nvSpPr>
          <p:cNvPr id="13" name="Rectángulo 12"/>
          <p:cNvSpPr/>
          <p:nvPr/>
        </p:nvSpPr>
        <p:spPr>
          <a:xfrm>
            <a:off x="1628037" y="4331498"/>
            <a:ext cx="2883002" cy="2400657"/>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nSpc>
                <a:spcPct val="150000"/>
              </a:lnSpc>
              <a:spcBef>
                <a:spcPts val="600"/>
              </a:spcBef>
              <a:spcAft>
                <a:spcPts val="600"/>
              </a:spcAft>
            </a:pPr>
            <a:r>
              <a:rPr lang="es-AR" sz="2000" b="1" dirty="0">
                <a:solidFill>
                  <a:srgbClr val="0070C0"/>
                </a:solidFill>
                <a:latin typeface="Arial" panose="020B0604020202020204" pitchFamily="34" charset="0"/>
                <a:ea typeface="MS Mincho"/>
              </a:rPr>
              <a:t>Pueden ser:</a:t>
            </a:r>
          </a:p>
          <a:p>
            <a:pPr marL="342900" indent="-342900">
              <a:lnSpc>
                <a:spcPct val="150000"/>
              </a:lnSpc>
              <a:spcBef>
                <a:spcPts val="600"/>
              </a:spcBef>
              <a:spcAft>
                <a:spcPts val="600"/>
              </a:spcAft>
              <a:buFontTx/>
              <a:buChar char="-"/>
            </a:pPr>
            <a:r>
              <a:rPr lang="es-AR" sz="2000" b="1" dirty="0">
                <a:latin typeface="Arial" panose="020B0604020202020204" pitchFamily="34" charset="0"/>
                <a:ea typeface="MS Mincho"/>
              </a:rPr>
              <a:t>Arrastre </a:t>
            </a:r>
          </a:p>
          <a:p>
            <a:pPr marL="342900" indent="-342900">
              <a:lnSpc>
                <a:spcPct val="150000"/>
              </a:lnSpc>
              <a:spcBef>
                <a:spcPts val="600"/>
              </a:spcBef>
              <a:spcAft>
                <a:spcPts val="600"/>
              </a:spcAft>
              <a:buFontTx/>
              <a:buChar char="-"/>
            </a:pPr>
            <a:r>
              <a:rPr lang="es-AR" sz="2000" b="1" dirty="0">
                <a:latin typeface="Arial" panose="020B0604020202020204" pitchFamily="34" charset="0"/>
                <a:ea typeface="MS Mincho"/>
              </a:rPr>
              <a:t>Montadas</a:t>
            </a:r>
          </a:p>
          <a:p>
            <a:pPr marL="342900" indent="-342900">
              <a:lnSpc>
                <a:spcPct val="150000"/>
              </a:lnSpc>
              <a:spcBef>
                <a:spcPts val="600"/>
              </a:spcBef>
              <a:spcAft>
                <a:spcPts val="600"/>
              </a:spcAft>
              <a:buFontTx/>
              <a:buChar char="-"/>
            </a:pPr>
            <a:r>
              <a:rPr lang="es-AR" sz="2000" b="1" dirty="0">
                <a:latin typeface="Arial" panose="020B0604020202020204" pitchFamily="34" charset="0"/>
                <a:ea typeface="MS Mincho"/>
              </a:rPr>
              <a:t>Autopropulsada</a:t>
            </a:r>
          </a:p>
        </p:txBody>
      </p:sp>
      <p:pic>
        <p:nvPicPr>
          <p:cNvPr id="11" name="Imagen 10"/>
          <p:cNvPicPr>
            <a:picLocks noChangeAspect="1"/>
          </p:cNvPicPr>
          <p:nvPr/>
        </p:nvPicPr>
        <p:blipFill>
          <a:blip r:embed="rId4"/>
          <a:stretch>
            <a:fillRect/>
          </a:stretch>
        </p:blipFill>
        <p:spPr>
          <a:xfrm>
            <a:off x="6382452" y="1503343"/>
            <a:ext cx="5809548" cy="3403003"/>
          </a:xfrm>
          <a:prstGeom prst="rect">
            <a:avLst/>
          </a:prstGeom>
        </p:spPr>
      </p:pic>
    </p:spTree>
    <p:extLst>
      <p:ext uri="{BB962C8B-B14F-4D97-AF65-F5344CB8AC3E}">
        <p14:creationId xmlns:p14="http://schemas.microsoft.com/office/powerpoint/2010/main" val="211652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695075" y="-1"/>
            <a:ext cx="11514218" cy="3156858"/>
          </a:xfrm>
          <a:prstGeom prst="rect">
            <a:avLst/>
          </a:prstGeom>
        </p:spPr>
      </p:pic>
      <p:pic>
        <p:nvPicPr>
          <p:cNvPr id="4" name="Imagen 3"/>
          <p:cNvPicPr>
            <a:picLocks noChangeAspect="1"/>
          </p:cNvPicPr>
          <p:nvPr/>
        </p:nvPicPr>
        <p:blipFill rotWithShape="1">
          <a:blip r:embed="rId3"/>
          <a:srcRect t="12000" b="22616"/>
          <a:stretch/>
        </p:blipFill>
        <p:spPr>
          <a:xfrm>
            <a:off x="695075" y="3156857"/>
            <a:ext cx="11505362" cy="3701143"/>
          </a:xfrm>
          <a:prstGeom prst="rect">
            <a:avLst/>
          </a:prstGeom>
        </p:spPr>
      </p:pic>
      <p:sp>
        <p:nvSpPr>
          <p:cNvPr id="6" name="Rectángulo 5"/>
          <p:cNvSpPr/>
          <p:nvPr/>
        </p:nvSpPr>
        <p:spPr>
          <a:xfrm>
            <a:off x="1631916" y="6193358"/>
            <a:ext cx="9631680" cy="658835"/>
          </a:xfrm>
          <a:prstGeom prst="rect">
            <a:avLst/>
          </a:prstGeom>
        </p:spPr>
        <p:txBody>
          <a:bodyPr wrap="square">
            <a:spAutoFit/>
          </a:bodyPr>
          <a:lstStyle/>
          <a:p>
            <a:pPr>
              <a:lnSpc>
                <a:spcPct val="150000"/>
              </a:lnSpc>
              <a:spcBef>
                <a:spcPts val="600"/>
              </a:spcBef>
              <a:spcAft>
                <a:spcPts val="600"/>
              </a:spcAft>
            </a:pPr>
            <a:r>
              <a:rPr lang="es-AR" sz="2800" b="1" dirty="0">
                <a:latin typeface="Arial" panose="020B0604020202020204" pitchFamily="34" charset="0"/>
                <a:ea typeface="MS Mincho"/>
              </a:rPr>
              <a:t>¿ QUE OTROS TIPOS DE PULVERIZADORAS EXISTEN?</a:t>
            </a:r>
          </a:p>
        </p:txBody>
      </p:sp>
    </p:spTree>
    <p:extLst>
      <p:ext uri="{BB962C8B-B14F-4D97-AF65-F5344CB8AC3E}">
        <p14:creationId xmlns:p14="http://schemas.microsoft.com/office/powerpoint/2010/main" val="47078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p:nvPr/>
        </p:nvPicPr>
        <p:blipFill>
          <a:blip r:embed="rId2">
            <a:extLst>
              <a:ext uri="{28A0092B-C50C-407E-A947-70E740481C1C}">
                <a14:useLocalDpi xmlns:a14="http://schemas.microsoft.com/office/drawing/2010/main" val="0"/>
              </a:ext>
            </a:extLst>
          </a:blip>
          <a:stretch>
            <a:fillRect/>
          </a:stretch>
        </p:blipFill>
        <p:spPr>
          <a:xfrm>
            <a:off x="6548845" y="0"/>
            <a:ext cx="5643155" cy="3258306"/>
          </a:xfrm>
          <a:prstGeom prst="rect">
            <a:avLst/>
          </a:prstGeom>
        </p:spPr>
      </p:pic>
      <p:sp>
        <p:nvSpPr>
          <p:cNvPr id="6" name="Rectángulo 5"/>
          <p:cNvSpPr/>
          <p:nvPr/>
        </p:nvSpPr>
        <p:spPr>
          <a:xfrm>
            <a:off x="6548845" y="3258306"/>
            <a:ext cx="5643155" cy="2739211"/>
          </a:xfrm>
          <a:prstGeom prst="rect">
            <a:avLst/>
          </a:prstGeom>
          <a:solidFill>
            <a:srgbClr val="92D050"/>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indent="180340">
              <a:lnSpc>
                <a:spcPct val="132000"/>
              </a:lnSpc>
              <a:spcBef>
                <a:spcPts val="600"/>
              </a:spcBef>
              <a:spcAft>
                <a:spcPts val="600"/>
              </a:spcAft>
            </a:pPr>
            <a:r>
              <a:rPr lang="es-AR" sz="2000" b="1" dirty="0">
                <a:solidFill>
                  <a:srgbClr val="0070C0"/>
                </a:solidFill>
                <a:latin typeface="Arial" panose="020B0604020202020204" pitchFamily="34" charset="0"/>
                <a:ea typeface="Times New Roman" panose="02020603050405020304" pitchFamily="18" charset="0"/>
                <a:cs typeface="Arial" panose="020B0604020202020204" pitchFamily="34" charset="0"/>
              </a:rPr>
              <a:t>Los productos aplicados pueden ser:</a:t>
            </a:r>
            <a:endParaRPr lang="en-US" sz="20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2000"/>
              </a:lnSpc>
              <a:spcBef>
                <a:spcPts val="600"/>
              </a:spcBef>
              <a:spcAft>
                <a:spcPts val="600"/>
              </a:spcAft>
              <a:buSzPts val="1000"/>
              <a:buFont typeface="Symbol" panose="05050102010706020507" pitchFamily="18" charset="2"/>
              <a:buChar char=""/>
              <a:tabLst>
                <a:tab pos="457200" algn="l"/>
              </a:tabLst>
            </a:pPr>
            <a:r>
              <a:rPr lang="en-US" sz="2000" b="1" dirty="0" err="1">
                <a:latin typeface="Arial" panose="020B0604020202020204" pitchFamily="34" charset="0"/>
                <a:ea typeface="Times New Roman" panose="02020603050405020304" pitchFamily="18" charset="0"/>
                <a:cs typeface="Arial" panose="020B0604020202020204" pitchFamily="34" charset="0"/>
              </a:rPr>
              <a:t>Herbicidas</a:t>
            </a:r>
            <a:r>
              <a:rPr lang="en-US" sz="2000" dirty="0">
                <a:latin typeface="Arial" panose="020B0604020202020204" pitchFamily="34" charset="0"/>
                <a:ea typeface="Times New Roman" panose="02020603050405020304" pitchFamily="18" charset="0"/>
                <a:cs typeface="Arial" panose="020B0604020202020204" pitchFamily="34" charset="0"/>
              </a:rPr>
              <a:t> → control de </a:t>
            </a:r>
            <a:r>
              <a:rPr lang="en-US" sz="2000" dirty="0" err="1">
                <a:latin typeface="Arial" panose="020B0604020202020204" pitchFamily="34" charset="0"/>
                <a:ea typeface="Times New Roman" panose="02020603050405020304" pitchFamily="18" charset="0"/>
                <a:cs typeface="Arial" panose="020B0604020202020204" pitchFamily="34" charset="0"/>
              </a:rPr>
              <a:t>malezas</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2000"/>
              </a:lnSpc>
              <a:spcBef>
                <a:spcPts val="600"/>
              </a:spcBef>
              <a:spcAft>
                <a:spcPts val="600"/>
              </a:spcAft>
              <a:buSzPts val="1000"/>
              <a:buFont typeface="Symbol" panose="05050102010706020507" pitchFamily="18" charset="2"/>
              <a:buChar char=""/>
              <a:tabLst>
                <a:tab pos="457200" algn="l"/>
              </a:tabLst>
            </a:pPr>
            <a:r>
              <a:rPr lang="en-US" sz="2000" b="1" dirty="0" err="1">
                <a:latin typeface="Arial" panose="020B0604020202020204" pitchFamily="34" charset="0"/>
                <a:ea typeface="Times New Roman" panose="02020603050405020304" pitchFamily="18" charset="0"/>
                <a:cs typeface="Arial" panose="020B0604020202020204" pitchFamily="34" charset="0"/>
              </a:rPr>
              <a:t>Insecticidas</a:t>
            </a:r>
            <a:r>
              <a:rPr lang="en-US" sz="2000" dirty="0">
                <a:latin typeface="Arial" panose="020B0604020202020204" pitchFamily="34" charset="0"/>
                <a:ea typeface="Times New Roman" panose="02020603050405020304" pitchFamily="18" charset="0"/>
                <a:cs typeface="Arial" panose="020B0604020202020204" pitchFamily="34" charset="0"/>
              </a:rPr>
              <a:t> → control de </a:t>
            </a:r>
            <a:r>
              <a:rPr lang="en-US" sz="2000" dirty="0" err="1">
                <a:latin typeface="Arial" panose="020B0604020202020204" pitchFamily="34" charset="0"/>
                <a:ea typeface="Times New Roman" panose="02020603050405020304" pitchFamily="18" charset="0"/>
                <a:cs typeface="Arial" panose="020B0604020202020204" pitchFamily="34" charset="0"/>
              </a:rPr>
              <a:t>insectos</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2000"/>
              </a:lnSpc>
              <a:spcBef>
                <a:spcPts val="600"/>
              </a:spcBef>
              <a:spcAft>
                <a:spcPts val="600"/>
              </a:spcAft>
              <a:buSzPts val="1000"/>
              <a:buFont typeface="Symbol" panose="05050102010706020507" pitchFamily="18" charset="2"/>
              <a:buChar char=""/>
              <a:tabLst>
                <a:tab pos="457200" algn="l"/>
              </a:tabLst>
            </a:pPr>
            <a:r>
              <a:rPr lang="en-US" sz="2000" b="1" dirty="0" err="1">
                <a:latin typeface="Arial" panose="020B0604020202020204" pitchFamily="34" charset="0"/>
                <a:ea typeface="Times New Roman" panose="02020603050405020304" pitchFamily="18" charset="0"/>
                <a:cs typeface="Arial" panose="020B0604020202020204" pitchFamily="34" charset="0"/>
              </a:rPr>
              <a:t>Fungicidas</a:t>
            </a:r>
            <a:r>
              <a:rPr lang="en-US" sz="2000" dirty="0">
                <a:latin typeface="Arial" panose="020B0604020202020204" pitchFamily="34" charset="0"/>
                <a:ea typeface="Times New Roman" panose="02020603050405020304" pitchFamily="18" charset="0"/>
                <a:cs typeface="Arial" panose="020B0604020202020204" pitchFamily="34" charset="0"/>
              </a:rPr>
              <a:t> → control de </a:t>
            </a:r>
            <a:r>
              <a:rPr lang="en-US" sz="2000" dirty="0" err="1">
                <a:latin typeface="Arial" panose="020B0604020202020204" pitchFamily="34" charset="0"/>
                <a:ea typeface="Times New Roman" panose="02020603050405020304" pitchFamily="18" charset="0"/>
                <a:cs typeface="Arial" panose="020B0604020202020204" pitchFamily="34" charset="0"/>
              </a:rPr>
              <a:t>enfermedades</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2000"/>
              </a:lnSpc>
              <a:spcBef>
                <a:spcPts val="600"/>
              </a:spcBef>
              <a:spcAft>
                <a:spcPts val="600"/>
              </a:spcAft>
              <a:buSzPts val="1000"/>
              <a:buFont typeface="Symbol" panose="05050102010706020507" pitchFamily="18" charset="2"/>
              <a:buChar char=""/>
              <a:tabLst>
                <a:tab pos="457200" algn="l"/>
              </a:tabLst>
            </a:pPr>
            <a:r>
              <a:rPr lang="en-US" sz="2000" b="1" dirty="0" err="1">
                <a:latin typeface="Arial" panose="020B0604020202020204" pitchFamily="34" charset="0"/>
                <a:ea typeface="Times New Roman" panose="02020603050405020304" pitchFamily="18" charset="0"/>
                <a:cs typeface="Arial" panose="020B0604020202020204" pitchFamily="34" charset="0"/>
              </a:rPr>
              <a:t>Fertilizantes</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foliares</a:t>
            </a:r>
            <a:r>
              <a:rPr lang="en-US" sz="2000" dirty="0">
                <a:latin typeface="Arial" panose="020B0604020202020204" pitchFamily="34" charset="0"/>
                <a:ea typeface="Times New Roman" panose="02020603050405020304" pitchFamily="18" charset="0"/>
                <a:cs typeface="Arial" panose="020B0604020202020204" pitchFamily="34" charset="0"/>
              </a:rPr>
              <a:t> → </a:t>
            </a:r>
            <a:r>
              <a:rPr lang="en-US" sz="2000" dirty="0" err="1">
                <a:latin typeface="Arial" panose="020B0604020202020204" pitchFamily="34" charset="0"/>
                <a:ea typeface="Times New Roman" panose="02020603050405020304" pitchFamily="18" charset="0"/>
                <a:cs typeface="Arial" panose="020B0604020202020204" pitchFamily="34" charset="0"/>
              </a:rPr>
              <a:t>nutrición</a:t>
            </a:r>
            <a:r>
              <a:rPr lang="en-US" sz="2000" dirty="0">
                <a:latin typeface="Arial" panose="020B0604020202020204" pitchFamily="34" charset="0"/>
                <a:ea typeface="Times New Roman" panose="02020603050405020304" pitchFamily="18" charset="0"/>
                <a:cs typeface="Arial" panose="020B0604020202020204" pitchFamily="34" charset="0"/>
              </a:rPr>
              <a:t> del </a:t>
            </a:r>
            <a:r>
              <a:rPr lang="en-US" sz="2000" dirty="0" err="1">
                <a:latin typeface="Arial" panose="020B0604020202020204" pitchFamily="34" charset="0"/>
                <a:ea typeface="Times New Roman" panose="02020603050405020304" pitchFamily="18" charset="0"/>
                <a:cs typeface="Arial" panose="020B0604020202020204" pitchFamily="34" charset="0"/>
              </a:rPr>
              <a:t>cultivo</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9" name="Rectángulo 8"/>
          <p:cNvSpPr/>
          <p:nvPr/>
        </p:nvSpPr>
        <p:spPr>
          <a:xfrm>
            <a:off x="794858" y="156649"/>
            <a:ext cx="5666902" cy="6421694"/>
          </a:xfrm>
          <a:prstGeom prst="rect">
            <a:avLst/>
          </a:prstGeom>
        </p:spPr>
        <p:txBody>
          <a:bodyPr wrap="square">
            <a:spAutoFit/>
          </a:bodyPr>
          <a:lstStyle/>
          <a:p>
            <a:pPr indent="180340">
              <a:lnSpc>
                <a:spcPct val="150000"/>
              </a:lnSpc>
              <a:spcBef>
                <a:spcPts val="600"/>
              </a:spcBef>
              <a:spcAft>
                <a:spcPts val="600"/>
              </a:spcAft>
            </a:pPr>
            <a:r>
              <a:rPr lang="es-AR" sz="2000" b="1" dirty="0">
                <a:solidFill>
                  <a:srgbClr val="0070C0"/>
                </a:solidFill>
                <a:latin typeface="Arial" panose="020B0604020202020204" pitchFamily="34" charset="0"/>
                <a:ea typeface="Times New Roman" panose="02020603050405020304" pitchFamily="18" charset="0"/>
                <a:cs typeface="Arial" panose="020B0604020202020204" pitchFamily="34" charset="0"/>
              </a:rPr>
              <a:t>FUNCIONES:</a:t>
            </a:r>
            <a:endParaRPr lang="es-AR" sz="2000" u="sng" dirty="0">
              <a:latin typeface="Arial" panose="020B0604020202020204" pitchFamily="34" charset="0"/>
              <a:ea typeface="MS Mincho"/>
              <a:cs typeface="Arial" panose="020B0604020202020204" pitchFamily="34" charset="0"/>
            </a:endParaRPr>
          </a:p>
          <a:p>
            <a:pPr indent="180340">
              <a:lnSpc>
                <a:spcPct val="150000"/>
              </a:lnSpc>
              <a:spcBef>
                <a:spcPts val="600"/>
              </a:spcBef>
              <a:spcAft>
                <a:spcPts val="600"/>
              </a:spcAft>
            </a:pPr>
            <a:r>
              <a:rPr lang="es-AR" sz="2000" u="sng" dirty="0">
                <a:latin typeface="Arial" panose="020B0604020202020204" pitchFamily="34" charset="0"/>
                <a:ea typeface="MS Mincho"/>
                <a:cs typeface="Arial" panose="020B0604020202020204" pitchFamily="34" charset="0"/>
              </a:rPr>
              <a:t>Preparar mezcla</a:t>
            </a:r>
            <a:r>
              <a:rPr lang="es-AR" sz="2000" dirty="0">
                <a:latin typeface="Arial" panose="020B0604020202020204" pitchFamily="34" charset="0"/>
                <a:ea typeface="MS Mincho"/>
                <a:cs typeface="Arial" panose="020B0604020202020204" pitchFamily="34" charset="0"/>
              </a:rPr>
              <a:t>: Permite combinar agua con el producto químico.</a:t>
            </a:r>
            <a:endParaRPr lang="en-US" sz="2000" dirty="0">
              <a:latin typeface="Arial" panose="020B0604020202020204" pitchFamily="34" charset="0"/>
              <a:ea typeface="MS Mincho"/>
              <a:cs typeface="Arial" panose="020B0604020202020204" pitchFamily="34" charset="0"/>
            </a:endParaRPr>
          </a:p>
          <a:p>
            <a:pPr indent="180340">
              <a:lnSpc>
                <a:spcPct val="150000"/>
              </a:lnSpc>
              <a:spcBef>
                <a:spcPts val="600"/>
              </a:spcBef>
              <a:spcAft>
                <a:spcPts val="600"/>
              </a:spcAft>
            </a:pPr>
            <a:r>
              <a:rPr lang="es-AR" sz="2000" u="sng" dirty="0">
                <a:latin typeface="Arial" panose="020B0604020202020204" pitchFamily="34" charset="0"/>
                <a:ea typeface="MS Mincho"/>
                <a:cs typeface="Arial" panose="020B0604020202020204" pitchFamily="34" charset="0"/>
              </a:rPr>
              <a:t>Presurizar líquido</a:t>
            </a:r>
            <a:r>
              <a:rPr lang="es-AR" sz="2000" dirty="0">
                <a:latin typeface="Arial" panose="020B0604020202020204" pitchFamily="34" charset="0"/>
                <a:ea typeface="MS Mincho"/>
                <a:cs typeface="Arial" panose="020B0604020202020204" pitchFamily="34" charset="0"/>
              </a:rPr>
              <a:t>: La bomba impulsa el líquido por el sistema.</a:t>
            </a:r>
            <a:endParaRPr lang="en-US" sz="2000" dirty="0">
              <a:latin typeface="Arial" panose="020B0604020202020204" pitchFamily="34" charset="0"/>
              <a:ea typeface="MS Mincho"/>
              <a:cs typeface="Arial" panose="020B0604020202020204" pitchFamily="34" charset="0"/>
            </a:endParaRPr>
          </a:p>
          <a:p>
            <a:pPr indent="180340">
              <a:lnSpc>
                <a:spcPct val="150000"/>
              </a:lnSpc>
              <a:spcBef>
                <a:spcPts val="600"/>
              </a:spcBef>
              <a:spcAft>
                <a:spcPts val="600"/>
              </a:spcAft>
            </a:pPr>
            <a:r>
              <a:rPr lang="es-AR" sz="2000" u="sng" dirty="0">
                <a:latin typeface="Arial" panose="020B0604020202020204" pitchFamily="34" charset="0"/>
                <a:ea typeface="MS Mincho"/>
                <a:cs typeface="Arial" panose="020B0604020202020204" pitchFamily="34" charset="0"/>
              </a:rPr>
              <a:t>Atomizar</a:t>
            </a:r>
            <a:r>
              <a:rPr lang="es-AR" sz="2000" dirty="0">
                <a:latin typeface="Arial" panose="020B0604020202020204" pitchFamily="34" charset="0"/>
                <a:ea typeface="MS Mincho"/>
                <a:cs typeface="Arial" panose="020B0604020202020204" pitchFamily="34" charset="0"/>
              </a:rPr>
              <a:t>: Las boquillas transforman el líquido en gotas.</a:t>
            </a:r>
            <a:endParaRPr lang="en-US" sz="2000" dirty="0">
              <a:latin typeface="Arial" panose="020B0604020202020204" pitchFamily="34" charset="0"/>
              <a:ea typeface="MS Mincho"/>
              <a:cs typeface="Arial" panose="020B0604020202020204" pitchFamily="34" charset="0"/>
            </a:endParaRPr>
          </a:p>
          <a:p>
            <a:pPr indent="180340">
              <a:lnSpc>
                <a:spcPct val="150000"/>
              </a:lnSpc>
              <a:spcBef>
                <a:spcPts val="600"/>
              </a:spcBef>
              <a:spcAft>
                <a:spcPts val="600"/>
              </a:spcAft>
            </a:pPr>
            <a:r>
              <a:rPr lang="es-AR" sz="2000" u="sng" dirty="0">
                <a:latin typeface="Arial" panose="020B0604020202020204" pitchFamily="34" charset="0"/>
                <a:ea typeface="MS Mincho"/>
                <a:cs typeface="Arial" panose="020B0604020202020204" pitchFamily="34" charset="0"/>
              </a:rPr>
              <a:t>Distribuir uniformemente</a:t>
            </a:r>
            <a:r>
              <a:rPr lang="es-AR" sz="2000" dirty="0">
                <a:latin typeface="Arial" panose="020B0604020202020204" pitchFamily="34" charset="0"/>
                <a:ea typeface="MS Mincho"/>
                <a:cs typeface="Arial" panose="020B0604020202020204" pitchFamily="34" charset="0"/>
              </a:rPr>
              <a:t>: Las barras permiten cubrir todo el ancho de trabajo.</a:t>
            </a:r>
            <a:endParaRPr lang="en-US" sz="2000" dirty="0">
              <a:latin typeface="Arial" panose="020B0604020202020204" pitchFamily="34" charset="0"/>
              <a:ea typeface="MS Mincho"/>
              <a:cs typeface="Arial" panose="020B0604020202020204" pitchFamily="34" charset="0"/>
            </a:endParaRPr>
          </a:p>
          <a:p>
            <a:pPr indent="180340">
              <a:lnSpc>
                <a:spcPct val="150000"/>
              </a:lnSpc>
              <a:spcBef>
                <a:spcPts val="1200"/>
              </a:spcBef>
              <a:spcAft>
                <a:spcPts val="1200"/>
              </a:spcAft>
            </a:pPr>
            <a:r>
              <a:rPr lang="es-AR" sz="2000" u="sng" dirty="0">
                <a:latin typeface="Arial" panose="020B0604020202020204" pitchFamily="34" charset="0"/>
                <a:ea typeface="MS Mincho"/>
                <a:cs typeface="Arial" panose="020B0604020202020204" pitchFamily="34" charset="0"/>
              </a:rPr>
              <a:t>Minimizar deriva</a:t>
            </a:r>
            <a:r>
              <a:rPr lang="es-AR" sz="2000" dirty="0">
                <a:latin typeface="Arial" panose="020B0604020202020204" pitchFamily="34" charset="0"/>
                <a:ea typeface="MS Mincho"/>
                <a:cs typeface="Arial" panose="020B0604020202020204" pitchFamily="34" charset="0"/>
              </a:rPr>
              <a:t>: La regulación correcta evita que el producto se desplace fuera del área objetivo.</a:t>
            </a:r>
            <a:endParaRPr lang="en-US" sz="2000" dirty="0">
              <a:effectLst/>
              <a:latin typeface="Arial" panose="020B0604020202020204" pitchFamily="34" charset="0"/>
              <a:ea typeface="MS Mincho"/>
              <a:cs typeface="Arial" panose="020B0604020202020204" pitchFamily="34" charset="0"/>
            </a:endParaRPr>
          </a:p>
        </p:txBody>
      </p:sp>
    </p:spTree>
    <p:extLst>
      <p:ext uri="{BB962C8B-B14F-4D97-AF65-F5344CB8AC3E}">
        <p14:creationId xmlns:p14="http://schemas.microsoft.com/office/powerpoint/2010/main" val="424397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a:extLst>
              <a:ext uri="{FF2B5EF4-FFF2-40B4-BE49-F238E27FC236}">
                <a16:creationId xmlns:a16="http://schemas.microsoft.com/office/drawing/2014/main" id="{51AF9B09-3A05-4E0B-A12B-B0383702CC13}"/>
              </a:ext>
            </a:extLst>
          </p:cNvPr>
          <p:cNvSpPr>
            <a:spLocks noGrp="1" noChangeArrowheads="1"/>
          </p:cNvSpPr>
          <p:nvPr>
            <p:ph type="title"/>
          </p:nvPr>
        </p:nvSpPr>
        <p:spPr>
          <a:xfrm flipH="1" flipV="1">
            <a:off x="1897064" y="188914"/>
            <a:ext cx="84137" cy="85725"/>
          </a:xfrm>
        </p:spPr>
        <p:txBody>
          <a:bodyPr>
            <a:normAutofit fontScale="90000"/>
          </a:bodyPr>
          <a:lstStyle/>
          <a:p>
            <a:pPr eaLnBrk="1" hangingPunct="1">
              <a:defRPr/>
            </a:pPr>
            <a:r>
              <a:rPr lang="es-AR" sz="4000"/>
              <a:t> </a:t>
            </a:r>
          </a:p>
        </p:txBody>
      </p:sp>
      <p:sp>
        <p:nvSpPr>
          <p:cNvPr id="351235" name="Rectangle 3">
            <a:extLst>
              <a:ext uri="{FF2B5EF4-FFF2-40B4-BE49-F238E27FC236}">
                <a16:creationId xmlns:a16="http://schemas.microsoft.com/office/drawing/2014/main" id="{F77F0AF4-7D3F-48E9-B08B-E1B497FDE2A4}"/>
              </a:ext>
            </a:extLst>
          </p:cNvPr>
          <p:cNvSpPr>
            <a:spLocks noGrp="1" noChangeArrowheads="1"/>
          </p:cNvSpPr>
          <p:nvPr>
            <p:ph idx="1"/>
          </p:nvPr>
        </p:nvSpPr>
        <p:spPr>
          <a:xfrm>
            <a:off x="957942" y="3726649"/>
            <a:ext cx="10877005" cy="1815419"/>
          </a:xfrm>
        </p:spPr>
        <p:txBody>
          <a:bodyPr>
            <a:normAutofit/>
          </a:bodyPr>
          <a:lstStyle/>
          <a:p>
            <a:pPr marL="36900" indent="0">
              <a:lnSpc>
                <a:spcPct val="110000"/>
              </a:lnSpc>
              <a:spcBef>
                <a:spcPts val="0"/>
              </a:spcBef>
              <a:buNone/>
              <a:defRPr/>
            </a:pPr>
            <a:r>
              <a:rPr lang="es-ES" sz="2400" dirty="0">
                <a:latin typeface="Arial" panose="020B0604020202020204" pitchFamily="34" charset="0"/>
                <a:cs typeface="Arial" panose="020B0604020202020204" pitchFamily="34" charset="0"/>
              </a:rPr>
              <a:t>Es clave conocer las características </a:t>
            </a:r>
            <a:r>
              <a:rPr lang="es-ES" sz="2400" b="1" dirty="0">
                <a:latin typeface="Arial" panose="020B0604020202020204" pitchFamily="34" charset="0"/>
                <a:cs typeface="Arial" panose="020B0604020202020204" pitchFamily="34" charset="0"/>
              </a:rPr>
              <a:t>orgánicas (estructurales)</a:t>
            </a:r>
            <a:r>
              <a:rPr lang="es-ES" sz="2400" dirty="0">
                <a:latin typeface="Arial" panose="020B0604020202020204" pitchFamily="34" charset="0"/>
                <a:cs typeface="Arial" panose="020B0604020202020204" pitchFamily="34" charset="0"/>
              </a:rPr>
              <a:t> y </a:t>
            </a:r>
            <a:r>
              <a:rPr lang="es-ES" sz="2400" b="1" dirty="0">
                <a:latin typeface="Arial" panose="020B0604020202020204" pitchFamily="34" charset="0"/>
                <a:cs typeface="Arial" panose="020B0604020202020204" pitchFamily="34" charset="0"/>
              </a:rPr>
              <a:t>funcionales (operativas)</a:t>
            </a:r>
            <a:r>
              <a:rPr lang="es-ES" sz="2400" dirty="0">
                <a:latin typeface="Arial" panose="020B0604020202020204" pitchFamily="34" charset="0"/>
                <a:cs typeface="Arial" panose="020B0604020202020204" pitchFamily="34" charset="0"/>
              </a:rPr>
              <a:t> de la maquinaria agrícola con un enfoque técnico – productivo; y también </a:t>
            </a:r>
            <a:r>
              <a:rPr lang="es-ES" sz="2400" b="1" dirty="0">
                <a:latin typeface="Arial" panose="020B0604020202020204" pitchFamily="34" charset="0"/>
                <a:cs typeface="Arial" panose="020B0604020202020204" pitchFamily="34" charset="0"/>
              </a:rPr>
              <a:t>económico – administrativo</a:t>
            </a:r>
            <a:r>
              <a:rPr lang="es-ES" sz="2400" dirty="0">
                <a:latin typeface="Arial" panose="020B0604020202020204" pitchFamily="34" charset="0"/>
                <a:cs typeface="Arial" panose="020B0604020202020204" pitchFamily="34" charset="0"/>
              </a:rPr>
              <a:t>, desde el punto de vista de gestión.</a:t>
            </a:r>
            <a:endParaRPr lang="es-AR" sz="2400" i="1" dirty="0">
              <a:latin typeface="Arial" panose="020B0604020202020204" pitchFamily="34" charset="0"/>
              <a:cs typeface="Arial" panose="020B0604020202020204" pitchFamily="34" charset="0"/>
            </a:endParaRPr>
          </a:p>
        </p:txBody>
      </p:sp>
      <p:sp>
        <p:nvSpPr>
          <p:cNvPr id="2" name="Rectángulo 1"/>
          <p:cNvSpPr/>
          <p:nvPr/>
        </p:nvSpPr>
        <p:spPr>
          <a:xfrm>
            <a:off x="957942" y="357051"/>
            <a:ext cx="10755084" cy="2936188"/>
          </a:xfrm>
          <a:prstGeom prst="rect">
            <a:avLst/>
          </a:prstGeom>
        </p:spPr>
        <p:txBody>
          <a:bodyPr wrap="square">
            <a:spAutoFit/>
          </a:bodyPr>
          <a:lstStyle/>
          <a:p>
            <a:pPr indent="180340">
              <a:lnSpc>
                <a:spcPct val="130000"/>
              </a:lnSpc>
              <a:spcBef>
                <a:spcPts val="1200"/>
              </a:spcBef>
              <a:spcAft>
                <a:spcPts val="1200"/>
              </a:spcAft>
            </a:pPr>
            <a:r>
              <a:rPr lang="es-AR" sz="2400" dirty="0">
                <a:latin typeface="Arial" panose="020B0604020202020204" pitchFamily="34" charset="0"/>
                <a:ea typeface="Times New Roman" panose="02020603050405020304" pitchFamily="18" charset="0"/>
                <a:cs typeface="Arial" panose="020B0604020202020204" pitchFamily="34" charset="0"/>
              </a:rPr>
              <a:t>Desde la perspectiva de la </a:t>
            </a:r>
            <a:r>
              <a:rPr lang="es-AR" sz="2400" b="1" dirty="0">
                <a:latin typeface="Arial" panose="020B0604020202020204" pitchFamily="34" charset="0"/>
                <a:ea typeface="Times New Roman" panose="02020603050405020304" pitchFamily="18" charset="0"/>
                <a:cs typeface="Arial" panose="020B0604020202020204" pitchFamily="34" charset="0"/>
              </a:rPr>
              <a:t>administración rural</a:t>
            </a:r>
            <a:r>
              <a:rPr lang="es-AR" sz="2400" dirty="0">
                <a:latin typeface="Arial" panose="020B0604020202020204" pitchFamily="34" charset="0"/>
                <a:ea typeface="Times New Roman" panose="02020603050405020304" pitchFamily="18" charset="0"/>
                <a:cs typeface="Arial" panose="020B0604020202020204" pitchFamily="34" charset="0"/>
              </a:rPr>
              <a:t>, la maquinaria representa:</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0000"/>
              </a:lnSpc>
              <a:spcBef>
                <a:spcPts val="1200"/>
              </a:spcBef>
              <a:spcAft>
                <a:spcPts val="1200"/>
              </a:spcAft>
              <a:buSzPts val="1000"/>
              <a:buFont typeface="Symbol" panose="05050102010706020507" pitchFamily="18" charset="2"/>
              <a:buChar char=""/>
              <a:tabLst>
                <a:tab pos="457200" algn="l"/>
              </a:tabLst>
            </a:pPr>
            <a:r>
              <a:rPr lang="en-US" sz="2400" dirty="0" err="1">
                <a:latin typeface="Arial" panose="020B0604020202020204" pitchFamily="34" charset="0"/>
                <a:ea typeface="Times New Roman" panose="02020603050405020304" pitchFamily="18" charset="0"/>
                <a:cs typeface="Arial" panose="020B0604020202020204" pitchFamily="34" charset="0"/>
              </a:rPr>
              <a:t>una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inversión</a:t>
            </a:r>
            <a:r>
              <a:rPr lang="en-US" sz="2400" b="1" dirty="0">
                <a:latin typeface="Arial" panose="020B0604020202020204" pitchFamily="34" charset="0"/>
                <a:ea typeface="Times New Roman" panose="02020603050405020304" pitchFamily="18" charset="0"/>
                <a:cs typeface="Arial" panose="020B0604020202020204" pitchFamily="34" charset="0"/>
              </a:rPr>
              <a:t> de capital</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0000"/>
              </a:lnSpc>
              <a:spcBef>
                <a:spcPts val="1200"/>
              </a:spcBef>
              <a:spcAft>
                <a:spcPts val="1200"/>
              </a:spcAft>
              <a:buSzPts val="1000"/>
              <a:buFont typeface="Symbol" panose="05050102010706020507" pitchFamily="18" charset="2"/>
              <a:buChar char=""/>
              <a:tabLst>
                <a:tab pos="457200" algn="l"/>
              </a:tabLst>
            </a:pPr>
            <a:r>
              <a:rPr lang="es-AR" sz="2400" dirty="0">
                <a:latin typeface="Arial" panose="020B0604020202020204" pitchFamily="34" charset="0"/>
                <a:ea typeface="Times New Roman" panose="02020603050405020304" pitchFamily="18" charset="0"/>
                <a:cs typeface="Arial" panose="020B0604020202020204" pitchFamily="34" charset="0"/>
              </a:rPr>
              <a:t>un </a:t>
            </a:r>
            <a:r>
              <a:rPr lang="es-AR" sz="2400" b="1" dirty="0">
                <a:latin typeface="Arial" panose="020B0604020202020204" pitchFamily="34" charset="0"/>
                <a:ea typeface="Times New Roman" panose="02020603050405020304" pitchFamily="18" charset="0"/>
                <a:cs typeface="Arial" panose="020B0604020202020204" pitchFamily="34" charset="0"/>
              </a:rPr>
              <a:t>factor determinante del costo de producción</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0000"/>
              </a:lnSpc>
              <a:spcBef>
                <a:spcPts val="1200"/>
              </a:spcBef>
              <a:spcAft>
                <a:spcPts val="1200"/>
              </a:spcAft>
              <a:buSzPts val="1000"/>
              <a:buFont typeface="Symbol" panose="05050102010706020507" pitchFamily="18" charset="2"/>
              <a:buChar char=""/>
              <a:tabLst>
                <a:tab pos="457200" algn="l"/>
              </a:tabLst>
            </a:pPr>
            <a:r>
              <a:rPr lang="es-AR" sz="2400" dirty="0">
                <a:latin typeface="Arial" panose="020B0604020202020204" pitchFamily="34" charset="0"/>
                <a:ea typeface="Times New Roman" panose="02020603050405020304" pitchFamily="18" charset="0"/>
                <a:cs typeface="Arial" panose="020B0604020202020204" pitchFamily="34" charset="0"/>
              </a:rPr>
              <a:t>una </a:t>
            </a:r>
            <a:r>
              <a:rPr lang="es-AR" sz="2400" b="1" dirty="0">
                <a:latin typeface="Arial" panose="020B0604020202020204" pitchFamily="34" charset="0"/>
                <a:ea typeface="Times New Roman" panose="02020603050405020304" pitchFamily="18" charset="0"/>
                <a:cs typeface="Arial" panose="020B0604020202020204" pitchFamily="34" charset="0"/>
              </a:rPr>
              <a:t>herramienta estratégica para cumplir el calendario agrícola</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51235">
                                            <p:txEl>
                                              <p:pRg st="0" end="0"/>
                                            </p:txEl>
                                          </p:spTgt>
                                        </p:tgtEl>
                                        <p:attrNameLst>
                                          <p:attrName>style.visibility</p:attrName>
                                        </p:attrNameLst>
                                      </p:cBhvr>
                                      <p:to>
                                        <p:strVal val="visible"/>
                                      </p:to>
                                    </p:set>
                                    <p:anim calcmode="lin" valueType="num">
                                      <p:cBhvr>
                                        <p:cTn id="7" dur="500" fill="hold"/>
                                        <p:tgtEl>
                                          <p:spTgt spid="35123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5123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5123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5123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0A23E6D-B4D1-F2CE-39CA-FA560794F691}"/>
              </a:ext>
            </a:extLst>
          </p:cNvPr>
          <p:cNvSpPr>
            <a:spLocks noGrp="1"/>
          </p:cNvSpPr>
          <p:nvPr>
            <p:ph idx="1"/>
          </p:nvPr>
        </p:nvSpPr>
        <p:spPr>
          <a:xfrm>
            <a:off x="905693" y="0"/>
            <a:ext cx="4012474" cy="4840737"/>
          </a:xfrm>
          <a:ln>
            <a:noFill/>
          </a:ln>
          <a:effectLst/>
          <a:scene3d>
            <a:camera prst="orthographicFront">
              <a:rot lat="0" lon="0" rev="0"/>
            </a:camera>
            <a:lightRig rig="chilly" dir="t">
              <a:rot lat="0" lon="0" rev="18480000"/>
            </a:lightRig>
          </a:scene3d>
          <a:sp3d prstMaterial="clear">
            <a:bevelT h="63500"/>
          </a:sp3d>
        </p:spPr>
        <p:txBody>
          <a:bodyPr>
            <a:normAutofit/>
          </a:bodyPr>
          <a:lstStyle/>
          <a:p>
            <a:pPr marL="0" indent="0">
              <a:buNone/>
            </a:pPr>
            <a:r>
              <a:rPr lang="es-ES" sz="2400" b="1" dirty="0">
                <a:solidFill>
                  <a:srgbClr val="0070C0"/>
                </a:solidFill>
                <a:latin typeface="Arial" panose="020B0604020202020204" pitchFamily="34" charset="0"/>
                <a:cs typeface="Arial" panose="020B0604020202020204" pitchFamily="34" charset="0"/>
              </a:rPr>
              <a:t>Componentes principales</a:t>
            </a:r>
          </a:p>
          <a:p>
            <a:r>
              <a:rPr lang="es-ES" sz="2400" dirty="0">
                <a:latin typeface="Arial" panose="020B0604020202020204" pitchFamily="34" charset="0"/>
                <a:cs typeface="Arial" panose="020B0604020202020204" pitchFamily="34" charset="0"/>
              </a:rPr>
              <a:t>Tanque</a:t>
            </a:r>
          </a:p>
          <a:p>
            <a:r>
              <a:rPr lang="es-ES" sz="2400" dirty="0">
                <a:latin typeface="Arial" panose="020B0604020202020204" pitchFamily="34" charset="0"/>
                <a:cs typeface="Arial" panose="020B0604020202020204" pitchFamily="34" charset="0"/>
              </a:rPr>
              <a:t>Filtros</a:t>
            </a:r>
          </a:p>
          <a:p>
            <a:r>
              <a:rPr lang="es-ES" sz="2400" dirty="0">
                <a:latin typeface="Arial" panose="020B0604020202020204" pitchFamily="34" charset="0"/>
                <a:cs typeface="Arial" panose="020B0604020202020204" pitchFamily="34" charset="0"/>
              </a:rPr>
              <a:t>Bomba</a:t>
            </a:r>
          </a:p>
          <a:p>
            <a:r>
              <a:rPr lang="es-ES" sz="2400" dirty="0">
                <a:latin typeface="Arial" panose="020B0604020202020204" pitchFamily="34" charset="0"/>
                <a:cs typeface="Arial" panose="020B0604020202020204" pitchFamily="34" charset="0"/>
              </a:rPr>
              <a:t>Sistema de agitación</a:t>
            </a:r>
          </a:p>
          <a:p>
            <a:r>
              <a:rPr lang="es-ES" sz="2400" dirty="0">
                <a:latin typeface="Arial" panose="020B0604020202020204" pitchFamily="34" charset="0"/>
                <a:cs typeface="Arial" panose="020B0604020202020204" pitchFamily="34" charset="0"/>
              </a:rPr>
              <a:t>Regulador y manómetro</a:t>
            </a:r>
          </a:p>
          <a:p>
            <a:r>
              <a:rPr lang="es-ES" sz="2400" dirty="0">
                <a:latin typeface="Arial" panose="020B0604020202020204" pitchFamily="34" charset="0"/>
                <a:cs typeface="Arial" panose="020B0604020202020204" pitchFamily="34" charset="0"/>
              </a:rPr>
              <a:t>Barras o aguilones</a:t>
            </a:r>
          </a:p>
          <a:p>
            <a:r>
              <a:rPr lang="es-ES" sz="2400" dirty="0">
                <a:latin typeface="Arial" panose="020B0604020202020204" pitchFamily="34" charset="0"/>
                <a:cs typeface="Arial" panose="020B0604020202020204" pitchFamily="34" charset="0"/>
              </a:rPr>
              <a:t>Boquillas</a:t>
            </a:r>
          </a:p>
          <a:p>
            <a:r>
              <a:rPr lang="es-ES" sz="2400" dirty="0">
                <a:latin typeface="Arial" panose="020B0604020202020204" pitchFamily="34" charset="0"/>
                <a:cs typeface="Arial" panose="020B0604020202020204" pitchFamily="34" charset="0"/>
              </a:rPr>
              <a:t>Sistema de accionamiento</a:t>
            </a:r>
            <a:endParaRPr lang="es-AR" sz="2400"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stretch>
            <a:fillRect/>
          </a:stretch>
        </p:blipFill>
        <p:spPr>
          <a:xfrm>
            <a:off x="4918167" y="0"/>
            <a:ext cx="7273833" cy="4840738"/>
          </a:xfrm>
          <a:prstGeom prst="rect">
            <a:avLst/>
          </a:prstGeom>
        </p:spPr>
      </p:pic>
      <p:pic>
        <p:nvPicPr>
          <p:cNvPr id="4" name="Imagen 3"/>
          <p:cNvPicPr>
            <a:picLocks noChangeAspect="1"/>
          </p:cNvPicPr>
          <p:nvPr/>
        </p:nvPicPr>
        <p:blipFill>
          <a:blip r:embed="rId3"/>
          <a:stretch>
            <a:fillRect/>
          </a:stretch>
        </p:blipFill>
        <p:spPr>
          <a:xfrm>
            <a:off x="10059765" y="4840738"/>
            <a:ext cx="2132235" cy="2017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p:cNvPicPr>
            <a:picLocks noChangeAspect="1"/>
          </p:cNvPicPr>
          <p:nvPr/>
        </p:nvPicPr>
        <p:blipFill>
          <a:blip r:embed="rId4"/>
          <a:stretch>
            <a:fillRect/>
          </a:stretch>
        </p:blipFill>
        <p:spPr>
          <a:xfrm>
            <a:off x="6032271" y="4840739"/>
            <a:ext cx="4027494" cy="2017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p:cNvPicPr>
            <a:picLocks noChangeAspect="1"/>
          </p:cNvPicPr>
          <p:nvPr/>
        </p:nvPicPr>
        <p:blipFill rotWithShape="1">
          <a:blip r:embed="rId5"/>
          <a:srcRect r="958" b="1666"/>
          <a:stretch/>
        </p:blipFill>
        <p:spPr>
          <a:xfrm>
            <a:off x="876572" y="4840738"/>
            <a:ext cx="5155699" cy="2017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44415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ángulo 6"/>
          <p:cNvSpPr/>
          <p:nvPr/>
        </p:nvSpPr>
        <p:spPr>
          <a:xfrm>
            <a:off x="1254034" y="635036"/>
            <a:ext cx="5207726" cy="1938992"/>
          </a:xfrm>
          <a:prstGeom prst="rect">
            <a:avLst/>
          </a:prstGeom>
        </p:spPr>
        <p:txBody>
          <a:bodyPr wrap="square">
            <a:spAutoFit/>
          </a:bodyPr>
          <a:lstStyle/>
          <a:p>
            <a:pPr indent="180340">
              <a:lnSpc>
                <a:spcPct val="150000"/>
              </a:lnSpc>
              <a:spcBef>
                <a:spcPts val="600"/>
              </a:spcBef>
              <a:spcAft>
                <a:spcPts val="600"/>
              </a:spcAft>
            </a:pPr>
            <a:r>
              <a:rPr lang="es-AR" sz="2000" dirty="0">
                <a:latin typeface="Arial" panose="020B0604020202020204" pitchFamily="34" charset="0"/>
                <a:ea typeface="Times New Roman" panose="02020603050405020304" pitchFamily="18" charset="0"/>
              </a:rPr>
              <a:t>Las </a:t>
            </a:r>
            <a:r>
              <a:rPr lang="es-AR" sz="2000" b="1" dirty="0">
                <a:latin typeface="Arial" panose="020B0604020202020204" pitchFamily="34" charset="0"/>
                <a:ea typeface="Times New Roman" panose="02020603050405020304" pitchFamily="18" charset="0"/>
              </a:rPr>
              <a:t>boquillas</a:t>
            </a:r>
            <a:r>
              <a:rPr lang="es-AR" sz="2000" dirty="0">
                <a:latin typeface="Arial" panose="020B0604020202020204" pitchFamily="34" charset="0"/>
                <a:ea typeface="Times New Roman" panose="02020603050405020304" pitchFamily="18" charset="0"/>
              </a:rPr>
              <a:t> son el componente de la pulverizadora que </a:t>
            </a:r>
            <a:r>
              <a:rPr lang="es-AR" sz="2000" b="1" dirty="0">
                <a:latin typeface="Arial" panose="020B0604020202020204" pitchFamily="34" charset="0"/>
                <a:ea typeface="Times New Roman" panose="02020603050405020304" pitchFamily="18" charset="0"/>
              </a:rPr>
              <a:t>transforma el líquido en gotas y determina la forma del patrón de pulverización</a:t>
            </a:r>
            <a:r>
              <a:rPr lang="es-AR" sz="2000" dirty="0">
                <a:latin typeface="Arial" panose="020B0604020202020204" pitchFamily="34"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
        <p:nvSpPr>
          <p:cNvPr id="8" name="Rectángulo 7"/>
          <p:cNvSpPr/>
          <p:nvPr/>
        </p:nvSpPr>
        <p:spPr>
          <a:xfrm>
            <a:off x="951792" y="142594"/>
            <a:ext cx="1996059" cy="461665"/>
          </a:xfrm>
          <a:prstGeom prst="rect">
            <a:avLst/>
          </a:prstGeom>
        </p:spPr>
        <p:txBody>
          <a:bodyPr wrap="none">
            <a:spAutoFit/>
          </a:bodyPr>
          <a:lstStyle/>
          <a:p>
            <a:r>
              <a:rPr lang="es-AR" sz="2400" b="1" dirty="0">
                <a:solidFill>
                  <a:srgbClr val="0070C0"/>
                </a:solidFill>
                <a:latin typeface="Arial" panose="020B0604020202020204" pitchFamily="34" charset="0"/>
                <a:ea typeface="MS Mincho"/>
              </a:rPr>
              <a:t>BOQUILLAS</a:t>
            </a:r>
            <a:endParaRPr lang="es-AR" sz="2400" b="1" dirty="0">
              <a:solidFill>
                <a:srgbClr val="0070C0"/>
              </a:solidFill>
            </a:endParaRPr>
          </a:p>
        </p:txBody>
      </p:sp>
      <p:sp>
        <p:nvSpPr>
          <p:cNvPr id="9" name="Rectángulo 8"/>
          <p:cNvSpPr/>
          <p:nvPr/>
        </p:nvSpPr>
        <p:spPr>
          <a:xfrm>
            <a:off x="6991823" y="295049"/>
            <a:ext cx="4612347" cy="2200602"/>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indent="180340">
              <a:lnSpc>
                <a:spcPct val="132000"/>
              </a:lnSpc>
              <a:spcBef>
                <a:spcPts val="600"/>
              </a:spcBef>
              <a:spcAft>
                <a:spcPts val="600"/>
              </a:spcAft>
            </a:pPr>
            <a:r>
              <a:rPr lang="es-AR" sz="2000" u="sng" dirty="0">
                <a:latin typeface="Arial" panose="020B0604020202020204" pitchFamily="34" charset="0"/>
                <a:ea typeface="Times New Roman" panose="02020603050405020304" pitchFamily="18" charset="0"/>
                <a:cs typeface="Arial" panose="020B0604020202020204" pitchFamily="34" charset="0"/>
              </a:rPr>
              <a:t>La elección de la boquilla influye en:</a:t>
            </a:r>
            <a:endParaRPr lang="en-US" sz="2000" u="sng"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2000"/>
              </a:lnSpc>
              <a:spcAft>
                <a:spcPts val="0"/>
              </a:spcAft>
              <a:buSzPts val="1000"/>
              <a:buFont typeface="Arial" panose="020B0604020202020204" pitchFamily="34" charset="0"/>
              <a:buChar char="•"/>
              <a:tabLst>
                <a:tab pos="457200" algn="l"/>
              </a:tabLst>
            </a:pPr>
            <a:r>
              <a:rPr lang="en-US" sz="2000" dirty="0" err="1">
                <a:latin typeface="Arial" panose="020B0604020202020204" pitchFamily="34" charset="0"/>
                <a:ea typeface="Times New Roman" panose="02020603050405020304" pitchFamily="18" charset="0"/>
                <a:cs typeface="Arial" panose="020B0604020202020204" pitchFamily="34" charset="0"/>
              </a:rPr>
              <a:t>tamaño</a:t>
            </a:r>
            <a:r>
              <a:rPr lang="en-US" sz="2000" dirty="0">
                <a:latin typeface="Arial" panose="020B0604020202020204" pitchFamily="34" charset="0"/>
                <a:ea typeface="Times New Roman" panose="02020603050405020304" pitchFamily="18" charset="0"/>
                <a:cs typeface="Arial" panose="020B0604020202020204" pitchFamily="34" charset="0"/>
              </a:rPr>
              <a:t> de </a:t>
            </a:r>
            <a:r>
              <a:rPr lang="en-US" sz="2000" dirty="0" err="1">
                <a:latin typeface="Arial" panose="020B0604020202020204" pitchFamily="34" charset="0"/>
                <a:ea typeface="Times New Roman" panose="02020603050405020304" pitchFamily="18" charset="0"/>
                <a:cs typeface="Arial" panose="020B0604020202020204" pitchFamily="34" charset="0"/>
              </a:rPr>
              <a:t>gota</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2000"/>
              </a:lnSpc>
              <a:spcAft>
                <a:spcPts val="0"/>
              </a:spcAft>
              <a:buSzPts val="1000"/>
              <a:buFont typeface="Arial" panose="020B0604020202020204" pitchFamily="34" charset="0"/>
              <a:buChar char="•"/>
              <a:tabLst>
                <a:tab pos="457200" algn="l"/>
              </a:tabLst>
            </a:pPr>
            <a:r>
              <a:rPr lang="en-US" sz="2000" dirty="0" err="1">
                <a:latin typeface="Arial" panose="020B0604020202020204" pitchFamily="34" charset="0"/>
                <a:ea typeface="Times New Roman" panose="02020603050405020304" pitchFamily="18" charset="0"/>
                <a:cs typeface="Arial" panose="020B0604020202020204" pitchFamily="34" charset="0"/>
              </a:rPr>
              <a:t>cobertura</a:t>
            </a:r>
            <a:r>
              <a:rPr lang="en-US" sz="2000" dirty="0">
                <a:latin typeface="Arial" panose="020B0604020202020204" pitchFamily="34" charset="0"/>
                <a:ea typeface="Times New Roman" panose="02020603050405020304" pitchFamily="18" charset="0"/>
                <a:cs typeface="Arial" panose="020B0604020202020204" pitchFamily="34" charset="0"/>
              </a:rPr>
              <a:t> del </a:t>
            </a:r>
            <a:r>
              <a:rPr lang="en-US" sz="2000" dirty="0" err="1">
                <a:latin typeface="Arial" panose="020B0604020202020204" pitchFamily="34" charset="0"/>
                <a:ea typeface="Times New Roman" panose="02020603050405020304" pitchFamily="18" charset="0"/>
                <a:cs typeface="Arial" panose="020B0604020202020204" pitchFamily="34" charset="0"/>
              </a:rPr>
              <a:t>cultivo</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2000"/>
              </a:lnSpc>
              <a:spcAft>
                <a:spcPts val="0"/>
              </a:spcAft>
              <a:buSzPts val="1000"/>
              <a:buFont typeface="Arial" panose="020B0604020202020204" pitchFamily="34" charset="0"/>
              <a:buChar char="•"/>
              <a:tabLst>
                <a:tab pos="457200" algn="l"/>
              </a:tabLst>
            </a:pPr>
            <a:r>
              <a:rPr lang="en-US" sz="2000" dirty="0" err="1">
                <a:latin typeface="Arial" panose="020B0604020202020204" pitchFamily="34" charset="0"/>
                <a:ea typeface="Times New Roman" panose="02020603050405020304" pitchFamily="18" charset="0"/>
                <a:cs typeface="Arial" panose="020B0604020202020204" pitchFamily="34" charset="0"/>
              </a:rPr>
              <a:t>riesgo</a:t>
            </a:r>
            <a:r>
              <a:rPr lang="en-US" sz="2000" dirty="0">
                <a:latin typeface="Arial" panose="020B0604020202020204" pitchFamily="34" charset="0"/>
                <a:ea typeface="Times New Roman" panose="02020603050405020304" pitchFamily="18" charset="0"/>
                <a:cs typeface="Arial" panose="020B0604020202020204" pitchFamily="34" charset="0"/>
              </a:rPr>
              <a:t> de </a:t>
            </a:r>
            <a:r>
              <a:rPr lang="en-US" sz="2000" dirty="0" err="1">
                <a:latin typeface="Arial" panose="020B0604020202020204" pitchFamily="34" charset="0"/>
                <a:ea typeface="Times New Roman" panose="02020603050405020304" pitchFamily="18" charset="0"/>
                <a:cs typeface="Arial" panose="020B0604020202020204" pitchFamily="34" charset="0"/>
              </a:rPr>
              <a:t>deriva</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2000"/>
              </a:lnSpc>
              <a:spcAft>
                <a:spcPts val="0"/>
              </a:spcAft>
              <a:buSzPts val="1000"/>
              <a:buFont typeface="Arial" panose="020B0604020202020204" pitchFamily="34" charset="0"/>
              <a:buChar char="•"/>
              <a:tabLst>
                <a:tab pos="457200" algn="l"/>
              </a:tabLst>
            </a:pPr>
            <a:r>
              <a:rPr lang="en-US" sz="2000" dirty="0" err="1">
                <a:latin typeface="Arial" panose="020B0604020202020204" pitchFamily="34" charset="0"/>
                <a:ea typeface="MS Mincho"/>
                <a:cs typeface="Arial" panose="020B0604020202020204" pitchFamily="34" charset="0"/>
              </a:rPr>
              <a:t>eficiencia</a:t>
            </a:r>
            <a:r>
              <a:rPr lang="en-US" sz="2000" dirty="0">
                <a:latin typeface="Arial" panose="020B0604020202020204" pitchFamily="34" charset="0"/>
                <a:ea typeface="MS Mincho"/>
                <a:cs typeface="Arial" panose="020B0604020202020204" pitchFamily="34" charset="0"/>
              </a:rPr>
              <a:t> del </a:t>
            </a:r>
            <a:r>
              <a:rPr lang="en-US" sz="2000" dirty="0" err="1">
                <a:latin typeface="Arial" panose="020B0604020202020204" pitchFamily="34" charset="0"/>
                <a:ea typeface="MS Mincho"/>
                <a:cs typeface="Arial" panose="020B0604020202020204" pitchFamily="34" charset="0"/>
              </a:rPr>
              <a:t>producto</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aplicado</a:t>
            </a:r>
            <a:r>
              <a:rPr lang="en-US" sz="2000" dirty="0">
                <a:latin typeface="Arial" panose="020B0604020202020204" pitchFamily="34" charset="0"/>
                <a:ea typeface="MS Mincho"/>
                <a:cs typeface="Arial" panose="020B0604020202020204" pitchFamily="34" charset="0"/>
              </a:rPr>
              <a:t>.</a:t>
            </a:r>
            <a:endParaRPr lang="es-AR" sz="2000" dirty="0">
              <a:latin typeface="Arial" panose="020B0604020202020204" pitchFamily="34" charset="0"/>
              <a:cs typeface="Arial" panose="020B0604020202020204" pitchFamily="34" charset="0"/>
            </a:endParaRPr>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6385" y="2574028"/>
            <a:ext cx="4557785" cy="4210071"/>
          </a:xfrm>
          <a:prstGeom prst="rect">
            <a:avLst/>
          </a:prstGeom>
        </p:spPr>
        <p:style>
          <a:lnRef idx="2">
            <a:schemeClr val="dk1"/>
          </a:lnRef>
          <a:fillRef idx="1">
            <a:schemeClr val="lt1"/>
          </a:fillRef>
          <a:effectRef idx="0">
            <a:schemeClr val="dk1"/>
          </a:effectRef>
          <a:fontRef idx="minor">
            <a:schemeClr val="dk1"/>
          </a:fontRef>
        </p:style>
      </p:pic>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997" y="2774176"/>
            <a:ext cx="4359799" cy="380977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080850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20725" y="0"/>
            <a:ext cx="11473656" cy="3746500"/>
          </a:xfrm>
          <a:prstGeom prst="rect">
            <a:avLst/>
          </a:prstGeom>
        </p:spPr>
      </p:pic>
      <p:pic>
        <p:nvPicPr>
          <p:cNvPr id="5" name="Imagen 4"/>
          <p:cNvPicPr>
            <a:picLocks noChangeAspect="1"/>
          </p:cNvPicPr>
          <p:nvPr/>
        </p:nvPicPr>
        <p:blipFill>
          <a:blip r:embed="rId3"/>
          <a:stretch>
            <a:fillRect/>
          </a:stretch>
        </p:blipFill>
        <p:spPr>
          <a:xfrm>
            <a:off x="2995603" y="3746500"/>
            <a:ext cx="4611187" cy="3111500"/>
          </a:xfrm>
          <a:prstGeom prst="rect">
            <a:avLst/>
          </a:prstGeom>
        </p:spPr>
      </p:pic>
      <p:pic>
        <p:nvPicPr>
          <p:cNvPr id="6" name="Imagen 5"/>
          <p:cNvPicPr>
            <a:picLocks noChangeAspect="1"/>
          </p:cNvPicPr>
          <p:nvPr/>
        </p:nvPicPr>
        <p:blipFill>
          <a:blip r:embed="rId4"/>
          <a:stretch>
            <a:fillRect/>
          </a:stretch>
        </p:blipFill>
        <p:spPr>
          <a:xfrm>
            <a:off x="7609171" y="3746500"/>
            <a:ext cx="4582829" cy="3111500"/>
          </a:xfrm>
          <a:prstGeom prst="rect">
            <a:avLst/>
          </a:prstGeom>
        </p:spPr>
      </p:pic>
      <p:pic>
        <p:nvPicPr>
          <p:cNvPr id="7" name="Imagen 6"/>
          <p:cNvPicPr>
            <a:picLocks noChangeAspect="1"/>
          </p:cNvPicPr>
          <p:nvPr/>
        </p:nvPicPr>
        <p:blipFill>
          <a:blip r:embed="rId5"/>
          <a:stretch>
            <a:fillRect/>
          </a:stretch>
        </p:blipFill>
        <p:spPr>
          <a:xfrm>
            <a:off x="720724" y="3746500"/>
            <a:ext cx="2272497" cy="3111500"/>
          </a:xfrm>
          <a:prstGeom prst="rect">
            <a:avLst/>
          </a:prstGeom>
        </p:spPr>
      </p:pic>
    </p:spTree>
    <p:extLst>
      <p:ext uri="{BB962C8B-B14F-4D97-AF65-F5344CB8AC3E}">
        <p14:creationId xmlns:p14="http://schemas.microsoft.com/office/powerpoint/2010/main" val="365019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306647" y="201149"/>
            <a:ext cx="7288713" cy="3447098"/>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indent="180340">
              <a:lnSpc>
                <a:spcPct val="150000"/>
              </a:lnSpc>
              <a:spcBef>
                <a:spcPts val="600"/>
              </a:spcBef>
              <a:spcAft>
                <a:spcPts val="600"/>
              </a:spcAft>
            </a:pPr>
            <a:r>
              <a:rPr lang="es-AR" sz="2400" b="1" kern="0" dirty="0">
                <a:solidFill>
                  <a:srgbClr val="365F91"/>
                </a:solidFill>
                <a:latin typeface="Arial" panose="020B0604020202020204" pitchFamily="34" charset="0"/>
                <a:ea typeface="MS Gothic" panose="020B0609070205080204" pitchFamily="49" charset="-128"/>
                <a:cs typeface="Arial" panose="020B0604020202020204" pitchFamily="34" charset="0"/>
              </a:rPr>
              <a:t>Variables fundamentales en la pulverización</a:t>
            </a:r>
            <a:endParaRPr lang="en-US" sz="2800" b="1" kern="0" dirty="0">
              <a:solidFill>
                <a:srgbClr val="365F91"/>
              </a:solidFill>
              <a:latin typeface="Arial" panose="020B0604020202020204" pitchFamily="34" charset="0"/>
              <a:ea typeface="MS Gothic" panose="020B0609070205080204" pitchFamily="49" charset="-128"/>
              <a:cs typeface="Arial" panose="020B0604020202020204" pitchFamily="34" charset="0"/>
            </a:endParaRPr>
          </a:p>
          <a:p>
            <a:pPr indent="180340">
              <a:lnSpc>
                <a:spcPct val="150000"/>
              </a:lnSpc>
              <a:spcBef>
                <a:spcPts val="600"/>
              </a:spcBef>
              <a:spcAft>
                <a:spcPts val="600"/>
              </a:spcAft>
            </a:pPr>
            <a:r>
              <a:rPr lang="es-AR" dirty="0">
                <a:latin typeface="Arial" panose="020B0604020202020204" pitchFamily="34" charset="0"/>
                <a:ea typeface="Times New Roman" panose="02020603050405020304" pitchFamily="18" charset="0"/>
              </a:rPr>
              <a:t>Las tres variables principales que determinan la dosis aplicada son:</a:t>
            </a:r>
            <a:endParaRPr lang="en-US" dirty="0">
              <a:latin typeface="Times New Roman" panose="02020603050405020304" pitchFamily="18" charset="0"/>
              <a:ea typeface="Times New Roman" panose="02020603050405020304" pitchFamily="18" charset="0"/>
            </a:endParaRPr>
          </a:p>
          <a:p>
            <a:pPr marL="342900" lvl="0" indent="-342900">
              <a:lnSpc>
                <a:spcPct val="150000"/>
              </a:lnSpc>
              <a:spcBef>
                <a:spcPts val="600"/>
              </a:spcBef>
              <a:spcAft>
                <a:spcPts val="600"/>
              </a:spcAft>
              <a:buFont typeface="Wingdings" panose="05000000000000000000" pitchFamily="2" charset="2"/>
              <a:buChar char="q"/>
              <a:tabLst>
                <a:tab pos="457200" algn="l"/>
              </a:tabLst>
            </a:pPr>
            <a:r>
              <a:rPr lang="es-AR" b="1" i="1" dirty="0">
                <a:latin typeface="Arial" panose="020B0604020202020204" pitchFamily="34" charset="0"/>
                <a:ea typeface="Times New Roman" panose="02020603050405020304" pitchFamily="18" charset="0"/>
              </a:rPr>
              <a:t>Caudal de la boquilla</a:t>
            </a:r>
            <a:r>
              <a:rPr lang="es-AR" i="1" dirty="0">
                <a:latin typeface="Arial" panose="020B0604020202020204" pitchFamily="34" charset="0"/>
                <a:ea typeface="Times New Roman" panose="02020603050405020304" pitchFamily="18" charset="0"/>
              </a:rPr>
              <a:t> (litros por minuto)</a:t>
            </a:r>
            <a:endParaRPr lang="en-US" dirty="0">
              <a:latin typeface="Times New Roman" panose="02020603050405020304" pitchFamily="18" charset="0"/>
              <a:ea typeface="Times New Roman" panose="02020603050405020304" pitchFamily="18" charset="0"/>
            </a:endParaRPr>
          </a:p>
          <a:p>
            <a:pPr marL="342900" lvl="0" indent="-342900">
              <a:lnSpc>
                <a:spcPct val="150000"/>
              </a:lnSpc>
              <a:spcBef>
                <a:spcPts val="600"/>
              </a:spcBef>
              <a:spcAft>
                <a:spcPts val="600"/>
              </a:spcAft>
              <a:buFont typeface="Wingdings" panose="05000000000000000000" pitchFamily="2" charset="2"/>
              <a:buChar char="q"/>
              <a:tabLst>
                <a:tab pos="457200" algn="l"/>
              </a:tabLst>
            </a:pPr>
            <a:r>
              <a:rPr lang="es-AR" b="1" i="1" dirty="0">
                <a:latin typeface="Arial" panose="020B0604020202020204" pitchFamily="34" charset="0"/>
                <a:ea typeface="Times New Roman" panose="02020603050405020304" pitchFamily="18" charset="0"/>
              </a:rPr>
              <a:t>Velocidad de avance</a:t>
            </a:r>
            <a:r>
              <a:rPr lang="es-AR" i="1" dirty="0">
                <a:latin typeface="Arial" panose="020B0604020202020204" pitchFamily="34" charset="0"/>
                <a:ea typeface="Times New Roman" panose="02020603050405020304" pitchFamily="18" charset="0"/>
              </a:rPr>
              <a:t> (km/h)</a:t>
            </a:r>
            <a:endParaRPr lang="en-US" dirty="0">
              <a:latin typeface="Times New Roman" panose="02020603050405020304" pitchFamily="18" charset="0"/>
              <a:ea typeface="Times New Roman" panose="02020603050405020304" pitchFamily="18" charset="0"/>
            </a:endParaRPr>
          </a:p>
          <a:p>
            <a:pPr marL="342900" lvl="0" indent="-342900">
              <a:lnSpc>
                <a:spcPct val="150000"/>
              </a:lnSpc>
              <a:spcBef>
                <a:spcPts val="600"/>
              </a:spcBef>
              <a:spcAft>
                <a:spcPts val="600"/>
              </a:spcAft>
              <a:buFont typeface="Wingdings" panose="05000000000000000000" pitchFamily="2" charset="2"/>
              <a:buChar char="q"/>
              <a:tabLst>
                <a:tab pos="457200" algn="l"/>
              </a:tabLst>
            </a:pPr>
            <a:r>
              <a:rPr lang="en-US" b="1" i="1" dirty="0" err="1">
                <a:latin typeface="Arial" panose="020B0604020202020204" pitchFamily="34" charset="0"/>
                <a:ea typeface="Times New Roman" panose="02020603050405020304" pitchFamily="18" charset="0"/>
              </a:rPr>
              <a:t>Distancia</a:t>
            </a:r>
            <a:r>
              <a:rPr lang="en-US" b="1" i="1" dirty="0">
                <a:latin typeface="Arial" panose="020B0604020202020204" pitchFamily="34" charset="0"/>
                <a:ea typeface="Times New Roman" panose="02020603050405020304" pitchFamily="18" charset="0"/>
              </a:rPr>
              <a:t> entre </a:t>
            </a:r>
            <a:r>
              <a:rPr lang="en-US" b="1" i="1" dirty="0" err="1">
                <a:latin typeface="Arial" panose="020B0604020202020204" pitchFamily="34" charset="0"/>
                <a:ea typeface="Times New Roman" panose="02020603050405020304" pitchFamily="18" charset="0"/>
              </a:rPr>
              <a:t>boquillas</a:t>
            </a:r>
            <a:r>
              <a:rPr lang="en-US" i="1" dirty="0">
                <a:latin typeface="Arial" panose="020B0604020202020204" pitchFamily="34" charset="0"/>
                <a:ea typeface="Times New Roman" panose="02020603050405020304" pitchFamily="18" charset="0"/>
              </a:rPr>
              <a:t> (cm)</a:t>
            </a:r>
            <a:endParaRPr lang="en-US" dirty="0">
              <a:latin typeface="Times New Roman" panose="02020603050405020304" pitchFamily="18" charset="0"/>
              <a:ea typeface="Times New Roman" panose="02020603050405020304" pitchFamily="18" charset="0"/>
            </a:endParaRPr>
          </a:p>
          <a:p>
            <a:pPr>
              <a:lnSpc>
                <a:spcPct val="150000"/>
              </a:lnSpc>
              <a:spcBef>
                <a:spcPts val="600"/>
              </a:spcBef>
              <a:spcAft>
                <a:spcPts val="600"/>
              </a:spcAft>
            </a:pPr>
            <a:r>
              <a:rPr lang="es-AR" sz="1600" dirty="0">
                <a:latin typeface="Arial" panose="020B0604020202020204" pitchFamily="34" charset="0"/>
                <a:ea typeface="MS Mincho"/>
              </a:rPr>
              <a:t>Estas variables determinan los </a:t>
            </a:r>
            <a:r>
              <a:rPr lang="es-AR" sz="1600" b="1" dirty="0">
                <a:latin typeface="Arial" panose="020B0604020202020204" pitchFamily="34" charset="0"/>
                <a:ea typeface="MS Mincho"/>
              </a:rPr>
              <a:t>litros por hectárea (L/ha)</a:t>
            </a:r>
            <a:r>
              <a:rPr lang="es-AR" sz="1600" dirty="0">
                <a:latin typeface="Arial" panose="020B0604020202020204" pitchFamily="34" charset="0"/>
                <a:ea typeface="MS Mincho"/>
              </a:rPr>
              <a:t> aplicados</a:t>
            </a:r>
            <a:endParaRPr lang="es-AR" dirty="0"/>
          </a:p>
        </p:txBody>
      </p:sp>
      <p:sp>
        <p:nvSpPr>
          <p:cNvPr id="7" name="Rectángulo 6"/>
          <p:cNvSpPr/>
          <p:nvPr/>
        </p:nvSpPr>
        <p:spPr>
          <a:xfrm>
            <a:off x="1114697" y="3840543"/>
            <a:ext cx="4772297" cy="301313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indent="180340">
              <a:lnSpc>
                <a:spcPct val="132000"/>
              </a:lnSpc>
              <a:spcBef>
                <a:spcPts val="600"/>
              </a:spcBef>
              <a:spcAft>
                <a:spcPts val="600"/>
              </a:spcAft>
            </a:pPr>
            <a:r>
              <a:rPr lang="es-AR" sz="2000" b="1" dirty="0">
                <a:solidFill>
                  <a:srgbClr val="4F81BD"/>
                </a:solidFill>
                <a:latin typeface="Arial" panose="020B0604020202020204" pitchFamily="34" charset="0"/>
                <a:ea typeface="MS Gothic" panose="020B0609070205080204" pitchFamily="49" charset="-128"/>
                <a:cs typeface="Times New Roman" panose="02020603050405020304" pitchFamily="18" charset="0"/>
              </a:rPr>
              <a:t>Eficiencia técnica de la aplicación</a:t>
            </a:r>
            <a:endParaRPr lang="en-US" sz="2000" b="1" dirty="0">
              <a:solidFill>
                <a:srgbClr val="4F81BD"/>
              </a:solidFill>
              <a:latin typeface="Calibri" panose="020F0502020204030204" pitchFamily="34" charset="0"/>
              <a:ea typeface="MS Gothic" panose="020B0609070205080204" pitchFamily="49" charset="-128"/>
              <a:cs typeface="Times New Roman" panose="02020603050405020304" pitchFamily="18" charset="0"/>
            </a:endParaRPr>
          </a:p>
          <a:p>
            <a:pPr marL="342900" lvl="0" indent="-342900">
              <a:lnSpc>
                <a:spcPct val="132000"/>
              </a:lnSpc>
              <a:spcAft>
                <a:spcPts val="0"/>
              </a:spcAft>
              <a:buSzPts val="1000"/>
              <a:buFont typeface="Symbol" panose="05050102010706020507" pitchFamily="18" charset="2"/>
              <a:buChar char=""/>
              <a:tabLst>
                <a:tab pos="457200" algn="l"/>
              </a:tabLst>
            </a:pPr>
            <a:r>
              <a:rPr lang="en-US" sz="2000" i="1" dirty="0" err="1">
                <a:latin typeface="Arial" panose="020B0604020202020204" pitchFamily="34" charset="0"/>
                <a:ea typeface="Times New Roman" panose="02020603050405020304" pitchFamily="18" charset="0"/>
              </a:rPr>
              <a:t>correcta</a:t>
            </a:r>
            <a:r>
              <a:rPr lang="en-US" sz="2000" i="1" dirty="0">
                <a:latin typeface="Arial" panose="020B0604020202020204" pitchFamily="34" charset="0"/>
                <a:ea typeface="Times New Roman" panose="02020603050405020304" pitchFamily="18" charset="0"/>
              </a:rPr>
              <a:t> </a:t>
            </a:r>
            <a:r>
              <a:rPr lang="en-US" sz="2000" b="1" i="1" dirty="0" err="1">
                <a:latin typeface="Arial" panose="020B0604020202020204" pitchFamily="34" charset="0"/>
                <a:ea typeface="Times New Roman" panose="02020603050405020304" pitchFamily="18" charset="0"/>
              </a:rPr>
              <a:t>calibración</a:t>
            </a:r>
            <a:r>
              <a:rPr lang="en-US" sz="2000" b="1" i="1" dirty="0">
                <a:latin typeface="Arial" panose="020B0604020202020204" pitchFamily="34" charset="0"/>
                <a:ea typeface="Times New Roman" panose="02020603050405020304" pitchFamily="18" charset="0"/>
              </a:rPr>
              <a:t> del </a:t>
            </a:r>
            <a:r>
              <a:rPr lang="en-US" sz="2000" b="1" i="1" dirty="0" err="1">
                <a:latin typeface="Arial" panose="020B0604020202020204" pitchFamily="34" charset="0"/>
                <a:ea typeface="Times New Roman" panose="02020603050405020304" pitchFamily="18" charset="0"/>
              </a:rPr>
              <a:t>equipo</a:t>
            </a:r>
            <a:endParaRPr lang="en-US" sz="2000" dirty="0">
              <a:latin typeface="Times New Roman" panose="02020603050405020304" pitchFamily="18" charset="0"/>
              <a:ea typeface="Times New Roman" panose="02020603050405020304" pitchFamily="18" charset="0"/>
            </a:endParaRPr>
          </a:p>
          <a:p>
            <a:pPr marL="342900" lvl="0" indent="-342900">
              <a:lnSpc>
                <a:spcPct val="132000"/>
              </a:lnSpc>
              <a:spcAft>
                <a:spcPts val="0"/>
              </a:spcAft>
              <a:buSzPts val="1000"/>
              <a:buFont typeface="Symbol" panose="05050102010706020507" pitchFamily="18" charset="2"/>
              <a:buChar char=""/>
              <a:tabLst>
                <a:tab pos="457200" algn="l"/>
              </a:tabLst>
            </a:pPr>
            <a:r>
              <a:rPr lang="en-US" sz="2000" i="1" dirty="0" err="1">
                <a:latin typeface="Arial" panose="020B0604020202020204" pitchFamily="34" charset="0"/>
                <a:ea typeface="Times New Roman" panose="02020603050405020304" pitchFamily="18" charset="0"/>
              </a:rPr>
              <a:t>selección</a:t>
            </a:r>
            <a:r>
              <a:rPr lang="en-US" sz="2000" i="1" dirty="0">
                <a:latin typeface="Arial" panose="020B0604020202020204" pitchFamily="34" charset="0"/>
                <a:ea typeface="Times New Roman" panose="02020603050405020304" pitchFamily="18" charset="0"/>
              </a:rPr>
              <a:t> </a:t>
            </a:r>
            <a:r>
              <a:rPr lang="en-US" sz="2000" i="1" dirty="0" err="1">
                <a:latin typeface="Arial" panose="020B0604020202020204" pitchFamily="34" charset="0"/>
                <a:ea typeface="Times New Roman" panose="02020603050405020304" pitchFamily="18" charset="0"/>
              </a:rPr>
              <a:t>adecuada</a:t>
            </a:r>
            <a:r>
              <a:rPr lang="en-US" sz="2000" i="1" dirty="0">
                <a:latin typeface="Arial" panose="020B0604020202020204" pitchFamily="34" charset="0"/>
                <a:ea typeface="Times New Roman" panose="02020603050405020304" pitchFamily="18" charset="0"/>
              </a:rPr>
              <a:t> de </a:t>
            </a:r>
            <a:r>
              <a:rPr lang="en-US" sz="2000" b="1" i="1" dirty="0" err="1">
                <a:latin typeface="Arial" panose="020B0604020202020204" pitchFamily="34" charset="0"/>
                <a:ea typeface="Times New Roman" panose="02020603050405020304" pitchFamily="18" charset="0"/>
              </a:rPr>
              <a:t>boquillas</a:t>
            </a:r>
            <a:endParaRPr lang="en-US" sz="2000" dirty="0">
              <a:latin typeface="Times New Roman" panose="02020603050405020304" pitchFamily="18" charset="0"/>
              <a:ea typeface="Times New Roman" panose="02020603050405020304" pitchFamily="18" charset="0"/>
            </a:endParaRPr>
          </a:p>
          <a:p>
            <a:pPr marL="342900" lvl="0" indent="-342900">
              <a:lnSpc>
                <a:spcPct val="132000"/>
              </a:lnSpc>
              <a:spcAft>
                <a:spcPts val="0"/>
              </a:spcAft>
              <a:buSzPts val="1000"/>
              <a:buFont typeface="Symbol" panose="05050102010706020507" pitchFamily="18" charset="2"/>
              <a:buChar char=""/>
              <a:tabLst>
                <a:tab pos="457200" algn="l"/>
              </a:tabLst>
            </a:pPr>
            <a:r>
              <a:rPr lang="en-US" sz="2000" b="1" i="1" dirty="0" err="1">
                <a:latin typeface="Arial" panose="020B0604020202020204" pitchFamily="34" charset="0"/>
                <a:ea typeface="Times New Roman" panose="02020603050405020304" pitchFamily="18" charset="0"/>
              </a:rPr>
              <a:t>tamaño</a:t>
            </a:r>
            <a:r>
              <a:rPr lang="en-US" sz="2000" b="1" i="1" dirty="0">
                <a:latin typeface="Arial" panose="020B0604020202020204" pitchFamily="34" charset="0"/>
                <a:ea typeface="Times New Roman" panose="02020603050405020304" pitchFamily="18" charset="0"/>
              </a:rPr>
              <a:t> de </a:t>
            </a:r>
            <a:r>
              <a:rPr lang="en-US" sz="2000" b="1" i="1" dirty="0" err="1">
                <a:latin typeface="Arial" panose="020B0604020202020204" pitchFamily="34" charset="0"/>
                <a:ea typeface="Times New Roman" panose="02020603050405020304" pitchFamily="18" charset="0"/>
              </a:rPr>
              <a:t>gota</a:t>
            </a:r>
            <a:r>
              <a:rPr lang="en-US" sz="2000" b="1" i="1" dirty="0">
                <a:latin typeface="Arial" panose="020B0604020202020204" pitchFamily="34" charset="0"/>
                <a:ea typeface="Times New Roman" panose="02020603050405020304" pitchFamily="18" charset="0"/>
              </a:rPr>
              <a:t> </a:t>
            </a:r>
            <a:r>
              <a:rPr lang="en-US" sz="2000" b="1" i="1" dirty="0" err="1">
                <a:latin typeface="Arial" panose="020B0604020202020204" pitchFamily="34" charset="0"/>
                <a:ea typeface="Times New Roman" panose="02020603050405020304" pitchFamily="18" charset="0"/>
              </a:rPr>
              <a:t>adecuado</a:t>
            </a:r>
            <a:endParaRPr lang="en-US" sz="2000" dirty="0">
              <a:latin typeface="Times New Roman" panose="02020603050405020304" pitchFamily="18" charset="0"/>
              <a:ea typeface="Times New Roman" panose="02020603050405020304" pitchFamily="18" charset="0"/>
            </a:endParaRPr>
          </a:p>
          <a:p>
            <a:pPr marL="342900" lvl="0" indent="-342900">
              <a:lnSpc>
                <a:spcPct val="132000"/>
              </a:lnSpc>
              <a:spcAft>
                <a:spcPts val="0"/>
              </a:spcAft>
              <a:buSzPts val="1000"/>
              <a:buFont typeface="Symbol" panose="05050102010706020507" pitchFamily="18" charset="2"/>
              <a:buChar char=""/>
              <a:tabLst>
                <a:tab pos="457200" algn="l"/>
              </a:tabLst>
            </a:pPr>
            <a:r>
              <a:rPr lang="en-US" sz="2000" b="1" i="1" dirty="0" err="1">
                <a:latin typeface="Arial" panose="020B0604020202020204" pitchFamily="34" charset="0"/>
                <a:ea typeface="Times New Roman" panose="02020603050405020304" pitchFamily="18" charset="0"/>
              </a:rPr>
              <a:t>altura</a:t>
            </a:r>
            <a:r>
              <a:rPr lang="en-US" sz="2000" b="1" i="1" dirty="0">
                <a:latin typeface="Arial" panose="020B0604020202020204" pitchFamily="34" charset="0"/>
                <a:ea typeface="Times New Roman" panose="02020603050405020304" pitchFamily="18" charset="0"/>
              </a:rPr>
              <a:t> </a:t>
            </a:r>
            <a:r>
              <a:rPr lang="en-US" sz="2000" b="1" i="1" dirty="0" err="1">
                <a:latin typeface="Arial" panose="020B0604020202020204" pitchFamily="34" charset="0"/>
                <a:ea typeface="Times New Roman" panose="02020603050405020304" pitchFamily="18" charset="0"/>
              </a:rPr>
              <a:t>correcta</a:t>
            </a:r>
            <a:r>
              <a:rPr lang="en-US" sz="2000" b="1" i="1" dirty="0">
                <a:latin typeface="Arial" panose="020B0604020202020204" pitchFamily="34" charset="0"/>
                <a:ea typeface="Times New Roman" panose="02020603050405020304" pitchFamily="18" charset="0"/>
              </a:rPr>
              <a:t> del </a:t>
            </a:r>
            <a:r>
              <a:rPr lang="en-US" sz="2000" b="1" i="1" dirty="0" err="1">
                <a:latin typeface="Arial" panose="020B0604020202020204" pitchFamily="34" charset="0"/>
                <a:ea typeface="Times New Roman" panose="02020603050405020304" pitchFamily="18" charset="0"/>
              </a:rPr>
              <a:t>botalón</a:t>
            </a:r>
            <a:endParaRPr lang="en-US" sz="2000" dirty="0">
              <a:latin typeface="Times New Roman" panose="02020603050405020304" pitchFamily="18" charset="0"/>
              <a:ea typeface="Times New Roman" panose="02020603050405020304" pitchFamily="18" charset="0"/>
            </a:endParaRPr>
          </a:p>
          <a:p>
            <a:pPr marL="342900" lvl="0" indent="-342900">
              <a:lnSpc>
                <a:spcPct val="132000"/>
              </a:lnSpc>
              <a:spcAft>
                <a:spcPts val="0"/>
              </a:spcAft>
              <a:buSzPts val="1000"/>
              <a:buFont typeface="Symbol" panose="05050102010706020507" pitchFamily="18" charset="2"/>
              <a:buChar char=""/>
              <a:tabLst>
                <a:tab pos="457200" algn="l"/>
              </a:tabLst>
            </a:pPr>
            <a:r>
              <a:rPr lang="en-US" sz="2000" b="1" i="1" dirty="0" err="1">
                <a:latin typeface="Arial" panose="020B0604020202020204" pitchFamily="34" charset="0"/>
                <a:ea typeface="Times New Roman" panose="02020603050405020304" pitchFamily="18" charset="0"/>
              </a:rPr>
              <a:t>uniformidad</a:t>
            </a:r>
            <a:r>
              <a:rPr lang="en-US" sz="2000" b="1" i="1" dirty="0">
                <a:latin typeface="Arial" panose="020B0604020202020204" pitchFamily="34" charset="0"/>
                <a:ea typeface="Times New Roman" panose="02020603050405020304" pitchFamily="18" charset="0"/>
              </a:rPr>
              <a:t> de </a:t>
            </a:r>
            <a:r>
              <a:rPr lang="en-US" sz="2000" b="1" i="1" dirty="0" err="1">
                <a:latin typeface="Arial" panose="020B0604020202020204" pitchFamily="34" charset="0"/>
                <a:ea typeface="Times New Roman" panose="02020603050405020304" pitchFamily="18" charset="0"/>
              </a:rPr>
              <a:t>distribución</a:t>
            </a:r>
            <a:endParaRPr lang="en-US" sz="2000" dirty="0">
              <a:latin typeface="Times New Roman" panose="02020603050405020304" pitchFamily="18" charset="0"/>
              <a:ea typeface="Times New Roman" panose="02020603050405020304" pitchFamily="18" charset="0"/>
            </a:endParaRPr>
          </a:p>
          <a:p>
            <a:pPr marL="342900" lvl="0" indent="-342900">
              <a:lnSpc>
                <a:spcPct val="132000"/>
              </a:lnSpc>
              <a:spcAft>
                <a:spcPts val="0"/>
              </a:spcAft>
              <a:buSzPts val="1000"/>
              <a:buFont typeface="Symbol" panose="05050102010706020507" pitchFamily="18" charset="2"/>
              <a:buChar char=""/>
              <a:tabLst>
                <a:tab pos="457200" algn="l"/>
              </a:tabLst>
            </a:pPr>
            <a:r>
              <a:rPr lang="en-US" sz="2000" i="1" dirty="0">
                <a:latin typeface="Arial" panose="020B0604020202020204" pitchFamily="34" charset="0"/>
                <a:ea typeface="Times New Roman" panose="02020603050405020304" pitchFamily="18" charset="0"/>
              </a:rPr>
              <a:t>control de </a:t>
            </a:r>
            <a:r>
              <a:rPr lang="en-US" sz="2000" b="1" i="1" dirty="0" err="1">
                <a:latin typeface="Arial" panose="020B0604020202020204" pitchFamily="34" charset="0"/>
                <a:ea typeface="Times New Roman" panose="02020603050405020304" pitchFamily="18" charset="0"/>
              </a:rPr>
              <a:t>deriva</a:t>
            </a:r>
            <a:r>
              <a:rPr lang="en-US" sz="2000" i="1" dirty="0">
                <a:latin typeface="Arial" panose="020B0604020202020204" pitchFamily="34"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
        <p:nvSpPr>
          <p:cNvPr id="8" name="Rectángulo 7"/>
          <p:cNvSpPr/>
          <p:nvPr/>
        </p:nvSpPr>
        <p:spPr>
          <a:xfrm>
            <a:off x="6322422" y="3840543"/>
            <a:ext cx="5660572" cy="250837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indent="180340">
              <a:lnSpc>
                <a:spcPct val="132000"/>
              </a:lnSpc>
              <a:spcBef>
                <a:spcPts val="600"/>
              </a:spcBef>
              <a:spcAft>
                <a:spcPts val="600"/>
              </a:spcAft>
            </a:pPr>
            <a:r>
              <a:rPr lang="es-AR" sz="2000" b="1" kern="0" dirty="0">
                <a:solidFill>
                  <a:srgbClr val="365F91"/>
                </a:solidFill>
                <a:latin typeface="Arial" panose="020B0604020202020204" pitchFamily="34" charset="0"/>
                <a:ea typeface="MS Gothic" panose="020B0609070205080204" pitchFamily="49" charset="-128"/>
                <a:cs typeface="Times New Roman" panose="02020603050405020304" pitchFamily="18" charset="0"/>
              </a:rPr>
              <a:t>Eficiencia operativa</a:t>
            </a:r>
            <a:endParaRPr lang="en-US" sz="2000" b="1" kern="0" dirty="0">
              <a:solidFill>
                <a:srgbClr val="365F91"/>
              </a:solidFill>
              <a:latin typeface="Calibri" panose="020F0502020204030204" pitchFamily="34" charset="0"/>
              <a:ea typeface="MS Gothic" panose="020B0609070205080204" pitchFamily="49" charset="-128"/>
              <a:cs typeface="Times New Roman" panose="02020603050405020304" pitchFamily="18" charset="0"/>
            </a:endParaRPr>
          </a:p>
          <a:p>
            <a:pPr marL="342900" lvl="0" indent="-342900">
              <a:lnSpc>
                <a:spcPct val="132000"/>
              </a:lnSpc>
              <a:spcAft>
                <a:spcPts val="0"/>
              </a:spcAft>
              <a:buSzPts val="1000"/>
              <a:buFont typeface="Symbol" panose="05050102010706020507" pitchFamily="18" charset="2"/>
              <a:buChar char=""/>
              <a:tabLst>
                <a:tab pos="457200" algn="l"/>
              </a:tabLst>
            </a:pPr>
            <a:r>
              <a:rPr lang="en-US" sz="2000" i="1" dirty="0">
                <a:latin typeface="Arial" panose="020B0604020202020204" pitchFamily="34" charset="0"/>
                <a:ea typeface="Times New Roman" panose="02020603050405020304" pitchFamily="18" charset="0"/>
              </a:rPr>
              <a:t>ancho del </a:t>
            </a:r>
            <a:r>
              <a:rPr lang="en-US" sz="2000" i="1" dirty="0" err="1">
                <a:latin typeface="Arial" panose="020B0604020202020204" pitchFamily="34" charset="0"/>
                <a:ea typeface="Times New Roman" panose="02020603050405020304" pitchFamily="18" charset="0"/>
              </a:rPr>
              <a:t>botalón</a:t>
            </a:r>
            <a:endParaRPr lang="en-US" sz="2000" dirty="0">
              <a:latin typeface="Times New Roman" panose="02020603050405020304" pitchFamily="18" charset="0"/>
              <a:ea typeface="Times New Roman" panose="02020603050405020304" pitchFamily="18" charset="0"/>
            </a:endParaRPr>
          </a:p>
          <a:p>
            <a:pPr marL="342900" lvl="0" indent="-342900">
              <a:lnSpc>
                <a:spcPct val="132000"/>
              </a:lnSpc>
              <a:spcAft>
                <a:spcPts val="0"/>
              </a:spcAft>
              <a:buSzPts val="1000"/>
              <a:buFont typeface="Symbol" panose="05050102010706020507" pitchFamily="18" charset="2"/>
              <a:buChar char=""/>
              <a:tabLst>
                <a:tab pos="457200" algn="l"/>
              </a:tabLst>
            </a:pPr>
            <a:r>
              <a:rPr lang="en-US" sz="2000" i="1" dirty="0" err="1">
                <a:latin typeface="Arial" panose="020B0604020202020204" pitchFamily="34" charset="0"/>
                <a:ea typeface="Times New Roman" panose="02020603050405020304" pitchFamily="18" charset="0"/>
              </a:rPr>
              <a:t>velocidad</a:t>
            </a:r>
            <a:r>
              <a:rPr lang="en-US" sz="2000" i="1" dirty="0">
                <a:latin typeface="Arial" panose="020B0604020202020204" pitchFamily="34" charset="0"/>
                <a:ea typeface="Times New Roman" panose="02020603050405020304" pitchFamily="18" charset="0"/>
              </a:rPr>
              <a:t> de </a:t>
            </a:r>
            <a:r>
              <a:rPr lang="en-US" sz="2000" i="1" dirty="0" err="1">
                <a:latin typeface="Arial" panose="020B0604020202020204" pitchFamily="34" charset="0"/>
                <a:ea typeface="Times New Roman" panose="02020603050405020304" pitchFamily="18" charset="0"/>
              </a:rPr>
              <a:t>trabajo</a:t>
            </a:r>
            <a:endParaRPr lang="en-US" sz="2000" dirty="0">
              <a:latin typeface="Times New Roman" panose="02020603050405020304" pitchFamily="18" charset="0"/>
              <a:ea typeface="Times New Roman" panose="02020603050405020304" pitchFamily="18" charset="0"/>
            </a:endParaRPr>
          </a:p>
          <a:p>
            <a:pPr marL="342900" lvl="0" indent="-342900">
              <a:lnSpc>
                <a:spcPct val="132000"/>
              </a:lnSpc>
              <a:spcAft>
                <a:spcPts val="0"/>
              </a:spcAft>
              <a:buSzPts val="1000"/>
              <a:buFont typeface="Symbol" panose="05050102010706020507" pitchFamily="18" charset="2"/>
              <a:buChar char=""/>
              <a:tabLst>
                <a:tab pos="457200" algn="l"/>
              </a:tabLst>
            </a:pPr>
            <a:r>
              <a:rPr lang="en-US" sz="2000" i="1" dirty="0" err="1">
                <a:latin typeface="Arial" panose="020B0604020202020204" pitchFamily="34" charset="0"/>
                <a:ea typeface="Times New Roman" panose="02020603050405020304" pitchFamily="18" charset="0"/>
              </a:rPr>
              <a:t>capacidad</a:t>
            </a:r>
            <a:r>
              <a:rPr lang="en-US" sz="2000" i="1" dirty="0">
                <a:latin typeface="Arial" panose="020B0604020202020204" pitchFamily="34" charset="0"/>
                <a:ea typeface="Times New Roman" panose="02020603050405020304" pitchFamily="18" charset="0"/>
              </a:rPr>
              <a:t> del </a:t>
            </a:r>
            <a:r>
              <a:rPr lang="en-US" sz="2000" i="1" dirty="0" err="1">
                <a:latin typeface="Arial" panose="020B0604020202020204" pitchFamily="34" charset="0"/>
                <a:ea typeface="Times New Roman" panose="02020603050405020304" pitchFamily="18" charset="0"/>
              </a:rPr>
              <a:t>tanque</a:t>
            </a:r>
            <a:endParaRPr lang="en-US" sz="2000" dirty="0">
              <a:latin typeface="Times New Roman" panose="02020603050405020304" pitchFamily="18" charset="0"/>
              <a:ea typeface="Times New Roman" panose="02020603050405020304" pitchFamily="18" charset="0"/>
            </a:endParaRPr>
          </a:p>
          <a:p>
            <a:pPr marL="342900" lvl="0" indent="-342900">
              <a:lnSpc>
                <a:spcPct val="132000"/>
              </a:lnSpc>
              <a:spcAft>
                <a:spcPts val="0"/>
              </a:spcAft>
              <a:buSzPts val="1000"/>
              <a:buFont typeface="Symbol" panose="05050102010706020507" pitchFamily="18" charset="2"/>
              <a:buChar char=""/>
              <a:tabLst>
                <a:tab pos="457200" algn="l"/>
              </a:tabLst>
            </a:pPr>
            <a:r>
              <a:rPr lang="en-US" sz="2000" i="1" dirty="0">
                <a:latin typeface="Arial" panose="020B0604020202020204" pitchFamily="34" charset="0"/>
                <a:ea typeface="Times New Roman" panose="02020603050405020304" pitchFamily="18" charset="0"/>
              </a:rPr>
              <a:t>tiempo de </a:t>
            </a:r>
            <a:r>
              <a:rPr lang="en-US" sz="2000" i="1" dirty="0" err="1">
                <a:latin typeface="Arial" panose="020B0604020202020204" pitchFamily="34" charset="0"/>
                <a:ea typeface="Times New Roman" panose="02020603050405020304" pitchFamily="18" charset="0"/>
              </a:rPr>
              <a:t>recarga</a:t>
            </a:r>
            <a:endParaRPr lang="en-US" sz="2000" dirty="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s-AR" sz="2000" i="1" dirty="0">
                <a:latin typeface="Arial" panose="020B0604020202020204" pitchFamily="34" charset="0"/>
                <a:ea typeface="MS Mincho"/>
              </a:rPr>
              <a:t>organización logística de agua y productos</a:t>
            </a:r>
            <a:r>
              <a:rPr lang="es-AR" sz="2000" b="1" i="1" dirty="0">
                <a:latin typeface="Arial" panose="020B0604020202020204" pitchFamily="34" charset="0"/>
                <a:ea typeface="MS Mincho"/>
              </a:rPr>
              <a:t>.</a:t>
            </a:r>
            <a:endParaRPr lang="es-AR" sz="2000" dirty="0"/>
          </a:p>
        </p:txBody>
      </p:sp>
      <p:pic>
        <p:nvPicPr>
          <p:cNvPr id="9" name="Imagen 8"/>
          <p:cNvPicPr>
            <a:picLocks noChangeAspect="1"/>
          </p:cNvPicPr>
          <p:nvPr/>
        </p:nvPicPr>
        <p:blipFill>
          <a:blip r:embed="rId2"/>
          <a:stretch>
            <a:fillRect/>
          </a:stretch>
        </p:blipFill>
        <p:spPr>
          <a:xfrm>
            <a:off x="8734312" y="201149"/>
            <a:ext cx="3370496" cy="34470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706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44731" y="359269"/>
            <a:ext cx="11190514" cy="3847207"/>
          </a:xfrm>
          <a:prstGeom prst="rect">
            <a:avLst/>
          </a:prstGeom>
        </p:spPr>
        <p:txBody>
          <a:bodyPr wrap="square">
            <a:spAutoFit/>
          </a:bodyPr>
          <a:lstStyle/>
          <a:p>
            <a:pPr indent="180340">
              <a:lnSpc>
                <a:spcPct val="150000"/>
              </a:lnSpc>
              <a:spcBef>
                <a:spcPts val="600"/>
              </a:spcBef>
              <a:spcAft>
                <a:spcPts val="600"/>
              </a:spcAft>
            </a:pPr>
            <a:r>
              <a:rPr lang="es-AR" sz="2000" dirty="0">
                <a:latin typeface="Arial" panose="020B0604020202020204" pitchFamily="34" charset="0"/>
                <a:ea typeface="Times New Roman" panose="02020603050405020304" pitchFamily="18" charset="0"/>
                <a:cs typeface="Arial" panose="020B0604020202020204" pitchFamily="34" charset="0"/>
              </a:rPr>
              <a:t>Una gestión eficiente desde el punto de vista de un administrador rural implica </a:t>
            </a:r>
            <a:r>
              <a:rPr lang="es-AR" sz="2000" b="1" dirty="0">
                <a:latin typeface="Arial" panose="020B0604020202020204" pitchFamily="34" charset="0"/>
                <a:ea typeface="Times New Roman" panose="02020603050405020304" pitchFamily="18" charset="0"/>
                <a:cs typeface="Arial" panose="020B0604020202020204" pitchFamily="34" charset="0"/>
              </a:rPr>
              <a:t>integrar aspectos técnicos, económicos y ambientales</a:t>
            </a:r>
            <a:r>
              <a:rPr lang="es-AR" sz="2000" dirty="0">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50000"/>
              </a:lnSpc>
              <a:spcBef>
                <a:spcPts val="600"/>
              </a:spcBef>
              <a:spcAft>
                <a:spcPts val="600"/>
              </a:spcAft>
              <a:buSzPts val="1000"/>
              <a:buFont typeface="Symbol" panose="05050102010706020507" pitchFamily="18" charset="2"/>
              <a:buChar char=""/>
              <a:tabLst>
                <a:tab pos="457200" algn="l"/>
              </a:tabLst>
            </a:pPr>
            <a:r>
              <a:rPr lang="en-US" sz="24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aplicaciones</a:t>
            </a:r>
            <a:r>
              <a:rPr lang="en-US" sz="2400"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eficaces</a:t>
            </a:r>
            <a:endPar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50000"/>
              </a:lnSpc>
              <a:spcBef>
                <a:spcPts val="600"/>
              </a:spcBef>
              <a:spcAft>
                <a:spcPts val="600"/>
              </a:spcAft>
              <a:buSzPts val="1000"/>
              <a:buFont typeface="Symbol" panose="05050102010706020507" pitchFamily="18" charset="2"/>
              <a:buChar char=""/>
              <a:tabLst>
                <a:tab pos="457200" algn="l"/>
              </a:tabLst>
            </a:pPr>
            <a:r>
              <a:rPr lang="en-US" sz="24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costos</a:t>
            </a:r>
            <a:r>
              <a:rPr lang="en-US" sz="2400"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controlados</a:t>
            </a:r>
            <a:endPar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50000"/>
              </a:lnSpc>
              <a:spcBef>
                <a:spcPts val="600"/>
              </a:spcBef>
              <a:spcAft>
                <a:spcPts val="600"/>
              </a:spcAft>
              <a:buSzPts val="1000"/>
              <a:buFont typeface="Symbol" panose="05050102010706020507" pitchFamily="18" charset="2"/>
              <a:buChar char=""/>
              <a:tabLst>
                <a:tab pos="457200" algn="l"/>
              </a:tabLst>
            </a:pPr>
            <a:r>
              <a:rPr lang="en-US" sz="24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mínimo</a:t>
            </a:r>
            <a:r>
              <a:rPr lang="en-US" sz="2400"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impacto</a:t>
            </a:r>
            <a:r>
              <a:rPr lang="en-US" sz="2400"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ambiental</a:t>
            </a:r>
            <a:endPar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50000"/>
              </a:lnSpc>
              <a:spcBef>
                <a:spcPts val="600"/>
              </a:spcBef>
              <a:spcAft>
                <a:spcPts val="600"/>
              </a:spcAft>
              <a:buSzPts val="1000"/>
              <a:buFont typeface="Symbol" panose="05050102010706020507" pitchFamily="18" charset="2"/>
              <a:buChar char=""/>
              <a:tabLst>
                <a:tab pos="457200" algn="l"/>
              </a:tabLst>
            </a:pPr>
            <a:r>
              <a:rPr lang="en-US" sz="24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alta</a:t>
            </a:r>
            <a:r>
              <a:rPr lang="en-US" sz="2400"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capacidad</a:t>
            </a:r>
            <a:r>
              <a:rPr lang="en-US" sz="2400"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operativa</a:t>
            </a:r>
            <a:r>
              <a:rPr lang="en-US" sz="2400" b="1" i="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ángulo 4"/>
          <p:cNvSpPr/>
          <p:nvPr/>
        </p:nvSpPr>
        <p:spPr>
          <a:xfrm>
            <a:off x="844732" y="4468135"/>
            <a:ext cx="11190513" cy="1948226"/>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indent="180340">
              <a:lnSpc>
                <a:spcPct val="132000"/>
              </a:lnSpc>
              <a:spcBef>
                <a:spcPts val="600"/>
              </a:spcBef>
              <a:spcAft>
                <a:spcPts val="600"/>
              </a:spcAft>
            </a:pPr>
            <a:r>
              <a:rPr lang="es-AR" sz="2000" dirty="0">
                <a:latin typeface="Arial" panose="020B0604020202020204" pitchFamily="34" charset="0"/>
                <a:ea typeface="Times New Roman" panose="02020603050405020304" pitchFamily="18" charset="0"/>
                <a:cs typeface="Arial" panose="020B0604020202020204" pitchFamily="34" charset="0"/>
              </a:rPr>
              <a:t>La pulverización es una de las labores más estratégicas del sistema productivo, ya que influye: </a:t>
            </a:r>
          </a:p>
          <a:p>
            <a:pPr>
              <a:lnSpc>
                <a:spcPct val="132000"/>
              </a:lnSpc>
              <a:spcBef>
                <a:spcPts val="600"/>
              </a:spcBef>
              <a:spcAft>
                <a:spcPts val="600"/>
              </a:spcAft>
            </a:pPr>
            <a:r>
              <a:rPr lang="en-US" sz="2000" i="1" dirty="0">
                <a:latin typeface="Arial" panose="020B0604020202020204" pitchFamily="34" charset="0"/>
                <a:ea typeface="Times New Roman" panose="02020603050405020304" pitchFamily="18" charset="0"/>
                <a:cs typeface="Arial" panose="020B0604020202020204" pitchFamily="34" charset="0"/>
              </a:rPr>
              <a:t>- el control de </a:t>
            </a:r>
            <a:r>
              <a:rPr lang="en-US" sz="2000" i="1" dirty="0" err="1">
                <a:latin typeface="Arial" panose="020B0604020202020204" pitchFamily="34" charset="0"/>
                <a:ea typeface="Times New Roman" panose="02020603050405020304" pitchFamily="18" charset="0"/>
                <a:cs typeface="Arial" panose="020B0604020202020204" pitchFamily="34" charset="0"/>
              </a:rPr>
              <a:t>malezas</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lvl="0">
              <a:lnSpc>
                <a:spcPct val="132000"/>
              </a:lnSpc>
              <a:spcAft>
                <a:spcPts val="0"/>
              </a:spcAft>
              <a:buSzPts val="1000"/>
              <a:tabLst>
                <a:tab pos="457200" algn="l"/>
              </a:tabLst>
            </a:pPr>
            <a:r>
              <a:rPr lang="en-US" sz="2000" i="1" dirty="0">
                <a:latin typeface="Arial" panose="020B0604020202020204" pitchFamily="34" charset="0"/>
                <a:ea typeface="Times New Roman" panose="02020603050405020304" pitchFamily="18" charset="0"/>
                <a:cs typeface="Arial" panose="020B0604020202020204" pitchFamily="34" charset="0"/>
              </a:rPr>
              <a:t>- la </a:t>
            </a:r>
            <a:r>
              <a:rPr lang="en-US" sz="2000" i="1" dirty="0" err="1">
                <a:latin typeface="Arial" panose="020B0604020202020204" pitchFamily="34" charset="0"/>
                <a:ea typeface="Times New Roman" panose="02020603050405020304" pitchFamily="18" charset="0"/>
                <a:cs typeface="Arial" panose="020B0604020202020204" pitchFamily="34" charset="0"/>
              </a:rPr>
              <a:t>sanidad</a:t>
            </a:r>
            <a:r>
              <a:rPr lang="en-US" sz="2000" i="1" dirty="0">
                <a:latin typeface="Arial" panose="020B0604020202020204" pitchFamily="34" charset="0"/>
                <a:ea typeface="Times New Roman" panose="02020603050405020304" pitchFamily="18" charset="0"/>
                <a:cs typeface="Arial" panose="020B0604020202020204" pitchFamily="34" charset="0"/>
              </a:rPr>
              <a:t> del </a:t>
            </a:r>
            <a:r>
              <a:rPr lang="en-US" sz="2000" i="1" dirty="0" err="1">
                <a:latin typeface="Arial" panose="020B0604020202020204" pitchFamily="34" charset="0"/>
                <a:ea typeface="Times New Roman" panose="02020603050405020304" pitchFamily="18" charset="0"/>
                <a:cs typeface="Arial" panose="020B0604020202020204" pitchFamily="34" charset="0"/>
              </a:rPr>
              <a:t>cultivo</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lvl="0">
              <a:lnSpc>
                <a:spcPct val="132000"/>
              </a:lnSpc>
              <a:spcAft>
                <a:spcPts val="0"/>
              </a:spcAft>
              <a:buSzPts val="1000"/>
              <a:tabLst>
                <a:tab pos="457200" algn="l"/>
              </a:tabLst>
            </a:pPr>
            <a:r>
              <a:rPr lang="en-US" sz="2000" b="1" i="1" dirty="0">
                <a:latin typeface="Arial" panose="020B0604020202020204" pitchFamily="34" charset="0"/>
                <a:ea typeface="Times New Roman" panose="02020603050405020304" pitchFamily="18" charset="0"/>
                <a:cs typeface="Arial" panose="020B0604020202020204" pitchFamily="34" charset="0"/>
              </a:rPr>
              <a:t>- el </a:t>
            </a:r>
            <a:r>
              <a:rPr lang="en-US" sz="2000" b="1" i="1" dirty="0" err="1">
                <a:latin typeface="Arial" panose="020B0604020202020204" pitchFamily="34" charset="0"/>
                <a:ea typeface="Times New Roman" panose="02020603050405020304" pitchFamily="18" charset="0"/>
                <a:cs typeface="Arial" panose="020B0604020202020204" pitchFamily="34" charset="0"/>
              </a:rPr>
              <a:t>rendimiento</a:t>
            </a:r>
            <a:r>
              <a:rPr lang="en-US" sz="2000" b="1" i="1" dirty="0">
                <a:latin typeface="Arial" panose="020B0604020202020204" pitchFamily="34" charset="0"/>
                <a:ea typeface="Times New Roman" panose="02020603050405020304" pitchFamily="18" charset="0"/>
                <a:cs typeface="Arial" panose="020B0604020202020204" pitchFamily="34" charset="0"/>
              </a:rPr>
              <a:t> final.</a:t>
            </a:r>
            <a:endParaRPr lang="en-US" sz="20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6" name="Imagen 5"/>
          <p:cNvPicPr>
            <a:picLocks noChangeAspect="1"/>
          </p:cNvPicPr>
          <p:nvPr/>
        </p:nvPicPr>
        <p:blipFill>
          <a:blip r:embed="rId2"/>
          <a:stretch>
            <a:fillRect/>
          </a:stretch>
        </p:blipFill>
        <p:spPr>
          <a:xfrm>
            <a:off x="7071359" y="1467035"/>
            <a:ext cx="4858294" cy="2593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0226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40526" y="0"/>
            <a:ext cx="5965371" cy="2185214"/>
          </a:xfrm>
          <a:prstGeom prst="rect">
            <a:avLst/>
          </a:prstGeom>
        </p:spPr>
        <p:txBody>
          <a:bodyPr wrap="square">
            <a:spAutoFit/>
          </a:bodyPr>
          <a:lstStyle/>
          <a:p>
            <a:pPr>
              <a:lnSpc>
                <a:spcPct val="150000"/>
              </a:lnSpc>
              <a:spcBef>
                <a:spcPts val="600"/>
              </a:spcBef>
              <a:spcAft>
                <a:spcPts val="600"/>
              </a:spcAft>
            </a:pPr>
            <a:r>
              <a:rPr lang="es-AR" sz="2400" b="1" u="sng" kern="0" dirty="0">
                <a:solidFill>
                  <a:srgbClr val="365F91"/>
                </a:solidFill>
                <a:latin typeface="Arial" panose="020B0604020202020204" pitchFamily="34" charset="0"/>
                <a:ea typeface="MS Gothic" panose="020B0609070205080204" pitchFamily="49" charset="-128"/>
                <a:cs typeface="Times New Roman" panose="02020603050405020304" pitchFamily="18" charset="0"/>
              </a:rPr>
              <a:t>COSECHADORAS</a:t>
            </a:r>
          </a:p>
          <a:p>
            <a:pPr>
              <a:lnSpc>
                <a:spcPct val="150000"/>
              </a:lnSpc>
              <a:spcBef>
                <a:spcPts val="600"/>
              </a:spcBef>
              <a:spcAft>
                <a:spcPts val="600"/>
              </a:spcAft>
            </a:pPr>
            <a:r>
              <a:rPr lang="es-ES" sz="2000" dirty="0">
                <a:latin typeface="Arial" panose="020B0604020202020204" pitchFamily="34" charset="0"/>
                <a:cs typeface="Arial" panose="020B0604020202020204" pitchFamily="34" charset="0"/>
              </a:rPr>
              <a:t>Su función principal recolectar el cultivo y separar el grano del resto de la planta en una sola operación</a:t>
            </a:r>
            <a:r>
              <a:rPr lang="es-AR" sz="2000" dirty="0">
                <a:latin typeface="Arial" panose="020B0604020202020204" pitchFamily="34" charset="0"/>
                <a:ea typeface="MS Mincho"/>
              </a:rPr>
              <a:t>.</a:t>
            </a:r>
            <a:endParaRPr lang="es-AR" sz="2000" dirty="0"/>
          </a:p>
        </p:txBody>
      </p:sp>
      <p:pic>
        <p:nvPicPr>
          <p:cNvPr id="5" name="Imagen 4"/>
          <p:cNvPicPr/>
          <p:nvPr/>
        </p:nvPicPr>
        <p:blipFill>
          <a:blip r:embed="rId2"/>
          <a:stretch>
            <a:fillRect/>
          </a:stretch>
        </p:blipFill>
        <p:spPr>
          <a:xfrm>
            <a:off x="6905897" y="0"/>
            <a:ext cx="5286103" cy="6858000"/>
          </a:xfrm>
          <a:prstGeom prst="rect">
            <a:avLst/>
          </a:prstGeom>
        </p:spPr>
      </p:pic>
      <p:sp>
        <p:nvSpPr>
          <p:cNvPr id="6" name="Rectángulo 5"/>
          <p:cNvSpPr/>
          <p:nvPr/>
        </p:nvSpPr>
        <p:spPr>
          <a:xfrm>
            <a:off x="940526" y="2427178"/>
            <a:ext cx="5686696" cy="3816429"/>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indent="180340">
              <a:lnSpc>
                <a:spcPct val="130000"/>
              </a:lnSpc>
              <a:spcBef>
                <a:spcPts val="600"/>
              </a:spcBef>
              <a:spcAft>
                <a:spcPts val="600"/>
              </a:spcAft>
            </a:pPr>
            <a:r>
              <a:rPr lang="en-US" sz="2000" u="sng" dirty="0" err="1">
                <a:latin typeface="Arial" panose="020B0604020202020204" pitchFamily="34" charset="0"/>
                <a:ea typeface="Times New Roman" panose="02020603050405020304" pitchFamily="18" charset="0"/>
                <a:cs typeface="Arial" panose="020B0604020202020204" pitchFamily="34" charset="0"/>
              </a:rPr>
              <a:t>Operaciones</a:t>
            </a:r>
            <a:r>
              <a:rPr lang="en-US" sz="2000" u="sng" dirty="0">
                <a:latin typeface="Arial" panose="020B0604020202020204" pitchFamily="34" charset="0"/>
                <a:ea typeface="Times New Roman" panose="02020603050405020304" pitchFamily="18" charset="0"/>
                <a:cs typeface="Arial" panose="020B0604020202020204" pitchFamily="34" charset="0"/>
              </a:rPr>
              <a:t> de </a:t>
            </a:r>
            <a:r>
              <a:rPr lang="en-US" sz="2000" u="sng" dirty="0" err="1">
                <a:latin typeface="Arial" panose="020B0604020202020204" pitchFamily="34" charset="0"/>
                <a:ea typeface="Times New Roman" panose="02020603050405020304" pitchFamily="18" charset="0"/>
                <a:cs typeface="Arial" panose="020B0604020202020204" pitchFamily="34" charset="0"/>
              </a:rPr>
              <a:t>una</a:t>
            </a:r>
            <a:r>
              <a:rPr lang="en-US" sz="2000" u="sng" dirty="0">
                <a:latin typeface="Arial" panose="020B0604020202020204" pitchFamily="34" charset="0"/>
                <a:ea typeface="Times New Roman" panose="02020603050405020304" pitchFamily="18" charset="0"/>
                <a:cs typeface="Arial" panose="020B0604020202020204" pitchFamily="34" charset="0"/>
              </a:rPr>
              <a:t> </a:t>
            </a:r>
            <a:r>
              <a:rPr lang="en-US" sz="2000" u="sng" dirty="0" err="1">
                <a:latin typeface="Arial" panose="020B0604020202020204" pitchFamily="34" charset="0"/>
                <a:ea typeface="Times New Roman" panose="02020603050405020304" pitchFamily="18" charset="0"/>
                <a:cs typeface="Arial" panose="020B0604020202020204" pitchFamily="34" charset="0"/>
              </a:rPr>
              <a:t>cosechadora</a:t>
            </a:r>
            <a:r>
              <a:rPr lang="en-US" sz="2000" u="sng" dirty="0">
                <a:latin typeface="Arial" panose="020B0604020202020204" pitchFamily="34" charset="0"/>
                <a:ea typeface="Times New Roman" panose="02020603050405020304" pitchFamily="18" charset="0"/>
                <a:cs typeface="Arial" panose="020B0604020202020204" pitchFamily="34" charset="0"/>
              </a:rPr>
              <a:t>:</a:t>
            </a:r>
          </a:p>
          <a:p>
            <a:pPr marL="342900" lvl="0" indent="-342900">
              <a:lnSpc>
                <a:spcPct val="130000"/>
              </a:lnSpc>
              <a:spcBef>
                <a:spcPts val="600"/>
              </a:spcBef>
              <a:spcAft>
                <a:spcPts val="600"/>
              </a:spcAft>
              <a:buFont typeface="Wingdings" panose="05000000000000000000" pitchFamily="2" charset="2"/>
              <a:buChar char="Ø"/>
              <a:tabLst>
                <a:tab pos="457200" algn="l"/>
              </a:tabLst>
            </a:pPr>
            <a:r>
              <a:rPr lang="en-US" sz="2000" i="1" dirty="0">
                <a:latin typeface="Arial" panose="020B0604020202020204" pitchFamily="34" charset="0"/>
                <a:ea typeface="Times New Roman" panose="02020603050405020304" pitchFamily="18" charset="0"/>
                <a:cs typeface="Arial" panose="020B0604020202020204" pitchFamily="34" charset="0"/>
              </a:rPr>
              <a:t>Corte del </a:t>
            </a:r>
            <a:r>
              <a:rPr lang="en-US" sz="2000" i="1" dirty="0" err="1">
                <a:latin typeface="Arial" panose="020B0604020202020204" pitchFamily="34" charset="0"/>
                <a:ea typeface="Times New Roman" panose="02020603050405020304" pitchFamily="18" charset="0"/>
                <a:cs typeface="Arial" panose="020B0604020202020204" pitchFamily="34" charset="0"/>
              </a:rPr>
              <a:t>cultivo</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0000"/>
              </a:lnSpc>
              <a:spcBef>
                <a:spcPts val="600"/>
              </a:spcBef>
              <a:spcAft>
                <a:spcPts val="600"/>
              </a:spcAft>
              <a:buFont typeface="Wingdings" panose="05000000000000000000" pitchFamily="2" charset="2"/>
              <a:buChar char="Ø"/>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Alimentación</a:t>
            </a:r>
            <a:r>
              <a:rPr lang="en-US" sz="2000" i="1" dirty="0">
                <a:latin typeface="Arial" panose="020B0604020202020204" pitchFamily="34" charset="0"/>
                <a:ea typeface="Times New Roman" panose="02020603050405020304" pitchFamily="18" charset="0"/>
                <a:cs typeface="Arial" panose="020B0604020202020204" pitchFamily="34" charset="0"/>
              </a:rPr>
              <a:t> del material</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0000"/>
              </a:lnSpc>
              <a:spcBef>
                <a:spcPts val="600"/>
              </a:spcBef>
              <a:spcAft>
                <a:spcPts val="600"/>
              </a:spcAft>
              <a:buFont typeface="Wingdings" panose="05000000000000000000" pitchFamily="2" charset="2"/>
              <a:buChar char="Ø"/>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Trilla</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separación</a:t>
            </a:r>
            <a:r>
              <a:rPr lang="en-US" sz="2000" i="1" dirty="0">
                <a:latin typeface="Arial" panose="020B0604020202020204" pitchFamily="34" charset="0"/>
                <a:ea typeface="Times New Roman" panose="02020603050405020304" pitchFamily="18" charset="0"/>
                <a:cs typeface="Arial" panose="020B0604020202020204" pitchFamily="34" charset="0"/>
              </a:rPr>
              <a:t> del </a:t>
            </a:r>
            <a:r>
              <a:rPr lang="en-US" sz="2000" i="1" dirty="0" err="1">
                <a:latin typeface="Arial" panose="020B0604020202020204" pitchFamily="34" charset="0"/>
                <a:ea typeface="Times New Roman" panose="02020603050405020304" pitchFamily="18" charset="0"/>
                <a:cs typeface="Arial" panose="020B0604020202020204" pitchFamily="34" charset="0"/>
              </a:rPr>
              <a:t>grano</a:t>
            </a:r>
            <a:r>
              <a:rPr lang="en-US" sz="2000" i="1" dirty="0">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0000"/>
              </a:lnSpc>
              <a:spcBef>
                <a:spcPts val="600"/>
              </a:spcBef>
              <a:spcAft>
                <a:spcPts val="600"/>
              </a:spcAft>
              <a:buFont typeface="Wingdings" panose="05000000000000000000" pitchFamily="2" charset="2"/>
              <a:buChar char="Ø"/>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Separación</a:t>
            </a:r>
            <a:r>
              <a:rPr lang="en-US" sz="2000" i="1" dirty="0">
                <a:latin typeface="Arial" panose="020B0604020202020204" pitchFamily="34" charset="0"/>
                <a:ea typeface="Times New Roman" panose="02020603050405020304" pitchFamily="18" charset="0"/>
                <a:cs typeface="Arial" panose="020B0604020202020204" pitchFamily="34" charset="0"/>
              </a:rPr>
              <a:t> de </a:t>
            </a:r>
            <a:r>
              <a:rPr lang="en-US" sz="2000" i="1" dirty="0" err="1">
                <a:latin typeface="Arial" panose="020B0604020202020204" pitchFamily="34" charset="0"/>
                <a:ea typeface="Times New Roman" panose="02020603050405020304" pitchFamily="18" charset="0"/>
                <a:cs typeface="Arial" panose="020B0604020202020204" pitchFamily="34" charset="0"/>
              </a:rPr>
              <a:t>paja</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0000"/>
              </a:lnSpc>
              <a:spcBef>
                <a:spcPts val="600"/>
              </a:spcBef>
              <a:spcAft>
                <a:spcPts val="600"/>
              </a:spcAft>
              <a:buFont typeface="Wingdings" panose="05000000000000000000" pitchFamily="2" charset="2"/>
              <a:buChar char="Ø"/>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Limpieza</a:t>
            </a:r>
            <a:r>
              <a:rPr lang="en-US" sz="2000" i="1" dirty="0">
                <a:latin typeface="Arial" panose="020B0604020202020204" pitchFamily="34" charset="0"/>
                <a:ea typeface="Times New Roman" panose="02020603050405020304" pitchFamily="18" charset="0"/>
                <a:cs typeface="Arial" panose="020B0604020202020204" pitchFamily="34" charset="0"/>
              </a:rPr>
              <a:t> del </a:t>
            </a:r>
            <a:r>
              <a:rPr lang="en-US" sz="2000" i="1" dirty="0" err="1">
                <a:latin typeface="Arial" panose="020B0604020202020204" pitchFamily="34" charset="0"/>
                <a:ea typeface="Times New Roman" panose="02020603050405020304" pitchFamily="18" charset="0"/>
                <a:cs typeface="Arial" panose="020B0604020202020204" pitchFamily="34" charset="0"/>
              </a:rPr>
              <a:t>grano</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0000"/>
              </a:lnSpc>
              <a:spcBef>
                <a:spcPts val="600"/>
              </a:spcBef>
              <a:spcAft>
                <a:spcPts val="600"/>
              </a:spcAft>
              <a:buFont typeface="Wingdings" panose="05000000000000000000" pitchFamily="2" charset="2"/>
              <a:buChar char="Ø"/>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Almacenamiento</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4262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01189" y="142402"/>
            <a:ext cx="4023360" cy="2954655"/>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indent="180340">
              <a:lnSpc>
                <a:spcPct val="130000"/>
              </a:lnSpc>
              <a:spcBef>
                <a:spcPts val="600"/>
              </a:spcBef>
              <a:spcAft>
                <a:spcPts val="600"/>
              </a:spcAft>
            </a:pPr>
            <a:r>
              <a:rPr lang="en-US" sz="2400" u="sng" dirty="0">
                <a:latin typeface="Arial" panose="020B0604020202020204" pitchFamily="34" charset="0"/>
                <a:ea typeface="Times New Roman" panose="02020603050405020304" pitchFamily="18" charset="0"/>
                <a:cs typeface="Arial" panose="020B0604020202020204" pitchFamily="34" charset="0"/>
              </a:rPr>
              <a:t>Los principals </a:t>
            </a:r>
            <a:r>
              <a:rPr lang="en-US" sz="2400" u="sng" dirty="0" err="1">
                <a:latin typeface="Arial" panose="020B0604020202020204" pitchFamily="34" charset="0"/>
                <a:ea typeface="Times New Roman" panose="02020603050405020304" pitchFamily="18" charset="0"/>
                <a:cs typeface="Arial" panose="020B0604020202020204" pitchFamily="34" charset="0"/>
              </a:rPr>
              <a:t>tipos</a:t>
            </a:r>
            <a:r>
              <a:rPr lang="en-US" sz="2400" u="sng" dirty="0">
                <a:latin typeface="Arial" panose="020B0604020202020204" pitchFamily="34" charset="0"/>
                <a:ea typeface="Times New Roman" panose="02020603050405020304" pitchFamily="18" charset="0"/>
                <a:cs typeface="Arial" panose="020B0604020202020204" pitchFamily="34" charset="0"/>
              </a:rPr>
              <a:t> de </a:t>
            </a:r>
            <a:r>
              <a:rPr lang="en-US" sz="2400" u="sng" dirty="0" err="1">
                <a:latin typeface="Arial" panose="020B0604020202020204" pitchFamily="34" charset="0"/>
                <a:ea typeface="Times New Roman" panose="02020603050405020304" pitchFamily="18" charset="0"/>
                <a:cs typeface="Arial" panose="020B0604020202020204" pitchFamily="34" charset="0"/>
              </a:rPr>
              <a:t>cosechadora</a:t>
            </a:r>
            <a:r>
              <a:rPr lang="en-US" sz="2400" u="sng" dirty="0">
                <a:latin typeface="Arial" panose="020B0604020202020204" pitchFamily="34" charset="0"/>
                <a:ea typeface="Times New Roman" panose="02020603050405020304" pitchFamily="18" charset="0"/>
                <a:cs typeface="Arial" panose="020B0604020202020204" pitchFamily="34" charset="0"/>
              </a:rPr>
              <a:t> </a:t>
            </a:r>
            <a:r>
              <a:rPr lang="en-US" sz="2400" u="sng" dirty="0" err="1">
                <a:latin typeface="Arial" panose="020B0604020202020204" pitchFamily="34" charset="0"/>
                <a:ea typeface="Times New Roman" panose="02020603050405020304" pitchFamily="18" charset="0"/>
                <a:cs typeface="Arial" panose="020B0604020202020204" pitchFamily="34" charset="0"/>
              </a:rPr>
              <a:t>en</a:t>
            </a:r>
            <a:r>
              <a:rPr lang="en-US" sz="2400" u="sng" dirty="0">
                <a:latin typeface="Arial" panose="020B0604020202020204" pitchFamily="34" charset="0"/>
                <a:ea typeface="Times New Roman" panose="02020603050405020304" pitchFamily="18" charset="0"/>
                <a:cs typeface="Arial" panose="020B0604020202020204" pitchFamily="34" charset="0"/>
              </a:rPr>
              <a:t> Argentina:</a:t>
            </a:r>
          </a:p>
          <a:p>
            <a:pPr marL="342900" lvl="0" indent="-342900">
              <a:lnSpc>
                <a:spcPct val="130000"/>
              </a:lnSpc>
              <a:spcBef>
                <a:spcPts val="600"/>
              </a:spcBef>
              <a:spcAft>
                <a:spcPts val="600"/>
              </a:spcAft>
              <a:buFont typeface="Wingdings" panose="05000000000000000000" pitchFamily="2" charset="2"/>
              <a:buChar char="Ø"/>
              <a:tabLst>
                <a:tab pos="457200" algn="l"/>
              </a:tabLst>
            </a:pPr>
            <a:r>
              <a:rPr lang="en-US" sz="2400" i="1" dirty="0" err="1">
                <a:latin typeface="Arial" panose="020B0604020202020204" pitchFamily="34" charset="0"/>
                <a:ea typeface="Times New Roman" panose="02020603050405020304" pitchFamily="18" charset="0"/>
                <a:cs typeface="Arial" panose="020B0604020202020204" pitchFamily="34" charset="0"/>
              </a:rPr>
              <a:t>Granos</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0000"/>
              </a:lnSpc>
              <a:spcBef>
                <a:spcPts val="600"/>
              </a:spcBef>
              <a:spcAft>
                <a:spcPts val="600"/>
              </a:spcAft>
              <a:buFont typeface="Wingdings" panose="05000000000000000000" pitchFamily="2" charset="2"/>
              <a:buChar char="Ø"/>
              <a:tabLst>
                <a:tab pos="457200" algn="l"/>
              </a:tabLst>
            </a:pPr>
            <a:r>
              <a:rPr lang="en-US" sz="2400" i="1" dirty="0" err="1">
                <a:latin typeface="Arial" panose="020B0604020202020204" pitchFamily="34" charset="0"/>
                <a:ea typeface="Times New Roman" panose="02020603050405020304" pitchFamily="18" charset="0"/>
                <a:cs typeface="Arial" panose="020B0604020202020204" pitchFamily="34" charset="0"/>
              </a:rPr>
              <a:t>Algodón</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30000"/>
              </a:lnSpc>
              <a:spcBef>
                <a:spcPts val="600"/>
              </a:spcBef>
              <a:spcAft>
                <a:spcPts val="600"/>
              </a:spcAft>
              <a:buFont typeface="Wingdings" panose="05000000000000000000" pitchFamily="2" charset="2"/>
              <a:buChar char="Ø"/>
              <a:tabLst>
                <a:tab pos="457200" algn="l"/>
              </a:tabLst>
            </a:pPr>
            <a:r>
              <a:rPr lang="en-US" sz="2400" i="1" dirty="0" err="1">
                <a:latin typeface="Arial" panose="020B0604020202020204" pitchFamily="34" charset="0"/>
                <a:ea typeface="Times New Roman" panose="02020603050405020304" pitchFamily="18" charset="0"/>
                <a:cs typeface="Arial" panose="020B0604020202020204" pitchFamily="34" charset="0"/>
              </a:rPr>
              <a:t>Forraje</a:t>
            </a:r>
            <a:r>
              <a:rPr lang="en-US" sz="2400" i="1" dirty="0">
                <a:latin typeface="Arial" panose="020B0604020202020204" pitchFamily="34" charset="0"/>
                <a:ea typeface="Times New Roman" panose="02020603050405020304" pitchFamily="18" charset="0"/>
                <a:cs typeface="Arial" panose="020B0604020202020204" pitchFamily="34" charset="0"/>
              </a:rPr>
              <a:t> </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Imagen 2"/>
          <p:cNvPicPr/>
          <p:nvPr/>
        </p:nvPicPr>
        <p:blipFill>
          <a:blip r:embed="rId2"/>
          <a:stretch>
            <a:fillRect/>
          </a:stretch>
        </p:blipFill>
        <p:spPr>
          <a:xfrm>
            <a:off x="4824549" y="-1"/>
            <a:ext cx="7367450" cy="4153989"/>
          </a:xfrm>
          <a:prstGeom prst="rect">
            <a:avLst/>
          </a:prstGeom>
        </p:spPr>
      </p:pic>
      <p:grpSp>
        <p:nvGrpSpPr>
          <p:cNvPr id="7" name="Grupo 6"/>
          <p:cNvGrpSpPr/>
          <p:nvPr/>
        </p:nvGrpSpPr>
        <p:grpSpPr>
          <a:xfrm>
            <a:off x="801189" y="3239460"/>
            <a:ext cx="11390810" cy="3590925"/>
            <a:chOff x="801189" y="3239460"/>
            <a:chExt cx="11390810" cy="3590925"/>
          </a:xfrm>
        </p:grpSpPr>
        <p:pic>
          <p:nvPicPr>
            <p:cNvPr id="5" name="Imagen 4"/>
            <p:cNvPicPr/>
            <p:nvPr/>
          </p:nvPicPr>
          <p:blipFill>
            <a:blip r:embed="rId3">
              <a:extLst>
                <a:ext uri="{28A0092B-C50C-407E-A947-70E740481C1C}">
                  <a14:useLocalDpi xmlns:a14="http://schemas.microsoft.com/office/drawing/2010/main" val="0"/>
                </a:ext>
              </a:extLst>
            </a:blip>
            <a:stretch>
              <a:fillRect/>
            </a:stretch>
          </p:blipFill>
          <p:spPr>
            <a:xfrm>
              <a:off x="801189" y="3239460"/>
              <a:ext cx="5701030" cy="3590925"/>
            </a:xfrm>
            <a:prstGeom prst="rect">
              <a:avLst/>
            </a:prstGeom>
          </p:spPr>
        </p:pic>
        <p:pic>
          <p:nvPicPr>
            <p:cNvPr id="6" name="Imagen 5"/>
            <p:cNvPicPr/>
            <p:nvPr/>
          </p:nvPicPr>
          <p:blipFill>
            <a:blip r:embed="rId4"/>
            <a:stretch>
              <a:fillRect/>
            </a:stretch>
          </p:blipFill>
          <p:spPr>
            <a:xfrm>
              <a:off x="6502218" y="3239460"/>
              <a:ext cx="5689781" cy="3590925"/>
            </a:xfrm>
            <a:prstGeom prst="rect">
              <a:avLst/>
            </a:prstGeom>
          </p:spPr>
        </p:pic>
      </p:grpSp>
      <p:pic>
        <p:nvPicPr>
          <p:cNvPr id="8" name="Imagen 7"/>
          <p:cNvPicPr/>
          <p:nvPr/>
        </p:nvPicPr>
        <p:blipFill>
          <a:blip r:embed="rId5"/>
          <a:stretch>
            <a:fillRect/>
          </a:stretch>
        </p:blipFill>
        <p:spPr>
          <a:xfrm>
            <a:off x="4824547" y="3097057"/>
            <a:ext cx="7367452" cy="3503839"/>
          </a:xfrm>
          <a:prstGeom prst="rect">
            <a:avLst/>
          </a:prstGeom>
        </p:spPr>
      </p:pic>
    </p:spTree>
    <p:extLst>
      <p:ext uri="{BB962C8B-B14F-4D97-AF65-F5344CB8AC3E}">
        <p14:creationId xmlns:p14="http://schemas.microsoft.com/office/powerpoint/2010/main" val="413784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t="32991"/>
          <a:stretch/>
        </p:blipFill>
        <p:spPr>
          <a:xfrm>
            <a:off x="687977" y="0"/>
            <a:ext cx="11504023" cy="4545874"/>
          </a:xfrm>
          <a:prstGeom prst="rect">
            <a:avLst/>
          </a:prstGeom>
        </p:spPr>
      </p:pic>
      <p:sp>
        <p:nvSpPr>
          <p:cNvPr id="3" name="CuadroTexto 2"/>
          <p:cNvSpPr txBox="1"/>
          <p:nvPr/>
        </p:nvSpPr>
        <p:spPr>
          <a:xfrm>
            <a:off x="855339" y="4650377"/>
            <a:ext cx="2833148" cy="2031325"/>
          </a:xfrm>
          <a:prstGeom prst="rect">
            <a:avLst/>
          </a:prstGeom>
          <a:noFill/>
        </p:spPr>
        <p:txBody>
          <a:bodyPr wrap="none" rtlCol="0">
            <a:spAutoFit/>
          </a:bodyPr>
          <a:lstStyle/>
          <a:p>
            <a:r>
              <a:rPr lang="es-AR" dirty="0"/>
              <a:t>1- molinete</a:t>
            </a:r>
          </a:p>
          <a:p>
            <a:r>
              <a:rPr lang="es-AR" dirty="0"/>
              <a:t>2- barra de corte</a:t>
            </a:r>
          </a:p>
          <a:p>
            <a:r>
              <a:rPr lang="es-AR" dirty="0"/>
              <a:t>3- sinfín del cabezas</a:t>
            </a:r>
          </a:p>
          <a:p>
            <a:r>
              <a:rPr lang="es-AR" dirty="0"/>
              <a:t>4- acarreador, alimentador</a:t>
            </a:r>
          </a:p>
          <a:p>
            <a:r>
              <a:rPr lang="es-AR" dirty="0"/>
              <a:t>5- colector de piedras</a:t>
            </a:r>
          </a:p>
          <a:p>
            <a:r>
              <a:rPr lang="es-AR" dirty="0"/>
              <a:t>6- cilindro</a:t>
            </a:r>
          </a:p>
          <a:p>
            <a:r>
              <a:rPr lang="es-AR" dirty="0"/>
              <a:t>7- cóncavo</a:t>
            </a:r>
          </a:p>
        </p:txBody>
      </p:sp>
      <p:sp>
        <p:nvSpPr>
          <p:cNvPr id="4" name="CuadroTexto 3"/>
          <p:cNvSpPr txBox="1"/>
          <p:nvPr/>
        </p:nvSpPr>
        <p:spPr>
          <a:xfrm>
            <a:off x="4061992" y="4650377"/>
            <a:ext cx="3291478" cy="2031325"/>
          </a:xfrm>
          <a:prstGeom prst="rect">
            <a:avLst/>
          </a:prstGeom>
          <a:noFill/>
        </p:spPr>
        <p:txBody>
          <a:bodyPr wrap="none" rtlCol="0">
            <a:spAutoFit/>
          </a:bodyPr>
          <a:lstStyle/>
          <a:p>
            <a:r>
              <a:rPr lang="es-AR" dirty="0"/>
              <a:t>8- </a:t>
            </a:r>
            <a:r>
              <a:rPr lang="es-AR" dirty="0" err="1"/>
              <a:t>sacapajas</a:t>
            </a:r>
            <a:r>
              <a:rPr lang="es-AR" dirty="0"/>
              <a:t> o sacudidor</a:t>
            </a:r>
          </a:p>
          <a:p>
            <a:r>
              <a:rPr lang="es-AR" dirty="0"/>
              <a:t>9- bandejas del cóncavo</a:t>
            </a:r>
          </a:p>
          <a:p>
            <a:r>
              <a:rPr lang="es-AR" dirty="0"/>
              <a:t>10- ventilador de limpieza</a:t>
            </a:r>
          </a:p>
          <a:p>
            <a:r>
              <a:rPr lang="es-AR" dirty="0"/>
              <a:t>11- </a:t>
            </a:r>
            <a:r>
              <a:rPr lang="es-AR" dirty="0" err="1"/>
              <a:t>zarandón</a:t>
            </a:r>
            <a:r>
              <a:rPr lang="es-AR" dirty="0"/>
              <a:t> (primera limpieza)</a:t>
            </a:r>
          </a:p>
          <a:p>
            <a:r>
              <a:rPr lang="es-AR" dirty="0"/>
              <a:t>12- zaranda según limpieza</a:t>
            </a:r>
          </a:p>
          <a:p>
            <a:r>
              <a:rPr lang="es-AR" dirty="0"/>
              <a:t>13- sinfín del retorno</a:t>
            </a:r>
          </a:p>
          <a:p>
            <a:r>
              <a:rPr lang="es-AR" dirty="0"/>
              <a:t>14- retorno (granos mal trillado)</a:t>
            </a:r>
          </a:p>
        </p:txBody>
      </p:sp>
      <p:sp>
        <p:nvSpPr>
          <p:cNvPr id="5" name="CuadroTexto 4"/>
          <p:cNvSpPr txBox="1"/>
          <p:nvPr/>
        </p:nvSpPr>
        <p:spPr>
          <a:xfrm>
            <a:off x="7726975" y="4650377"/>
            <a:ext cx="4303422" cy="2031325"/>
          </a:xfrm>
          <a:prstGeom prst="rect">
            <a:avLst/>
          </a:prstGeom>
          <a:noFill/>
        </p:spPr>
        <p:txBody>
          <a:bodyPr wrap="none" rtlCol="0">
            <a:spAutoFit/>
          </a:bodyPr>
          <a:lstStyle/>
          <a:p>
            <a:r>
              <a:rPr lang="es-AR" dirty="0"/>
              <a:t>15- sinfín del elevador de granos a la tolva</a:t>
            </a:r>
          </a:p>
          <a:p>
            <a:r>
              <a:rPr lang="es-AR" dirty="0"/>
              <a:t>16- tolva</a:t>
            </a:r>
          </a:p>
          <a:p>
            <a:r>
              <a:rPr lang="es-AR" dirty="0"/>
              <a:t>17- desparramador de paja</a:t>
            </a:r>
          </a:p>
          <a:p>
            <a:r>
              <a:rPr lang="es-AR" dirty="0"/>
              <a:t>18- cabina</a:t>
            </a:r>
          </a:p>
          <a:p>
            <a:r>
              <a:rPr lang="es-AR" dirty="0"/>
              <a:t>19- motor</a:t>
            </a:r>
          </a:p>
          <a:p>
            <a:r>
              <a:rPr lang="es-AR" dirty="0"/>
              <a:t>20- sinfín de descarga de tolva</a:t>
            </a:r>
          </a:p>
          <a:p>
            <a:r>
              <a:rPr lang="es-AR" dirty="0"/>
              <a:t>21- batidor</a:t>
            </a:r>
          </a:p>
        </p:txBody>
      </p:sp>
      <p:sp>
        <p:nvSpPr>
          <p:cNvPr id="6" name="Rectángulo 5"/>
          <p:cNvSpPr/>
          <p:nvPr/>
        </p:nvSpPr>
        <p:spPr>
          <a:xfrm>
            <a:off x="2072640" y="2586446"/>
            <a:ext cx="2603863" cy="1828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Rectángulo 6"/>
          <p:cNvSpPr/>
          <p:nvPr/>
        </p:nvSpPr>
        <p:spPr>
          <a:xfrm>
            <a:off x="4815841" y="2394856"/>
            <a:ext cx="4354286" cy="8969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Rectángulo 7"/>
          <p:cNvSpPr/>
          <p:nvPr/>
        </p:nvSpPr>
        <p:spPr>
          <a:xfrm>
            <a:off x="4815840" y="3396343"/>
            <a:ext cx="4354287" cy="8621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Rectángulo 8"/>
          <p:cNvSpPr/>
          <p:nvPr/>
        </p:nvSpPr>
        <p:spPr>
          <a:xfrm>
            <a:off x="5016137" y="896982"/>
            <a:ext cx="2337334" cy="13933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Rectángulo 9"/>
          <p:cNvSpPr/>
          <p:nvPr/>
        </p:nvSpPr>
        <p:spPr>
          <a:xfrm>
            <a:off x="9238994" y="2272937"/>
            <a:ext cx="1442069" cy="1402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CuadroTexto 10"/>
          <p:cNvSpPr txBox="1"/>
          <p:nvPr/>
        </p:nvSpPr>
        <p:spPr>
          <a:xfrm>
            <a:off x="1201792" y="2290353"/>
            <a:ext cx="3916679" cy="400110"/>
          </a:xfrm>
          <a:prstGeom prst="rect">
            <a:avLst/>
          </a:prstGeom>
          <a:noFill/>
        </p:spPr>
        <p:txBody>
          <a:bodyPr wrap="square" rtlCol="0">
            <a:spAutoFit/>
          </a:bodyPr>
          <a:lstStyle/>
          <a:p>
            <a:r>
              <a:rPr lang="es-AR" sz="2000" b="1" dirty="0">
                <a:latin typeface="Arial Black" panose="020B0A04020102020204" pitchFamily="34" charset="0"/>
              </a:rPr>
              <a:t>PLATAFORMA DE CORTE</a:t>
            </a:r>
          </a:p>
        </p:txBody>
      </p:sp>
      <p:sp>
        <p:nvSpPr>
          <p:cNvPr id="14" name="CuadroTexto 13"/>
          <p:cNvSpPr txBox="1"/>
          <p:nvPr/>
        </p:nvSpPr>
        <p:spPr>
          <a:xfrm>
            <a:off x="4871367" y="1467256"/>
            <a:ext cx="2626873" cy="369332"/>
          </a:xfrm>
          <a:prstGeom prst="rect">
            <a:avLst/>
          </a:prstGeom>
          <a:noFill/>
        </p:spPr>
        <p:txBody>
          <a:bodyPr wrap="none" rtlCol="0">
            <a:spAutoFit/>
          </a:bodyPr>
          <a:lstStyle/>
          <a:p>
            <a:r>
              <a:rPr lang="es-AR" b="1" dirty="0">
                <a:latin typeface="Arial Black" panose="020B0A04020102020204" pitchFamily="34" charset="0"/>
              </a:rPr>
              <a:t>TOLVA DE GRANOS</a:t>
            </a:r>
          </a:p>
        </p:txBody>
      </p:sp>
      <p:sp>
        <p:nvSpPr>
          <p:cNvPr id="17" name="CuadroTexto 16"/>
          <p:cNvSpPr txBox="1"/>
          <p:nvPr/>
        </p:nvSpPr>
        <p:spPr>
          <a:xfrm>
            <a:off x="4745370" y="2378613"/>
            <a:ext cx="2762295" cy="369332"/>
          </a:xfrm>
          <a:prstGeom prst="rect">
            <a:avLst/>
          </a:prstGeom>
          <a:noFill/>
        </p:spPr>
        <p:txBody>
          <a:bodyPr wrap="none" rtlCol="0">
            <a:spAutoFit/>
          </a:bodyPr>
          <a:lstStyle/>
          <a:p>
            <a:r>
              <a:rPr lang="es-AR" b="1" dirty="0">
                <a:latin typeface="Arial Black" panose="020B0A04020102020204" pitchFamily="34" charset="0"/>
              </a:rPr>
              <a:t>SISTEMA DE TRILLA</a:t>
            </a:r>
          </a:p>
        </p:txBody>
      </p:sp>
      <p:sp>
        <p:nvSpPr>
          <p:cNvPr id="18" name="CuadroTexto 17"/>
          <p:cNvSpPr txBox="1"/>
          <p:nvPr/>
        </p:nvSpPr>
        <p:spPr>
          <a:xfrm>
            <a:off x="4768918" y="4211374"/>
            <a:ext cx="5381881" cy="369332"/>
          </a:xfrm>
          <a:prstGeom prst="rect">
            <a:avLst/>
          </a:prstGeom>
          <a:noFill/>
        </p:spPr>
        <p:txBody>
          <a:bodyPr wrap="square" rtlCol="0">
            <a:spAutoFit/>
          </a:bodyPr>
          <a:lstStyle/>
          <a:p>
            <a:r>
              <a:rPr lang="es-AR" b="1" dirty="0">
                <a:latin typeface="Arial Black" panose="020B0A04020102020204" pitchFamily="34" charset="0"/>
              </a:rPr>
              <a:t>SISTEMA SEPARACIÓN Y LIMPIEZA</a:t>
            </a:r>
          </a:p>
        </p:txBody>
      </p:sp>
      <p:sp>
        <p:nvSpPr>
          <p:cNvPr id="19" name="CuadroTexto 18"/>
          <p:cNvSpPr txBox="1"/>
          <p:nvPr/>
        </p:nvSpPr>
        <p:spPr>
          <a:xfrm>
            <a:off x="9216157" y="1757067"/>
            <a:ext cx="2299018" cy="646331"/>
          </a:xfrm>
          <a:prstGeom prst="rect">
            <a:avLst/>
          </a:prstGeom>
          <a:noFill/>
        </p:spPr>
        <p:txBody>
          <a:bodyPr wrap="square" rtlCol="0">
            <a:spAutoFit/>
          </a:bodyPr>
          <a:lstStyle/>
          <a:p>
            <a:r>
              <a:rPr lang="es-AR" b="1" dirty="0">
                <a:latin typeface="Arial Black" panose="020B0A04020102020204" pitchFamily="34" charset="0"/>
              </a:rPr>
              <a:t>SISTEMA DE DESCARGA</a:t>
            </a:r>
          </a:p>
        </p:txBody>
      </p:sp>
    </p:spTree>
    <p:extLst>
      <p:ext uri="{BB962C8B-B14F-4D97-AF65-F5344CB8AC3E}">
        <p14:creationId xmlns:p14="http://schemas.microsoft.com/office/powerpoint/2010/main" val="47891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4" grpId="0"/>
      <p:bldP spid="17" grpId="0"/>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ángulo 2"/>
          <p:cNvSpPr/>
          <p:nvPr/>
        </p:nvSpPr>
        <p:spPr>
          <a:xfrm>
            <a:off x="940526" y="145282"/>
            <a:ext cx="5826034" cy="586699"/>
          </a:xfrm>
          <a:prstGeom prst="rect">
            <a:avLst/>
          </a:prstGeom>
        </p:spPr>
        <p:txBody>
          <a:bodyPr wrap="square">
            <a:spAutoFit/>
          </a:bodyPr>
          <a:lstStyle/>
          <a:p>
            <a:pPr>
              <a:lnSpc>
                <a:spcPct val="150000"/>
              </a:lnSpc>
              <a:spcBef>
                <a:spcPts val="600"/>
              </a:spcBef>
              <a:spcAft>
                <a:spcPts val="600"/>
              </a:spcAft>
            </a:pPr>
            <a:r>
              <a:rPr lang="es-AR" sz="2400" b="1" u="sng" kern="0" dirty="0">
                <a:solidFill>
                  <a:srgbClr val="365F91"/>
                </a:solidFill>
                <a:latin typeface="Arial" panose="020B0604020202020204" pitchFamily="34" charset="0"/>
                <a:ea typeface="MS Gothic" panose="020B0609070205080204" pitchFamily="49" charset="-128"/>
                <a:cs typeface="Times New Roman" panose="02020603050405020304" pitchFamily="18" charset="0"/>
              </a:rPr>
              <a:t>SISTEMA DE TRILLA Y SEPARACIÓN</a:t>
            </a:r>
            <a:endParaRPr lang="en-US" sz="2400" b="1" kern="0" dirty="0">
              <a:solidFill>
                <a:srgbClr val="365F91"/>
              </a:solidFill>
              <a:latin typeface="Calibri" panose="020F0502020204030204" pitchFamily="34" charset="0"/>
              <a:ea typeface="MS Gothic" panose="020B0609070205080204" pitchFamily="49" charset="-128"/>
              <a:cs typeface="Times New Roman" panose="02020603050405020304" pitchFamily="18" charset="0"/>
            </a:endParaRPr>
          </a:p>
        </p:txBody>
      </p:sp>
      <p:sp>
        <p:nvSpPr>
          <p:cNvPr id="4" name="Rectángulo 3"/>
          <p:cNvSpPr/>
          <p:nvPr/>
        </p:nvSpPr>
        <p:spPr>
          <a:xfrm>
            <a:off x="1460500" y="631392"/>
            <a:ext cx="3326674" cy="646331"/>
          </a:xfrm>
          <a:prstGeom prst="rect">
            <a:avLst/>
          </a:prstGeom>
        </p:spPr>
        <p:txBody>
          <a:bodyPr wrap="square">
            <a:spAutoFit/>
          </a:bodyPr>
          <a:lstStyle/>
          <a:p>
            <a:pPr>
              <a:lnSpc>
                <a:spcPct val="150000"/>
              </a:lnSpc>
              <a:spcBef>
                <a:spcPts val="600"/>
              </a:spcBef>
              <a:spcAft>
                <a:spcPts val="600"/>
              </a:spcAft>
            </a:pPr>
            <a:r>
              <a:rPr lang="es-AR" sz="2400" u="sng" kern="0" dirty="0">
                <a:latin typeface="Arial" panose="020B0604020202020204" pitchFamily="34" charset="0"/>
                <a:ea typeface="MS Gothic" panose="020B0609070205080204" pitchFamily="49" charset="-128"/>
                <a:cs typeface="Times New Roman" panose="02020603050405020304" pitchFamily="18" charset="0"/>
              </a:rPr>
              <a:t>Sistema convencional</a:t>
            </a:r>
            <a:endParaRPr lang="en-US" sz="2400" kern="0" dirty="0">
              <a:latin typeface="Calibri" panose="020F0502020204030204" pitchFamily="34" charset="0"/>
              <a:ea typeface="MS Gothic" panose="020B0609070205080204" pitchFamily="49" charset="-128"/>
              <a:cs typeface="Times New Roman" panose="02020603050405020304" pitchFamily="18" charset="0"/>
            </a:endParaRPr>
          </a:p>
        </p:txBody>
      </p:sp>
      <p:sp>
        <p:nvSpPr>
          <p:cNvPr id="5" name="Rectángulo 4"/>
          <p:cNvSpPr/>
          <p:nvPr/>
        </p:nvSpPr>
        <p:spPr>
          <a:xfrm>
            <a:off x="6766560" y="601840"/>
            <a:ext cx="3578134" cy="1296958"/>
          </a:xfrm>
          <a:prstGeom prst="rect">
            <a:avLst/>
          </a:prstGeom>
        </p:spPr>
        <p:txBody>
          <a:bodyPr wrap="square">
            <a:spAutoFit/>
          </a:bodyPr>
          <a:lstStyle/>
          <a:p>
            <a:pPr>
              <a:lnSpc>
                <a:spcPct val="150000"/>
              </a:lnSpc>
              <a:spcBef>
                <a:spcPts val="600"/>
              </a:spcBef>
              <a:spcAft>
                <a:spcPts val="600"/>
              </a:spcAft>
            </a:pPr>
            <a:r>
              <a:rPr lang="es-AR" sz="2400" u="sng" kern="0" dirty="0">
                <a:latin typeface="Arial" panose="020B0604020202020204" pitchFamily="34" charset="0"/>
                <a:ea typeface="MS Gothic" panose="020B0609070205080204" pitchFamily="49" charset="-128"/>
                <a:cs typeface="Times New Roman" panose="02020603050405020304" pitchFamily="18" charset="0"/>
              </a:rPr>
              <a:t>Sistema axial</a:t>
            </a:r>
          </a:p>
          <a:p>
            <a:pPr>
              <a:lnSpc>
                <a:spcPct val="150000"/>
              </a:lnSpc>
              <a:spcBef>
                <a:spcPts val="600"/>
              </a:spcBef>
              <a:spcAft>
                <a:spcPts val="600"/>
              </a:spcAft>
            </a:pPr>
            <a:endParaRPr lang="en-US" sz="2400" kern="0" dirty="0">
              <a:latin typeface="Calibri" panose="020F0502020204030204" pitchFamily="34" charset="0"/>
              <a:ea typeface="MS Gothic" panose="020B0609070205080204" pitchFamily="49" charset="-128"/>
              <a:cs typeface="Times New Roman" panose="02020603050405020304" pitchFamily="18" charset="0"/>
            </a:endParaRPr>
          </a:p>
        </p:txBody>
      </p:sp>
      <p:pic>
        <p:nvPicPr>
          <p:cNvPr id="6" name="Imagen 5"/>
          <p:cNvPicPr/>
          <p:nvPr/>
        </p:nvPicPr>
        <p:blipFill rotWithShape="1">
          <a:blip r:embed="rId2"/>
          <a:srcRect l="6913"/>
          <a:stretch/>
        </p:blipFill>
        <p:spPr>
          <a:xfrm>
            <a:off x="866519" y="1089326"/>
            <a:ext cx="4919775" cy="2782570"/>
          </a:xfrm>
          <a:prstGeom prst="rect">
            <a:avLst/>
          </a:prstGeom>
        </p:spPr>
      </p:pic>
      <p:pic>
        <p:nvPicPr>
          <p:cNvPr id="8" name="Imagen 7"/>
          <p:cNvPicPr/>
          <p:nvPr/>
        </p:nvPicPr>
        <p:blipFill rotWithShape="1">
          <a:blip r:embed="rId3"/>
          <a:srcRect t="8734"/>
          <a:stretch/>
        </p:blipFill>
        <p:spPr>
          <a:xfrm>
            <a:off x="6306268" y="1100202"/>
            <a:ext cx="5557520" cy="2915666"/>
          </a:xfrm>
          <a:prstGeom prst="rect">
            <a:avLst/>
          </a:prstGeom>
        </p:spPr>
      </p:pic>
      <p:sp>
        <p:nvSpPr>
          <p:cNvPr id="2" name="Rectángulo 1"/>
          <p:cNvSpPr/>
          <p:nvPr/>
        </p:nvSpPr>
        <p:spPr>
          <a:xfrm>
            <a:off x="6421377" y="3954840"/>
            <a:ext cx="3054032" cy="1745093"/>
          </a:xfrm>
          <a:prstGeom prst="rect">
            <a:avLst/>
          </a:prstGeom>
        </p:spPr>
        <p:txBody>
          <a:bodyPr wrap="square">
            <a:spAutoFit/>
          </a:bodyPr>
          <a:lstStyle/>
          <a:p>
            <a:pPr indent="180340">
              <a:lnSpc>
                <a:spcPct val="130000"/>
              </a:lnSpc>
              <a:spcBef>
                <a:spcPts val="600"/>
              </a:spcBef>
              <a:spcAft>
                <a:spcPts val="600"/>
              </a:spcAft>
            </a:pPr>
            <a:r>
              <a:rPr lang="en-US" b="1" dirty="0" err="1">
                <a:latin typeface="Arial" panose="020B0604020202020204" pitchFamily="34" charset="0"/>
                <a:ea typeface="Times New Roman" panose="02020603050405020304" pitchFamily="18" charset="0"/>
                <a:cs typeface="Arial" panose="020B0604020202020204" pitchFamily="34" charset="0"/>
              </a:rPr>
              <a:t>Ventajas</a:t>
            </a:r>
            <a:r>
              <a:rPr lang="en-US" b="1" dirty="0">
                <a:latin typeface="Arial" panose="020B0604020202020204" pitchFamily="34" charset="0"/>
                <a:ea typeface="Times New Roman" panose="02020603050405020304" pitchFamily="18" charset="0"/>
                <a:cs typeface="Arial" panose="020B0604020202020204" pitchFamily="34" charset="0"/>
              </a:rPr>
              <a:t>:</a:t>
            </a:r>
          </a:p>
          <a:p>
            <a:pPr marL="342900" lvl="0" indent="-342900">
              <a:spcBef>
                <a:spcPts val="600"/>
              </a:spcBef>
              <a:spcAft>
                <a:spcPts val="600"/>
              </a:spcAft>
              <a:buSzPts val="1000"/>
              <a:buFont typeface="Symbol" panose="05050102010706020507" pitchFamily="18" charset="2"/>
              <a:buChar char=""/>
              <a:tabLst>
                <a:tab pos="457200" algn="l"/>
              </a:tabLst>
            </a:pPr>
            <a:r>
              <a:rPr lang="en-US" i="1" dirty="0">
                <a:latin typeface="Arial" panose="020B0604020202020204" pitchFamily="34" charset="0"/>
                <a:ea typeface="Times New Roman" panose="02020603050405020304" pitchFamily="18" charset="0"/>
                <a:cs typeface="Arial" panose="020B0604020202020204" pitchFamily="34" charset="0"/>
              </a:rPr>
              <a:t>mayor </a:t>
            </a:r>
            <a:r>
              <a:rPr lang="en-US" i="1" dirty="0" err="1">
                <a:latin typeface="Arial" panose="020B0604020202020204" pitchFamily="34" charset="0"/>
                <a:ea typeface="Times New Roman" panose="02020603050405020304" pitchFamily="18" charset="0"/>
                <a:cs typeface="Arial" panose="020B0604020202020204" pitchFamily="34" charset="0"/>
              </a:rPr>
              <a:t>capacidad</a:t>
            </a:r>
            <a:endParaRPr lang="en-US"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i="1" dirty="0" err="1">
                <a:latin typeface="Arial" panose="020B0604020202020204" pitchFamily="34" charset="0"/>
                <a:ea typeface="Times New Roman" panose="02020603050405020304" pitchFamily="18" charset="0"/>
                <a:cs typeface="Arial" panose="020B0604020202020204" pitchFamily="34" charset="0"/>
              </a:rPr>
              <a:t>menor</a:t>
            </a:r>
            <a:r>
              <a:rPr lang="en-US" i="1" dirty="0">
                <a:latin typeface="Arial" panose="020B0604020202020204" pitchFamily="34" charset="0"/>
                <a:ea typeface="Times New Roman" panose="02020603050405020304" pitchFamily="18" charset="0"/>
                <a:cs typeface="Arial" panose="020B0604020202020204" pitchFamily="34" charset="0"/>
              </a:rPr>
              <a:t> </a:t>
            </a:r>
            <a:r>
              <a:rPr lang="en-US" i="1" dirty="0" err="1">
                <a:latin typeface="Arial" panose="020B0604020202020204" pitchFamily="34" charset="0"/>
                <a:ea typeface="Times New Roman" panose="02020603050405020304" pitchFamily="18" charset="0"/>
                <a:cs typeface="Arial" panose="020B0604020202020204" pitchFamily="34" charset="0"/>
              </a:rPr>
              <a:t>daño</a:t>
            </a:r>
            <a:r>
              <a:rPr lang="en-US" i="1" dirty="0">
                <a:latin typeface="Arial" panose="020B0604020202020204" pitchFamily="34" charset="0"/>
                <a:ea typeface="Times New Roman" panose="02020603050405020304" pitchFamily="18" charset="0"/>
                <a:cs typeface="Arial" panose="020B0604020202020204" pitchFamily="34" charset="0"/>
              </a:rPr>
              <a:t> al </a:t>
            </a:r>
            <a:r>
              <a:rPr lang="en-US" i="1" dirty="0" err="1">
                <a:latin typeface="Arial" panose="020B0604020202020204" pitchFamily="34" charset="0"/>
                <a:ea typeface="Times New Roman" panose="02020603050405020304" pitchFamily="18" charset="0"/>
                <a:cs typeface="Arial" panose="020B0604020202020204" pitchFamily="34" charset="0"/>
              </a:rPr>
              <a:t>grano</a:t>
            </a:r>
            <a:endParaRPr lang="en-US"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i="1" dirty="0" err="1">
                <a:latin typeface="Arial" panose="020B0604020202020204" pitchFamily="34" charset="0"/>
                <a:ea typeface="Times New Roman" panose="02020603050405020304" pitchFamily="18" charset="0"/>
                <a:cs typeface="Arial" panose="020B0604020202020204" pitchFamily="34" charset="0"/>
              </a:rPr>
              <a:t>menor</a:t>
            </a:r>
            <a:r>
              <a:rPr lang="en-US" i="1" dirty="0">
                <a:latin typeface="Arial" panose="020B0604020202020204" pitchFamily="34" charset="0"/>
                <a:ea typeface="Times New Roman" panose="02020603050405020304" pitchFamily="18" charset="0"/>
                <a:cs typeface="Arial" panose="020B0604020202020204" pitchFamily="34" charset="0"/>
              </a:rPr>
              <a:t> </a:t>
            </a:r>
            <a:r>
              <a:rPr lang="en-US" i="1" dirty="0" err="1">
                <a:latin typeface="Arial" panose="020B0604020202020204" pitchFamily="34" charset="0"/>
                <a:ea typeface="Times New Roman" panose="02020603050405020304" pitchFamily="18" charset="0"/>
                <a:cs typeface="Arial" panose="020B0604020202020204" pitchFamily="34" charset="0"/>
              </a:rPr>
              <a:t>pérdida</a:t>
            </a:r>
            <a:r>
              <a:rPr lang="en-US" i="1" dirty="0">
                <a:latin typeface="Arial" panose="020B0604020202020204" pitchFamily="34" charset="0"/>
                <a:ea typeface="Times New Roman" panose="02020603050405020304" pitchFamily="18" charset="0"/>
                <a:cs typeface="Arial" panose="020B0604020202020204" pitchFamily="34" charset="0"/>
              </a:rPr>
              <a:t>.</a:t>
            </a:r>
            <a:endParaRPr lang="en-US" dirty="0">
              <a:latin typeface="Arial" panose="020B0604020202020204" pitchFamily="34" charset="0"/>
              <a:ea typeface="Times New Roman" panose="02020603050405020304" pitchFamily="18" charset="0"/>
              <a:cs typeface="Arial" panose="020B0604020202020204" pitchFamily="34" charset="0"/>
            </a:endParaRPr>
          </a:p>
        </p:txBody>
      </p:sp>
      <p:sp>
        <p:nvSpPr>
          <p:cNvPr id="9" name="Rectángulo 8"/>
          <p:cNvSpPr/>
          <p:nvPr/>
        </p:nvSpPr>
        <p:spPr>
          <a:xfrm>
            <a:off x="3504505" y="3280762"/>
            <a:ext cx="3054032" cy="1314206"/>
          </a:xfrm>
          <a:prstGeom prst="rect">
            <a:avLst/>
          </a:prstGeom>
        </p:spPr>
        <p:txBody>
          <a:bodyPr wrap="square">
            <a:spAutoFit/>
          </a:bodyPr>
          <a:lstStyle/>
          <a:p>
            <a:pPr indent="180340">
              <a:lnSpc>
                <a:spcPct val="130000"/>
              </a:lnSpc>
              <a:spcBef>
                <a:spcPts val="600"/>
              </a:spcBef>
              <a:spcAft>
                <a:spcPts val="600"/>
              </a:spcAft>
            </a:pPr>
            <a:r>
              <a:rPr lang="en-US" b="1" dirty="0" err="1">
                <a:latin typeface="Arial" panose="020B0604020202020204" pitchFamily="34" charset="0"/>
                <a:ea typeface="Times New Roman" panose="02020603050405020304" pitchFamily="18" charset="0"/>
                <a:cs typeface="Arial" panose="020B0604020202020204" pitchFamily="34" charset="0"/>
              </a:rPr>
              <a:t>Desventajas</a:t>
            </a:r>
            <a:r>
              <a:rPr lang="en-US" b="1" dirty="0">
                <a:latin typeface="Arial" panose="020B0604020202020204" pitchFamily="34" charset="0"/>
                <a:ea typeface="Times New Roman" panose="02020603050405020304" pitchFamily="18" charset="0"/>
                <a:cs typeface="Arial" panose="020B0604020202020204" pitchFamily="34" charset="0"/>
              </a:rPr>
              <a:t>:</a:t>
            </a:r>
          </a:p>
          <a:p>
            <a:pPr marL="342900" lvl="0" indent="-342900">
              <a:spcBef>
                <a:spcPts val="600"/>
              </a:spcBef>
              <a:spcAft>
                <a:spcPts val="600"/>
              </a:spcAft>
              <a:buSzPts val="1000"/>
              <a:buFont typeface="Symbol" panose="05050102010706020507" pitchFamily="18" charset="2"/>
              <a:buChar char=""/>
              <a:tabLst>
                <a:tab pos="457200" algn="l"/>
              </a:tabLst>
            </a:pPr>
            <a:r>
              <a:rPr lang="en-US" i="1" dirty="0" err="1">
                <a:latin typeface="Arial" panose="020B0604020202020204" pitchFamily="34" charset="0"/>
                <a:ea typeface="Times New Roman" panose="02020603050405020304" pitchFamily="18" charset="0"/>
                <a:cs typeface="Arial" panose="020B0604020202020204" pitchFamily="34" charset="0"/>
              </a:rPr>
              <a:t>Menor</a:t>
            </a:r>
            <a:r>
              <a:rPr lang="en-US" i="1" dirty="0">
                <a:latin typeface="Arial" panose="020B0604020202020204" pitchFamily="34" charset="0"/>
                <a:ea typeface="Times New Roman" panose="02020603050405020304" pitchFamily="18" charset="0"/>
                <a:cs typeface="Arial" panose="020B0604020202020204" pitchFamily="34" charset="0"/>
              </a:rPr>
              <a:t> </a:t>
            </a:r>
            <a:r>
              <a:rPr lang="en-US" i="1" dirty="0" err="1">
                <a:latin typeface="Arial" panose="020B0604020202020204" pitchFamily="34" charset="0"/>
                <a:ea typeface="Times New Roman" panose="02020603050405020304" pitchFamily="18" charset="0"/>
                <a:cs typeface="Arial" panose="020B0604020202020204" pitchFamily="34" charset="0"/>
              </a:rPr>
              <a:t>capacidad</a:t>
            </a:r>
            <a:endParaRPr lang="en-US"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i="1" dirty="0">
                <a:latin typeface="Arial" panose="020B0604020202020204" pitchFamily="34" charset="0"/>
                <a:ea typeface="Times New Roman" panose="02020603050405020304" pitchFamily="18" charset="0"/>
                <a:cs typeface="Arial" panose="020B0604020202020204" pitchFamily="34" charset="0"/>
              </a:rPr>
              <a:t>Mayor </a:t>
            </a:r>
            <a:r>
              <a:rPr lang="en-US" i="1" dirty="0" err="1">
                <a:latin typeface="Arial" panose="020B0604020202020204" pitchFamily="34" charset="0"/>
                <a:ea typeface="Times New Roman" panose="02020603050405020304" pitchFamily="18" charset="0"/>
                <a:cs typeface="Arial" panose="020B0604020202020204" pitchFamily="34" charset="0"/>
              </a:rPr>
              <a:t>daño</a:t>
            </a:r>
            <a:r>
              <a:rPr lang="en-US" i="1" dirty="0">
                <a:latin typeface="Arial" panose="020B0604020202020204" pitchFamily="34" charset="0"/>
                <a:ea typeface="Times New Roman" panose="02020603050405020304" pitchFamily="18" charset="0"/>
                <a:cs typeface="Arial" panose="020B0604020202020204" pitchFamily="34" charset="0"/>
              </a:rPr>
              <a:t> al </a:t>
            </a:r>
            <a:r>
              <a:rPr lang="en-US" i="1" dirty="0" err="1">
                <a:latin typeface="Arial" panose="020B0604020202020204" pitchFamily="34" charset="0"/>
                <a:ea typeface="Times New Roman" panose="02020603050405020304" pitchFamily="18" charset="0"/>
                <a:cs typeface="Arial" panose="020B0604020202020204" pitchFamily="34" charset="0"/>
              </a:rPr>
              <a:t>grano</a:t>
            </a:r>
            <a:endParaRPr lang="en-US" dirty="0">
              <a:latin typeface="Arial" panose="020B0604020202020204" pitchFamily="34" charset="0"/>
              <a:ea typeface="Times New Roman" panose="02020603050405020304" pitchFamily="18" charset="0"/>
              <a:cs typeface="Arial" panose="020B0604020202020204" pitchFamily="34" charset="0"/>
            </a:endParaRPr>
          </a:p>
        </p:txBody>
      </p:sp>
      <p:sp>
        <p:nvSpPr>
          <p:cNvPr id="10" name="Rectángulo 9"/>
          <p:cNvSpPr/>
          <p:nvPr/>
        </p:nvSpPr>
        <p:spPr>
          <a:xfrm>
            <a:off x="866519" y="4148316"/>
            <a:ext cx="3232560" cy="1591205"/>
          </a:xfrm>
          <a:prstGeom prst="rect">
            <a:avLst/>
          </a:prstGeom>
        </p:spPr>
        <p:txBody>
          <a:bodyPr wrap="square">
            <a:spAutoFit/>
          </a:bodyPr>
          <a:lstStyle/>
          <a:p>
            <a:pPr indent="180340">
              <a:lnSpc>
                <a:spcPct val="130000"/>
              </a:lnSpc>
              <a:spcBef>
                <a:spcPts val="600"/>
              </a:spcBef>
              <a:spcAft>
                <a:spcPts val="600"/>
              </a:spcAft>
            </a:pPr>
            <a:r>
              <a:rPr lang="en-US" b="1" dirty="0" err="1">
                <a:latin typeface="Arial" panose="020B0604020202020204" pitchFamily="34" charset="0"/>
                <a:ea typeface="Times New Roman" panose="02020603050405020304" pitchFamily="18" charset="0"/>
                <a:cs typeface="Arial" panose="020B0604020202020204" pitchFamily="34" charset="0"/>
              </a:rPr>
              <a:t>Ventajas</a:t>
            </a:r>
            <a:r>
              <a:rPr lang="en-US" b="1" dirty="0">
                <a:latin typeface="Arial" panose="020B0604020202020204" pitchFamily="34" charset="0"/>
                <a:ea typeface="Times New Roman" panose="02020603050405020304" pitchFamily="18" charset="0"/>
                <a:cs typeface="Arial" panose="020B0604020202020204" pitchFamily="34" charset="0"/>
              </a:rPr>
              <a:t>:</a:t>
            </a:r>
          </a:p>
          <a:p>
            <a:pPr marL="342900" lvl="0" indent="-342900">
              <a:spcBef>
                <a:spcPts val="600"/>
              </a:spcBef>
              <a:spcAft>
                <a:spcPts val="600"/>
              </a:spcAft>
              <a:buSzPts val="1000"/>
              <a:buFont typeface="Arial" panose="020B0604020202020204" pitchFamily="34" charset="0"/>
              <a:buChar char="•"/>
              <a:tabLst>
                <a:tab pos="457200" algn="l"/>
              </a:tabLst>
            </a:pPr>
            <a:r>
              <a:rPr lang="en-US" i="1" dirty="0">
                <a:latin typeface="Arial" panose="020B0604020202020204" pitchFamily="34" charset="0"/>
                <a:ea typeface="Times New Roman" panose="02020603050405020304" pitchFamily="18" charset="0"/>
                <a:cs typeface="Arial" panose="020B0604020202020204" pitchFamily="34" charset="0"/>
              </a:rPr>
              <a:t>Mas </a:t>
            </a:r>
            <a:r>
              <a:rPr lang="en-US" i="1" dirty="0" err="1">
                <a:latin typeface="Arial" panose="020B0604020202020204" pitchFamily="34" charset="0"/>
                <a:ea typeface="Times New Roman" panose="02020603050405020304" pitchFamily="18" charset="0"/>
                <a:cs typeface="Arial" panose="020B0604020202020204" pitchFamily="34" charset="0"/>
              </a:rPr>
              <a:t>robusto</a:t>
            </a:r>
            <a:r>
              <a:rPr lang="en-US" i="1" dirty="0">
                <a:latin typeface="Arial" panose="020B0604020202020204" pitchFamily="34" charset="0"/>
                <a:ea typeface="Times New Roman" panose="02020603050405020304" pitchFamily="18" charset="0"/>
                <a:cs typeface="Arial" panose="020B0604020202020204" pitchFamily="34" charset="0"/>
              </a:rPr>
              <a:t> y simple </a:t>
            </a:r>
          </a:p>
          <a:p>
            <a:pPr marL="342900" lvl="0" indent="-342900">
              <a:spcBef>
                <a:spcPts val="600"/>
              </a:spcBef>
              <a:spcAft>
                <a:spcPts val="600"/>
              </a:spcAft>
              <a:buSzPts val="1000"/>
              <a:buFont typeface="Arial" panose="020B0604020202020204" pitchFamily="34" charset="0"/>
              <a:buChar char="•"/>
              <a:tabLst>
                <a:tab pos="457200" algn="l"/>
              </a:tabLst>
            </a:pPr>
            <a:r>
              <a:rPr lang="en-US" i="1" dirty="0">
                <a:latin typeface="Arial" panose="020B0604020202020204" pitchFamily="34" charset="0"/>
                <a:ea typeface="Times New Roman" panose="02020603050405020304" pitchFamily="18" charset="0"/>
                <a:cs typeface="Arial" panose="020B0604020202020204" pitchFamily="34" charset="0"/>
              </a:rPr>
              <a:t>Mas versatile a </a:t>
            </a:r>
            <a:r>
              <a:rPr lang="en-US" i="1" dirty="0" err="1">
                <a:latin typeface="Arial" panose="020B0604020202020204" pitchFamily="34" charset="0"/>
                <a:ea typeface="Times New Roman" panose="02020603050405020304" pitchFamily="18" charset="0"/>
                <a:cs typeface="Arial" panose="020B0604020202020204" pitchFamily="34" charset="0"/>
              </a:rPr>
              <a:t>menores</a:t>
            </a:r>
            <a:r>
              <a:rPr lang="en-US" i="1" dirty="0">
                <a:latin typeface="Arial" panose="020B0604020202020204" pitchFamily="34" charset="0"/>
                <a:ea typeface="Times New Roman" panose="02020603050405020304" pitchFamily="18" charset="0"/>
                <a:cs typeface="Arial" panose="020B0604020202020204" pitchFamily="34" charset="0"/>
              </a:rPr>
              <a:t> </a:t>
            </a:r>
            <a:r>
              <a:rPr lang="en-US" i="1" dirty="0" err="1">
                <a:latin typeface="Arial" panose="020B0604020202020204" pitchFamily="34" charset="0"/>
                <a:ea typeface="Times New Roman" panose="02020603050405020304" pitchFamily="18" charset="0"/>
                <a:cs typeface="Arial" panose="020B0604020202020204" pitchFamily="34" charset="0"/>
              </a:rPr>
              <a:t>rendiemientos</a:t>
            </a:r>
            <a:endParaRPr lang="en-US" dirty="0">
              <a:latin typeface="Arial" panose="020B0604020202020204" pitchFamily="34" charset="0"/>
              <a:ea typeface="Times New Roman" panose="02020603050405020304" pitchFamily="18" charset="0"/>
              <a:cs typeface="Arial" panose="020B0604020202020204" pitchFamily="34" charset="0"/>
            </a:endParaRPr>
          </a:p>
        </p:txBody>
      </p:sp>
      <p:sp>
        <p:nvSpPr>
          <p:cNvPr id="11" name="Rectángulo 10"/>
          <p:cNvSpPr/>
          <p:nvPr/>
        </p:nvSpPr>
        <p:spPr>
          <a:xfrm>
            <a:off x="9163085" y="3003763"/>
            <a:ext cx="3054032" cy="1591205"/>
          </a:xfrm>
          <a:prstGeom prst="rect">
            <a:avLst/>
          </a:prstGeom>
        </p:spPr>
        <p:txBody>
          <a:bodyPr wrap="square">
            <a:spAutoFit/>
          </a:bodyPr>
          <a:lstStyle/>
          <a:p>
            <a:pPr indent="180340">
              <a:lnSpc>
                <a:spcPct val="130000"/>
              </a:lnSpc>
              <a:spcBef>
                <a:spcPts val="600"/>
              </a:spcBef>
              <a:spcAft>
                <a:spcPts val="600"/>
              </a:spcAft>
            </a:pPr>
            <a:r>
              <a:rPr lang="en-US" b="1" dirty="0" err="1">
                <a:latin typeface="Arial" panose="020B0604020202020204" pitchFamily="34" charset="0"/>
                <a:ea typeface="Times New Roman" panose="02020603050405020304" pitchFamily="18" charset="0"/>
                <a:cs typeface="Arial" panose="020B0604020202020204" pitchFamily="34" charset="0"/>
              </a:rPr>
              <a:t>Desventajas</a:t>
            </a:r>
            <a:r>
              <a:rPr lang="en-US" b="1" dirty="0">
                <a:latin typeface="Arial" panose="020B0604020202020204" pitchFamily="34" charset="0"/>
                <a:ea typeface="Times New Roman" panose="02020603050405020304" pitchFamily="18" charset="0"/>
                <a:cs typeface="Arial" panose="020B0604020202020204" pitchFamily="34" charset="0"/>
              </a:rPr>
              <a:t>:</a:t>
            </a:r>
          </a:p>
          <a:p>
            <a:pPr marL="342900" lvl="0" indent="-342900">
              <a:spcBef>
                <a:spcPts val="600"/>
              </a:spcBef>
              <a:spcAft>
                <a:spcPts val="600"/>
              </a:spcAft>
              <a:buSzPts val="1000"/>
              <a:buFont typeface="Symbol" panose="05050102010706020507" pitchFamily="18" charset="2"/>
              <a:buChar char=""/>
              <a:tabLst>
                <a:tab pos="457200" algn="l"/>
              </a:tabLst>
            </a:pPr>
            <a:r>
              <a:rPr lang="en-US" i="1" dirty="0" err="1">
                <a:latin typeface="Arial" panose="020B0604020202020204" pitchFamily="34" charset="0"/>
                <a:ea typeface="Times New Roman" panose="02020603050405020304" pitchFamily="18" charset="0"/>
                <a:cs typeface="Arial" panose="020B0604020202020204" pitchFamily="34" charset="0"/>
              </a:rPr>
              <a:t>Requiere</a:t>
            </a:r>
            <a:r>
              <a:rPr lang="en-US" i="1" dirty="0">
                <a:latin typeface="Arial" panose="020B0604020202020204" pitchFamily="34" charset="0"/>
                <a:ea typeface="Times New Roman" panose="02020603050405020304" pitchFamily="18" charset="0"/>
                <a:cs typeface="Arial" panose="020B0604020202020204" pitchFamily="34" charset="0"/>
              </a:rPr>
              <a:t> mas </a:t>
            </a:r>
            <a:r>
              <a:rPr lang="en-US" i="1" dirty="0" err="1">
                <a:latin typeface="Arial" panose="020B0604020202020204" pitchFamily="34" charset="0"/>
                <a:ea typeface="Times New Roman" panose="02020603050405020304" pitchFamily="18" charset="0"/>
                <a:cs typeface="Arial" panose="020B0604020202020204" pitchFamily="34" charset="0"/>
              </a:rPr>
              <a:t>potencia</a:t>
            </a:r>
            <a:endParaRPr lang="en-US"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i="1" dirty="0" err="1">
                <a:latin typeface="Arial" panose="020B0604020202020204" pitchFamily="34" charset="0"/>
                <a:ea typeface="Times New Roman" panose="02020603050405020304" pitchFamily="18" charset="0"/>
                <a:cs typeface="Arial" panose="020B0604020202020204" pitchFamily="34" charset="0"/>
              </a:rPr>
              <a:t>Menor</a:t>
            </a:r>
            <a:r>
              <a:rPr lang="en-US" i="1" dirty="0">
                <a:latin typeface="Arial" panose="020B0604020202020204" pitchFamily="34" charset="0"/>
                <a:ea typeface="Times New Roman" panose="02020603050405020304" pitchFamily="18" charset="0"/>
                <a:cs typeface="Arial" panose="020B0604020202020204" pitchFamily="34" charset="0"/>
              </a:rPr>
              <a:t> </a:t>
            </a:r>
            <a:r>
              <a:rPr lang="en-US" i="1" dirty="0" err="1">
                <a:latin typeface="Arial" panose="020B0604020202020204" pitchFamily="34" charset="0"/>
                <a:ea typeface="Times New Roman" panose="02020603050405020304" pitchFamily="18" charset="0"/>
                <a:cs typeface="Arial" panose="020B0604020202020204" pitchFamily="34" charset="0"/>
              </a:rPr>
              <a:t>flexibilidad</a:t>
            </a:r>
            <a:r>
              <a:rPr lang="en-US" i="1" dirty="0">
                <a:latin typeface="Arial" panose="020B0604020202020204" pitchFamily="34" charset="0"/>
                <a:ea typeface="Times New Roman" panose="02020603050405020304" pitchFamily="18" charset="0"/>
                <a:cs typeface="Arial" panose="020B0604020202020204" pitchFamily="34" charset="0"/>
              </a:rPr>
              <a:t> a </a:t>
            </a:r>
            <a:r>
              <a:rPr lang="en-US" i="1" dirty="0" err="1">
                <a:latin typeface="Arial" panose="020B0604020202020204" pitchFamily="34" charset="0"/>
                <a:ea typeface="Times New Roman" panose="02020603050405020304" pitchFamily="18" charset="0"/>
                <a:cs typeface="Arial" panose="020B0604020202020204" pitchFamily="34" charset="0"/>
              </a:rPr>
              <a:t>bajos</a:t>
            </a:r>
            <a:r>
              <a:rPr lang="en-US" i="1" dirty="0">
                <a:latin typeface="Arial" panose="020B0604020202020204" pitchFamily="34" charset="0"/>
                <a:ea typeface="Times New Roman" panose="02020603050405020304" pitchFamily="18" charset="0"/>
                <a:cs typeface="Arial" panose="020B0604020202020204" pitchFamily="34" charset="0"/>
              </a:rPr>
              <a:t> </a:t>
            </a:r>
            <a:r>
              <a:rPr lang="en-US" i="1" dirty="0" err="1">
                <a:latin typeface="Arial" panose="020B0604020202020204" pitchFamily="34" charset="0"/>
                <a:ea typeface="Times New Roman" panose="02020603050405020304" pitchFamily="18" charset="0"/>
                <a:cs typeface="Arial" panose="020B0604020202020204" pitchFamily="34" charset="0"/>
              </a:rPr>
              <a:t>rendimientos</a:t>
            </a:r>
            <a:endParaRPr lang="en-US"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7761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20140" y="89916"/>
            <a:ext cx="6096000" cy="5453801"/>
          </a:xfrm>
          <a:prstGeom prst="rect">
            <a:avLst/>
          </a:prstGeom>
        </p:spPr>
        <p:txBody>
          <a:bodyPr>
            <a:spAutoFit/>
          </a:bodyPr>
          <a:lstStyle/>
          <a:p>
            <a:pPr indent="180340">
              <a:lnSpc>
                <a:spcPct val="130000"/>
              </a:lnSpc>
              <a:spcBef>
                <a:spcPts val="600"/>
              </a:spcBef>
              <a:spcAft>
                <a:spcPts val="600"/>
              </a:spcAft>
            </a:pPr>
            <a:r>
              <a:rPr lang="es-AR" sz="2800" b="1" kern="0" dirty="0">
                <a:solidFill>
                  <a:srgbClr val="365F91"/>
                </a:solidFill>
                <a:latin typeface="Arial" panose="020B0604020202020204" pitchFamily="34" charset="0"/>
                <a:ea typeface="MS Gothic" panose="020B0609070205080204" pitchFamily="49" charset="-128"/>
                <a:cs typeface="Arial" panose="020B0604020202020204" pitchFamily="34" charset="0"/>
              </a:rPr>
              <a:t>Tecnologías modernas</a:t>
            </a:r>
            <a:endParaRPr lang="en-US" sz="2800" b="1" kern="0" dirty="0">
              <a:solidFill>
                <a:srgbClr val="365F91"/>
              </a:solidFill>
              <a:latin typeface="Arial" panose="020B0604020202020204" pitchFamily="34" charset="0"/>
              <a:ea typeface="MS Gothic" panose="020B0609070205080204" pitchFamily="49" charset="-128"/>
              <a:cs typeface="Arial" panose="020B0604020202020204" pitchFamily="34" charset="0"/>
            </a:endParaRPr>
          </a:p>
          <a:p>
            <a:pPr>
              <a:lnSpc>
                <a:spcPct val="130000"/>
              </a:lnSpc>
              <a:spcBef>
                <a:spcPts val="600"/>
              </a:spcBef>
              <a:spcAft>
                <a:spcPts val="600"/>
              </a:spcAft>
            </a:pPr>
            <a:r>
              <a:rPr lang="en-US" sz="2000" dirty="0" err="1">
                <a:solidFill>
                  <a:srgbClr val="4F81BD"/>
                </a:solidFill>
                <a:latin typeface="Arial" panose="020B0604020202020204" pitchFamily="34" charset="0"/>
                <a:ea typeface="MS Gothic" panose="020B0609070205080204" pitchFamily="49" charset="-128"/>
                <a:cs typeface="Arial" panose="020B0604020202020204" pitchFamily="34" charset="0"/>
              </a:rPr>
              <a:t>Agricultura</a:t>
            </a:r>
            <a:r>
              <a:rPr lang="en-US" sz="2000" dirty="0">
                <a:solidFill>
                  <a:srgbClr val="4F81BD"/>
                </a:solidFill>
                <a:latin typeface="Arial" panose="020B0604020202020204" pitchFamily="34" charset="0"/>
                <a:ea typeface="MS Gothic" panose="020B0609070205080204" pitchFamily="49" charset="-128"/>
                <a:cs typeface="Arial" panose="020B0604020202020204" pitchFamily="34" charset="0"/>
              </a:rPr>
              <a:t> de </a:t>
            </a:r>
            <a:r>
              <a:rPr lang="en-US" sz="2000" dirty="0" err="1">
                <a:solidFill>
                  <a:srgbClr val="4F81BD"/>
                </a:solidFill>
                <a:latin typeface="Arial" panose="020B0604020202020204" pitchFamily="34" charset="0"/>
                <a:ea typeface="MS Gothic" panose="020B0609070205080204" pitchFamily="49" charset="-128"/>
                <a:cs typeface="Arial" panose="020B0604020202020204" pitchFamily="34" charset="0"/>
              </a:rPr>
              <a:t>precisión</a:t>
            </a:r>
            <a:endParaRPr lang="en-US" sz="2000" b="1" dirty="0">
              <a:solidFill>
                <a:srgbClr val="4F81BD"/>
              </a:solidFill>
              <a:latin typeface="Arial" panose="020B0604020202020204" pitchFamily="34" charset="0"/>
              <a:ea typeface="MS Gothic" panose="020B0609070205080204" pitchFamily="49" charset="-128"/>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monitores</a:t>
            </a:r>
            <a:r>
              <a:rPr lang="en-US" sz="2000" i="1" dirty="0">
                <a:latin typeface="Arial" panose="020B0604020202020204" pitchFamily="34" charset="0"/>
                <a:ea typeface="Times New Roman" panose="02020603050405020304" pitchFamily="18" charset="0"/>
                <a:cs typeface="Arial" panose="020B0604020202020204" pitchFamily="34" charset="0"/>
              </a:rPr>
              <a:t> de </a:t>
            </a:r>
            <a:r>
              <a:rPr lang="en-US" sz="2000" i="1" dirty="0" err="1">
                <a:latin typeface="Arial" panose="020B0604020202020204" pitchFamily="34" charset="0"/>
                <a:ea typeface="Times New Roman" panose="02020603050405020304" pitchFamily="18" charset="0"/>
                <a:cs typeface="Arial" panose="020B0604020202020204" pitchFamily="34" charset="0"/>
              </a:rPr>
              <a:t>rendimiento</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mapas</a:t>
            </a:r>
            <a:r>
              <a:rPr lang="en-US" sz="2000" i="1" dirty="0">
                <a:latin typeface="Arial" panose="020B0604020202020204" pitchFamily="34" charset="0"/>
                <a:ea typeface="Times New Roman" panose="02020603050405020304" pitchFamily="18" charset="0"/>
                <a:cs typeface="Arial" panose="020B0604020202020204" pitchFamily="34" charset="0"/>
              </a:rPr>
              <a:t> de </a:t>
            </a:r>
            <a:r>
              <a:rPr lang="en-US" sz="2000" i="1" dirty="0" err="1">
                <a:latin typeface="Arial" panose="020B0604020202020204" pitchFamily="34" charset="0"/>
                <a:ea typeface="Times New Roman" panose="02020603050405020304" pitchFamily="18" charset="0"/>
                <a:cs typeface="Arial" panose="020B0604020202020204" pitchFamily="34" charset="0"/>
              </a:rPr>
              <a:t>productividad</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sensores</a:t>
            </a:r>
            <a:r>
              <a:rPr lang="en-US" sz="2000" i="1" dirty="0">
                <a:latin typeface="Arial" panose="020B0604020202020204" pitchFamily="34" charset="0"/>
                <a:ea typeface="Times New Roman" panose="02020603050405020304" pitchFamily="18" charset="0"/>
                <a:cs typeface="Arial" panose="020B0604020202020204" pitchFamily="34" charset="0"/>
              </a:rPr>
              <a:t> de </a:t>
            </a:r>
            <a:r>
              <a:rPr lang="en-US" sz="2000" i="1" dirty="0" err="1">
                <a:latin typeface="Arial" panose="020B0604020202020204" pitchFamily="34" charset="0"/>
                <a:ea typeface="Times New Roman" panose="02020603050405020304" pitchFamily="18" charset="0"/>
                <a:cs typeface="Arial" panose="020B0604020202020204" pitchFamily="34" charset="0"/>
              </a:rPr>
              <a:t>humedad</a:t>
            </a:r>
            <a:r>
              <a:rPr lang="en-US" sz="2000" i="1" dirty="0">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lvl="0">
              <a:spcBef>
                <a:spcPts val="600"/>
              </a:spcBef>
              <a:spcAft>
                <a:spcPts val="600"/>
              </a:spcAft>
              <a:buSzPts val="1000"/>
              <a:tabLst>
                <a:tab pos="457200" algn="l"/>
              </a:tabLst>
            </a:pPr>
            <a:r>
              <a:rPr lang="es-AR" sz="2000" dirty="0">
                <a:solidFill>
                  <a:srgbClr val="4F81BD"/>
                </a:solidFill>
                <a:latin typeface="Arial" panose="020B0604020202020204" pitchFamily="34" charset="0"/>
                <a:ea typeface="MS Gothic" panose="020B0609070205080204" pitchFamily="49" charset="-128"/>
                <a:cs typeface="Arial" panose="020B0604020202020204" pitchFamily="34" charset="0"/>
              </a:rPr>
              <a:t>Automatización</a:t>
            </a:r>
            <a:endParaRPr lang="en-US" sz="2000" b="1" dirty="0">
              <a:solidFill>
                <a:srgbClr val="4F81BD"/>
              </a:solidFill>
              <a:latin typeface="Arial" panose="020B0604020202020204" pitchFamily="34" charset="0"/>
              <a:ea typeface="MS Gothic" panose="020B0609070205080204" pitchFamily="49" charset="-128"/>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ventilador</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sz="2000" i="1" dirty="0">
                <a:latin typeface="Arial" panose="020B0604020202020204" pitchFamily="34" charset="0"/>
                <a:ea typeface="Times New Roman" panose="02020603050405020304" pitchFamily="18" charset="0"/>
                <a:cs typeface="Arial" panose="020B0604020202020204" pitchFamily="34" charset="0"/>
              </a:rPr>
              <a:t>rotor</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zarandas</a:t>
            </a:r>
            <a:r>
              <a:rPr lang="en-US" sz="2000" i="1" dirty="0">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lvl="0">
              <a:spcBef>
                <a:spcPts val="600"/>
              </a:spcBef>
              <a:spcAft>
                <a:spcPts val="600"/>
              </a:spcAft>
              <a:buSzPts val="1000"/>
              <a:tabLst>
                <a:tab pos="457200" algn="l"/>
              </a:tabLst>
            </a:pPr>
            <a:r>
              <a:rPr lang="es-AR" sz="2000" dirty="0">
                <a:solidFill>
                  <a:srgbClr val="4F81BD"/>
                </a:solidFill>
                <a:latin typeface="Arial" panose="020B0604020202020204" pitchFamily="34" charset="0"/>
                <a:ea typeface="MS Gothic" panose="020B0609070205080204" pitchFamily="49" charset="-128"/>
                <a:cs typeface="Arial" panose="020B0604020202020204" pitchFamily="34" charset="0"/>
              </a:rPr>
              <a:t>Guiado automático</a:t>
            </a:r>
            <a:endParaRPr lang="en-US" sz="2000" b="1" dirty="0">
              <a:solidFill>
                <a:srgbClr val="4F81BD"/>
              </a:solidFill>
              <a:latin typeface="Arial" panose="020B0604020202020204" pitchFamily="34" charset="0"/>
              <a:ea typeface="MS Gothic" panose="020B0609070205080204" pitchFamily="49" charset="-128"/>
              <a:cs typeface="Arial" panose="020B0604020202020204" pitchFamily="34" charset="0"/>
            </a:endParaRPr>
          </a:p>
          <a:p>
            <a:pPr indent="180340">
              <a:lnSpc>
                <a:spcPct val="130000"/>
              </a:lnSpc>
              <a:spcBef>
                <a:spcPts val="600"/>
              </a:spcBef>
              <a:spcAft>
                <a:spcPts val="600"/>
              </a:spcAft>
            </a:pPr>
            <a:r>
              <a:rPr lang="es-AR" sz="2000" b="1" dirty="0">
                <a:latin typeface="Arial" panose="020B0604020202020204" pitchFamily="34" charset="0"/>
                <a:ea typeface="Times New Roman" panose="02020603050405020304" pitchFamily="18" charset="0"/>
                <a:cs typeface="Arial" panose="020B0604020202020204" pitchFamily="34" charset="0"/>
              </a:rPr>
              <a:t>GPS y piloto </a:t>
            </a:r>
            <a:r>
              <a:rPr lang="es-AR" sz="2000" b="1" dirty="0" err="1">
                <a:latin typeface="Arial" panose="020B0604020202020204" pitchFamily="34" charset="0"/>
                <a:ea typeface="Times New Roman" panose="02020603050405020304" pitchFamily="18" charset="0"/>
                <a:cs typeface="Arial" panose="020B0604020202020204" pitchFamily="34" charset="0"/>
              </a:rPr>
              <a:t>autom</a:t>
            </a:r>
            <a:r>
              <a:rPr lang="es-AR" sz="2000" dirty="0">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Imagen 4"/>
          <p:cNvPicPr/>
          <p:nvPr/>
        </p:nvPicPr>
        <p:blipFill>
          <a:blip r:embed="rId2"/>
          <a:stretch>
            <a:fillRect/>
          </a:stretch>
        </p:blipFill>
        <p:spPr>
          <a:xfrm>
            <a:off x="5943600" y="0"/>
            <a:ext cx="6248400" cy="3467100"/>
          </a:xfrm>
          <a:prstGeom prst="rect">
            <a:avLst/>
          </a:prstGeom>
        </p:spPr>
      </p:pic>
      <p:pic>
        <p:nvPicPr>
          <p:cNvPr id="7" name="Imagen 6"/>
          <p:cNvPicPr>
            <a:picLocks noChangeAspect="1"/>
          </p:cNvPicPr>
          <p:nvPr/>
        </p:nvPicPr>
        <p:blipFill>
          <a:blip r:embed="rId3"/>
          <a:stretch>
            <a:fillRect/>
          </a:stretch>
        </p:blipFill>
        <p:spPr>
          <a:xfrm>
            <a:off x="8602980" y="3469177"/>
            <a:ext cx="3352800" cy="2588006"/>
          </a:xfrm>
          <a:prstGeom prst="rect">
            <a:avLst/>
          </a:prstGeom>
        </p:spPr>
      </p:pic>
      <p:pic>
        <p:nvPicPr>
          <p:cNvPr id="8" name="Imagen 7"/>
          <p:cNvPicPr>
            <a:picLocks noChangeAspect="1"/>
          </p:cNvPicPr>
          <p:nvPr/>
        </p:nvPicPr>
        <p:blipFill>
          <a:blip r:embed="rId4"/>
          <a:stretch>
            <a:fillRect/>
          </a:stretch>
        </p:blipFill>
        <p:spPr>
          <a:xfrm>
            <a:off x="4320663" y="3467100"/>
            <a:ext cx="4286127" cy="2590083"/>
          </a:xfrm>
          <a:prstGeom prst="rect">
            <a:avLst/>
          </a:prstGeom>
        </p:spPr>
      </p:pic>
    </p:spTree>
    <p:extLst>
      <p:ext uri="{BB962C8B-B14F-4D97-AF65-F5344CB8AC3E}">
        <p14:creationId xmlns:p14="http://schemas.microsoft.com/office/powerpoint/2010/main" val="347025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4A6388-94A7-34AE-C590-D8950FADA530}"/>
              </a:ext>
            </a:extLst>
          </p:cNvPr>
          <p:cNvSpPr>
            <a:spLocks noGrp="1"/>
          </p:cNvSpPr>
          <p:nvPr>
            <p:ph type="title"/>
          </p:nvPr>
        </p:nvSpPr>
        <p:spPr>
          <a:xfrm>
            <a:off x="1080085" y="32964"/>
            <a:ext cx="3462964" cy="2379160"/>
          </a:xfrm>
        </p:spPr>
        <p:txBody>
          <a:bodyPr anchor="b">
            <a:noAutofit/>
          </a:bodyPr>
          <a:lstStyle/>
          <a:p>
            <a:r>
              <a:rPr lang="es-AR" sz="4000" b="1" dirty="0"/>
              <a:t>TRACTOR:</a:t>
            </a:r>
            <a:br>
              <a:rPr lang="es-AR" sz="4000" b="1" dirty="0"/>
            </a:br>
            <a:r>
              <a:rPr lang="es-AR" sz="4000" dirty="0"/>
              <a:t>Características Orgánicas (Estructurales)</a:t>
            </a:r>
          </a:p>
        </p:txBody>
      </p:sp>
      <p:sp>
        <p:nvSpPr>
          <p:cNvPr id="3" name="Marcador de contenido 2">
            <a:extLst>
              <a:ext uri="{FF2B5EF4-FFF2-40B4-BE49-F238E27FC236}">
                <a16:creationId xmlns:a16="http://schemas.microsoft.com/office/drawing/2014/main" id="{FA93F8B3-C6D2-017D-5642-F666B847D911}"/>
              </a:ext>
            </a:extLst>
          </p:cNvPr>
          <p:cNvSpPr>
            <a:spLocks noGrp="1"/>
          </p:cNvSpPr>
          <p:nvPr>
            <p:ph idx="1"/>
          </p:nvPr>
        </p:nvSpPr>
        <p:spPr>
          <a:xfrm>
            <a:off x="751987" y="2534194"/>
            <a:ext cx="4560242" cy="4323806"/>
          </a:xfrm>
        </p:spPr>
        <p:txBody>
          <a:bodyPr>
            <a:normAutofit/>
          </a:bodyPr>
          <a:lstStyle/>
          <a:p>
            <a:pPr marL="0" indent="0">
              <a:buNone/>
            </a:pPr>
            <a:r>
              <a:rPr lang="es-AR" sz="2600" dirty="0"/>
              <a:t>Componentes principales:</a:t>
            </a:r>
          </a:p>
          <a:p>
            <a:pPr>
              <a:lnSpc>
                <a:spcPct val="100000"/>
              </a:lnSpc>
            </a:pPr>
            <a:r>
              <a:rPr lang="es-AR" sz="2600" dirty="0">
                <a:solidFill>
                  <a:srgbClr val="002060"/>
                </a:solidFill>
              </a:rPr>
              <a:t>Chasis</a:t>
            </a:r>
          </a:p>
          <a:p>
            <a:pPr>
              <a:lnSpc>
                <a:spcPct val="100000"/>
              </a:lnSpc>
            </a:pPr>
            <a:r>
              <a:rPr lang="es-AR" sz="2600" dirty="0">
                <a:solidFill>
                  <a:srgbClr val="002060"/>
                </a:solidFill>
              </a:rPr>
              <a:t>Motor</a:t>
            </a:r>
          </a:p>
          <a:p>
            <a:pPr>
              <a:lnSpc>
                <a:spcPct val="100000"/>
              </a:lnSpc>
            </a:pPr>
            <a:r>
              <a:rPr lang="es-AR" sz="2600" dirty="0">
                <a:solidFill>
                  <a:srgbClr val="002060"/>
                </a:solidFill>
              </a:rPr>
              <a:t>Sistema de transmisión</a:t>
            </a:r>
          </a:p>
          <a:p>
            <a:pPr>
              <a:lnSpc>
                <a:spcPct val="100000"/>
              </a:lnSpc>
            </a:pPr>
            <a:r>
              <a:rPr lang="es-AR" sz="2600" dirty="0">
                <a:solidFill>
                  <a:srgbClr val="002060"/>
                </a:solidFill>
              </a:rPr>
              <a:t>Rodados</a:t>
            </a:r>
          </a:p>
          <a:p>
            <a:pPr>
              <a:lnSpc>
                <a:spcPct val="100000"/>
              </a:lnSpc>
            </a:pPr>
            <a:r>
              <a:rPr lang="es-AR" sz="2600" dirty="0">
                <a:solidFill>
                  <a:srgbClr val="002060"/>
                </a:solidFill>
              </a:rPr>
              <a:t>Sistema hidráulico</a:t>
            </a:r>
          </a:p>
          <a:p>
            <a:pPr>
              <a:lnSpc>
                <a:spcPct val="100000"/>
              </a:lnSpc>
            </a:pPr>
            <a:r>
              <a:rPr lang="es-AR" sz="2600" dirty="0">
                <a:solidFill>
                  <a:srgbClr val="002060"/>
                </a:solidFill>
              </a:rPr>
              <a:t>Acoples</a:t>
            </a:r>
          </a:p>
          <a:p>
            <a:endParaRPr lang="es-AR" sz="2200" dirty="0"/>
          </a:p>
          <a:p>
            <a:endParaRPr lang="es-AR" sz="2200" dirty="0"/>
          </a:p>
        </p:txBody>
      </p:sp>
      <p:pic>
        <p:nvPicPr>
          <p:cNvPr id="8" name="Imagen 7"/>
          <p:cNvPicPr>
            <a:picLocks noChangeAspect="1"/>
          </p:cNvPicPr>
          <p:nvPr/>
        </p:nvPicPr>
        <p:blipFill>
          <a:blip r:embed="rId2"/>
          <a:stretch>
            <a:fillRect/>
          </a:stretch>
        </p:blipFill>
        <p:spPr>
          <a:xfrm>
            <a:off x="5372253" y="32964"/>
            <a:ext cx="6759722" cy="6759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p:cNvPicPr>
            <a:picLocks noChangeAspect="1"/>
          </p:cNvPicPr>
          <p:nvPr/>
        </p:nvPicPr>
        <p:blipFill rotWithShape="1">
          <a:blip r:embed="rId3"/>
          <a:srcRect b="990"/>
          <a:stretch/>
        </p:blipFill>
        <p:spPr>
          <a:xfrm>
            <a:off x="5827012" y="459974"/>
            <a:ext cx="6024377" cy="61446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1394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00100" y="105001"/>
            <a:ext cx="4671060" cy="2868478"/>
          </a:xfrm>
          <a:prstGeom prst="rect">
            <a:avLst/>
          </a:prstGeom>
        </p:spPr>
        <p:txBody>
          <a:bodyPr wrap="square">
            <a:spAutoFit/>
          </a:bodyPr>
          <a:lstStyle/>
          <a:p>
            <a:pPr indent="180340">
              <a:lnSpc>
                <a:spcPct val="130000"/>
              </a:lnSpc>
              <a:spcBef>
                <a:spcPts val="600"/>
              </a:spcBef>
              <a:spcAft>
                <a:spcPts val="600"/>
              </a:spcAft>
            </a:pPr>
            <a:r>
              <a:rPr lang="es-AR" b="1" u="sng" kern="0" dirty="0">
                <a:solidFill>
                  <a:srgbClr val="365F91"/>
                </a:solidFill>
                <a:latin typeface="Arial" panose="020B0604020202020204" pitchFamily="34" charset="0"/>
                <a:ea typeface="MS Gothic" panose="020B0609070205080204" pitchFamily="49" charset="-128"/>
                <a:cs typeface="Times New Roman" panose="02020603050405020304" pitchFamily="18" charset="0"/>
              </a:rPr>
              <a:t>COSECHADORAS DE ALGODÓN</a:t>
            </a:r>
            <a:endParaRPr lang="en-US" sz="2000" b="1" kern="0" dirty="0">
              <a:solidFill>
                <a:srgbClr val="365F91"/>
              </a:solidFill>
              <a:latin typeface="Calibri" panose="020F0502020204030204" pitchFamily="34" charset="0"/>
              <a:ea typeface="MS Gothic" panose="020B0609070205080204" pitchFamily="49" charset="-128"/>
              <a:cs typeface="Times New Roman" panose="02020603050405020304" pitchFamily="18" charset="0"/>
            </a:endParaRPr>
          </a:p>
          <a:p>
            <a:pPr indent="180340">
              <a:lnSpc>
                <a:spcPct val="130000"/>
              </a:lnSpc>
              <a:spcBef>
                <a:spcPts val="600"/>
              </a:spcBef>
              <a:spcAft>
                <a:spcPts val="600"/>
              </a:spcAft>
            </a:pPr>
            <a:r>
              <a:rPr lang="es-AR" dirty="0">
                <a:latin typeface="Arial" panose="020B0604020202020204" pitchFamily="34" charset="0"/>
                <a:ea typeface="Times New Roman" panose="02020603050405020304" pitchFamily="18" charset="0"/>
              </a:rPr>
              <a:t>Estas máquinas se utilizan para recolectar </a:t>
            </a:r>
            <a:r>
              <a:rPr lang="es-AR" b="1" dirty="0">
                <a:latin typeface="Arial" panose="020B0604020202020204" pitchFamily="34" charset="0"/>
                <a:ea typeface="Times New Roman" panose="02020603050405020304" pitchFamily="18" charset="0"/>
              </a:rPr>
              <a:t>fibra de algodón del capullo</a:t>
            </a:r>
            <a:r>
              <a:rPr lang="es-AR" dirty="0">
                <a:latin typeface="Arial" panose="020B0604020202020204" pitchFamily="34"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indent="180340">
              <a:lnSpc>
                <a:spcPct val="130000"/>
              </a:lnSpc>
              <a:spcBef>
                <a:spcPts val="600"/>
              </a:spcBef>
              <a:spcAft>
                <a:spcPts val="600"/>
              </a:spcAft>
            </a:pPr>
            <a:r>
              <a:rPr lang="en-US" dirty="0" err="1">
                <a:latin typeface="Arial" panose="020B0604020202020204" pitchFamily="34" charset="0"/>
                <a:ea typeface="Times New Roman" panose="02020603050405020304" pitchFamily="18" charset="0"/>
              </a:rPr>
              <a:t>Existen</a:t>
            </a:r>
            <a:r>
              <a:rPr lang="en-US" dirty="0">
                <a:latin typeface="Arial" panose="020B0604020202020204" pitchFamily="34" charset="0"/>
                <a:ea typeface="Times New Roman" panose="02020603050405020304" pitchFamily="18" charset="0"/>
              </a:rPr>
              <a:t> dos </a:t>
            </a:r>
            <a:r>
              <a:rPr lang="en-US" dirty="0" err="1">
                <a:latin typeface="Arial" panose="020B0604020202020204" pitchFamily="34" charset="0"/>
                <a:ea typeface="Times New Roman" panose="02020603050405020304" pitchFamily="18" charset="0"/>
              </a:rPr>
              <a:t>sistemas</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principales</a:t>
            </a:r>
            <a:r>
              <a:rPr lang="en-US" dirty="0">
                <a:latin typeface="Arial" panose="020B0604020202020204" pitchFamily="34"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lvl="0">
              <a:lnSpc>
                <a:spcPct val="130000"/>
              </a:lnSpc>
              <a:spcBef>
                <a:spcPts val="600"/>
              </a:spcBef>
              <a:spcAft>
                <a:spcPts val="600"/>
              </a:spcAft>
              <a:tabLst>
                <a:tab pos="457200" algn="l"/>
              </a:tabLst>
            </a:pPr>
            <a:r>
              <a:rPr lang="en-US" b="1" dirty="0">
                <a:latin typeface="Arial" panose="020B0604020202020204" pitchFamily="34" charset="0"/>
                <a:ea typeface="Times New Roman" panose="02020603050405020304" pitchFamily="18" charset="0"/>
              </a:rPr>
              <a:t>- Sistema Picker</a:t>
            </a:r>
            <a:endParaRPr lang="en-US" dirty="0">
              <a:latin typeface="Times New Roman" panose="02020603050405020304" pitchFamily="18" charset="0"/>
              <a:ea typeface="Times New Roman" panose="02020603050405020304" pitchFamily="18" charset="0"/>
            </a:endParaRPr>
          </a:p>
          <a:p>
            <a:pPr lvl="0">
              <a:lnSpc>
                <a:spcPct val="130000"/>
              </a:lnSpc>
              <a:spcBef>
                <a:spcPts val="600"/>
              </a:spcBef>
              <a:spcAft>
                <a:spcPts val="600"/>
              </a:spcAft>
              <a:tabLst>
                <a:tab pos="457200" algn="l"/>
              </a:tabLst>
            </a:pPr>
            <a:r>
              <a:rPr lang="en-US" b="1" dirty="0">
                <a:latin typeface="Arial" panose="020B0604020202020204" pitchFamily="34" charset="0"/>
                <a:ea typeface="Times New Roman" panose="02020603050405020304" pitchFamily="18" charset="0"/>
              </a:rPr>
              <a:t>- Sistema Stripper</a:t>
            </a:r>
            <a:endParaRPr lang="en-US" dirty="0">
              <a:latin typeface="Times New Roman" panose="02020603050405020304" pitchFamily="18" charset="0"/>
              <a:ea typeface="Times New Roman" panose="02020603050405020304" pitchFamily="18" charset="0"/>
            </a:endParaRPr>
          </a:p>
        </p:txBody>
      </p:sp>
      <p:pic>
        <p:nvPicPr>
          <p:cNvPr id="5" name="Imagen 4"/>
          <p:cNvPicPr/>
          <p:nvPr/>
        </p:nvPicPr>
        <p:blipFill rotWithShape="1">
          <a:blip r:embed="rId2"/>
          <a:srcRect t="12178" r="13087"/>
          <a:stretch/>
        </p:blipFill>
        <p:spPr>
          <a:xfrm>
            <a:off x="5599611" y="670561"/>
            <a:ext cx="6592389" cy="3892730"/>
          </a:xfrm>
          <a:prstGeom prst="rect">
            <a:avLst/>
          </a:prstGeom>
        </p:spPr>
      </p:pic>
      <p:sp>
        <p:nvSpPr>
          <p:cNvPr id="6" name="Rectángulo 5"/>
          <p:cNvSpPr/>
          <p:nvPr/>
        </p:nvSpPr>
        <p:spPr>
          <a:xfrm>
            <a:off x="910045" y="3115033"/>
            <a:ext cx="4561115" cy="1954381"/>
          </a:xfrm>
          <a:prstGeom prst="rect">
            <a:avLst/>
          </a:prstGeom>
        </p:spPr>
        <p:txBody>
          <a:bodyPr wrap="square">
            <a:spAutoFit/>
          </a:bodyPr>
          <a:lstStyle/>
          <a:p>
            <a:pPr>
              <a:lnSpc>
                <a:spcPct val="120000"/>
              </a:lnSpc>
              <a:spcBef>
                <a:spcPts val="600"/>
              </a:spcBef>
              <a:spcAft>
                <a:spcPts val="600"/>
              </a:spcAft>
            </a:pPr>
            <a:r>
              <a:rPr lang="en-US" sz="2000" dirty="0" err="1">
                <a:solidFill>
                  <a:srgbClr val="4F81BD"/>
                </a:solidFill>
                <a:latin typeface="Arial" panose="020B0604020202020204" pitchFamily="34" charset="0"/>
                <a:ea typeface="MS Gothic" panose="020B0609070205080204" pitchFamily="49" charset="-128"/>
                <a:cs typeface="Arial" panose="020B0604020202020204" pitchFamily="34" charset="0"/>
              </a:rPr>
              <a:t>Ventajas</a:t>
            </a:r>
            <a:endParaRPr lang="en-US" sz="2000" b="1" dirty="0">
              <a:solidFill>
                <a:srgbClr val="4F81BD"/>
              </a:solidFill>
              <a:latin typeface="Arial" panose="020B0604020202020204" pitchFamily="34" charset="0"/>
              <a:ea typeface="MS Gothic" panose="020B0609070205080204" pitchFamily="49" charset="-128"/>
              <a:cs typeface="Arial" panose="020B0604020202020204" pitchFamily="34" charset="0"/>
            </a:endParaRPr>
          </a:p>
          <a:p>
            <a:pPr marL="342900" lvl="0" indent="-342900">
              <a:lnSpc>
                <a:spcPct val="120000"/>
              </a:lnSpc>
              <a:spcBef>
                <a:spcPts val="600"/>
              </a:spcBef>
              <a:spcAft>
                <a:spcPts val="600"/>
              </a:spcAft>
              <a:buSzPts val="1000"/>
              <a:buFont typeface="Symbol" panose="05050102010706020507" pitchFamily="18" charset="2"/>
              <a:buChar char=""/>
              <a:tabLst>
                <a:tab pos="457200" algn="l"/>
              </a:tabLst>
            </a:pPr>
            <a:r>
              <a:rPr lang="en-US" sz="2000" i="1" dirty="0">
                <a:latin typeface="Arial" panose="020B0604020202020204" pitchFamily="34" charset="0"/>
                <a:ea typeface="Times New Roman" panose="02020603050405020304" pitchFamily="18" charset="0"/>
                <a:cs typeface="Arial" panose="020B0604020202020204" pitchFamily="34" charset="0"/>
              </a:rPr>
              <a:t>mayor </a:t>
            </a:r>
            <a:r>
              <a:rPr lang="en-US" sz="2000" i="1" dirty="0" err="1">
                <a:latin typeface="Arial" panose="020B0604020202020204" pitchFamily="34" charset="0"/>
                <a:ea typeface="Times New Roman" panose="02020603050405020304" pitchFamily="18" charset="0"/>
                <a:cs typeface="Arial" panose="020B0604020202020204" pitchFamily="34" charset="0"/>
              </a:rPr>
              <a:t>calidad</a:t>
            </a:r>
            <a:r>
              <a:rPr lang="en-US" sz="2000" i="1" dirty="0">
                <a:latin typeface="Arial" panose="020B0604020202020204" pitchFamily="34" charset="0"/>
                <a:ea typeface="Times New Roman" panose="02020603050405020304" pitchFamily="18" charset="0"/>
                <a:cs typeface="Arial" panose="020B0604020202020204" pitchFamily="34" charset="0"/>
              </a:rPr>
              <a:t> de </a:t>
            </a:r>
            <a:r>
              <a:rPr lang="en-US" sz="2000" i="1" dirty="0" err="1">
                <a:latin typeface="Arial" panose="020B0604020202020204" pitchFamily="34" charset="0"/>
                <a:ea typeface="Times New Roman" panose="02020603050405020304" pitchFamily="18" charset="0"/>
                <a:cs typeface="Arial" panose="020B0604020202020204" pitchFamily="34" charset="0"/>
              </a:rPr>
              <a:t>fibra</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cosechada</a:t>
            </a:r>
            <a:r>
              <a:rPr lang="en-US" sz="2000" i="1" dirty="0">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20000"/>
              </a:lnSpc>
              <a:spcBef>
                <a:spcPts val="600"/>
              </a:spcBef>
              <a:buFont typeface="Arial" panose="020B0604020202020204" pitchFamily="34" charset="0"/>
              <a:buChar char="•"/>
            </a:pPr>
            <a:r>
              <a:rPr lang="en-US" sz="2000" i="1" dirty="0" err="1">
                <a:latin typeface="Arial" panose="020B0604020202020204" pitchFamily="34" charset="0"/>
                <a:ea typeface="MS Mincho"/>
                <a:cs typeface="Arial" panose="020B0604020202020204" pitchFamily="34" charset="0"/>
              </a:rPr>
              <a:t>menor</a:t>
            </a:r>
            <a:r>
              <a:rPr lang="en-US" sz="2000" i="1" dirty="0">
                <a:latin typeface="Arial" panose="020B0604020202020204" pitchFamily="34" charset="0"/>
                <a:ea typeface="MS Mincho"/>
                <a:cs typeface="Arial" panose="020B0604020202020204" pitchFamily="34" charset="0"/>
              </a:rPr>
              <a:t> </a:t>
            </a:r>
            <a:r>
              <a:rPr lang="en-US" sz="2000" i="1" dirty="0" err="1">
                <a:latin typeface="Arial" panose="020B0604020202020204" pitchFamily="34" charset="0"/>
                <a:ea typeface="MS Mincho"/>
                <a:cs typeface="Arial" panose="020B0604020202020204" pitchFamily="34" charset="0"/>
              </a:rPr>
              <a:t>procesamiento</a:t>
            </a:r>
            <a:r>
              <a:rPr lang="en-US" sz="2000" i="1" dirty="0">
                <a:latin typeface="Arial" panose="020B0604020202020204" pitchFamily="34" charset="0"/>
                <a:ea typeface="MS Mincho"/>
                <a:cs typeface="Arial" panose="020B0604020202020204" pitchFamily="34" charset="0"/>
              </a:rPr>
              <a:t> posterior.</a:t>
            </a:r>
          </a:p>
          <a:p>
            <a:pPr marL="285750" indent="-285750">
              <a:lnSpc>
                <a:spcPct val="120000"/>
              </a:lnSpc>
              <a:spcBef>
                <a:spcPts val="600"/>
              </a:spcBef>
              <a:buFont typeface="Arial" panose="020B0604020202020204" pitchFamily="34" charset="0"/>
              <a:buChar char="•"/>
            </a:pPr>
            <a:r>
              <a:rPr lang="en-US" sz="2000" i="1" dirty="0" err="1">
                <a:latin typeface="Arial" panose="020B0604020202020204" pitchFamily="34" charset="0"/>
                <a:cs typeface="Arial" panose="020B0604020202020204" pitchFamily="34" charset="0"/>
              </a:rPr>
              <a:t>selectividad</a:t>
            </a:r>
            <a:r>
              <a:rPr lang="en-US" sz="2000" i="1" dirty="0">
                <a:latin typeface="Arial" panose="020B0604020202020204" pitchFamily="34" charset="0"/>
                <a:cs typeface="Arial" panose="020B0604020202020204" pitchFamily="34" charset="0"/>
              </a:rPr>
              <a:t> de </a:t>
            </a:r>
            <a:r>
              <a:rPr lang="en-US" sz="2000" i="1" dirty="0" err="1">
                <a:latin typeface="Arial" panose="020B0604020202020204" pitchFamily="34" charset="0"/>
                <a:cs typeface="Arial" panose="020B0604020202020204" pitchFamily="34" charset="0"/>
              </a:rPr>
              <a:t>cosecha</a:t>
            </a:r>
            <a:endParaRPr lang="es-AR" sz="2000" dirty="0">
              <a:latin typeface="Arial" panose="020B0604020202020204" pitchFamily="34" charset="0"/>
              <a:cs typeface="Arial" panose="020B0604020202020204" pitchFamily="34" charset="0"/>
            </a:endParaRPr>
          </a:p>
        </p:txBody>
      </p:sp>
      <p:pic>
        <p:nvPicPr>
          <p:cNvPr id="7" name="Imagen 6"/>
          <p:cNvPicPr/>
          <p:nvPr/>
        </p:nvPicPr>
        <p:blipFill>
          <a:blip r:embed="rId3"/>
          <a:stretch>
            <a:fillRect/>
          </a:stretch>
        </p:blipFill>
        <p:spPr>
          <a:xfrm>
            <a:off x="5599611" y="2608217"/>
            <a:ext cx="6592389" cy="4249783"/>
          </a:xfrm>
          <a:prstGeom prst="rect">
            <a:avLst/>
          </a:prstGeom>
        </p:spPr>
      </p:pic>
      <p:sp>
        <p:nvSpPr>
          <p:cNvPr id="8" name="Rectángulo 7"/>
          <p:cNvSpPr/>
          <p:nvPr/>
        </p:nvSpPr>
        <p:spPr>
          <a:xfrm>
            <a:off x="8457223" y="218129"/>
            <a:ext cx="877163" cy="416204"/>
          </a:xfrm>
          <a:prstGeom prst="rect">
            <a:avLst/>
          </a:prstGeom>
        </p:spPr>
        <p:txBody>
          <a:bodyPr wrap="none">
            <a:spAutoFit/>
          </a:bodyPr>
          <a:lstStyle/>
          <a:p>
            <a:pPr lvl="0">
              <a:lnSpc>
                <a:spcPct val="130000"/>
              </a:lnSpc>
              <a:spcBef>
                <a:spcPts val="600"/>
              </a:spcBef>
              <a:spcAft>
                <a:spcPts val="600"/>
              </a:spcAft>
              <a:tabLst>
                <a:tab pos="457200" algn="l"/>
              </a:tabLst>
            </a:pPr>
            <a:r>
              <a:rPr lang="en-US" b="1" u="sng" dirty="0">
                <a:solidFill>
                  <a:srgbClr val="002060"/>
                </a:solidFill>
                <a:latin typeface="Arial" panose="020B0604020202020204" pitchFamily="34" charset="0"/>
                <a:ea typeface="Times New Roman" panose="02020603050405020304" pitchFamily="18" charset="0"/>
              </a:rPr>
              <a:t>Picker</a:t>
            </a:r>
            <a:endParaRPr lang="en-US" u="sng" dirty="0">
              <a:solidFill>
                <a:srgbClr val="002060"/>
              </a:solidFill>
              <a:latin typeface="Times New Roman" panose="02020603050405020304" pitchFamily="18" charset="0"/>
              <a:ea typeface="Times New Roman" panose="02020603050405020304" pitchFamily="18" charset="0"/>
            </a:endParaRPr>
          </a:p>
        </p:txBody>
      </p:sp>
      <p:sp>
        <p:nvSpPr>
          <p:cNvPr id="9" name="Rectángulo 8"/>
          <p:cNvSpPr/>
          <p:nvPr/>
        </p:nvSpPr>
        <p:spPr>
          <a:xfrm>
            <a:off x="942703" y="5177050"/>
            <a:ext cx="3855720" cy="1338828"/>
          </a:xfrm>
          <a:prstGeom prst="rect">
            <a:avLst/>
          </a:prstGeom>
        </p:spPr>
        <p:txBody>
          <a:bodyPr wrap="square">
            <a:spAutoFit/>
          </a:bodyPr>
          <a:lstStyle/>
          <a:p>
            <a:pPr>
              <a:lnSpc>
                <a:spcPct val="130000"/>
              </a:lnSpc>
              <a:spcBef>
                <a:spcPts val="600"/>
              </a:spcBef>
              <a:spcAft>
                <a:spcPts val="600"/>
              </a:spcAft>
            </a:pPr>
            <a:r>
              <a:rPr lang="en-US" sz="2000" dirty="0" err="1">
                <a:solidFill>
                  <a:srgbClr val="4F81BD"/>
                </a:solidFill>
                <a:latin typeface="Arial" panose="020B0604020202020204" pitchFamily="34" charset="0"/>
                <a:ea typeface="MS Gothic" panose="020B0609070205080204" pitchFamily="49" charset="-128"/>
                <a:cs typeface="Arial" panose="020B0604020202020204" pitchFamily="34" charset="0"/>
              </a:rPr>
              <a:t>Desventajas</a:t>
            </a:r>
            <a:endParaRPr lang="en-US" sz="2000" b="1" dirty="0">
              <a:solidFill>
                <a:srgbClr val="4F81BD"/>
              </a:solidFill>
              <a:latin typeface="Arial" panose="020B0604020202020204" pitchFamily="34" charset="0"/>
              <a:ea typeface="MS Gothic" panose="020B0609070205080204" pitchFamily="49" charset="-128"/>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sz="2000" i="1" dirty="0">
                <a:latin typeface="Arial" panose="020B0604020202020204" pitchFamily="34" charset="0"/>
                <a:ea typeface="Times New Roman" panose="02020603050405020304" pitchFamily="18" charset="0"/>
                <a:cs typeface="Arial" panose="020B0604020202020204" pitchFamily="34" charset="0"/>
              </a:rPr>
              <a:t>mayor </a:t>
            </a:r>
            <a:r>
              <a:rPr lang="en-US" sz="2000" i="1" dirty="0" err="1">
                <a:latin typeface="Arial" panose="020B0604020202020204" pitchFamily="34" charset="0"/>
                <a:ea typeface="Times New Roman" panose="02020603050405020304" pitchFamily="18" charset="0"/>
                <a:cs typeface="Arial" panose="020B0604020202020204" pitchFamily="34" charset="0"/>
              </a:rPr>
              <a:t>costo</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inicial</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2000" i="1" dirty="0">
                <a:latin typeface="Arial" panose="020B0604020202020204" pitchFamily="34" charset="0"/>
                <a:cs typeface="Arial" panose="020B0604020202020204" pitchFamily="34" charset="0"/>
              </a:rPr>
              <a:t>mayor </a:t>
            </a:r>
            <a:r>
              <a:rPr lang="en-US" sz="2000" i="1" dirty="0" err="1">
                <a:latin typeface="Arial" panose="020B0604020202020204" pitchFamily="34" charset="0"/>
                <a:cs typeface="Arial" panose="020B0604020202020204" pitchFamily="34" charset="0"/>
              </a:rPr>
              <a:t>costo</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operativo</a:t>
            </a:r>
            <a:endParaRPr lang="es-A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42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94655" y="798250"/>
            <a:ext cx="4569823" cy="1923604"/>
          </a:xfrm>
          <a:prstGeom prst="rect">
            <a:avLst/>
          </a:prstGeom>
        </p:spPr>
        <p:txBody>
          <a:bodyPr wrap="square">
            <a:spAutoFit/>
          </a:bodyPr>
          <a:lstStyle/>
          <a:p>
            <a:pPr>
              <a:lnSpc>
                <a:spcPct val="130000"/>
              </a:lnSpc>
              <a:spcBef>
                <a:spcPts val="600"/>
              </a:spcBef>
              <a:spcAft>
                <a:spcPts val="600"/>
              </a:spcAft>
            </a:pPr>
            <a:r>
              <a:rPr lang="en-US" sz="2000" dirty="0" err="1">
                <a:solidFill>
                  <a:srgbClr val="0070C0"/>
                </a:solidFill>
                <a:latin typeface="Arial" panose="020B0604020202020204" pitchFamily="34" charset="0"/>
                <a:ea typeface="MS Gothic" panose="020B0609070205080204" pitchFamily="49" charset="-128"/>
                <a:cs typeface="Arial" panose="020B0604020202020204" pitchFamily="34" charset="0"/>
              </a:rPr>
              <a:t>Ventajas</a:t>
            </a:r>
            <a:endParaRPr lang="en-US" sz="2000" b="1" dirty="0">
              <a:solidFill>
                <a:srgbClr val="0070C0"/>
              </a:solidFill>
              <a:latin typeface="Arial" panose="020B0604020202020204" pitchFamily="34" charset="0"/>
              <a:ea typeface="MS Gothic" panose="020B0609070205080204" pitchFamily="49" charset="-128"/>
              <a:cs typeface="Arial" panose="020B0604020202020204" pitchFamily="34" charset="0"/>
            </a:endParaRPr>
          </a:p>
          <a:p>
            <a:pPr marL="180000" lvl="0" indent="180000">
              <a:lnSpc>
                <a:spcPct val="130000"/>
              </a:lnSpc>
              <a:spcBef>
                <a:spcPts val="600"/>
              </a:spcBef>
              <a:spcAft>
                <a:spcPts val="600"/>
              </a:spcAft>
              <a:buSzPts val="1000"/>
              <a:buFont typeface="Symbol" panose="05050102010706020507" pitchFamily="18" charset="2"/>
              <a:buChar char=""/>
              <a:tabLst>
                <a:tab pos="457200" algn="l"/>
              </a:tabLst>
            </a:pPr>
            <a:r>
              <a:rPr lang="en-US" sz="2000" i="1" dirty="0">
                <a:latin typeface="Arial" panose="020B0604020202020204" pitchFamily="34" charset="0"/>
                <a:ea typeface="Times New Roman" panose="02020603050405020304" pitchFamily="18" charset="0"/>
                <a:cs typeface="Arial" panose="020B0604020202020204" pitchFamily="34" charset="0"/>
              </a:rPr>
              <a:t>mayor </a:t>
            </a:r>
            <a:r>
              <a:rPr lang="en-US" sz="2000" i="1" dirty="0" err="1">
                <a:latin typeface="Arial" panose="020B0604020202020204" pitchFamily="34" charset="0"/>
                <a:ea typeface="Times New Roman" panose="02020603050405020304" pitchFamily="18" charset="0"/>
                <a:cs typeface="Arial" panose="020B0604020202020204" pitchFamily="34" charset="0"/>
              </a:rPr>
              <a:t>capacidad</a:t>
            </a:r>
            <a:r>
              <a:rPr lang="en-US" sz="2000" i="1" dirty="0">
                <a:latin typeface="Arial" panose="020B0604020202020204" pitchFamily="34" charset="0"/>
                <a:ea typeface="Times New Roman" panose="02020603050405020304" pitchFamily="18" charset="0"/>
                <a:cs typeface="Arial" panose="020B0604020202020204" pitchFamily="34" charset="0"/>
              </a:rPr>
              <a:t> de </a:t>
            </a:r>
            <a:r>
              <a:rPr lang="en-US" sz="2000" i="1" dirty="0" err="1">
                <a:latin typeface="Arial" panose="020B0604020202020204" pitchFamily="34" charset="0"/>
                <a:ea typeface="Times New Roman" panose="02020603050405020304" pitchFamily="18" charset="0"/>
                <a:cs typeface="Arial" panose="020B0604020202020204" pitchFamily="34" charset="0"/>
              </a:rPr>
              <a:t>trabajo</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180000" indent="180000">
              <a:lnSpc>
                <a:spcPct val="130000"/>
              </a:lnSpc>
              <a:buFont typeface="Arial" panose="020B0604020202020204" pitchFamily="34" charset="0"/>
              <a:buChar char="•"/>
            </a:pPr>
            <a:r>
              <a:rPr lang="en-US" sz="2000" i="1" dirty="0">
                <a:latin typeface="Arial" panose="020B0604020202020204" pitchFamily="34" charset="0"/>
                <a:ea typeface="MS Mincho"/>
                <a:cs typeface="Arial" panose="020B0604020202020204" pitchFamily="34" charset="0"/>
              </a:rPr>
              <a:t>adaptable a </a:t>
            </a:r>
            <a:r>
              <a:rPr lang="en-US" sz="2000" i="1" dirty="0" err="1">
                <a:latin typeface="Arial" panose="020B0604020202020204" pitchFamily="34" charset="0"/>
                <a:ea typeface="MS Mincho"/>
                <a:cs typeface="Arial" panose="020B0604020202020204" pitchFamily="34" charset="0"/>
              </a:rPr>
              <a:t>considiones</a:t>
            </a:r>
            <a:r>
              <a:rPr lang="en-US" sz="2000" i="1" dirty="0">
                <a:latin typeface="Arial" panose="020B0604020202020204" pitchFamily="34" charset="0"/>
                <a:ea typeface="MS Mincho"/>
                <a:cs typeface="Arial" panose="020B0604020202020204" pitchFamily="34" charset="0"/>
              </a:rPr>
              <a:t> variables</a:t>
            </a:r>
          </a:p>
          <a:p>
            <a:pPr marL="180000" indent="180000">
              <a:lnSpc>
                <a:spcPct val="130000"/>
              </a:lnSpc>
              <a:buFont typeface="Arial" panose="020B0604020202020204" pitchFamily="34" charset="0"/>
              <a:buChar char="•"/>
            </a:pPr>
            <a:r>
              <a:rPr lang="en-US" sz="2000" i="1" dirty="0" err="1">
                <a:latin typeface="Arial" panose="020B0604020202020204" pitchFamily="34" charset="0"/>
                <a:cs typeface="Arial" panose="020B0604020202020204" pitchFamily="34" charset="0"/>
              </a:rPr>
              <a:t>menor</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inversión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inicial</a:t>
            </a:r>
            <a:r>
              <a:rPr lang="en-US" sz="2000" i="1" dirty="0">
                <a:latin typeface="Arial" panose="020B0604020202020204" pitchFamily="34" charset="0"/>
                <a:cs typeface="Arial" panose="020B0604020202020204" pitchFamily="34" charset="0"/>
              </a:rPr>
              <a:t> </a:t>
            </a:r>
            <a:endParaRPr lang="es-AR" sz="2000" dirty="0">
              <a:latin typeface="Arial" panose="020B0604020202020204" pitchFamily="34" charset="0"/>
              <a:cs typeface="Arial" panose="020B0604020202020204" pitchFamily="34" charset="0"/>
            </a:endParaRPr>
          </a:p>
        </p:txBody>
      </p:sp>
      <p:sp>
        <p:nvSpPr>
          <p:cNvPr id="5" name="Rectángulo 4"/>
          <p:cNvSpPr/>
          <p:nvPr/>
        </p:nvSpPr>
        <p:spPr>
          <a:xfrm>
            <a:off x="8457223" y="218129"/>
            <a:ext cx="928459" cy="416204"/>
          </a:xfrm>
          <a:prstGeom prst="rect">
            <a:avLst/>
          </a:prstGeom>
        </p:spPr>
        <p:txBody>
          <a:bodyPr wrap="none">
            <a:spAutoFit/>
          </a:bodyPr>
          <a:lstStyle/>
          <a:p>
            <a:pPr lvl="0">
              <a:lnSpc>
                <a:spcPct val="130000"/>
              </a:lnSpc>
              <a:spcBef>
                <a:spcPts val="600"/>
              </a:spcBef>
              <a:spcAft>
                <a:spcPts val="600"/>
              </a:spcAft>
              <a:tabLst>
                <a:tab pos="457200" algn="l"/>
              </a:tabLst>
            </a:pPr>
            <a:r>
              <a:rPr lang="en-US" b="1" u="sng" dirty="0">
                <a:solidFill>
                  <a:srgbClr val="002060"/>
                </a:solidFill>
                <a:latin typeface="Arial" panose="020B0604020202020204" pitchFamily="34" charset="0"/>
                <a:ea typeface="Times New Roman" panose="02020603050405020304" pitchFamily="18" charset="0"/>
              </a:rPr>
              <a:t>Striper</a:t>
            </a:r>
            <a:endParaRPr lang="en-US" u="sng" dirty="0">
              <a:solidFill>
                <a:srgbClr val="002060"/>
              </a:solidFill>
              <a:latin typeface="Times New Roman" panose="02020603050405020304" pitchFamily="18" charset="0"/>
              <a:ea typeface="Times New Roman" panose="02020603050405020304" pitchFamily="18" charset="0"/>
            </a:endParaRPr>
          </a:p>
        </p:txBody>
      </p:sp>
      <p:sp>
        <p:nvSpPr>
          <p:cNvPr id="6" name="Rectángulo 5"/>
          <p:cNvSpPr/>
          <p:nvPr/>
        </p:nvSpPr>
        <p:spPr>
          <a:xfrm>
            <a:off x="942701" y="2987626"/>
            <a:ext cx="4839791" cy="2323713"/>
          </a:xfrm>
          <a:prstGeom prst="rect">
            <a:avLst/>
          </a:prstGeom>
        </p:spPr>
        <p:txBody>
          <a:bodyPr wrap="square">
            <a:spAutoFit/>
          </a:bodyPr>
          <a:lstStyle/>
          <a:p>
            <a:pPr>
              <a:lnSpc>
                <a:spcPct val="130000"/>
              </a:lnSpc>
              <a:spcBef>
                <a:spcPts val="600"/>
              </a:spcBef>
              <a:spcAft>
                <a:spcPts val="600"/>
              </a:spcAft>
            </a:pPr>
            <a:r>
              <a:rPr lang="en-US" sz="2000" dirty="0" err="1">
                <a:solidFill>
                  <a:srgbClr val="0070C0"/>
                </a:solidFill>
                <a:latin typeface="Arial" panose="020B0604020202020204" pitchFamily="34" charset="0"/>
                <a:ea typeface="MS Gothic" panose="020B0609070205080204" pitchFamily="49" charset="-128"/>
                <a:cs typeface="Arial" panose="020B0604020202020204" pitchFamily="34" charset="0"/>
              </a:rPr>
              <a:t>Deventajas</a:t>
            </a:r>
            <a:endParaRPr lang="en-US" sz="2000" b="1" dirty="0">
              <a:solidFill>
                <a:srgbClr val="0070C0"/>
              </a:solidFill>
              <a:latin typeface="Arial" panose="020B0604020202020204" pitchFamily="34" charset="0"/>
              <a:ea typeface="MS Gothic" panose="020B0609070205080204" pitchFamily="49" charset="-128"/>
              <a:cs typeface="Arial" panose="020B0604020202020204" pitchFamily="34" charset="0"/>
            </a:endParaRPr>
          </a:p>
          <a:p>
            <a:pPr marL="180000" lvl="0" indent="-180000">
              <a:lnSpc>
                <a:spcPct val="130000"/>
              </a:lnSpc>
              <a:spcBef>
                <a:spcPts val="600"/>
              </a:spcBef>
              <a:spcAft>
                <a:spcPts val="600"/>
              </a:spcAft>
              <a:buSzPts val="1000"/>
              <a:buFont typeface="Symbol" panose="05050102010706020507" pitchFamily="18" charset="2"/>
              <a:buChar char=""/>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alta</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contaminación</a:t>
            </a:r>
            <a:r>
              <a:rPr lang="en-US" sz="2000" i="1" dirty="0">
                <a:latin typeface="Arial" panose="020B0604020202020204" pitchFamily="34" charset="0"/>
                <a:ea typeface="Times New Roman" panose="02020603050405020304" pitchFamily="18" charset="0"/>
                <a:cs typeface="Arial" panose="020B0604020202020204" pitchFamily="34" charset="0"/>
              </a:rPr>
              <a:t>, require </a:t>
            </a:r>
            <a:r>
              <a:rPr lang="en-US" sz="2000" i="1" dirty="0" err="1">
                <a:latin typeface="Arial" panose="020B0604020202020204" pitchFamily="34" charset="0"/>
                <a:ea typeface="Times New Roman" panose="02020603050405020304" pitchFamily="18" charset="0"/>
                <a:cs typeface="Arial" panose="020B0604020202020204" pitchFamily="34" charset="0"/>
              </a:rPr>
              <a:t>prelimpieza</a:t>
            </a:r>
            <a:r>
              <a:rPr lang="en-US" sz="2000" i="1" dirty="0">
                <a:latin typeface="Arial" panose="020B0604020202020204" pitchFamily="34" charset="0"/>
                <a:ea typeface="Times New Roman" panose="02020603050405020304" pitchFamily="18" charset="0"/>
                <a:cs typeface="Arial" panose="020B0604020202020204" pitchFamily="34" charset="0"/>
              </a:rPr>
              <a:t> y mas </a:t>
            </a:r>
            <a:r>
              <a:rPr lang="en-US" sz="2000" i="1" dirty="0" err="1">
                <a:latin typeface="Arial" panose="020B0604020202020204" pitchFamily="34" charset="0"/>
                <a:ea typeface="Times New Roman" panose="02020603050405020304" pitchFamily="18" charset="0"/>
                <a:cs typeface="Arial" panose="020B0604020202020204" pitchFamily="34" charset="0"/>
              </a:rPr>
              <a:t>procesamiento</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en</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desmotadora</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180000" indent="-180000">
              <a:lnSpc>
                <a:spcPct val="130000"/>
              </a:lnSpc>
              <a:buFont typeface="Arial" panose="020B0604020202020204" pitchFamily="34" charset="0"/>
              <a:buChar char="•"/>
            </a:pPr>
            <a:r>
              <a:rPr lang="en-US" sz="2000" i="1" dirty="0" err="1">
                <a:latin typeface="Arial" panose="020B0604020202020204" pitchFamily="34" charset="0"/>
                <a:ea typeface="MS Mincho"/>
                <a:cs typeface="Arial" panose="020B0604020202020204" pitchFamily="34" charset="0"/>
              </a:rPr>
              <a:t>puede</a:t>
            </a:r>
            <a:r>
              <a:rPr lang="en-US" sz="2000" i="1" dirty="0">
                <a:latin typeface="Arial" panose="020B0604020202020204" pitchFamily="34" charset="0"/>
                <a:ea typeface="MS Mincho"/>
                <a:cs typeface="Arial" panose="020B0604020202020204" pitchFamily="34" charset="0"/>
              </a:rPr>
              <a:t> </a:t>
            </a:r>
            <a:r>
              <a:rPr lang="en-US" sz="2000" i="1" dirty="0" err="1">
                <a:latin typeface="Arial" panose="020B0604020202020204" pitchFamily="34" charset="0"/>
                <a:ea typeface="MS Mincho"/>
                <a:cs typeface="Arial" panose="020B0604020202020204" pitchFamily="34" charset="0"/>
              </a:rPr>
              <a:t>dañar</a:t>
            </a:r>
            <a:r>
              <a:rPr lang="en-US" sz="2000" i="1" dirty="0">
                <a:latin typeface="Arial" panose="020B0604020202020204" pitchFamily="34" charset="0"/>
                <a:ea typeface="MS Mincho"/>
                <a:cs typeface="Arial" panose="020B0604020202020204" pitchFamily="34" charset="0"/>
              </a:rPr>
              <a:t> la Calidad de la </a:t>
            </a:r>
            <a:r>
              <a:rPr lang="en-US" sz="2000" i="1" dirty="0" err="1">
                <a:latin typeface="Arial" panose="020B0604020202020204" pitchFamily="34" charset="0"/>
                <a:ea typeface="MS Mincho"/>
                <a:cs typeface="Arial" panose="020B0604020202020204" pitchFamily="34" charset="0"/>
              </a:rPr>
              <a:t>fibra</a:t>
            </a:r>
            <a:r>
              <a:rPr lang="en-US" sz="2000" i="1" dirty="0">
                <a:latin typeface="Arial" panose="020B0604020202020204" pitchFamily="34" charset="0"/>
                <a:ea typeface="MS Mincho"/>
                <a:cs typeface="Arial" panose="020B0604020202020204" pitchFamily="34" charset="0"/>
              </a:rPr>
              <a:t> </a:t>
            </a:r>
            <a:r>
              <a:rPr lang="en-US" sz="2000" i="1" dirty="0" err="1">
                <a:latin typeface="Arial" panose="020B0604020202020204" pitchFamily="34" charset="0"/>
                <a:ea typeface="MS Mincho"/>
                <a:cs typeface="Arial" panose="020B0604020202020204" pitchFamily="34" charset="0"/>
              </a:rPr>
              <a:t>cosechada</a:t>
            </a:r>
            <a:endParaRPr lang="es-AR" sz="2000" dirty="0">
              <a:latin typeface="Arial" panose="020B0604020202020204" pitchFamily="34" charset="0"/>
              <a:cs typeface="Arial" panose="020B0604020202020204" pitchFamily="34" charset="0"/>
            </a:endParaRPr>
          </a:p>
        </p:txBody>
      </p:sp>
      <p:pic>
        <p:nvPicPr>
          <p:cNvPr id="7" name="Imagen 6"/>
          <p:cNvPicPr/>
          <p:nvPr/>
        </p:nvPicPr>
        <p:blipFill>
          <a:blip r:embed="rId2"/>
          <a:stretch>
            <a:fillRect/>
          </a:stretch>
        </p:blipFill>
        <p:spPr>
          <a:xfrm>
            <a:off x="5907311" y="724552"/>
            <a:ext cx="6028282" cy="3994604"/>
          </a:xfrm>
          <a:prstGeom prst="rect">
            <a:avLst/>
          </a:prstGeom>
        </p:spPr>
      </p:pic>
      <p:pic>
        <p:nvPicPr>
          <p:cNvPr id="8" name="Imagen 7"/>
          <p:cNvPicPr/>
          <p:nvPr/>
        </p:nvPicPr>
        <p:blipFill>
          <a:blip r:embed="rId3"/>
          <a:stretch>
            <a:fillRect/>
          </a:stretch>
        </p:blipFill>
        <p:spPr>
          <a:xfrm>
            <a:off x="5907311" y="2699657"/>
            <a:ext cx="6028282" cy="3999547"/>
          </a:xfrm>
          <a:prstGeom prst="rect">
            <a:avLst/>
          </a:prstGeom>
        </p:spPr>
      </p:pic>
    </p:spTree>
    <p:extLst>
      <p:ext uri="{BB962C8B-B14F-4D97-AF65-F5344CB8AC3E}">
        <p14:creationId xmlns:p14="http://schemas.microsoft.com/office/powerpoint/2010/main" val="372564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846906" y="162524"/>
            <a:ext cx="4569823" cy="2314480"/>
          </a:xfrm>
          <a:prstGeom prst="rect">
            <a:avLst/>
          </a:prstGeom>
        </p:spPr>
        <p:txBody>
          <a:bodyPr wrap="square">
            <a:spAutoFit/>
          </a:bodyPr>
          <a:lstStyle/>
          <a:p>
            <a:pPr>
              <a:lnSpc>
                <a:spcPct val="130000"/>
              </a:lnSpc>
              <a:spcBef>
                <a:spcPts val="600"/>
              </a:spcBef>
              <a:spcAft>
                <a:spcPts val="600"/>
              </a:spcAft>
            </a:pPr>
            <a:r>
              <a:rPr lang="en-US" sz="2800" dirty="0" err="1">
                <a:solidFill>
                  <a:srgbClr val="0070C0"/>
                </a:solidFill>
                <a:latin typeface="Arial" panose="020B0604020202020204" pitchFamily="34" charset="0"/>
                <a:ea typeface="MS Gothic" panose="020B0609070205080204" pitchFamily="49" charset="-128"/>
                <a:cs typeface="Arial" panose="020B0604020202020204" pitchFamily="34" charset="0"/>
              </a:rPr>
              <a:t>Logística</a:t>
            </a:r>
            <a:endParaRPr lang="en-US" sz="2800" b="1" dirty="0">
              <a:solidFill>
                <a:srgbClr val="0070C0"/>
              </a:solidFill>
              <a:latin typeface="Arial" panose="020B0604020202020204" pitchFamily="34" charset="0"/>
              <a:ea typeface="MS Gothic" panose="020B0609070205080204" pitchFamily="49" charset="-128"/>
              <a:cs typeface="Arial" panose="020B0604020202020204" pitchFamily="34" charset="0"/>
            </a:endParaRPr>
          </a:p>
          <a:p>
            <a:pPr marL="180000" lvl="0" indent="180000">
              <a:lnSpc>
                <a:spcPct val="130000"/>
              </a:lnSpc>
              <a:spcBef>
                <a:spcPts val="600"/>
              </a:spcBef>
              <a:spcAft>
                <a:spcPts val="600"/>
              </a:spcAft>
              <a:buSzPts val="1000"/>
              <a:buFont typeface="Symbol" panose="05050102010706020507" pitchFamily="18" charset="2"/>
              <a:buChar char=""/>
              <a:tabLst>
                <a:tab pos="457200" algn="l"/>
              </a:tabLst>
            </a:pPr>
            <a:r>
              <a:rPr lang="en-US" sz="2000" i="1" dirty="0">
                <a:latin typeface="Arial" panose="020B0604020202020204" pitchFamily="34" charset="0"/>
                <a:ea typeface="Times New Roman" panose="02020603050405020304" pitchFamily="18" charset="0"/>
                <a:cs typeface="Arial" panose="020B0604020202020204" pitchFamily="34" charset="0"/>
              </a:rPr>
              <a:t>A </a:t>
            </a:r>
            <a:r>
              <a:rPr lang="en-US" sz="2000" i="1" dirty="0" err="1">
                <a:latin typeface="Arial" panose="020B0604020202020204" pitchFamily="34" charset="0"/>
                <a:ea typeface="Times New Roman" panose="02020603050405020304" pitchFamily="18" charset="0"/>
                <a:cs typeface="Arial" panose="020B0604020202020204" pitchFamily="34" charset="0"/>
              </a:rPr>
              <a:t>granel</a:t>
            </a:r>
            <a:endParaRPr lang="en-US" sz="2000" i="1" dirty="0">
              <a:latin typeface="Arial" panose="020B0604020202020204" pitchFamily="34" charset="0"/>
              <a:ea typeface="Times New Roman" panose="02020603050405020304" pitchFamily="18" charset="0"/>
              <a:cs typeface="Arial" panose="020B0604020202020204" pitchFamily="34" charset="0"/>
            </a:endParaRPr>
          </a:p>
          <a:p>
            <a:pPr marL="180000" lvl="0" indent="180000">
              <a:lnSpc>
                <a:spcPct val="130000"/>
              </a:lnSpc>
              <a:spcBef>
                <a:spcPts val="600"/>
              </a:spcBef>
              <a:spcAft>
                <a:spcPts val="600"/>
              </a:spcAft>
              <a:buSzPts val="1000"/>
              <a:buFont typeface="Symbol" panose="05050102010706020507" pitchFamily="18" charset="2"/>
              <a:buChar char=""/>
              <a:tabLst>
                <a:tab pos="457200" algn="l"/>
              </a:tabLst>
            </a:pPr>
            <a:r>
              <a:rPr lang="en-US" sz="2000" i="1" dirty="0" err="1">
                <a:latin typeface="Arial" panose="020B0604020202020204" pitchFamily="34" charset="0"/>
                <a:cs typeface="Arial" panose="020B0604020202020204" pitchFamily="34" charset="0"/>
              </a:rPr>
              <a:t>En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modulos</a:t>
            </a:r>
            <a:endParaRPr lang="en-US" sz="2000" i="1" dirty="0">
              <a:latin typeface="Arial" panose="020B0604020202020204" pitchFamily="34" charset="0"/>
              <a:cs typeface="Arial" panose="020B0604020202020204" pitchFamily="34" charset="0"/>
            </a:endParaRPr>
          </a:p>
          <a:p>
            <a:pPr marL="180000" lvl="0" indent="180000">
              <a:lnSpc>
                <a:spcPct val="130000"/>
              </a:lnSpc>
              <a:spcBef>
                <a:spcPts val="600"/>
              </a:spcBef>
              <a:spcAft>
                <a:spcPts val="600"/>
              </a:spcAft>
              <a:buSzPts val="1000"/>
              <a:buFont typeface="Symbol" panose="05050102010706020507" pitchFamily="18" charset="2"/>
              <a:buChar char=""/>
              <a:tabLst>
                <a:tab pos="457200" algn="l"/>
              </a:tabLst>
            </a:pPr>
            <a:r>
              <a:rPr lang="en-US" sz="2000" i="1" dirty="0" err="1">
                <a:latin typeface="Arial" panose="020B0604020202020204" pitchFamily="34" charset="0"/>
                <a:cs typeface="Arial" panose="020B0604020202020204" pitchFamily="34" charset="0"/>
              </a:rPr>
              <a:t>En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rollos</a:t>
            </a:r>
            <a:endParaRPr lang="es-AR" sz="2000" dirty="0">
              <a:latin typeface="Arial" panose="020B0604020202020204" pitchFamily="34" charset="0"/>
              <a:cs typeface="Arial" panose="020B0604020202020204" pitchFamily="34" charset="0"/>
            </a:endParaRPr>
          </a:p>
        </p:txBody>
      </p:sp>
      <p:pic>
        <p:nvPicPr>
          <p:cNvPr id="6" name="Imagen 5"/>
          <p:cNvPicPr/>
          <p:nvPr/>
        </p:nvPicPr>
        <p:blipFill>
          <a:blip r:embed="rId2"/>
          <a:stretch>
            <a:fillRect/>
          </a:stretch>
        </p:blipFill>
        <p:spPr>
          <a:xfrm>
            <a:off x="3100251" y="-1"/>
            <a:ext cx="9091749" cy="4650377"/>
          </a:xfrm>
          <a:prstGeom prst="rect">
            <a:avLst/>
          </a:prstGeom>
        </p:spPr>
      </p:pic>
      <p:pic>
        <p:nvPicPr>
          <p:cNvPr id="7" name="Imagen 6"/>
          <p:cNvPicPr/>
          <p:nvPr/>
        </p:nvPicPr>
        <p:blipFill>
          <a:blip r:embed="rId3"/>
          <a:stretch>
            <a:fillRect/>
          </a:stretch>
        </p:blipFill>
        <p:spPr>
          <a:xfrm>
            <a:off x="1116692" y="2683071"/>
            <a:ext cx="5928541" cy="4174929"/>
          </a:xfrm>
          <a:prstGeom prst="rect">
            <a:avLst/>
          </a:prstGeom>
        </p:spPr>
      </p:pic>
      <p:pic>
        <p:nvPicPr>
          <p:cNvPr id="8" name="Imagen 7"/>
          <p:cNvPicPr/>
          <p:nvPr/>
        </p:nvPicPr>
        <p:blipFill>
          <a:blip r:embed="rId4"/>
          <a:stretch>
            <a:fillRect/>
          </a:stretch>
        </p:blipFill>
        <p:spPr>
          <a:xfrm>
            <a:off x="3100251" y="2299062"/>
            <a:ext cx="9091749" cy="4558937"/>
          </a:xfrm>
          <a:prstGeom prst="rect">
            <a:avLst/>
          </a:prstGeom>
        </p:spPr>
      </p:pic>
    </p:spTree>
    <p:extLst>
      <p:ext uri="{BB962C8B-B14F-4D97-AF65-F5344CB8AC3E}">
        <p14:creationId xmlns:p14="http://schemas.microsoft.com/office/powerpoint/2010/main" val="67699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05072" y="178917"/>
            <a:ext cx="4195379" cy="400110"/>
          </a:xfrm>
          <a:prstGeom prst="rect">
            <a:avLst/>
          </a:prstGeom>
        </p:spPr>
        <p:txBody>
          <a:bodyPr wrap="none">
            <a:spAutoFit/>
          </a:bodyPr>
          <a:lstStyle/>
          <a:p>
            <a:r>
              <a:rPr lang="es-AR" sz="2000" b="1" dirty="0">
                <a:solidFill>
                  <a:srgbClr val="0070C0"/>
                </a:solidFill>
                <a:latin typeface="Arial" panose="020B0604020202020204" pitchFamily="34" charset="0"/>
                <a:ea typeface="MS Mincho"/>
              </a:rPr>
              <a:t>COSECHADORAS DE FORRAJE </a:t>
            </a:r>
            <a:endParaRPr lang="es-AR" sz="2000" b="1" dirty="0">
              <a:solidFill>
                <a:srgbClr val="0070C0"/>
              </a:solidFill>
            </a:endParaRPr>
          </a:p>
        </p:txBody>
      </p:sp>
      <p:pic>
        <p:nvPicPr>
          <p:cNvPr id="5" name="Imagen 4"/>
          <p:cNvPicPr/>
          <p:nvPr/>
        </p:nvPicPr>
        <p:blipFill>
          <a:blip r:embed="rId2"/>
          <a:stretch>
            <a:fillRect/>
          </a:stretch>
        </p:blipFill>
        <p:spPr>
          <a:xfrm>
            <a:off x="6644640" y="0"/>
            <a:ext cx="5547360" cy="6858000"/>
          </a:xfrm>
          <a:prstGeom prst="rect">
            <a:avLst/>
          </a:prstGeom>
        </p:spPr>
      </p:pic>
      <p:sp>
        <p:nvSpPr>
          <p:cNvPr id="6" name="Rectángulo 5"/>
          <p:cNvSpPr/>
          <p:nvPr/>
        </p:nvSpPr>
        <p:spPr>
          <a:xfrm>
            <a:off x="870857" y="856628"/>
            <a:ext cx="5547360" cy="2492990"/>
          </a:xfrm>
          <a:prstGeom prst="rect">
            <a:avLst/>
          </a:prstGeom>
        </p:spPr>
        <p:txBody>
          <a:bodyPr wrap="square">
            <a:spAutoFit/>
          </a:bodyPr>
          <a:lstStyle/>
          <a:p>
            <a:pPr>
              <a:lnSpc>
                <a:spcPct val="130000"/>
              </a:lnSpc>
            </a:pPr>
            <a:r>
              <a:rPr lang="es-AR" sz="2000" dirty="0">
                <a:latin typeface="Arial" panose="020B0604020202020204" pitchFamily="34" charset="0"/>
                <a:cs typeface="Arial" panose="020B0604020202020204" pitchFamily="34" charset="0"/>
              </a:rPr>
              <a:t>Las máquinas cosechadoras forrajeras, también conocidas como picadoras de forraje, son equipos agrícolas diseñados para segar, recoger y picar plantas enteras (como maíz, alfalfa o sorgo) en una sola operación para la producción de ensilaje</a:t>
            </a:r>
          </a:p>
        </p:txBody>
      </p:sp>
      <p:sp>
        <p:nvSpPr>
          <p:cNvPr id="7" name="Rectángulo 6"/>
          <p:cNvSpPr/>
          <p:nvPr/>
        </p:nvSpPr>
        <p:spPr>
          <a:xfrm>
            <a:off x="1021710" y="3726369"/>
            <a:ext cx="3762102" cy="2800767"/>
          </a:xfrm>
          <a:prstGeom prst="rect">
            <a:avLst/>
          </a:prstGeom>
        </p:spPr>
        <p:txBody>
          <a:bodyPr wrap="square">
            <a:spAutoFit/>
          </a:bodyPr>
          <a:lstStyle/>
          <a:p>
            <a:pPr indent="180340">
              <a:lnSpc>
                <a:spcPct val="130000"/>
              </a:lnSpc>
              <a:spcBef>
                <a:spcPts val="600"/>
              </a:spcBef>
              <a:spcAft>
                <a:spcPts val="600"/>
              </a:spcAft>
            </a:pPr>
            <a:r>
              <a:rPr lang="es-AR" sz="2000" kern="0" dirty="0">
                <a:solidFill>
                  <a:srgbClr val="0070C0"/>
                </a:solidFill>
                <a:latin typeface="Arial" panose="020B0604020202020204" pitchFamily="34" charset="0"/>
                <a:ea typeface="MS Gothic" panose="020B0609070205080204" pitchFamily="49" charset="-128"/>
                <a:cs typeface="Arial" panose="020B0604020202020204" pitchFamily="34" charset="0"/>
              </a:rPr>
              <a:t>Principio de funcionamiento</a:t>
            </a:r>
            <a:r>
              <a:rPr lang="es-AR"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00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Font typeface="+mj-lt"/>
              <a:buAutoNum type="arabicPeriod"/>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corte</a:t>
            </a:r>
            <a:r>
              <a:rPr lang="en-US" sz="2000" i="1" dirty="0">
                <a:latin typeface="Arial" panose="020B0604020202020204" pitchFamily="34" charset="0"/>
                <a:ea typeface="Times New Roman" panose="02020603050405020304" pitchFamily="18" charset="0"/>
                <a:cs typeface="Arial" panose="020B0604020202020204" pitchFamily="34" charset="0"/>
              </a:rPr>
              <a:t> del </a:t>
            </a:r>
            <a:r>
              <a:rPr lang="en-US" sz="2000" i="1" dirty="0" err="1">
                <a:latin typeface="Arial" panose="020B0604020202020204" pitchFamily="34" charset="0"/>
                <a:ea typeface="Times New Roman" panose="02020603050405020304" pitchFamily="18" charset="0"/>
                <a:cs typeface="Arial" panose="020B0604020202020204" pitchFamily="34" charset="0"/>
              </a:rPr>
              <a:t>cultivo</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Font typeface="+mj-lt"/>
              <a:buAutoNum type="arabicPeriod"/>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alimentación</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Font typeface="+mj-lt"/>
              <a:buAutoNum type="arabicPeriod"/>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picado</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Font typeface="+mj-lt"/>
              <a:buAutoNum type="arabicPeriod"/>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procesamiento</a:t>
            </a:r>
            <a:r>
              <a:rPr lang="en-US" sz="2000" i="1" dirty="0">
                <a:latin typeface="Arial" panose="020B0604020202020204" pitchFamily="34" charset="0"/>
                <a:ea typeface="Times New Roman" panose="02020603050405020304" pitchFamily="18" charset="0"/>
                <a:cs typeface="Arial" panose="020B0604020202020204" pitchFamily="34" charset="0"/>
              </a:rPr>
              <a:t> del </a:t>
            </a:r>
            <a:r>
              <a:rPr lang="en-US" sz="2000" i="1" dirty="0" err="1">
                <a:latin typeface="Arial" panose="020B0604020202020204" pitchFamily="34" charset="0"/>
                <a:ea typeface="Times New Roman" panose="02020603050405020304" pitchFamily="18" charset="0"/>
                <a:cs typeface="Arial" panose="020B0604020202020204" pitchFamily="34" charset="0"/>
              </a:rPr>
              <a:t>grano</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Font typeface="+mj-lt"/>
              <a:buAutoNum type="arabicPeriod"/>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descarga</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en</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remolque</a:t>
            </a:r>
            <a:r>
              <a:rPr lang="en-US" sz="2000" i="1" dirty="0">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 name="Imagen 8"/>
          <p:cNvPicPr/>
          <p:nvPr/>
        </p:nvPicPr>
        <p:blipFill>
          <a:blip r:embed="rId3"/>
          <a:stretch>
            <a:fillRect/>
          </a:stretch>
        </p:blipFill>
        <p:spPr>
          <a:xfrm>
            <a:off x="4876800" y="3169920"/>
            <a:ext cx="5991497" cy="3688080"/>
          </a:xfrm>
          <a:prstGeom prst="rect">
            <a:avLst/>
          </a:prstGeom>
        </p:spPr>
      </p:pic>
      <p:pic>
        <p:nvPicPr>
          <p:cNvPr id="10" name="Imagen 9"/>
          <p:cNvPicPr>
            <a:picLocks noChangeAspect="1"/>
          </p:cNvPicPr>
          <p:nvPr/>
        </p:nvPicPr>
        <p:blipFill>
          <a:blip r:embed="rId4"/>
          <a:stretch>
            <a:fillRect/>
          </a:stretch>
        </p:blipFill>
        <p:spPr>
          <a:xfrm>
            <a:off x="7297783" y="3180425"/>
            <a:ext cx="4894217" cy="3677576"/>
          </a:xfrm>
          <a:prstGeom prst="rect">
            <a:avLst/>
          </a:prstGeom>
        </p:spPr>
      </p:pic>
    </p:spTree>
    <p:extLst>
      <p:ext uri="{BB962C8B-B14F-4D97-AF65-F5344CB8AC3E}">
        <p14:creationId xmlns:p14="http://schemas.microsoft.com/office/powerpoint/2010/main" val="94411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stretch>
            <a:fillRect/>
          </a:stretch>
        </p:blipFill>
        <p:spPr>
          <a:xfrm>
            <a:off x="6200502" y="156754"/>
            <a:ext cx="5895703" cy="3857897"/>
          </a:xfrm>
          <a:prstGeom prst="rect">
            <a:avLst/>
          </a:prstGeom>
        </p:spPr>
      </p:pic>
      <p:sp>
        <p:nvSpPr>
          <p:cNvPr id="3" name="Rectángulo 2"/>
          <p:cNvSpPr/>
          <p:nvPr/>
        </p:nvSpPr>
        <p:spPr>
          <a:xfrm>
            <a:off x="879475" y="295526"/>
            <a:ext cx="5294902" cy="6370975"/>
          </a:xfrm>
          <a:prstGeom prst="rect">
            <a:avLst/>
          </a:prstGeom>
        </p:spPr>
        <p:txBody>
          <a:bodyPr wrap="square">
            <a:spAutoFit/>
          </a:bodyPr>
          <a:lstStyle/>
          <a:p>
            <a:pPr indent="180340">
              <a:lnSpc>
                <a:spcPct val="130000"/>
              </a:lnSpc>
              <a:spcBef>
                <a:spcPts val="600"/>
              </a:spcBef>
              <a:spcAft>
                <a:spcPts val="600"/>
              </a:spcAft>
            </a:pPr>
            <a:r>
              <a:rPr lang="es-AR" sz="2000" b="1" kern="0" dirty="0">
                <a:solidFill>
                  <a:srgbClr val="365F91"/>
                </a:solidFill>
                <a:latin typeface="Arial" panose="020B0604020202020204" pitchFamily="34" charset="0"/>
                <a:ea typeface="MS Gothic" panose="020B0609070205080204" pitchFamily="49" charset="-128"/>
                <a:cs typeface="Arial" panose="020B0604020202020204" pitchFamily="34" charset="0"/>
              </a:rPr>
              <a:t>Enfoque desde la administración rural</a:t>
            </a:r>
            <a:endParaRPr lang="en-US" sz="2000" b="1" kern="0" dirty="0">
              <a:solidFill>
                <a:srgbClr val="365F91"/>
              </a:solidFill>
              <a:latin typeface="Arial" panose="020B0604020202020204" pitchFamily="34" charset="0"/>
              <a:ea typeface="MS Gothic" panose="020B0609070205080204" pitchFamily="49" charset="-128"/>
              <a:cs typeface="Arial" panose="020B0604020202020204" pitchFamily="34" charset="0"/>
            </a:endParaRPr>
          </a:p>
          <a:p>
            <a:pPr indent="180340">
              <a:lnSpc>
                <a:spcPct val="130000"/>
              </a:lnSpc>
              <a:spcBef>
                <a:spcPts val="600"/>
              </a:spcBef>
              <a:spcAft>
                <a:spcPts val="600"/>
              </a:spcAft>
            </a:pPr>
            <a:r>
              <a:rPr lang="es-AR" sz="2000" dirty="0">
                <a:latin typeface="Arial" panose="020B0604020202020204" pitchFamily="34" charset="0"/>
                <a:ea typeface="Times New Roman" panose="02020603050405020304" pitchFamily="18" charset="0"/>
                <a:cs typeface="Arial" panose="020B0604020202020204" pitchFamily="34" charset="0"/>
              </a:rPr>
              <a:t>Para un administrador rural estas máquinas representan:</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alta</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inversión</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sz="2000" i="1" dirty="0">
                <a:latin typeface="Arial" panose="020B0604020202020204" pitchFamily="34" charset="0"/>
                <a:ea typeface="Times New Roman" panose="02020603050405020304" pitchFamily="18" charset="0"/>
                <a:cs typeface="Arial" panose="020B0604020202020204" pitchFamily="34" charset="0"/>
              </a:rPr>
              <a:t>alto </a:t>
            </a:r>
            <a:r>
              <a:rPr lang="en-US" sz="2000" i="1" dirty="0" err="1">
                <a:latin typeface="Arial" panose="020B0604020202020204" pitchFamily="34" charset="0"/>
                <a:ea typeface="Times New Roman" panose="02020603050405020304" pitchFamily="18" charset="0"/>
                <a:cs typeface="Arial" panose="020B0604020202020204" pitchFamily="34" charset="0"/>
              </a:rPr>
              <a:t>costo</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operativo</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s-AR" sz="2000" i="1" dirty="0">
                <a:latin typeface="Arial" panose="020B0604020202020204" pitchFamily="34" charset="0"/>
                <a:ea typeface="Times New Roman" panose="02020603050405020304" pitchFamily="18" charset="0"/>
                <a:cs typeface="Arial" panose="020B0604020202020204" pitchFamily="34" charset="0"/>
              </a:rPr>
              <a:t>gran impacto en la rentabilidad del sistema</a:t>
            </a:r>
          </a:p>
          <a:p>
            <a:pPr lvl="0">
              <a:spcBef>
                <a:spcPts val="600"/>
              </a:spcBef>
              <a:spcAft>
                <a:spcPts val="600"/>
              </a:spcAft>
              <a:buSzPts val="1000"/>
              <a:tabLst>
                <a:tab pos="457200" algn="l"/>
              </a:tabLst>
            </a:pPr>
            <a:endParaRPr lang="en-US" sz="2000" dirty="0">
              <a:latin typeface="Arial" panose="020B0604020202020204" pitchFamily="34" charset="0"/>
              <a:ea typeface="Times New Roman" panose="02020603050405020304" pitchFamily="18" charset="0"/>
              <a:cs typeface="Arial" panose="020B0604020202020204" pitchFamily="34" charset="0"/>
            </a:endParaRPr>
          </a:p>
          <a:p>
            <a:pPr>
              <a:spcBef>
                <a:spcPts val="600"/>
              </a:spcBef>
              <a:spcAft>
                <a:spcPts val="600"/>
              </a:spcAft>
            </a:pPr>
            <a:r>
              <a:rPr lang="es-AR"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Por</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eso</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debe</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analizar</a:t>
            </a:r>
            <a:r>
              <a:rPr lang="en-US" sz="2000" dirty="0">
                <a:latin typeface="Arial" panose="020B0604020202020204" pitchFamily="34" charset="0"/>
                <a:ea typeface="Times New Roman" panose="02020603050405020304" pitchFamily="18" charset="0"/>
                <a:cs typeface="Arial" panose="020B0604020202020204" pitchFamily="34" charset="0"/>
              </a:rPr>
              <a:t>:</a:t>
            </a:r>
          </a:p>
          <a:p>
            <a:pPr marL="342900" lvl="0" indent="-342900">
              <a:spcBef>
                <a:spcPts val="600"/>
              </a:spcBef>
              <a:spcAft>
                <a:spcPts val="600"/>
              </a:spcAft>
              <a:buSzPts val="1000"/>
              <a:buFont typeface="Symbol" panose="05050102010706020507" pitchFamily="18" charset="2"/>
              <a:buChar char=""/>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costo</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por</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hectárea</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capacidad</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operativa</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pérdidas</a:t>
            </a:r>
            <a:r>
              <a:rPr lang="en-US" sz="2000" i="1" dirty="0">
                <a:latin typeface="Arial" panose="020B0604020202020204" pitchFamily="34" charset="0"/>
                <a:ea typeface="Times New Roman" panose="02020603050405020304" pitchFamily="18" charset="0"/>
                <a:cs typeface="Arial" panose="020B0604020202020204" pitchFamily="34" charset="0"/>
              </a:rPr>
              <a:t> de </a:t>
            </a:r>
            <a:r>
              <a:rPr lang="en-US" sz="2000" i="1" dirty="0" err="1">
                <a:latin typeface="Arial" panose="020B0604020202020204" pitchFamily="34" charset="0"/>
                <a:ea typeface="Times New Roman" panose="02020603050405020304" pitchFamily="18" charset="0"/>
                <a:cs typeface="Arial" panose="020B0604020202020204" pitchFamily="34" charset="0"/>
              </a:rPr>
              <a:t>cosecha</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costos</a:t>
            </a:r>
            <a:r>
              <a:rPr lang="en-US" sz="2000" i="1" dirty="0">
                <a:latin typeface="Arial" panose="020B0604020202020204" pitchFamily="34" charset="0"/>
                <a:ea typeface="Times New Roman" panose="02020603050405020304" pitchFamily="18" charset="0"/>
                <a:cs typeface="Arial" panose="020B0604020202020204" pitchFamily="34" charset="0"/>
              </a:rPr>
              <a:t> de </a:t>
            </a:r>
            <a:r>
              <a:rPr lang="en-US" sz="2000" i="1" dirty="0" err="1">
                <a:latin typeface="Arial" panose="020B0604020202020204" pitchFamily="34" charset="0"/>
                <a:ea typeface="Times New Roman" panose="02020603050405020304" pitchFamily="18" charset="0"/>
                <a:cs typeface="Arial" panose="020B0604020202020204" pitchFamily="34" charset="0"/>
              </a:rPr>
              <a:t>mantenimiento</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amortización</a:t>
            </a:r>
            <a:r>
              <a:rPr lang="en-US" sz="2000" i="1" dirty="0">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Rectángulo 3"/>
          <p:cNvSpPr/>
          <p:nvPr/>
        </p:nvSpPr>
        <p:spPr>
          <a:xfrm>
            <a:off x="6200502" y="4267200"/>
            <a:ext cx="5860869" cy="2399301"/>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nSpc>
                <a:spcPct val="130000"/>
              </a:lnSpc>
              <a:spcBef>
                <a:spcPts val="600"/>
              </a:spcBef>
              <a:spcAft>
                <a:spcPts val="600"/>
              </a:spcAft>
            </a:pPr>
            <a:r>
              <a:rPr lang="es-AR" u="sng" dirty="0">
                <a:latin typeface="Arial" panose="020B0604020202020204" pitchFamily="34" charset="0"/>
                <a:ea typeface="Times New Roman" panose="02020603050405020304" pitchFamily="18" charset="0"/>
              </a:rPr>
              <a:t> Importante</a:t>
            </a:r>
            <a:r>
              <a:rPr lang="es-AR" dirty="0">
                <a:latin typeface="Arial" panose="020B0604020202020204" pitchFamily="34" charset="0"/>
                <a:ea typeface="Times New Roman" panose="02020603050405020304" pitchFamily="18" charset="0"/>
              </a:rPr>
              <a:t>: en la producción agrícola la cosecha es el momento donde el rendimiento biológico del cultivo se transforma en ingreso económico real, es por estos que una mala regulación de la máquina puede provocar pérdidas de:</a:t>
            </a:r>
            <a:endParaRPr lang="en-US" dirty="0">
              <a:latin typeface="Times New Roman" panose="02020603050405020304" pitchFamily="18" charset="0"/>
              <a:ea typeface="Times New Roman" panose="02020603050405020304" pitchFamily="18" charset="0"/>
            </a:endParaRPr>
          </a:p>
          <a:p>
            <a:pPr indent="180340" algn="ctr">
              <a:lnSpc>
                <a:spcPct val="130000"/>
              </a:lnSpc>
              <a:spcBef>
                <a:spcPts val="600"/>
              </a:spcBef>
              <a:spcAft>
                <a:spcPts val="600"/>
              </a:spcAft>
            </a:pPr>
            <a:r>
              <a:rPr lang="es-AR" b="1" dirty="0">
                <a:latin typeface="Arial" panose="020B0604020202020204" pitchFamily="34" charset="0"/>
                <a:ea typeface="Times New Roman" panose="02020603050405020304" pitchFamily="18" charset="0"/>
              </a:rPr>
              <a:t>“3 % a 10 % del rendimiento.”</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22396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84069" y="77161"/>
            <a:ext cx="8943701" cy="1957459"/>
          </a:xfrm>
          <a:prstGeom prst="rect">
            <a:avLst/>
          </a:prstGeom>
        </p:spPr>
        <p:txBody>
          <a:bodyPr wrap="square">
            <a:spAutoFit/>
          </a:bodyPr>
          <a:lstStyle/>
          <a:p>
            <a:pPr indent="180340">
              <a:lnSpc>
                <a:spcPct val="130000"/>
              </a:lnSpc>
              <a:spcBef>
                <a:spcPts val="600"/>
              </a:spcBef>
              <a:spcAft>
                <a:spcPts val="600"/>
              </a:spcAft>
            </a:pPr>
            <a:r>
              <a:rPr lang="es-AR" sz="2400" dirty="0">
                <a:latin typeface="Arial" panose="020B0604020202020204" pitchFamily="34" charset="0"/>
                <a:ea typeface="Times New Roman" panose="02020603050405020304" pitchFamily="18" charset="0"/>
                <a:cs typeface="Arial" panose="020B0604020202020204" pitchFamily="34" charset="0"/>
              </a:rPr>
              <a:t>Se cosecha de forraje se utilizan principalmente en sistemas:</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Estabecimientos</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lecheros</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Ganaderia</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tipo</a:t>
            </a:r>
            <a:r>
              <a:rPr lang="en-US" sz="2000" i="1" dirty="0">
                <a:latin typeface="Arial" panose="020B0604020202020204" pitchFamily="34" charset="0"/>
                <a:ea typeface="Times New Roman" panose="02020603050405020304" pitchFamily="18" charset="0"/>
                <a:cs typeface="Arial" panose="020B0604020202020204" pitchFamily="34" charset="0"/>
              </a:rPr>
              <a:t> feedlots</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spcAft>
                <a:spcPts val="600"/>
              </a:spcAft>
              <a:buSzPts val="1000"/>
              <a:buFont typeface="Symbol" panose="05050102010706020507" pitchFamily="18" charset="2"/>
              <a:buChar char=""/>
              <a:tabLst>
                <a:tab pos="457200" algn="l"/>
              </a:tabLst>
            </a:pPr>
            <a:r>
              <a:rPr lang="en-US" sz="2000" i="1" dirty="0" err="1">
                <a:latin typeface="Arial" panose="020B0604020202020204" pitchFamily="34" charset="0"/>
                <a:ea typeface="Times New Roman" panose="02020603050405020304" pitchFamily="18" charset="0"/>
                <a:cs typeface="Arial" panose="020B0604020202020204" pitchFamily="34" charset="0"/>
              </a:rPr>
              <a:t>Productores</a:t>
            </a:r>
            <a:r>
              <a:rPr lang="en-US" sz="2000" i="1" dirty="0">
                <a:latin typeface="Arial" panose="020B0604020202020204" pitchFamily="34" charset="0"/>
                <a:ea typeface="Times New Roman" panose="02020603050405020304" pitchFamily="18" charset="0"/>
                <a:cs typeface="Arial" panose="020B0604020202020204" pitchFamily="34" charset="0"/>
              </a:rPr>
              <a:t> y </a:t>
            </a:r>
            <a:r>
              <a:rPr lang="en-US" sz="2000" i="1" dirty="0" err="1">
                <a:latin typeface="Arial" panose="020B0604020202020204" pitchFamily="34" charset="0"/>
                <a:ea typeface="Times New Roman" panose="02020603050405020304" pitchFamily="18" charset="0"/>
                <a:cs typeface="Arial" panose="020B0604020202020204" pitchFamily="34" charset="0"/>
              </a:rPr>
              <a:t>contratistas</a:t>
            </a:r>
            <a:r>
              <a:rPr lang="en-US" sz="2000" i="1" dirty="0">
                <a:latin typeface="Arial" panose="020B0604020202020204" pitchFamily="34" charset="0"/>
                <a:ea typeface="Times New Roman" panose="02020603050405020304" pitchFamily="18" charset="0"/>
                <a:cs typeface="Arial" panose="020B0604020202020204" pitchFamily="34" charset="0"/>
              </a:rPr>
              <a:t> de </a:t>
            </a:r>
            <a:r>
              <a:rPr lang="en-US" sz="2000" i="1" dirty="0" err="1">
                <a:latin typeface="Arial" panose="020B0604020202020204" pitchFamily="34" charset="0"/>
                <a:ea typeface="Times New Roman" panose="02020603050405020304" pitchFamily="18" charset="0"/>
                <a:cs typeface="Arial" panose="020B0604020202020204" pitchFamily="34" charset="0"/>
              </a:rPr>
              <a:t>silaje</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1048431" y="2185852"/>
            <a:ext cx="6081169" cy="42469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Imagen 4"/>
          <p:cNvPicPr>
            <a:picLocks noChangeAspect="1"/>
          </p:cNvPicPr>
          <p:nvPr/>
        </p:nvPicPr>
        <p:blipFill>
          <a:blip r:embed="rId3"/>
          <a:stretch>
            <a:fillRect/>
          </a:stretch>
        </p:blipFill>
        <p:spPr>
          <a:xfrm>
            <a:off x="6009406" y="688164"/>
            <a:ext cx="6164044" cy="42060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agen 5"/>
          <p:cNvPicPr>
            <a:picLocks noChangeAspect="1"/>
          </p:cNvPicPr>
          <p:nvPr/>
        </p:nvPicPr>
        <p:blipFill>
          <a:blip r:embed="rId4"/>
          <a:stretch>
            <a:fillRect/>
          </a:stretch>
        </p:blipFill>
        <p:spPr>
          <a:xfrm>
            <a:off x="4900206" y="2185852"/>
            <a:ext cx="5724286" cy="45430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7419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01257" y="501423"/>
            <a:ext cx="11179151" cy="51156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96384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rtl="0"/>
            <a:fld id="{13D2E340-0663-474B-992C-9192B5C45E57}" type="slidenum">
              <a:rPr lang="es-ES" noProof="0" smtClean="0"/>
              <a:t>37</a:t>
            </a:fld>
            <a:endParaRPr lang="es-ES" noProof="0"/>
          </a:p>
        </p:txBody>
      </p:sp>
      <p:graphicFrame>
        <p:nvGraphicFramePr>
          <p:cNvPr id="8" name="Tabla 7"/>
          <p:cNvGraphicFramePr>
            <a:graphicFrameLocks noGrp="1"/>
          </p:cNvGraphicFramePr>
          <p:nvPr>
            <p:extLst>
              <p:ext uri="{D42A27DB-BD31-4B8C-83A1-F6EECF244321}">
                <p14:modId xmlns:p14="http://schemas.microsoft.com/office/powerpoint/2010/main" val="2856700091"/>
              </p:ext>
            </p:extLst>
          </p:nvPr>
        </p:nvGraphicFramePr>
        <p:xfrm>
          <a:off x="-1" y="0"/>
          <a:ext cx="12192001" cy="6857996"/>
        </p:xfrm>
        <a:graphic>
          <a:graphicData uri="http://schemas.openxmlformats.org/drawingml/2006/table">
            <a:tbl>
              <a:tblPr>
                <a:tableStyleId>{5C22544A-7EE6-4342-B048-85BDC9FD1C3A}</a:tableStyleId>
              </a:tblPr>
              <a:tblGrid>
                <a:gridCol w="3439887">
                  <a:extLst>
                    <a:ext uri="{9D8B030D-6E8A-4147-A177-3AD203B41FA5}">
                      <a16:colId xmlns:a16="http://schemas.microsoft.com/office/drawing/2014/main" val="3493558439"/>
                    </a:ext>
                  </a:extLst>
                </a:gridCol>
                <a:gridCol w="8752114">
                  <a:extLst>
                    <a:ext uri="{9D8B030D-6E8A-4147-A177-3AD203B41FA5}">
                      <a16:colId xmlns:a16="http://schemas.microsoft.com/office/drawing/2014/main" val="2253618811"/>
                    </a:ext>
                  </a:extLst>
                </a:gridCol>
              </a:tblGrid>
              <a:tr h="487979">
                <a:tc rowSpan="2">
                  <a:txBody>
                    <a:bodyPr/>
                    <a:lstStyle/>
                    <a:p>
                      <a:pPr algn="ctr" fontAlgn="ctr"/>
                      <a:r>
                        <a:rPr lang="en-US" sz="1200" b="1" u="none" strike="noStrike" dirty="0" err="1">
                          <a:effectLst/>
                          <a:latin typeface="Arial" panose="020B0604020202020204" pitchFamily="34" charset="0"/>
                          <a:cs typeface="Arial" panose="020B0604020202020204" pitchFamily="34" charset="0"/>
                        </a:rPr>
                        <a:t>GRUPO</a:t>
                      </a:r>
                      <a:r>
                        <a:rPr lang="en-US" sz="1200" b="1" u="none" strike="noStrike" dirty="0">
                          <a:effectLst/>
                          <a:latin typeface="Arial" panose="020B0604020202020204" pitchFamily="34" charset="0"/>
                          <a:cs typeface="Arial" panose="020B0604020202020204" pitchFamily="34" charset="0"/>
                        </a:rPr>
                        <a:t> 1</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solidFill>
                      <a:schemeClr val="bg2">
                        <a:lumMod val="90000"/>
                      </a:schemeClr>
                    </a:solidFill>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¿Qué problemas productivos pueden aparecer si la </a:t>
                      </a:r>
                      <a:r>
                        <a:rPr lang="es-AR" sz="1400" b="1" kern="1200" dirty="0">
                          <a:solidFill>
                            <a:schemeClr val="dk1"/>
                          </a:solidFill>
                          <a:effectLst/>
                          <a:latin typeface="Arial" panose="020B0604020202020204" pitchFamily="34" charset="0"/>
                          <a:ea typeface="+mn-ea"/>
                          <a:cs typeface="Arial" panose="020B0604020202020204" pitchFamily="34" charset="0"/>
                        </a:rPr>
                        <a:t>profundidad de siembra es incorrecta</a:t>
                      </a:r>
                      <a:r>
                        <a:rPr lang="es-AR" sz="1400" kern="1200" dirty="0">
                          <a:solidFill>
                            <a:schemeClr val="dk1"/>
                          </a:solidFill>
                          <a:effectLst/>
                          <a:latin typeface="Arial" panose="020B0604020202020204" pitchFamily="34" charset="0"/>
                          <a:ea typeface="+mn-ea"/>
                          <a:cs typeface="Arial" panose="020B0604020202020204" pitchFamily="34" charset="0"/>
                        </a:rPr>
                        <a:t>?</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1212812424"/>
                  </a:ext>
                </a:extLst>
              </a:tr>
              <a:tr h="322018">
                <a:tc vMerge="1">
                  <a:txBody>
                    <a:bodyPr/>
                    <a:lstStyle/>
                    <a:p>
                      <a:endParaRPr lang="es-AR"/>
                    </a:p>
                  </a:txBody>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¿Cómo influye la </a:t>
                      </a:r>
                      <a:r>
                        <a:rPr lang="es-AR" sz="1400" b="1" kern="1200" dirty="0">
                          <a:solidFill>
                            <a:schemeClr val="dk1"/>
                          </a:solidFill>
                          <a:effectLst/>
                          <a:latin typeface="Arial" panose="020B0604020202020204" pitchFamily="34" charset="0"/>
                          <a:ea typeface="+mn-ea"/>
                          <a:cs typeface="Arial" panose="020B0604020202020204" pitchFamily="34" charset="0"/>
                        </a:rPr>
                        <a:t>velocidad de trabajo</a:t>
                      </a:r>
                      <a:r>
                        <a:rPr lang="es-AR" sz="1400" kern="1200" dirty="0">
                          <a:solidFill>
                            <a:schemeClr val="dk1"/>
                          </a:solidFill>
                          <a:effectLst/>
                          <a:latin typeface="Arial" panose="020B0604020202020204" pitchFamily="34" charset="0"/>
                          <a:ea typeface="+mn-ea"/>
                          <a:cs typeface="Arial" panose="020B0604020202020204" pitchFamily="34" charset="0"/>
                        </a:rPr>
                        <a:t> de la sembradora en la calidad de implantación del cultivo?</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60483432"/>
                  </a:ext>
                </a:extLst>
              </a:tr>
              <a:tr h="322018">
                <a:tc rowSpan="3">
                  <a:txBody>
                    <a:bodyPr/>
                    <a:lstStyle/>
                    <a:p>
                      <a:pPr algn="ctr" fontAlgn="ctr"/>
                      <a:r>
                        <a:rPr lang="en-US" sz="1200" b="1" u="none" strike="noStrike" dirty="0" err="1">
                          <a:effectLst/>
                          <a:latin typeface="Arial" panose="020B0604020202020204" pitchFamily="34" charset="0"/>
                          <a:cs typeface="Arial" panose="020B0604020202020204" pitchFamily="34" charset="0"/>
                        </a:rPr>
                        <a:t>GRUPO</a:t>
                      </a:r>
                      <a:r>
                        <a:rPr lang="en-US" sz="1200" b="1" u="none" strike="noStrike" dirty="0">
                          <a:effectLst/>
                          <a:latin typeface="Arial" panose="020B0604020202020204" pitchFamily="34" charset="0"/>
                          <a:cs typeface="Arial" panose="020B0604020202020204" pitchFamily="34" charset="0"/>
                        </a:rPr>
                        <a:t> 2</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¿Qué ventajas tiene la </a:t>
                      </a:r>
                      <a:r>
                        <a:rPr lang="es-AR" sz="1400" b="1" kern="1200" dirty="0">
                          <a:solidFill>
                            <a:schemeClr val="dk1"/>
                          </a:solidFill>
                          <a:effectLst/>
                          <a:latin typeface="Arial" panose="020B0604020202020204" pitchFamily="34" charset="0"/>
                          <a:ea typeface="+mn-ea"/>
                          <a:cs typeface="Arial" panose="020B0604020202020204" pitchFamily="34" charset="0"/>
                        </a:rPr>
                        <a:t>siembra directa</a:t>
                      </a:r>
                      <a:r>
                        <a:rPr lang="es-AR" sz="1400" kern="1200" dirty="0">
                          <a:solidFill>
                            <a:schemeClr val="dk1"/>
                          </a:solidFill>
                          <a:effectLst/>
                          <a:latin typeface="Arial" panose="020B0604020202020204" pitchFamily="34" charset="0"/>
                          <a:ea typeface="+mn-ea"/>
                          <a:cs typeface="Arial" panose="020B0604020202020204" pitchFamily="34" charset="0"/>
                        </a:rPr>
                        <a:t> respecto a la siembra convencional?</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tc>
                <a:extLst>
                  <a:ext uri="{0D108BD9-81ED-4DB2-BD59-A6C34878D82A}">
                    <a16:rowId xmlns:a16="http://schemas.microsoft.com/office/drawing/2014/main" val="992257838"/>
                  </a:ext>
                </a:extLst>
              </a:tr>
              <a:tr h="487979">
                <a:tc vMerge="1">
                  <a:txBody>
                    <a:bodyPr/>
                    <a:lstStyle/>
                    <a:p>
                      <a:endParaRPr lang="es-AR"/>
                    </a:p>
                  </a:txBody>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¿Qué diferencias tecnológicas existen entre sembradoras </a:t>
                      </a:r>
                      <a:r>
                        <a:rPr lang="es-AR" sz="1400" b="1" kern="1200" dirty="0">
                          <a:solidFill>
                            <a:schemeClr val="dk1"/>
                          </a:solidFill>
                          <a:effectLst/>
                          <a:latin typeface="Arial" panose="020B0604020202020204" pitchFamily="34" charset="0"/>
                          <a:ea typeface="+mn-ea"/>
                          <a:cs typeface="Arial" panose="020B0604020202020204" pitchFamily="34" charset="0"/>
                        </a:rPr>
                        <a:t>mecánicas y neumáticas</a:t>
                      </a:r>
                      <a:r>
                        <a:rPr lang="es-AR" sz="1400" kern="1200" dirty="0">
                          <a:solidFill>
                            <a:schemeClr val="dk1"/>
                          </a:solidFill>
                          <a:effectLst/>
                          <a:latin typeface="Arial" panose="020B0604020202020204" pitchFamily="34" charset="0"/>
                          <a:ea typeface="+mn-ea"/>
                          <a:cs typeface="Arial" panose="020B0604020202020204" pitchFamily="34" charset="0"/>
                        </a:rPr>
                        <a:t>?</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tc>
                <a:extLst>
                  <a:ext uri="{0D108BD9-81ED-4DB2-BD59-A6C34878D82A}">
                    <a16:rowId xmlns:a16="http://schemas.microsoft.com/office/drawing/2014/main" val="1901939083"/>
                  </a:ext>
                </a:extLst>
              </a:tr>
              <a:tr h="322018">
                <a:tc vMerge="1">
                  <a:txBody>
                    <a:bodyPr/>
                    <a:lstStyle/>
                    <a:p>
                      <a:endParaRPr lang="es-AR"/>
                    </a:p>
                  </a:txBody>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¿Qué mantenimiento requiere una sembradora antes de comenzar la campaña?</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tc>
                <a:extLst>
                  <a:ext uri="{0D108BD9-81ED-4DB2-BD59-A6C34878D82A}">
                    <a16:rowId xmlns:a16="http://schemas.microsoft.com/office/drawing/2014/main" val="3758412875"/>
                  </a:ext>
                </a:extLst>
              </a:tr>
              <a:tr h="322018">
                <a:tc rowSpan="3">
                  <a:txBody>
                    <a:bodyPr/>
                    <a:lstStyle/>
                    <a:p>
                      <a:pPr algn="ctr" fontAlgn="ctr"/>
                      <a:r>
                        <a:rPr lang="en-US" sz="1200" b="1" u="none" strike="noStrike" dirty="0" err="1">
                          <a:effectLst/>
                          <a:latin typeface="Arial" panose="020B0604020202020204" pitchFamily="34" charset="0"/>
                          <a:cs typeface="Arial" panose="020B0604020202020204" pitchFamily="34" charset="0"/>
                        </a:rPr>
                        <a:t>GRUPO</a:t>
                      </a:r>
                      <a:r>
                        <a:rPr lang="en-US" sz="1200" b="1" u="none" strike="noStrike" dirty="0">
                          <a:effectLst/>
                          <a:latin typeface="Arial" panose="020B0604020202020204" pitchFamily="34" charset="0"/>
                          <a:cs typeface="Arial" panose="020B0604020202020204" pitchFamily="34" charset="0"/>
                        </a:rPr>
                        <a:t> 3</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solidFill>
                      <a:schemeClr val="bg2">
                        <a:lumMod val="90000"/>
                      </a:schemeClr>
                    </a:solidFill>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¿Cómo influye la </a:t>
                      </a:r>
                      <a:r>
                        <a:rPr lang="es-AR" sz="1400" b="1" kern="1200" dirty="0">
                          <a:solidFill>
                            <a:schemeClr val="dk1"/>
                          </a:solidFill>
                          <a:effectLst/>
                          <a:latin typeface="Arial" panose="020B0604020202020204" pitchFamily="34" charset="0"/>
                          <a:ea typeface="+mn-ea"/>
                          <a:cs typeface="Arial" panose="020B0604020202020204" pitchFamily="34" charset="0"/>
                        </a:rPr>
                        <a:t>distancia entre hileras</a:t>
                      </a:r>
                      <a:r>
                        <a:rPr lang="es-AR" sz="1400" kern="1200" dirty="0">
                          <a:solidFill>
                            <a:schemeClr val="dk1"/>
                          </a:solidFill>
                          <a:effectLst/>
                          <a:latin typeface="Arial" panose="020B0604020202020204" pitchFamily="34" charset="0"/>
                          <a:ea typeface="+mn-ea"/>
                          <a:cs typeface="Arial" panose="020B0604020202020204" pitchFamily="34" charset="0"/>
                        </a:rPr>
                        <a:t> en el rendimiento del cultivo?</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273434767"/>
                  </a:ext>
                </a:extLst>
              </a:tr>
              <a:tr h="322018">
                <a:tc vMerge="1">
                  <a:txBody>
                    <a:bodyPr/>
                    <a:lstStyle/>
                    <a:p>
                      <a:endParaRPr lang="es-AR"/>
                    </a:p>
                  </a:txBody>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¿Por qué la regulación del </a:t>
                      </a:r>
                      <a:r>
                        <a:rPr lang="es-AR" sz="1400" b="1" kern="1200" dirty="0">
                          <a:solidFill>
                            <a:schemeClr val="dk1"/>
                          </a:solidFill>
                          <a:effectLst/>
                          <a:latin typeface="Arial" panose="020B0604020202020204" pitchFamily="34" charset="0"/>
                          <a:ea typeface="+mn-ea"/>
                          <a:cs typeface="Arial" panose="020B0604020202020204" pitchFamily="34" charset="0"/>
                        </a:rPr>
                        <a:t>dosificador</a:t>
                      </a:r>
                      <a:r>
                        <a:rPr lang="es-AR" sz="1400" kern="1200" dirty="0">
                          <a:solidFill>
                            <a:schemeClr val="dk1"/>
                          </a:solidFill>
                          <a:effectLst/>
                          <a:latin typeface="Arial" panose="020B0604020202020204" pitchFamily="34" charset="0"/>
                          <a:ea typeface="+mn-ea"/>
                          <a:cs typeface="Arial" panose="020B0604020202020204" pitchFamily="34" charset="0"/>
                        </a:rPr>
                        <a:t> es fundamental para cada cultivo?</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3564488696"/>
                  </a:ext>
                </a:extLst>
              </a:tr>
              <a:tr h="321418">
                <a:tc vMerge="1">
                  <a:txBody>
                    <a:bodyPr/>
                    <a:lstStyle/>
                    <a:p>
                      <a:endParaRPr lang="es-AR"/>
                    </a:p>
                  </a:txBody>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¿Cómo afecta la </a:t>
                      </a:r>
                      <a:r>
                        <a:rPr lang="es-AR" sz="1400" b="1" kern="1200" dirty="0">
                          <a:solidFill>
                            <a:schemeClr val="dk1"/>
                          </a:solidFill>
                          <a:effectLst/>
                          <a:latin typeface="Arial" panose="020B0604020202020204" pitchFamily="34" charset="0"/>
                          <a:ea typeface="+mn-ea"/>
                          <a:cs typeface="Arial" panose="020B0604020202020204" pitchFamily="34" charset="0"/>
                        </a:rPr>
                        <a:t>humedad del suelo</a:t>
                      </a:r>
                      <a:r>
                        <a:rPr lang="es-AR" sz="1400" kern="1200" dirty="0">
                          <a:solidFill>
                            <a:schemeClr val="dk1"/>
                          </a:solidFill>
                          <a:effectLst/>
                          <a:latin typeface="Arial" panose="020B0604020202020204" pitchFamily="34" charset="0"/>
                          <a:ea typeface="+mn-ea"/>
                          <a:cs typeface="Arial" panose="020B0604020202020204" pitchFamily="34" charset="0"/>
                        </a:rPr>
                        <a:t> al funcionamiento de la sembradora?</a:t>
                      </a:r>
                      <a:endParaRPr lang="en-US" sz="105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2149270169"/>
                  </a:ext>
                </a:extLst>
              </a:tr>
              <a:tr h="322018">
                <a:tc rowSpan="2">
                  <a:txBody>
                    <a:bodyPr/>
                    <a:lstStyle/>
                    <a:p>
                      <a:pPr algn="ctr" fontAlgn="ctr"/>
                      <a:r>
                        <a:rPr lang="en-US" sz="1200" b="1" u="none" strike="noStrike">
                          <a:effectLst/>
                          <a:latin typeface="Arial" panose="020B0604020202020204" pitchFamily="34" charset="0"/>
                          <a:cs typeface="Arial" panose="020B0604020202020204" pitchFamily="34" charset="0"/>
                        </a:rPr>
                        <a:t>GRUPO 4</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6733" marR="6733" marT="6733" marB="0" anchor="ct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¿Qué factores influyen en la </a:t>
                      </a:r>
                      <a:r>
                        <a:rPr lang="es-AR" sz="1400" b="1" kern="1200" dirty="0">
                          <a:solidFill>
                            <a:schemeClr val="dk1"/>
                          </a:solidFill>
                          <a:effectLst/>
                          <a:latin typeface="Arial" panose="020B0604020202020204" pitchFamily="34" charset="0"/>
                          <a:ea typeface="+mn-ea"/>
                          <a:cs typeface="Arial" panose="020B0604020202020204" pitchFamily="34" charset="0"/>
                        </a:rPr>
                        <a:t>elección del tamaño de la sembradora</a:t>
                      </a:r>
                      <a:r>
                        <a:rPr lang="es-AR" sz="1400" kern="1200" dirty="0">
                          <a:solidFill>
                            <a:schemeClr val="dk1"/>
                          </a:solidFill>
                          <a:effectLst/>
                          <a:latin typeface="Arial" panose="020B0604020202020204" pitchFamily="34" charset="0"/>
                          <a:ea typeface="+mn-ea"/>
                          <a:cs typeface="Arial" panose="020B0604020202020204" pitchFamily="34" charset="0"/>
                        </a:rPr>
                        <a:t> para un productor?</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tc>
                <a:extLst>
                  <a:ext uri="{0D108BD9-81ED-4DB2-BD59-A6C34878D82A}">
                    <a16:rowId xmlns:a16="http://schemas.microsoft.com/office/drawing/2014/main" val="3598714630"/>
                  </a:ext>
                </a:extLst>
              </a:tr>
              <a:tr h="322018">
                <a:tc vMerge="1">
                  <a:txBody>
                    <a:bodyPr/>
                    <a:lstStyle/>
                    <a:p>
                      <a:endParaRPr lang="es-AR"/>
                    </a:p>
                  </a:txBody>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¿Qué factores influyen en la </a:t>
                      </a:r>
                      <a:r>
                        <a:rPr lang="es-AR" sz="1400" b="1" kern="1200" dirty="0">
                          <a:solidFill>
                            <a:schemeClr val="dk1"/>
                          </a:solidFill>
                          <a:effectLst/>
                          <a:latin typeface="Arial" panose="020B0604020202020204" pitchFamily="34" charset="0"/>
                          <a:ea typeface="+mn-ea"/>
                          <a:cs typeface="Arial" panose="020B0604020202020204" pitchFamily="34" charset="0"/>
                        </a:rPr>
                        <a:t>elección del tamaño de la sembradora</a:t>
                      </a:r>
                      <a:r>
                        <a:rPr lang="es-AR" sz="1400" kern="1200" dirty="0">
                          <a:solidFill>
                            <a:schemeClr val="dk1"/>
                          </a:solidFill>
                          <a:effectLst/>
                          <a:latin typeface="Arial" panose="020B0604020202020204" pitchFamily="34" charset="0"/>
                          <a:ea typeface="+mn-ea"/>
                          <a:cs typeface="Arial" panose="020B0604020202020204" pitchFamily="34" charset="0"/>
                        </a:rPr>
                        <a:t> para un productor?</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tc>
                <a:extLst>
                  <a:ext uri="{0D108BD9-81ED-4DB2-BD59-A6C34878D82A}">
                    <a16:rowId xmlns:a16="http://schemas.microsoft.com/office/drawing/2014/main" val="18083315"/>
                  </a:ext>
                </a:extLst>
              </a:tr>
              <a:tr h="355342">
                <a:tc rowSpan="2">
                  <a:txBody>
                    <a:bodyPr/>
                    <a:lstStyle/>
                    <a:p>
                      <a:pPr algn="ctr" fontAlgn="ctr"/>
                      <a:r>
                        <a:rPr lang="en-US" sz="1200" b="1" u="none" strike="noStrike" dirty="0" err="1">
                          <a:effectLst/>
                          <a:latin typeface="Arial" panose="020B0604020202020204" pitchFamily="34" charset="0"/>
                          <a:cs typeface="Arial" panose="020B0604020202020204" pitchFamily="34" charset="0"/>
                        </a:rPr>
                        <a:t>GRUPO</a:t>
                      </a:r>
                      <a:r>
                        <a:rPr lang="en-US" sz="1200" b="1" u="none" strike="noStrike" dirty="0">
                          <a:effectLst/>
                          <a:latin typeface="Arial" panose="020B0604020202020204" pitchFamily="34" charset="0"/>
                          <a:cs typeface="Arial" panose="020B0604020202020204" pitchFamily="34" charset="0"/>
                        </a:rPr>
                        <a:t> 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solidFill>
                      <a:schemeClr val="bg2">
                        <a:lumMod val="90000"/>
                      </a:schemeClr>
                    </a:solidFill>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¿Por qué es importante regular correctamente la </a:t>
                      </a:r>
                      <a:r>
                        <a:rPr lang="es-AR" sz="1400" b="1" kern="1200" dirty="0">
                          <a:solidFill>
                            <a:schemeClr val="dk1"/>
                          </a:solidFill>
                          <a:effectLst/>
                          <a:latin typeface="Arial" panose="020B0604020202020204" pitchFamily="34" charset="0"/>
                          <a:ea typeface="+mn-ea"/>
                          <a:cs typeface="Arial" panose="020B0604020202020204" pitchFamily="34" charset="0"/>
                        </a:rPr>
                        <a:t>velocidad del cilindro de trilla</a:t>
                      </a:r>
                      <a:r>
                        <a:rPr lang="es-AR" sz="1400" kern="1200" dirty="0">
                          <a:solidFill>
                            <a:schemeClr val="dk1"/>
                          </a:solidFill>
                          <a:effectLst/>
                          <a:latin typeface="Arial" panose="020B0604020202020204" pitchFamily="34" charset="0"/>
                          <a:ea typeface="+mn-ea"/>
                          <a:cs typeface="Arial" panose="020B0604020202020204" pitchFamily="34" charset="0"/>
                        </a:rPr>
                        <a:t>?</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3843738161"/>
                  </a:ext>
                </a:extLst>
              </a:tr>
              <a:tr h="352506">
                <a:tc vMerge="1">
                  <a:txBody>
                    <a:bodyPr/>
                    <a:lstStyle/>
                    <a:p>
                      <a:endParaRPr lang="es-AR"/>
                    </a:p>
                  </a:txBody>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¿Qué pérdidas de grano pueden ocurrir durante la cosecha?</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141042927"/>
                  </a:ext>
                </a:extLst>
              </a:tr>
              <a:tr h="330268">
                <a:tc rowSpan="2">
                  <a:txBody>
                    <a:bodyPr/>
                    <a:lstStyle/>
                    <a:p>
                      <a:pPr algn="ctr" fontAlgn="ctr"/>
                      <a:r>
                        <a:rPr lang="en-US" sz="1200" b="1" u="none" strike="noStrike" dirty="0" err="1">
                          <a:effectLst/>
                          <a:latin typeface="Arial" panose="020B0604020202020204" pitchFamily="34" charset="0"/>
                          <a:cs typeface="Arial" panose="020B0604020202020204" pitchFamily="34" charset="0"/>
                        </a:rPr>
                        <a:t>GRUPO</a:t>
                      </a:r>
                      <a:r>
                        <a:rPr lang="en-US" sz="1200" b="1" u="none" strike="noStrike" dirty="0">
                          <a:effectLst/>
                          <a:latin typeface="Arial" panose="020B0604020202020204" pitchFamily="34" charset="0"/>
                          <a:cs typeface="Arial" panose="020B0604020202020204" pitchFamily="34" charset="0"/>
                        </a:rPr>
                        <a:t> 6</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¿Cómo influye la </a:t>
                      </a:r>
                      <a:r>
                        <a:rPr lang="es-AR" sz="1400" b="1" kern="1200" dirty="0">
                          <a:solidFill>
                            <a:schemeClr val="dk1"/>
                          </a:solidFill>
                          <a:effectLst/>
                          <a:latin typeface="Arial" panose="020B0604020202020204" pitchFamily="34" charset="0"/>
                          <a:ea typeface="+mn-ea"/>
                          <a:cs typeface="Arial" panose="020B0604020202020204" pitchFamily="34" charset="0"/>
                        </a:rPr>
                        <a:t>humedad del cultivo</a:t>
                      </a:r>
                      <a:r>
                        <a:rPr lang="es-AR" sz="1400" kern="1200" dirty="0">
                          <a:solidFill>
                            <a:schemeClr val="dk1"/>
                          </a:solidFill>
                          <a:effectLst/>
                          <a:latin typeface="Arial" panose="020B0604020202020204" pitchFamily="34" charset="0"/>
                          <a:ea typeface="+mn-ea"/>
                          <a:cs typeface="Arial" panose="020B0604020202020204" pitchFamily="34" charset="0"/>
                        </a:rPr>
                        <a:t> en la eficiencia de la cosecha?</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tc>
                <a:extLst>
                  <a:ext uri="{0D108BD9-81ED-4DB2-BD59-A6C34878D82A}">
                    <a16:rowId xmlns:a16="http://schemas.microsoft.com/office/drawing/2014/main" val="1688097251"/>
                  </a:ext>
                </a:extLst>
              </a:tr>
              <a:tr h="293524">
                <a:tc vMerge="1">
                  <a:txBody>
                    <a:bodyPr/>
                    <a:lstStyle/>
                    <a:p>
                      <a:endParaRPr lang="es-AR"/>
                    </a:p>
                  </a:txBody>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¿Por qué cada cultivo necesita un </a:t>
                      </a:r>
                      <a:r>
                        <a:rPr lang="es-AR" sz="1400" b="1" kern="1200" dirty="0">
                          <a:solidFill>
                            <a:schemeClr val="dk1"/>
                          </a:solidFill>
                          <a:effectLst/>
                          <a:latin typeface="Arial" panose="020B0604020202020204" pitchFamily="34" charset="0"/>
                          <a:ea typeface="+mn-ea"/>
                          <a:cs typeface="Arial" panose="020B0604020202020204" pitchFamily="34" charset="0"/>
                        </a:rPr>
                        <a:t>cabezal diferente</a:t>
                      </a:r>
                      <a:r>
                        <a:rPr lang="es-AR" sz="1400" kern="1200" dirty="0">
                          <a:solidFill>
                            <a:schemeClr val="dk1"/>
                          </a:solidFill>
                          <a:effectLst/>
                          <a:latin typeface="Arial" panose="020B0604020202020204" pitchFamily="34" charset="0"/>
                          <a:ea typeface="+mn-ea"/>
                          <a:cs typeface="Arial" panose="020B0604020202020204" pitchFamily="34" charset="0"/>
                        </a:rPr>
                        <a:t>?</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tc>
                <a:extLst>
                  <a:ext uri="{0D108BD9-81ED-4DB2-BD59-A6C34878D82A}">
                    <a16:rowId xmlns:a16="http://schemas.microsoft.com/office/drawing/2014/main" val="1725479200"/>
                  </a:ext>
                </a:extLst>
              </a:tr>
              <a:tr h="305194">
                <a:tc rowSpan="2">
                  <a:txBody>
                    <a:bodyPr/>
                    <a:lstStyle/>
                    <a:p>
                      <a:pPr algn="ctr" fontAlgn="ctr"/>
                      <a:r>
                        <a:rPr lang="en-US" sz="1200" b="1" u="none" strike="noStrike" dirty="0" err="1">
                          <a:effectLst/>
                          <a:latin typeface="Arial" panose="020B0604020202020204" pitchFamily="34" charset="0"/>
                          <a:cs typeface="Arial" panose="020B0604020202020204" pitchFamily="34" charset="0"/>
                        </a:rPr>
                        <a:t>GRUPO</a:t>
                      </a:r>
                      <a:r>
                        <a:rPr lang="en-US" sz="1200" b="1" u="none" strike="noStrike" dirty="0">
                          <a:effectLst/>
                          <a:latin typeface="Arial" panose="020B0604020202020204" pitchFamily="34" charset="0"/>
                          <a:cs typeface="Arial" panose="020B0604020202020204" pitchFamily="34" charset="0"/>
                        </a:rPr>
                        <a:t> 7</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solidFill>
                      <a:schemeClr val="bg2">
                        <a:lumMod val="90000"/>
                      </a:schemeClr>
                    </a:solidFill>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¿Qué diferencias existen entre una </a:t>
                      </a:r>
                      <a:r>
                        <a:rPr lang="es-AR" sz="1400" b="1" kern="1200" dirty="0">
                          <a:solidFill>
                            <a:schemeClr val="dk1"/>
                          </a:solidFill>
                          <a:effectLst/>
                          <a:latin typeface="Arial" panose="020B0604020202020204" pitchFamily="34" charset="0"/>
                          <a:ea typeface="+mn-ea"/>
                          <a:cs typeface="Arial" panose="020B0604020202020204" pitchFamily="34" charset="0"/>
                        </a:rPr>
                        <a:t>cosechadora axial y una convencional</a:t>
                      </a:r>
                      <a:r>
                        <a:rPr lang="es-AR" sz="1400" kern="1200" dirty="0">
                          <a:solidFill>
                            <a:schemeClr val="dk1"/>
                          </a:solidFill>
                          <a:effectLst/>
                          <a:latin typeface="Arial" panose="020B0604020202020204" pitchFamily="34" charset="0"/>
                          <a:ea typeface="+mn-ea"/>
                          <a:cs typeface="Arial" panose="020B0604020202020204" pitchFamily="34" charset="0"/>
                        </a:rPr>
                        <a:t>?</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762074548"/>
                  </a:ext>
                </a:extLst>
              </a:tr>
              <a:tr h="322018">
                <a:tc vMerge="1">
                  <a:txBody>
                    <a:bodyPr/>
                    <a:lstStyle/>
                    <a:p>
                      <a:endParaRPr lang="es-AR"/>
                    </a:p>
                  </a:txBody>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¿Qué tamaño de productor suele utilizar </a:t>
                      </a:r>
                      <a:r>
                        <a:rPr lang="es-AR" sz="1400" b="1" kern="1200" dirty="0">
                          <a:solidFill>
                            <a:schemeClr val="dk1"/>
                          </a:solidFill>
                          <a:effectLst/>
                          <a:latin typeface="Arial" panose="020B0604020202020204" pitchFamily="34" charset="0"/>
                          <a:ea typeface="+mn-ea"/>
                          <a:cs typeface="Arial" panose="020B0604020202020204" pitchFamily="34" charset="0"/>
                        </a:rPr>
                        <a:t>cosechadora propia</a:t>
                      </a:r>
                      <a:r>
                        <a:rPr lang="es-AR" sz="1400" kern="1200" dirty="0">
                          <a:solidFill>
                            <a:schemeClr val="dk1"/>
                          </a:solidFill>
                          <a:effectLst/>
                          <a:latin typeface="Arial" panose="020B0604020202020204" pitchFamily="34" charset="0"/>
                          <a:ea typeface="+mn-ea"/>
                          <a:cs typeface="Arial" panose="020B0604020202020204" pitchFamily="34" charset="0"/>
                        </a:rPr>
                        <a:t> y cuál contrata servicios?</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1817325124"/>
                  </a:ext>
                </a:extLst>
              </a:tr>
              <a:tr h="322018">
                <a:tc rowSpan="2">
                  <a:txBody>
                    <a:bodyPr/>
                    <a:lstStyle/>
                    <a:p>
                      <a:pPr algn="ctr" fontAlgn="ctr"/>
                      <a:r>
                        <a:rPr lang="en-US" sz="1200" b="1" u="none" strike="noStrike" dirty="0" err="1">
                          <a:effectLst/>
                          <a:latin typeface="Arial" panose="020B0604020202020204" pitchFamily="34" charset="0"/>
                          <a:cs typeface="Arial" panose="020B0604020202020204" pitchFamily="34" charset="0"/>
                        </a:rPr>
                        <a:t>GRUPO</a:t>
                      </a:r>
                      <a:r>
                        <a:rPr lang="en-US" sz="1200" b="1" u="none" strike="noStrike" dirty="0">
                          <a:effectLst/>
                          <a:latin typeface="Arial" panose="020B0604020202020204" pitchFamily="34" charset="0"/>
                          <a:cs typeface="Arial" panose="020B0604020202020204" pitchFamily="34" charset="0"/>
                        </a:rPr>
                        <a:t> 8</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¿Qué impacto tiene la mecanización de la cosecha en la </a:t>
                      </a:r>
                      <a:r>
                        <a:rPr lang="es-AR" sz="1400" b="1" kern="1200" dirty="0">
                          <a:solidFill>
                            <a:schemeClr val="dk1"/>
                          </a:solidFill>
                          <a:effectLst/>
                          <a:latin typeface="Arial" panose="020B0604020202020204" pitchFamily="34" charset="0"/>
                          <a:ea typeface="+mn-ea"/>
                          <a:cs typeface="Arial" panose="020B0604020202020204" pitchFamily="34" charset="0"/>
                        </a:rPr>
                        <a:t>reducción de mano de obra</a:t>
                      </a:r>
                      <a:r>
                        <a:rPr lang="es-AR" sz="1400" kern="1200" dirty="0">
                          <a:solidFill>
                            <a:schemeClr val="dk1"/>
                          </a:solidFill>
                          <a:effectLst/>
                          <a:latin typeface="Arial" panose="020B0604020202020204" pitchFamily="34" charset="0"/>
                          <a:ea typeface="+mn-ea"/>
                          <a:cs typeface="Arial" panose="020B0604020202020204" pitchFamily="34" charset="0"/>
                        </a:rPr>
                        <a:t>?</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tc>
                <a:extLst>
                  <a:ext uri="{0D108BD9-81ED-4DB2-BD59-A6C34878D82A}">
                    <a16:rowId xmlns:a16="http://schemas.microsoft.com/office/drawing/2014/main" val="365727443"/>
                  </a:ext>
                </a:extLst>
              </a:tr>
              <a:tr h="322018">
                <a:tc vMerge="1">
                  <a:txBody>
                    <a:bodyPr/>
                    <a:lstStyle/>
                    <a:p>
                      <a:endParaRPr lang="es-AR"/>
                    </a:p>
                  </a:txBody>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¿Qué problemas puede generar una </a:t>
                      </a:r>
                      <a:r>
                        <a:rPr lang="es-AR" sz="1400" b="1" kern="1200" dirty="0">
                          <a:solidFill>
                            <a:schemeClr val="dk1"/>
                          </a:solidFill>
                          <a:effectLst/>
                          <a:latin typeface="Arial" panose="020B0604020202020204" pitchFamily="34" charset="0"/>
                          <a:ea typeface="+mn-ea"/>
                          <a:cs typeface="Arial" panose="020B0604020202020204" pitchFamily="34" charset="0"/>
                        </a:rPr>
                        <a:t>mala regulación de la cosechadora</a:t>
                      </a:r>
                      <a:r>
                        <a:rPr lang="es-AR" sz="1400" kern="1200" dirty="0">
                          <a:solidFill>
                            <a:schemeClr val="dk1"/>
                          </a:solidFill>
                          <a:effectLst/>
                          <a:latin typeface="Arial" panose="020B0604020202020204" pitchFamily="34" charset="0"/>
                          <a:ea typeface="+mn-ea"/>
                          <a:cs typeface="Arial" panose="020B0604020202020204" pitchFamily="34" charset="0"/>
                        </a:rPr>
                        <a:t>?</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tc>
                <a:extLst>
                  <a:ext uri="{0D108BD9-81ED-4DB2-BD59-A6C34878D82A}">
                    <a16:rowId xmlns:a16="http://schemas.microsoft.com/office/drawing/2014/main" val="755164784"/>
                  </a:ext>
                </a:extLst>
              </a:tr>
              <a:tr h="393973">
                <a:tc rowSpan="2">
                  <a:txBody>
                    <a:bodyPr/>
                    <a:lstStyle/>
                    <a:p>
                      <a:pPr algn="ctr" fontAlgn="ctr"/>
                      <a:r>
                        <a:rPr lang="en-US" sz="1200" b="1" u="none" strike="noStrike" dirty="0" err="1">
                          <a:effectLst/>
                          <a:latin typeface="Arial" panose="020B0604020202020204" pitchFamily="34" charset="0"/>
                          <a:cs typeface="Arial" panose="020B0604020202020204" pitchFamily="34" charset="0"/>
                        </a:rPr>
                        <a:t>GRUPO</a:t>
                      </a:r>
                      <a:r>
                        <a:rPr lang="en-US" sz="1200" b="1" u="none" strike="noStrike" dirty="0">
                          <a:effectLst/>
                          <a:latin typeface="Arial" panose="020B0604020202020204" pitchFamily="34" charset="0"/>
                          <a:cs typeface="Arial" panose="020B0604020202020204" pitchFamily="34" charset="0"/>
                        </a:rPr>
                        <a:t> 9</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solidFill>
                      <a:schemeClr val="bg2">
                        <a:lumMod val="9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AR" sz="1400" kern="1200" dirty="0">
                          <a:solidFill>
                            <a:schemeClr val="dk1"/>
                          </a:solidFill>
                          <a:effectLst/>
                          <a:latin typeface="Arial" panose="020B0604020202020204" pitchFamily="34" charset="0"/>
                          <a:ea typeface="+mn-ea"/>
                          <a:cs typeface="Arial" panose="020B0604020202020204" pitchFamily="34" charset="0"/>
                        </a:rPr>
                        <a:t>Investigar cuáles son las </a:t>
                      </a:r>
                      <a:r>
                        <a:rPr lang="es-AR" sz="1400" b="1" kern="1200" dirty="0">
                          <a:solidFill>
                            <a:schemeClr val="dk1"/>
                          </a:solidFill>
                          <a:effectLst/>
                          <a:latin typeface="Arial" panose="020B0604020202020204" pitchFamily="34" charset="0"/>
                          <a:ea typeface="+mn-ea"/>
                          <a:cs typeface="Arial" panose="020B0604020202020204" pitchFamily="34" charset="0"/>
                        </a:rPr>
                        <a:t>principales marcas de cosechadoras utilizadas en Argentina</a:t>
                      </a:r>
                      <a:r>
                        <a:rPr lang="es-AR" sz="1400" kern="1200" dirty="0">
                          <a:solidFill>
                            <a:schemeClr val="dk1"/>
                          </a:solidFill>
                          <a:effectLst/>
                          <a:latin typeface="Arial" panose="020B0604020202020204" pitchFamily="34" charset="0"/>
                          <a:ea typeface="+mn-ea"/>
                          <a:cs typeface="Arial" panose="020B0604020202020204" pitchFamily="34" charset="0"/>
                        </a:rPr>
                        <a:t>.</a:t>
                      </a:r>
                      <a:endParaRPr lang="en-US" sz="1400" kern="1200" dirty="0">
                        <a:solidFill>
                          <a:schemeClr val="dk1"/>
                        </a:solidFill>
                        <a:effectLst/>
                        <a:latin typeface="Arial" panose="020B0604020202020204" pitchFamily="34" charset="0"/>
                        <a:ea typeface="+mn-ea"/>
                        <a:cs typeface="Arial" panose="020B0604020202020204" pitchFamily="34" charset="0"/>
                      </a:endParaRPr>
                    </a:p>
                    <a:p>
                      <a:pPr algn="l" rtl="0" fontAlgn="ctr"/>
                      <a:endParaRPr lang="es-AR" sz="1050" b="0"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2513713691"/>
                  </a:ext>
                </a:extLst>
              </a:tr>
              <a:tr h="309633">
                <a:tc vMerge="1">
                  <a:txBody>
                    <a:bodyPr/>
                    <a:lstStyle/>
                    <a:p>
                      <a:endParaRPr lang="es-AR"/>
                    </a:p>
                  </a:txBody>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¿Qué ventajas tiene la </a:t>
                      </a:r>
                      <a:r>
                        <a:rPr lang="es-AR" sz="1400" b="1" kern="1200" dirty="0">
                          <a:solidFill>
                            <a:schemeClr val="dk1"/>
                          </a:solidFill>
                          <a:effectLst/>
                          <a:latin typeface="Arial" panose="020B0604020202020204" pitchFamily="34" charset="0"/>
                          <a:ea typeface="+mn-ea"/>
                          <a:cs typeface="Arial" panose="020B0604020202020204" pitchFamily="34" charset="0"/>
                        </a:rPr>
                        <a:t>cosecha mecanizada del algodón</a:t>
                      </a:r>
                      <a:r>
                        <a:rPr lang="es-AR" sz="1400" kern="1200" dirty="0">
                          <a:solidFill>
                            <a:schemeClr val="dk1"/>
                          </a:solidFill>
                          <a:effectLst/>
                          <a:latin typeface="Arial" panose="020B0604020202020204" pitchFamily="34" charset="0"/>
                          <a:ea typeface="+mn-ea"/>
                          <a:cs typeface="Arial" panose="020B0604020202020204" pitchFamily="34" charset="0"/>
                        </a:rPr>
                        <a:t> frente a la manual?</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3656738472"/>
                  </a:ext>
                </a:extLst>
              </a:tr>
            </a:tbl>
          </a:graphicData>
        </a:graphic>
      </p:graphicFrame>
    </p:spTree>
    <p:extLst>
      <p:ext uri="{BB962C8B-B14F-4D97-AF65-F5344CB8AC3E}">
        <p14:creationId xmlns:p14="http://schemas.microsoft.com/office/powerpoint/2010/main" val="1633811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rtl="0"/>
            <a:fld id="{13D2E340-0663-474B-992C-9192B5C45E57}" type="slidenum">
              <a:rPr lang="es-ES" noProof="0" smtClean="0"/>
              <a:t>38</a:t>
            </a:fld>
            <a:endParaRPr lang="es-ES" noProof="0"/>
          </a:p>
        </p:txBody>
      </p:sp>
      <p:graphicFrame>
        <p:nvGraphicFramePr>
          <p:cNvPr id="2" name="Tabla 1"/>
          <p:cNvGraphicFramePr>
            <a:graphicFrameLocks noGrp="1"/>
          </p:cNvGraphicFramePr>
          <p:nvPr>
            <p:extLst>
              <p:ext uri="{D42A27DB-BD31-4B8C-83A1-F6EECF244321}">
                <p14:modId xmlns:p14="http://schemas.microsoft.com/office/powerpoint/2010/main" val="441814145"/>
              </p:ext>
            </p:extLst>
          </p:nvPr>
        </p:nvGraphicFramePr>
        <p:xfrm>
          <a:off x="-1" y="-5"/>
          <a:ext cx="11791407" cy="7544016"/>
        </p:xfrm>
        <a:graphic>
          <a:graphicData uri="http://schemas.openxmlformats.org/drawingml/2006/table">
            <a:tbl>
              <a:tblPr>
                <a:tableStyleId>{5C22544A-7EE6-4342-B048-85BDC9FD1C3A}</a:tableStyleId>
              </a:tblPr>
              <a:tblGrid>
                <a:gridCol w="3178901">
                  <a:extLst>
                    <a:ext uri="{9D8B030D-6E8A-4147-A177-3AD203B41FA5}">
                      <a16:colId xmlns:a16="http://schemas.microsoft.com/office/drawing/2014/main" val="3796954161"/>
                    </a:ext>
                  </a:extLst>
                </a:gridCol>
                <a:gridCol w="8612506">
                  <a:extLst>
                    <a:ext uri="{9D8B030D-6E8A-4147-A177-3AD203B41FA5}">
                      <a16:colId xmlns:a16="http://schemas.microsoft.com/office/drawing/2014/main" val="2122886829"/>
                    </a:ext>
                  </a:extLst>
                </a:gridCol>
              </a:tblGrid>
              <a:tr h="301374">
                <a:tc rowSpan="3">
                  <a:txBody>
                    <a:bodyPr/>
                    <a:lstStyle/>
                    <a:p>
                      <a:pPr algn="ctr" fontAlgn="ctr"/>
                      <a:r>
                        <a:rPr lang="en-US" sz="1200" b="1" u="none" strike="noStrike" dirty="0" err="1">
                          <a:effectLst/>
                          <a:latin typeface="Arial" panose="020B0604020202020204" pitchFamily="34" charset="0"/>
                          <a:cs typeface="Arial" panose="020B0604020202020204" pitchFamily="34" charset="0"/>
                        </a:rPr>
                        <a:t>GRUPO</a:t>
                      </a:r>
                      <a:r>
                        <a:rPr lang="en-US" sz="1200" b="1" u="none" strike="noStrike" dirty="0">
                          <a:effectLst/>
                          <a:latin typeface="Arial" panose="020B0604020202020204" pitchFamily="34" charset="0"/>
                          <a:cs typeface="Arial" panose="020B0604020202020204" pitchFamily="34" charset="0"/>
                        </a:rPr>
                        <a:t> 10</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solidFill>
                      <a:schemeClr val="bg2">
                        <a:lumMod val="90000"/>
                      </a:schemeClr>
                    </a:solidFill>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¿Qué factores influyen en la </a:t>
                      </a:r>
                      <a:r>
                        <a:rPr lang="es-AR" sz="1400" b="1" kern="1200" dirty="0">
                          <a:solidFill>
                            <a:schemeClr val="dk1"/>
                          </a:solidFill>
                          <a:effectLst/>
                          <a:latin typeface="Arial" panose="020B0604020202020204" pitchFamily="34" charset="0"/>
                          <a:ea typeface="+mn-ea"/>
                          <a:cs typeface="Arial" panose="020B0604020202020204" pitchFamily="34" charset="0"/>
                        </a:rPr>
                        <a:t>elección de la potencia de un tractor</a:t>
                      </a:r>
                      <a:r>
                        <a:rPr lang="es-AR" sz="1400" kern="1200" dirty="0">
                          <a:solidFill>
                            <a:schemeClr val="dk1"/>
                          </a:solidFill>
                          <a:effectLst/>
                          <a:latin typeface="Arial" panose="020B0604020202020204" pitchFamily="34" charset="0"/>
                          <a:ea typeface="+mn-ea"/>
                          <a:cs typeface="Arial" panose="020B0604020202020204" pitchFamily="34" charset="0"/>
                        </a:rPr>
                        <a:t>?</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982900992"/>
                  </a:ext>
                </a:extLst>
              </a:tr>
              <a:tr h="301374">
                <a:tc vMerge="1">
                  <a:txBody>
                    <a:bodyPr/>
                    <a:lstStyle/>
                    <a:p>
                      <a:endParaRPr lang="es-AR"/>
                    </a:p>
                  </a:txBody>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¿Cómo influye el peso del tractor en su </a:t>
                      </a:r>
                      <a:r>
                        <a:rPr lang="es-AR" sz="1400" b="1" kern="1200" dirty="0">
                          <a:solidFill>
                            <a:schemeClr val="dk1"/>
                          </a:solidFill>
                          <a:effectLst/>
                          <a:latin typeface="Arial" panose="020B0604020202020204" pitchFamily="34" charset="0"/>
                          <a:ea typeface="+mn-ea"/>
                          <a:cs typeface="Arial" panose="020B0604020202020204" pitchFamily="34" charset="0"/>
                        </a:rPr>
                        <a:t>capacidad de tracción</a:t>
                      </a:r>
                      <a:r>
                        <a:rPr lang="es-AR" sz="1400" kern="1200" dirty="0">
                          <a:solidFill>
                            <a:schemeClr val="dk1"/>
                          </a:solidFill>
                          <a:effectLst/>
                          <a:latin typeface="Arial" panose="020B0604020202020204" pitchFamily="34" charset="0"/>
                          <a:ea typeface="+mn-ea"/>
                          <a:cs typeface="Arial" panose="020B0604020202020204" pitchFamily="34" charset="0"/>
                        </a:rPr>
                        <a:t>?</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1437812433"/>
                  </a:ext>
                </a:extLst>
              </a:tr>
              <a:tr h="301374">
                <a:tc vMerge="1">
                  <a:txBody>
                    <a:bodyPr/>
                    <a:lstStyle/>
                    <a:p>
                      <a:pPr algn="ctr" fontAlgn="ct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kern="1200" dirty="0">
                          <a:solidFill>
                            <a:schemeClr val="dk1"/>
                          </a:solidFill>
                          <a:effectLst/>
                          <a:latin typeface="Arial" panose="020B0604020202020204" pitchFamily="34" charset="0"/>
                          <a:ea typeface="+mn-ea"/>
                          <a:cs typeface="Arial" panose="020B0604020202020204" pitchFamily="34" charset="0"/>
                        </a:rPr>
                        <a:t>¿Qué problemas puede causar el </a:t>
                      </a:r>
                      <a:r>
                        <a:rPr lang="es-AR" sz="1400" b="1" kern="1200" dirty="0">
                          <a:solidFill>
                            <a:schemeClr val="dk1"/>
                          </a:solidFill>
                          <a:effectLst/>
                          <a:latin typeface="Arial" panose="020B0604020202020204" pitchFamily="34" charset="0"/>
                          <a:ea typeface="+mn-ea"/>
                          <a:cs typeface="Arial" panose="020B0604020202020204" pitchFamily="34" charset="0"/>
                        </a:rPr>
                        <a:t>patinamiento excesivo</a:t>
                      </a:r>
                      <a:r>
                        <a:rPr lang="es-AR" sz="1400" kern="1200" dirty="0">
                          <a:solidFill>
                            <a:schemeClr val="dk1"/>
                          </a:solidFill>
                          <a:effectLst/>
                          <a:latin typeface="Arial" panose="020B0604020202020204" pitchFamily="34" charset="0"/>
                          <a:ea typeface="+mn-ea"/>
                          <a:cs typeface="Arial" panose="020B0604020202020204" pitchFamily="34" charset="0"/>
                        </a:rPr>
                        <a:t>?</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4180412867"/>
                  </a:ext>
                </a:extLst>
              </a:tr>
              <a:tr h="301374">
                <a:tc rowSpan="3">
                  <a:txBody>
                    <a:bodyPr/>
                    <a:lstStyle/>
                    <a:p>
                      <a:pPr algn="ctr" fontAlgn="ctr"/>
                      <a:r>
                        <a:rPr lang="en-US" sz="1200" b="1" u="none" strike="noStrike" dirty="0" err="1">
                          <a:effectLst/>
                          <a:latin typeface="Arial" panose="020B0604020202020204" pitchFamily="34" charset="0"/>
                          <a:cs typeface="Arial" panose="020B0604020202020204" pitchFamily="34" charset="0"/>
                        </a:rPr>
                        <a:t>GRUPO</a:t>
                      </a:r>
                      <a:r>
                        <a:rPr lang="en-US" sz="1200" b="1" u="none" strike="noStrike" dirty="0">
                          <a:effectLst/>
                          <a:latin typeface="Arial" panose="020B0604020202020204" pitchFamily="34" charset="0"/>
                          <a:cs typeface="Arial" panose="020B0604020202020204" pitchFamily="34" charset="0"/>
                        </a:rPr>
                        <a:t> 11</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¿Qué ventajas tienen los tractores con </a:t>
                      </a:r>
                      <a:r>
                        <a:rPr lang="es-AR" sz="1400" b="1" kern="1200" dirty="0">
                          <a:solidFill>
                            <a:schemeClr val="dk1"/>
                          </a:solidFill>
                          <a:effectLst/>
                          <a:latin typeface="Arial" panose="020B0604020202020204" pitchFamily="34" charset="0"/>
                          <a:ea typeface="+mn-ea"/>
                          <a:cs typeface="Arial" panose="020B0604020202020204" pitchFamily="34" charset="0"/>
                        </a:rPr>
                        <a:t>doble tracción</a:t>
                      </a:r>
                      <a:r>
                        <a:rPr lang="es-AR" sz="1400" kern="1200" dirty="0">
                          <a:solidFill>
                            <a:schemeClr val="dk1"/>
                          </a:solidFill>
                          <a:effectLst/>
                          <a:latin typeface="Arial" panose="020B0604020202020204" pitchFamily="34" charset="0"/>
                          <a:ea typeface="+mn-ea"/>
                          <a:cs typeface="Arial" panose="020B0604020202020204" pitchFamily="34" charset="0"/>
                        </a:rPr>
                        <a:t>?</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tc>
                <a:extLst>
                  <a:ext uri="{0D108BD9-81ED-4DB2-BD59-A6C34878D82A}">
                    <a16:rowId xmlns:a16="http://schemas.microsoft.com/office/drawing/2014/main" val="1448215803"/>
                  </a:ext>
                </a:extLst>
              </a:tr>
              <a:tr h="301374">
                <a:tc vMerge="1">
                  <a:txBody>
                    <a:bodyPr/>
                    <a:lstStyle/>
                    <a:p>
                      <a:endParaRPr lang="es-AR"/>
                    </a:p>
                  </a:txBody>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¿Cómo influye el </a:t>
                      </a:r>
                      <a:r>
                        <a:rPr lang="es-AR" sz="1400" b="1" kern="1200" dirty="0">
                          <a:solidFill>
                            <a:schemeClr val="dk1"/>
                          </a:solidFill>
                          <a:effectLst/>
                          <a:latin typeface="Arial" panose="020B0604020202020204" pitchFamily="34" charset="0"/>
                          <a:ea typeface="+mn-ea"/>
                          <a:cs typeface="Arial" panose="020B0604020202020204" pitchFamily="34" charset="0"/>
                        </a:rPr>
                        <a:t>consumo de combustible</a:t>
                      </a:r>
                      <a:r>
                        <a:rPr lang="es-AR" sz="1400" kern="1200" dirty="0">
                          <a:solidFill>
                            <a:schemeClr val="dk1"/>
                          </a:solidFill>
                          <a:effectLst/>
                          <a:latin typeface="Arial" panose="020B0604020202020204" pitchFamily="34" charset="0"/>
                          <a:ea typeface="+mn-ea"/>
                          <a:cs typeface="Arial" panose="020B0604020202020204" pitchFamily="34" charset="0"/>
                        </a:rPr>
                        <a:t> en los costos de producción?</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tc>
                <a:extLst>
                  <a:ext uri="{0D108BD9-81ED-4DB2-BD59-A6C34878D82A}">
                    <a16:rowId xmlns:a16="http://schemas.microsoft.com/office/drawing/2014/main" val="2974320260"/>
                  </a:ext>
                </a:extLst>
              </a:tr>
              <a:tr h="301374">
                <a:tc vMerge="1">
                  <a:txBody>
                    <a:bodyPr/>
                    <a:lstStyle/>
                    <a:p>
                      <a:pPr algn="ctr" fontAlgn="ct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kern="1200" dirty="0">
                          <a:solidFill>
                            <a:schemeClr val="dk1"/>
                          </a:solidFill>
                          <a:effectLst/>
                          <a:latin typeface="Arial" panose="020B0604020202020204" pitchFamily="34" charset="0"/>
                          <a:ea typeface="+mn-ea"/>
                          <a:cs typeface="Arial" panose="020B0604020202020204" pitchFamily="34" charset="0"/>
                        </a:rPr>
                        <a:t>¿Qué mantenimiento preventivo necesita un tractor?</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tc>
                <a:extLst>
                  <a:ext uri="{0D108BD9-81ED-4DB2-BD59-A6C34878D82A}">
                    <a16:rowId xmlns:a16="http://schemas.microsoft.com/office/drawing/2014/main" val="3086277216"/>
                  </a:ext>
                </a:extLst>
              </a:tr>
              <a:tr h="301374">
                <a:tc rowSpan="3">
                  <a:txBody>
                    <a:bodyPr/>
                    <a:lstStyle/>
                    <a:p>
                      <a:pPr algn="ctr" fontAlgn="ctr"/>
                      <a:r>
                        <a:rPr lang="en-US" sz="1200" b="1" u="none" strike="noStrike" dirty="0" err="1">
                          <a:effectLst/>
                          <a:latin typeface="Arial" panose="020B0604020202020204" pitchFamily="34" charset="0"/>
                          <a:cs typeface="Arial" panose="020B0604020202020204" pitchFamily="34" charset="0"/>
                        </a:rPr>
                        <a:t>GRUPO</a:t>
                      </a:r>
                      <a:r>
                        <a:rPr lang="en-US" sz="1200" b="1" u="none" strike="noStrike" dirty="0">
                          <a:effectLst/>
                          <a:latin typeface="Arial" panose="020B0604020202020204" pitchFamily="34" charset="0"/>
                          <a:cs typeface="Arial" panose="020B0604020202020204" pitchFamily="34" charset="0"/>
                        </a:rPr>
                        <a:t> 12</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solidFill>
                      <a:schemeClr val="bg2">
                        <a:lumMod val="90000"/>
                      </a:schemeClr>
                    </a:solidFill>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¿Cómo influye el tractor en la </a:t>
                      </a:r>
                      <a:r>
                        <a:rPr lang="es-AR" sz="1400" b="1" kern="1200" dirty="0">
                          <a:solidFill>
                            <a:schemeClr val="dk1"/>
                          </a:solidFill>
                          <a:effectLst/>
                          <a:latin typeface="Arial" panose="020B0604020202020204" pitchFamily="34" charset="0"/>
                          <a:ea typeface="+mn-ea"/>
                          <a:cs typeface="Arial" panose="020B0604020202020204" pitchFamily="34" charset="0"/>
                        </a:rPr>
                        <a:t>eficiencia de todo el sistema mecanizado</a:t>
                      </a:r>
                      <a:r>
                        <a:rPr lang="es-AR" sz="1400" kern="1200" dirty="0">
                          <a:solidFill>
                            <a:schemeClr val="dk1"/>
                          </a:solidFill>
                          <a:effectLst/>
                          <a:latin typeface="Arial" panose="020B0604020202020204" pitchFamily="34" charset="0"/>
                          <a:ea typeface="+mn-ea"/>
                          <a:cs typeface="Arial" panose="020B0604020202020204" pitchFamily="34" charset="0"/>
                        </a:rPr>
                        <a:t>?</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3353301755"/>
                  </a:ext>
                </a:extLst>
              </a:tr>
              <a:tr h="301374">
                <a:tc vMerge="1">
                  <a:txBody>
                    <a:bodyPr/>
                    <a:lstStyle/>
                    <a:p>
                      <a:endParaRPr lang="es-AR"/>
                    </a:p>
                  </a:txBody>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¿Cómo influyen los avances tecnológicos (GPS, piloto automático) en el uso del tractor?</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2260782579"/>
                  </a:ext>
                </a:extLst>
              </a:tr>
              <a:tr h="301374">
                <a:tc vMerge="1">
                  <a:txBody>
                    <a:bodyPr/>
                    <a:lstStyle/>
                    <a:p>
                      <a:pPr algn="ctr" fontAlgn="ct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kern="1200" dirty="0">
                          <a:solidFill>
                            <a:schemeClr val="dk1"/>
                          </a:solidFill>
                          <a:effectLst/>
                          <a:latin typeface="Arial" panose="020B0604020202020204" pitchFamily="34" charset="0"/>
                          <a:ea typeface="+mn-ea"/>
                          <a:cs typeface="Arial" panose="020B0604020202020204" pitchFamily="34" charset="0"/>
                        </a:rPr>
                        <a:t>Investigar qué </a:t>
                      </a:r>
                      <a:r>
                        <a:rPr lang="es-AR" sz="1400" b="1" kern="1200" dirty="0">
                          <a:solidFill>
                            <a:schemeClr val="dk1"/>
                          </a:solidFill>
                          <a:effectLst/>
                          <a:latin typeface="Arial" panose="020B0604020202020204" pitchFamily="34" charset="0"/>
                          <a:ea typeface="+mn-ea"/>
                          <a:cs typeface="Arial" panose="020B0604020202020204" pitchFamily="34" charset="0"/>
                        </a:rPr>
                        <a:t>rangos de potencia de tractores</a:t>
                      </a:r>
                      <a:r>
                        <a:rPr lang="es-AR" sz="1400" kern="1200" dirty="0">
                          <a:solidFill>
                            <a:schemeClr val="dk1"/>
                          </a:solidFill>
                          <a:effectLst/>
                          <a:latin typeface="Arial" panose="020B0604020202020204" pitchFamily="34" charset="0"/>
                          <a:ea typeface="+mn-ea"/>
                          <a:cs typeface="Arial" panose="020B0604020202020204" pitchFamily="34" charset="0"/>
                        </a:rPr>
                        <a:t> utilizan pequeños, medianos y grandes productores.</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2974839638"/>
                  </a:ext>
                </a:extLst>
              </a:tr>
              <a:tr h="324881">
                <a:tc rowSpan="3">
                  <a:txBody>
                    <a:bodyPr/>
                    <a:lstStyle/>
                    <a:p>
                      <a:pPr algn="ctr" fontAlgn="ctr"/>
                      <a:r>
                        <a:rPr lang="en-US" sz="1200" b="1" u="none" strike="noStrike" dirty="0" err="1">
                          <a:effectLst/>
                          <a:latin typeface="Arial" panose="020B0604020202020204" pitchFamily="34" charset="0"/>
                          <a:cs typeface="Arial" panose="020B0604020202020204" pitchFamily="34" charset="0"/>
                        </a:rPr>
                        <a:t>GRUPO</a:t>
                      </a:r>
                      <a:r>
                        <a:rPr lang="en-US" sz="1200" b="1" u="none" strike="noStrike" dirty="0">
                          <a:effectLst/>
                          <a:latin typeface="Arial" panose="020B0604020202020204" pitchFamily="34" charset="0"/>
                          <a:cs typeface="Arial" panose="020B0604020202020204" pitchFamily="34" charset="0"/>
                        </a:rPr>
                        <a:t> 13</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¿Cómo influyen el </a:t>
                      </a:r>
                      <a:r>
                        <a:rPr lang="es-AR" sz="1400" b="1" kern="1200" dirty="0">
                          <a:solidFill>
                            <a:schemeClr val="dk1"/>
                          </a:solidFill>
                          <a:effectLst/>
                          <a:latin typeface="Arial" panose="020B0604020202020204" pitchFamily="34" charset="0"/>
                          <a:ea typeface="+mn-ea"/>
                          <a:cs typeface="Arial" panose="020B0604020202020204" pitchFamily="34" charset="0"/>
                        </a:rPr>
                        <a:t>viento y la temperatura</a:t>
                      </a:r>
                      <a:r>
                        <a:rPr lang="es-AR" sz="1400" kern="1200" dirty="0">
                          <a:solidFill>
                            <a:schemeClr val="dk1"/>
                          </a:solidFill>
                          <a:effectLst/>
                          <a:latin typeface="Arial" panose="020B0604020202020204" pitchFamily="34" charset="0"/>
                          <a:ea typeface="+mn-ea"/>
                          <a:cs typeface="Arial" panose="020B0604020202020204" pitchFamily="34" charset="0"/>
                        </a:rPr>
                        <a:t> en una aplicación de fitosanitarios?</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tc>
                <a:extLst>
                  <a:ext uri="{0D108BD9-81ED-4DB2-BD59-A6C34878D82A}">
                    <a16:rowId xmlns:a16="http://schemas.microsoft.com/office/drawing/2014/main" val="3430133167"/>
                  </a:ext>
                </a:extLst>
              </a:tr>
              <a:tr h="315032">
                <a:tc vMerge="1">
                  <a:txBody>
                    <a:bodyPr/>
                    <a:lstStyle/>
                    <a:p>
                      <a:endParaRPr lang="es-AR"/>
                    </a:p>
                  </a:txBody>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¿Qué es la </a:t>
                      </a:r>
                      <a:r>
                        <a:rPr lang="es-AR" sz="1400" b="1" kern="1200" dirty="0">
                          <a:solidFill>
                            <a:schemeClr val="dk1"/>
                          </a:solidFill>
                          <a:effectLst/>
                          <a:latin typeface="Arial" panose="020B0604020202020204" pitchFamily="34" charset="0"/>
                          <a:ea typeface="+mn-ea"/>
                          <a:cs typeface="Arial" panose="020B0604020202020204" pitchFamily="34" charset="0"/>
                        </a:rPr>
                        <a:t>deriva</a:t>
                      </a:r>
                      <a:r>
                        <a:rPr lang="es-AR" sz="1400" kern="1200" dirty="0">
                          <a:solidFill>
                            <a:schemeClr val="dk1"/>
                          </a:solidFill>
                          <a:effectLst/>
                          <a:latin typeface="Arial" panose="020B0604020202020204" pitchFamily="34" charset="0"/>
                          <a:ea typeface="+mn-ea"/>
                          <a:cs typeface="Arial" panose="020B0604020202020204" pitchFamily="34" charset="0"/>
                        </a:rPr>
                        <a:t> en pulverización y cómo se puede evitar?</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tc>
                <a:extLst>
                  <a:ext uri="{0D108BD9-81ED-4DB2-BD59-A6C34878D82A}">
                    <a16:rowId xmlns:a16="http://schemas.microsoft.com/office/drawing/2014/main" val="1135184615"/>
                  </a:ext>
                </a:extLst>
              </a:tr>
              <a:tr h="315032">
                <a:tc vMerge="1">
                  <a:txBody>
                    <a:bodyPr/>
                    <a:lstStyle/>
                    <a:p>
                      <a:pPr algn="ctr" fontAlgn="ct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kern="1200" dirty="0">
                          <a:solidFill>
                            <a:schemeClr val="dk1"/>
                          </a:solidFill>
                          <a:effectLst/>
                          <a:latin typeface="Arial" panose="020B0604020202020204" pitchFamily="34" charset="0"/>
                          <a:ea typeface="+mn-ea"/>
                          <a:cs typeface="Arial" panose="020B0604020202020204" pitchFamily="34" charset="0"/>
                        </a:rPr>
                        <a:t>¿Por qué es importante elegir correctamente el </a:t>
                      </a:r>
                      <a:r>
                        <a:rPr lang="es-AR" sz="1400" b="1" kern="1200" dirty="0">
                          <a:solidFill>
                            <a:schemeClr val="dk1"/>
                          </a:solidFill>
                          <a:effectLst/>
                          <a:latin typeface="Arial" panose="020B0604020202020204" pitchFamily="34" charset="0"/>
                          <a:ea typeface="+mn-ea"/>
                          <a:cs typeface="Arial" panose="020B0604020202020204" pitchFamily="34" charset="0"/>
                        </a:rPr>
                        <a:t>tipo de boquilla</a:t>
                      </a:r>
                      <a:r>
                        <a:rPr lang="es-AR" sz="1400" kern="1200" dirty="0">
                          <a:solidFill>
                            <a:schemeClr val="dk1"/>
                          </a:solidFill>
                          <a:effectLst/>
                          <a:latin typeface="Arial" panose="020B0604020202020204" pitchFamily="34" charset="0"/>
                          <a:ea typeface="+mn-ea"/>
                          <a:cs typeface="Arial" panose="020B0604020202020204" pitchFamily="34" charset="0"/>
                        </a:rPr>
                        <a:t>?</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tc>
                <a:extLst>
                  <a:ext uri="{0D108BD9-81ED-4DB2-BD59-A6C34878D82A}">
                    <a16:rowId xmlns:a16="http://schemas.microsoft.com/office/drawing/2014/main" val="3802834697"/>
                  </a:ext>
                </a:extLst>
              </a:tr>
              <a:tr h="301374">
                <a:tc rowSpan="3">
                  <a:txBody>
                    <a:bodyPr/>
                    <a:lstStyle/>
                    <a:p>
                      <a:pPr algn="ctr" fontAlgn="ctr"/>
                      <a:r>
                        <a:rPr lang="en-US" sz="1200" b="1" u="none" strike="noStrike" dirty="0" err="1">
                          <a:effectLst/>
                          <a:latin typeface="Arial" panose="020B0604020202020204" pitchFamily="34" charset="0"/>
                          <a:cs typeface="Arial" panose="020B0604020202020204" pitchFamily="34" charset="0"/>
                        </a:rPr>
                        <a:t>GRUPO</a:t>
                      </a:r>
                      <a:r>
                        <a:rPr lang="en-US" sz="1200" b="1" u="none" strike="noStrike" dirty="0">
                          <a:effectLst/>
                          <a:latin typeface="Arial" panose="020B0604020202020204" pitchFamily="34" charset="0"/>
                          <a:cs typeface="Arial" panose="020B0604020202020204" pitchFamily="34" charset="0"/>
                        </a:rPr>
                        <a:t> 14</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solidFill>
                      <a:schemeClr val="bg2">
                        <a:lumMod val="90000"/>
                      </a:schemeClr>
                    </a:solidFill>
                  </a:tcPr>
                </a:tc>
                <a:tc>
                  <a:txBody>
                    <a:bodyPr/>
                    <a:lstStyle/>
                    <a:p>
                      <a:pPr algn="l" rtl="0" fontAlgn="ctr">
                        <a:buClr>
                          <a:srgbClr val="000000"/>
                        </a:buClr>
                        <a:buSzPts val="1200"/>
                        <a:buFont typeface="Arial" panose="020B0604020202020204" pitchFamily="34" charset="0"/>
                        <a:buNone/>
                      </a:pPr>
                      <a:r>
                        <a:rPr lang="es-AR" sz="1400" kern="1200" dirty="0">
                          <a:solidFill>
                            <a:schemeClr val="dk1"/>
                          </a:solidFill>
                          <a:effectLst/>
                          <a:latin typeface="Arial" panose="020B0604020202020204" pitchFamily="34" charset="0"/>
                          <a:ea typeface="+mn-ea"/>
                          <a:cs typeface="Arial" panose="020B0604020202020204" pitchFamily="34" charset="0"/>
                        </a:rPr>
                        <a:t>¿Qué consecuencias puede tener una </a:t>
                      </a:r>
                      <a:r>
                        <a:rPr lang="es-AR" sz="1400" b="1" kern="1200" dirty="0">
                          <a:solidFill>
                            <a:schemeClr val="dk1"/>
                          </a:solidFill>
                          <a:effectLst/>
                          <a:latin typeface="Arial" panose="020B0604020202020204" pitchFamily="34" charset="0"/>
                          <a:ea typeface="+mn-ea"/>
                          <a:cs typeface="Arial" panose="020B0604020202020204" pitchFamily="34" charset="0"/>
                        </a:rPr>
                        <a:t>mala calibración</a:t>
                      </a:r>
                      <a:r>
                        <a:rPr lang="es-AR" sz="1400" kern="1200" dirty="0">
                          <a:solidFill>
                            <a:schemeClr val="dk1"/>
                          </a:solidFill>
                          <a:effectLst/>
                          <a:latin typeface="Arial" panose="020B0604020202020204" pitchFamily="34" charset="0"/>
                          <a:ea typeface="+mn-ea"/>
                          <a:cs typeface="Arial" panose="020B0604020202020204" pitchFamily="34" charset="0"/>
                        </a:rPr>
                        <a:t> de la pulverizadora?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887071909"/>
                  </a:ext>
                </a:extLst>
              </a:tr>
              <a:tr h="301374">
                <a:tc vMerge="1">
                  <a:txBody>
                    <a:bodyPr/>
                    <a:lstStyle/>
                    <a:p>
                      <a:endParaRPr lang="es-AR"/>
                    </a:p>
                  </a:txBody>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¿Cómo influye el </a:t>
                      </a:r>
                      <a:r>
                        <a:rPr lang="es-AR" sz="1400" b="1" kern="1200" dirty="0">
                          <a:solidFill>
                            <a:schemeClr val="dk1"/>
                          </a:solidFill>
                          <a:effectLst/>
                          <a:latin typeface="Arial" panose="020B0604020202020204" pitchFamily="34" charset="0"/>
                          <a:ea typeface="+mn-ea"/>
                          <a:cs typeface="Arial" panose="020B0604020202020204" pitchFamily="34" charset="0"/>
                        </a:rPr>
                        <a:t>tamaño de gota</a:t>
                      </a:r>
                      <a:r>
                        <a:rPr lang="es-AR" sz="1400" kern="1200" dirty="0">
                          <a:solidFill>
                            <a:schemeClr val="dk1"/>
                          </a:solidFill>
                          <a:effectLst/>
                          <a:latin typeface="Arial" panose="020B0604020202020204" pitchFamily="34" charset="0"/>
                          <a:ea typeface="+mn-ea"/>
                          <a:cs typeface="Arial" panose="020B0604020202020204" pitchFamily="34" charset="0"/>
                        </a:rPr>
                        <a:t> en la eficiencia del control de plagas?</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2749584587"/>
                  </a:ext>
                </a:extLst>
              </a:tr>
              <a:tr h="301374">
                <a:tc vMerge="1">
                  <a:txBody>
                    <a:bodyPr/>
                    <a:lstStyle/>
                    <a:p>
                      <a:pPr algn="ctr" fontAlgn="ct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kern="1200" dirty="0">
                          <a:solidFill>
                            <a:schemeClr val="dk1"/>
                          </a:solidFill>
                          <a:effectLst/>
                          <a:latin typeface="Arial" panose="020B0604020202020204" pitchFamily="34" charset="0"/>
                          <a:ea typeface="+mn-ea"/>
                          <a:cs typeface="Arial" panose="020B0604020202020204" pitchFamily="34" charset="0"/>
                        </a:rPr>
                        <a:t>¿Qué diferencias existen entre aplicaciones de </a:t>
                      </a:r>
                      <a:r>
                        <a:rPr lang="es-AR" sz="1400" b="1" kern="1200" dirty="0">
                          <a:solidFill>
                            <a:schemeClr val="dk1"/>
                          </a:solidFill>
                          <a:effectLst/>
                          <a:latin typeface="Arial" panose="020B0604020202020204" pitchFamily="34" charset="0"/>
                          <a:ea typeface="+mn-ea"/>
                          <a:cs typeface="Arial" panose="020B0604020202020204" pitchFamily="34" charset="0"/>
                        </a:rPr>
                        <a:t>herbicidas, fungicidas e insecticidas</a:t>
                      </a:r>
                      <a:r>
                        <a:rPr lang="es-AR" sz="1400" kern="1200" dirty="0">
                          <a:solidFill>
                            <a:schemeClr val="dk1"/>
                          </a:solidFill>
                          <a:effectLst/>
                          <a:latin typeface="Arial" panose="020B0604020202020204" pitchFamily="34" charset="0"/>
                          <a:ea typeface="+mn-ea"/>
                          <a:cs typeface="Arial" panose="020B0604020202020204" pitchFamily="34" charset="0"/>
                        </a:rPr>
                        <a:t>?</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4206950671"/>
                  </a:ext>
                </a:extLst>
              </a:tr>
              <a:tr h="301374">
                <a:tc rowSpan="2">
                  <a:txBody>
                    <a:bodyPr/>
                    <a:lstStyle/>
                    <a:p>
                      <a:pPr algn="ctr" fontAlgn="ctr"/>
                      <a:r>
                        <a:rPr lang="en-US" sz="1200" b="1" u="none" strike="noStrike" dirty="0" err="1">
                          <a:effectLst/>
                          <a:latin typeface="Arial" panose="020B0604020202020204" pitchFamily="34" charset="0"/>
                          <a:cs typeface="Arial" panose="020B0604020202020204" pitchFamily="34" charset="0"/>
                        </a:rPr>
                        <a:t>GRUPO</a:t>
                      </a:r>
                      <a:r>
                        <a:rPr lang="en-US" sz="1200" b="1" u="none" strike="noStrike" dirty="0">
                          <a:effectLst/>
                          <a:latin typeface="Arial" panose="020B0604020202020204" pitchFamily="34" charset="0"/>
                          <a:cs typeface="Arial" panose="020B0604020202020204" pitchFamily="34" charset="0"/>
                        </a:rPr>
                        <a:t> 15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¿Qué medidas de </a:t>
                      </a:r>
                      <a:r>
                        <a:rPr lang="es-AR" sz="1400" b="1" kern="1200" dirty="0">
                          <a:solidFill>
                            <a:schemeClr val="dk1"/>
                          </a:solidFill>
                          <a:effectLst/>
                          <a:latin typeface="Arial" panose="020B0604020202020204" pitchFamily="34" charset="0"/>
                          <a:ea typeface="+mn-ea"/>
                          <a:cs typeface="Arial" panose="020B0604020202020204" pitchFamily="34" charset="0"/>
                        </a:rPr>
                        <a:t>seguridad y protección</a:t>
                      </a:r>
                      <a:r>
                        <a:rPr lang="es-AR" sz="1400" kern="1200" dirty="0">
                          <a:solidFill>
                            <a:schemeClr val="dk1"/>
                          </a:solidFill>
                          <a:effectLst/>
                          <a:latin typeface="Arial" panose="020B0604020202020204" pitchFamily="34" charset="0"/>
                          <a:ea typeface="+mn-ea"/>
                          <a:cs typeface="Arial" panose="020B0604020202020204" pitchFamily="34" charset="0"/>
                        </a:rPr>
                        <a:t> debe utilizar el operario?</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tc>
                <a:extLst>
                  <a:ext uri="{0D108BD9-81ED-4DB2-BD59-A6C34878D82A}">
                    <a16:rowId xmlns:a16="http://schemas.microsoft.com/office/drawing/2014/main" val="2212101777"/>
                  </a:ext>
                </a:extLst>
              </a:tr>
              <a:tr h="301374">
                <a:tc vMerge="1">
                  <a:txBody>
                    <a:bodyPr/>
                    <a:lstStyle/>
                    <a:p>
                      <a:endParaRPr lang="es-AR"/>
                    </a:p>
                  </a:txBody>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¿Qué impacto ambiental pueden tener las aplicaciones mal realizadas?</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tc>
                <a:extLst>
                  <a:ext uri="{0D108BD9-81ED-4DB2-BD59-A6C34878D82A}">
                    <a16:rowId xmlns:a16="http://schemas.microsoft.com/office/drawing/2014/main" val="3937535689"/>
                  </a:ext>
                </a:extLst>
              </a:tr>
              <a:tr h="301374">
                <a:tc rowSpan="2">
                  <a:txBody>
                    <a:bodyPr/>
                    <a:lstStyle/>
                    <a:p>
                      <a:pPr algn="ctr" fontAlgn="ctr"/>
                      <a:r>
                        <a:rPr lang="en-US" sz="1200" b="1" u="none" strike="noStrike" dirty="0" err="1">
                          <a:effectLst/>
                          <a:latin typeface="Arial" panose="020B0604020202020204" pitchFamily="34" charset="0"/>
                          <a:cs typeface="Arial" panose="020B0604020202020204" pitchFamily="34" charset="0"/>
                        </a:rPr>
                        <a:t>GRUPO</a:t>
                      </a:r>
                      <a:r>
                        <a:rPr lang="en-US" sz="1200" b="1" u="none" strike="noStrike" dirty="0">
                          <a:effectLst/>
                          <a:latin typeface="Arial" panose="020B0604020202020204" pitchFamily="34" charset="0"/>
                          <a:cs typeface="Arial" panose="020B0604020202020204" pitchFamily="34" charset="0"/>
                        </a:rPr>
                        <a:t> 16</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kern="1200" dirty="0">
                          <a:solidFill>
                            <a:schemeClr val="dk1"/>
                          </a:solidFill>
                          <a:effectLst/>
                          <a:latin typeface="Arial" panose="020B0604020202020204" pitchFamily="34" charset="0"/>
                          <a:ea typeface="+mn-ea"/>
                          <a:cs typeface="Arial" panose="020B0604020202020204" pitchFamily="34" charset="0"/>
                        </a:rPr>
                        <a:t>¿Por qué es importante respetar las </a:t>
                      </a:r>
                      <a:r>
                        <a:rPr lang="es-AR" sz="1400" b="1" kern="1200" dirty="0">
                          <a:solidFill>
                            <a:schemeClr val="dk1"/>
                          </a:solidFill>
                          <a:effectLst/>
                          <a:latin typeface="Arial" panose="020B0604020202020204" pitchFamily="34" charset="0"/>
                          <a:ea typeface="+mn-ea"/>
                          <a:cs typeface="Arial" panose="020B0604020202020204" pitchFamily="34" charset="0"/>
                        </a:rPr>
                        <a:t>condiciones climáticas adecuadas</a:t>
                      </a:r>
                      <a:r>
                        <a:rPr lang="es-AR" sz="1400" kern="1200" dirty="0">
                          <a:solidFill>
                            <a:schemeClr val="dk1"/>
                          </a:solidFill>
                          <a:effectLst/>
                          <a:latin typeface="Arial" panose="020B0604020202020204" pitchFamily="34" charset="0"/>
                          <a:ea typeface="+mn-ea"/>
                          <a:cs typeface="Arial" panose="020B0604020202020204" pitchFamily="34" charset="0"/>
                        </a:rPr>
                        <a:t> para pulverizar?</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1303993286"/>
                  </a:ext>
                </a:extLst>
              </a:tr>
              <a:tr h="301374">
                <a:tc vMerge="1">
                  <a:txBody>
                    <a:bodyPr/>
                    <a:lstStyle/>
                    <a:p>
                      <a:endParaRPr lang="es-AR"/>
                    </a:p>
                  </a:txBody>
                  <a:tcPr/>
                </a:tc>
                <a:tc>
                  <a:txBody>
                    <a:bodyPr/>
                    <a:lstStyle/>
                    <a:p>
                      <a:pPr lvl="0"/>
                      <a:r>
                        <a:rPr lang="es-AR" sz="1400" kern="1200" dirty="0">
                          <a:solidFill>
                            <a:schemeClr val="dk1"/>
                          </a:solidFill>
                          <a:effectLst/>
                          <a:latin typeface="Arial" panose="020B0604020202020204" pitchFamily="34" charset="0"/>
                          <a:ea typeface="+mn-ea"/>
                          <a:cs typeface="Arial" panose="020B0604020202020204" pitchFamily="34" charset="0"/>
                        </a:rPr>
                        <a:t>Investigar qué </a:t>
                      </a:r>
                      <a:r>
                        <a:rPr lang="es-AR" sz="1400" b="1" kern="1200" dirty="0">
                          <a:solidFill>
                            <a:schemeClr val="dk1"/>
                          </a:solidFill>
                          <a:effectLst/>
                          <a:latin typeface="Arial" panose="020B0604020202020204" pitchFamily="34" charset="0"/>
                          <a:ea typeface="+mn-ea"/>
                          <a:cs typeface="Arial" panose="020B0604020202020204" pitchFamily="34" charset="0"/>
                        </a:rPr>
                        <a:t>tecnologías modernas</a:t>
                      </a:r>
                      <a:r>
                        <a:rPr lang="es-AR" sz="1400" kern="1200" dirty="0">
                          <a:solidFill>
                            <a:schemeClr val="dk1"/>
                          </a:solidFill>
                          <a:effectLst/>
                          <a:latin typeface="Arial" panose="020B0604020202020204" pitchFamily="34" charset="0"/>
                          <a:ea typeface="+mn-ea"/>
                          <a:cs typeface="Arial" panose="020B0604020202020204" pitchFamily="34" charset="0"/>
                        </a:rPr>
                        <a:t> se utilizan hoy en pulverización (corte por sección, sensores, etc.).</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733" marR="6733" marT="6733" marB="0" anchor="ctr">
                    <a:solidFill>
                      <a:schemeClr val="bg2">
                        <a:lumMod val="90000"/>
                      </a:schemeClr>
                    </a:solidFill>
                  </a:tcPr>
                </a:tc>
                <a:extLst>
                  <a:ext uri="{0D108BD9-81ED-4DB2-BD59-A6C34878D82A}">
                    <a16:rowId xmlns:a16="http://schemas.microsoft.com/office/drawing/2014/main" val="375077034"/>
                  </a:ext>
                </a:extLst>
              </a:tr>
              <a:tr h="301374">
                <a:tc>
                  <a:txBody>
                    <a:bodyPr/>
                    <a:lstStyle/>
                    <a:p>
                      <a:pPr algn="ctr" fontAlgn="ctr"/>
                      <a:r>
                        <a:rPr lang="en-US" sz="1200" b="1" u="none" strike="noStrike" dirty="0" err="1">
                          <a:effectLst/>
                          <a:latin typeface="Arial" panose="020B0604020202020204" pitchFamily="34" charset="0"/>
                          <a:cs typeface="Arial" panose="020B0604020202020204" pitchFamily="34" charset="0"/>
                        </a:rPr>
                        <a:t>GRUPO</a:t>
                      </a:r>
                      <a:r>
                        <a:rPr lang="en-US" sz="1200" b="1" u="none" strike="noStrike" dirty="0">
                          <a:effectLst/>
                          <a:latin typeface="Arial" panose="020B0604020202020204" pitchFamily="34" charset="0"/>
                          <a:cs typeface="Arial" panose="020B0604020202020204" pitchFamily="34" charset="0"/>
                        </a:rPr>
                        <a:t> 17</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tc>
                <a:tc>
                  <a:txBody>
                    <a:bodyPr/>
                    <a:lstStyle/>
                    <a:p>
                      <a:r>
                        <a:rPr lang="es-AR" sz="1400" dirty="0">
                          <a:latin typeface="Arial" panose="020B0604020202020204" pitchFamily="34" charset="0"/>
                          <a:cs typeface="Arial" panose="020B0604020202020204" pitchFamily="34" charset="0"/>
                        </a:rPr>
                        <a:t>Considerando la logística del</a:t>
                      </a:r>
                      <a:r>
                        <a:rPr lang="es-AR" sz="1400" baseline="0" dirty="0">
                          <a:latin typeface="Arial" panose="020B0604020202020204" pitchFamily="34" charset="0"/>
                          <a:cs typeface="Arial" panose="020B0604020202020204" pitchFamily="34" charset="0"/>
                        </a:rPr>
                        <a:t> algodón desde el campo hasta la desmotadora, realiza un cuadro comparativo sobre cada uno de los sistemas considerando: aspectos económicos del transporte, de seguridad en el </a:t>
                      </a:r>
                      <a:r>
                        <a:rPr lang="es-AR" sz="1400" baseline="0" dirty="0" err="1">
                          <a:latin typeface="Arial" panose="020B0604020202020204" pitchFamily="34" charset="0"/>
                          <a:cs typeface="Arial" panose="020B0604020202020204" pitchFamily="34" charset="0"/>
                        </a:rPr>
                        <a:t>postcosecha</a:t>
                      </a:r>
                      <a:r>
                        <a:rPr lang="es-AR" sz="1400" baseline="0" dirty="0">
                          <a:latin typeface="Arial" panose="020B0604020202020204" pitchFamily="34" charset="0"/>
                          <a:cs typeface="Arial" panose="020B0604020202020204" pitchFamily="34" charset="0"/>
                        </a:rPr>
                        <a:t>, calidad de cosecha a entregar (penalidades), instalaciones y equipos necesarios para cada una. </a:t>
                      </a:r>
                      <a:endParaRPr lang="es-AR" sz="1400" dirty="0">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907187677"/>
                  </a:ext>
                </a:extLst>
              </a:tr>
              <a:tr h="301374">
                <a:tc rowSpan="3">
                  <a:txBody>
                    <a:bodyPr/>
                    <a:lstStyle/>
                    <a:p>
                      <a:pPr algn="ctr" fontAlgn="ctr"/>
                      <a:r>
                        <a:rPr lang="en-US" sz="1200" b="1" u="none" strike="noStrike" dirty="0" err="1">
                          <a:effectLst/>
                          <a:latin typeface="Arial" panose="020B0604020202020204" pitchFamily="34" charset="0"/>
                          <a:cs typeface="Arial" panose="020B0604020202020204" pitchFamily="34" charset="0"/>
                        </a:rPr>
                        <a:t>GRUPO</a:t>
                      </a:r>
                      <a:r>
                        <a:rPr lang="en-US" sz="1200" b="1" u="none" strike="noStrike" dirty="0">
                          <a:effectLst/>
                          <a:latin typeface="Arial" panose="020B0604020202020204" pitchFamily="34" charset="0"/>
                          <a:cs typeface="Arial" panose="020B0604020202020204" pitchFamily="34" charset="0"/>
                        </a:rPr>
                        <a:t> 18</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733" marR="6733" marT="6733" marB="0" anchor="ctr">
                    <a:solidFill>
                      <a:schemeClr val="bg2">
                        <a:lumMod val="90000"/>
                      </a:schemeClr>
                    </a:solidFill>
                  </a:tcPr>
                </a:tc>
                <a:tc>
                  <a:txBody>
                    <a:bodyPr/>
                    <a:lstStyle/>
                    <a:p>
                      <a:endParaRPr lang="es-AR" dirty="0"/>
                    </a:p>
                  </a:txBody>
                  <a:tcPr marL="6733" marR="6733" marT="6733" marB="0" anchor="ctr">
                    <a:solidFill>
                      <a:schemeClr val="bg2">
                        <a:lumMod val="90000"/>
                      </a:schemeClr>
                    </a:solidFill>
                  </a:tcPr>
                </a:tc>
                <a:extLst>
                  <a:ext uri="{0D108BD9-81ED-4DB2-BD59-A6C34878D82A}">
                    <a16:rowId xmlns:a16="http://schemas.microsoft.com/office/drawing/2014/main" val="4040589026"/>
                  </a:ext>
                </a:extLst>
              </a:tr>
              <a:tr h="301374">
                <a:tc vMerge="1">
                  <a:txBody>
                    <a:bodyPr/>
                    <a:lstStyle/>
                    <a:p>
                      <a:endParaRPr lang="es-AR"/>
                    </a:p>
                  </a:txBody>
                  <a:tcPr/>
                </a:tc>
                <a:tc>
                  <a:txBody>
                    <a:bodyPr/>
                    <a:lstStyle/>
                    <a:p>
                      <a:endParaRPr lang="es-AR" dirty="0"/>
                    </a:p>
                  </a:txBody>
                  <a:tcPr marL="6733" marR="6733" marT="6733" marB="0" anchor="ctr">
                    <a:solidFill>
                      <a:schemeClr val="bg2">
                        <a:lumMod val="90000"/>
                      </a:schemeClr>
                    </a:solidFill>
                  </a:tcPr>
                </a:tc>
                <a:extLst>
                  <a:ext uri="{0D108BD9-81ED-4DB2-BD59-A6C34878D82A}">
                    <a16:rowId xmlns:a16="http://schemas.microsoft.com/office/drawing/2014/main" val="661163866"/>
                  </a:ext>
                </a:extLst>
              </a:tr>
              <a:tr h="301374">
                <a:tc vMerge="1">
                  <a:txBody>
                    <a:bodyPr/>
                    <a:lstStyle/>
                    <a:p>
                      <a:endParaRPr lang="es-AR"/>
                    </a:p>
                  </a:txBody>
                  <a:tcPr/>
                </a:tc>
                <a:tc>
                  <a:txBody>
                    <a:bodyPr/>
                    <a:lstStyle/>
                    <a:p>
                      <a:endParaRPr lang="es-AR" dirty="0"/>
                    </a:p>
                  </a:txBody>
                  <a:tcPr marL="6733" marR="6733" marT="6733" marB="0" anchor="ctr">
                    <a:solidFill>
                      <a:schemeClr val="bg2">
                        <a:lumMod val="90000"/>
                      </a:schemeClr>
                    </a:solidFill>
                  </a:tcPr>
                </a:tc>
                <a:extLst>
                  <a:ext uri="{0D108BD9-81ED-4DB2-BD59-A6C34878D82A}">
                    <a16:rowId xmlns:a16="http://schemas.microsoft.com/office/drawing/2014/main" val="1069710918"/>
                  </a:ext>
                </a:extLst>
              </a:tr>
            </a:tbl>
          </a:graphicData>
        </a:graphic>
      </p:graphicFrame>
    </p:spTree>
    <p:extLst>
      <p:ext uri="{BB962C8B-B14F-4D97-AF65-F5344CB8AC3E}">
        <p14:creationId xmlns:p14="http://schemas.microsoft.com/office/powerpoint/2010/main" val="3919706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FB695B7-11BC-A41F-C6BF-943A6AFCCEDC}"/>
              </a:ext>
            </a:extLst>
          </p:cNvPr>
          <p:cNvSpPr>
            <a:spLocks noGrp="1"/>
          </p:cNvSpPr>
          <p:nvPr>
            <p:ph idx="1"/>
          </p:nvPr>
        </p:nvSpPr>
        <p:spPr>
          <a:xfrm>
            <a:off x="884282" y="195442"/>
            <a:ext cx="5203009" cy="3784375"/>
          </a:xfrm>
        </p:spPr>
        <p:txBody>
          <a:bodyPr>
            <a:normAutofit/>
          </a:bodyPr>
          <a:lstStyle/>
          <a:p>
            <a:pPr marL="0" indent="0">
              <a:buNone/>
            </a:pPr>
            <a:r>
              <a:rPr lang="es-ES" sz="2800" b="1" u="sng" dirty="0">
                <a:solidFill>
                  <a:srgbClr val="002060"/>
                </a:solidFill>
              </a:rPr>
              <a:t>Funciones operativas del tractor:</a:t>
            </a:r>
          </a:p>
          <a:p>
            <a:r>
              <a:rPr lang="es-ES" sz="2400" dirty="0"/>
              <a:t>Generar potencia</a:t>
            </a:r>
          </a:p>
          <a:p>
            <a:r>
              <a:rPr lang="es-ES" sz="2400" dirty="0"/>
              <a:t>Proporcionar tracción</a:t>
            </a:r>
          </a:p>
          <a:p>
            <a:r>
              <a:rPr lang="es-ES" sz="2400" dirty="0"/>
              <a:t>Transmitir energía mecánica (TDF)</a:t>
            </a:r>
          </a:p>
          <a:p>
            <a:r>
              <a:rPr lang="es-ES" sz="2400" dirty="0"/>
              <a:t>Accionar sistemas hidráulicos</a:t>
            </a:r>
          </a:p>
          <a:p>
            <a:r>
              <a:rPr lang="es-ES" sz="2400" dirty="0"/>
              <a:t>Facilitar transporte y manejo de implementos</a:t>
            </a:r>
          </a:p>
          <a:p>
            <a:endParaRPr lang="es-AR" sz="2000" b="1" u="sng" dirty="0"/>
          </a:p>
        </p:txBody>
      </p:sp>
      <p:pic>
        <p:nvPicPr>
          <p:cNvPr id="4" name="Imagen 3">
            <a:extLst>
              <a:ext uri="{FF2B5EF4-FFF2-40B4-BE49-F238E27FC236}">
                <a16:creationId xmlns:a16="http://schemas.microsoft.com/office/drawing/2014/main" id="{42514CD0-DC71-5AA0-150C-CFEDB0694451}"/>
              </a:ext>
            </a:extLst>
          </p:cNvPr>
          <p:cNvPicPr>
            <a:picLocks noChangeAspect="1"/>
          </p:cNvPicPr>
          <p:nvPr/>
        </p:nvPicPr>
        <p:blipFill>
          <a:blip r:embed="rId2"/>
          <a:srcRect l="5333" r="9417" b="-4"/>
          <a:stretch>
            <a:fillRect/>
          </a:stretch>
        </p:blipFill>
        <p:spPr>
          <a:xfrm>
            <a:off x="4450081" y="288838"/>
            <a:ext cx="7750820" cy="6569169"/>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5" name="Imagen 4">
            <a:extLst>
              <a:ext uri="{FF2B5EF4-FFF2-40B4-BE49-F238E27FC236}">
                <a16:creationId xmlns:a16="http://schemas.microsoft.com/office/drawing/2014/main" id="{70F38AC1-0473-253A-E0F9-39BA33F5D090}"/>
              </a:ext>
            </a:extLst>
          </p:cNvPr>
          <p:cNvPicPr>
            <a:picLocks noChangeAspect="1"/>
          </p:cNvPicPr>
          <p:nvPr/>
        </p:nvPicPr>
        <p:blipFill>
          <a:blip r:embed="rId3"/>
          <a:srcRect l="26050" r="2074" b="3"/>
          <a:stretch>
            <a:fillRect/>
          </a:stretch>
        </p:blipFill>
        <p:spPr>
          <a:xfrm>
            <a:off x="1591265" y="3622766"/>
            <a:ext cx="3122623" cy="3138784"/>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1026" name="Picture 2" descr="Un tractor arando un campo con un arado foto – Imagen de Humano gratuita en  Unsplash">
            <a:extLst>
              <a:ext uri="{FF2B5EF4-FFF2-40B4-BE49-F238E27FC236}">
                <a16:creationId xmlns:a16="http://schemas.microsoft.com/office/drawing/2014/main" id="{351664E7-35F0-B26D-0CCE-7D4E1763714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l="11222" r="18197" b="-3"/>
          <a:stretch>
            <a:fillRect/>
          </a:stretch>
        </p:blipFill>
        <p:spPr bwMode="auto">
          <a:xfrm>
            <a:off x="5747657" y="-1"/>
            <a:ext cx="6444343" cy="4976211"/>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37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B466CE-49A8-DCFC-7680-692255FA7084}"/>
              </a:ext>
            </a:extLst>
          </p:cNvPr>
          <p:cNvSpPr>
            <a:spLocks noGrp="1"/>
          </p:cNvSpPr>
          <p:nvPr>
            <p:ph type="title"/>
          </p:nvPr>
        </p:nvSpPr>
        <p:spPr/>
        <p:txBody>
          <a:bodyPr/>
          <a:lstStyle/>
          <a:p>
            <a:pPr algn="ctr"/>
            <a:r>
              <a:rPr kumimoji="0" lang="es-419" sz="4400" b="1" i="0" u="none" strike="noStrike" kern="1200" cap="none" spc="0" normalizeH="0" baseline="0" noProof="0" dirty="0">
                <a:ln>
                  <a:noFill/>
                </a:ln>
                <a:solidFill>
                  <a:prstClr val="black"/>
                </a:solidFill>
                <a:effectLst/>
                <a:uLnTx/>
                <a:uFillTx/>
                <a:latin typeface="Calibri"/>
                <a:ea typeface="+mj-ea"/>
                <a:cs typeface="+mj-cs"/>
              </a:rPr>
              <a:t>POTENCIA</a:t>
            </a:r>
            <a:endParaRPr lang="es-AR" dirty="0"/>
          </a:p>
        </p:txBody>
      </p:sp>
      <p:sp>
        <p:nvSpPr>
          <p:cNvPr id="3" name="Marcador de contenido 2">
            <a:extLst>
              <a:ext uri="{FF2B5EF4-FFF2-40B4-BE49-F238E27FC236}">
                <a16:creationId xmlns:a16="http://schemas.microsoft.com/office/drawing/2014/main" id="{FE0B9F96-EE92-9E3E-2482-772D281BA460}"/>
              </a:ext>
            </a:extLst>
          </p:cNvPr>
          <p:cNvSpPr>
            <a:spLocks noGrp="1"/>
          </p:cNvSpPr>
          <p:nvPr>
            <p:ph idx="1"/>
          </p:nvPr>
        </p:nvSpPr>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419" sz="3200" b="0" i="0" u="none" strike="noStrike" kern="1200" cap="none" spc="0" normalizeH="0" baseline="0" noProof="0" dirty="0">
                <a:ln>
                  <a:noFill/>
                </a:ln>
                <a:solidFill>
                  <a:prstClr val="black"/>
                </a:solidFill>
                <a:effectLst/>
                <a:uLnTx/>
                <a:uFillTx/>
                <a:latin typeface="Calibri"/>
                <a:ea typeface="+mn-ea"/>
                <a:cs typeface="+mn-cs"/>
              </a:rPr>
              <a:t>SISTEMAS DE UNIDADES: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419" sz="2400" b="0" i="0" u="sng" strike="noStrike" kern="1200" cap="none" spc="0" normalizeH="0" baseline="0" noProof="0" dirty="0">
                <a:ln>
                  <a:noFill/>
                </a:ln>
                <a:solidFill>
                  <a:prstClr val="black"/>
                </a:solidFill>
                <a:effectLst/>
                <a:uLnTx/>
                <a:uFillTx/>
                <a:latin typeface="Calibri"/>
                <a:ea typeface="+mn-ea"/>
                <a:cs typeface="+mn-cs"/>
              </a:rPr>
              <a:t>NORMA</a:t>
            </a:r>
            <a:r>
              <a:rPr kumimoji="0" lang="es-419" sz="2400" b="0" i="0" u="none" strike="noStrike" kern="1200" cap="none" spc="0" normalizeH="0" baseline="0" noProof="0" dirty="0">
                <a:ln>
                  <a:noFill/>
                </a:ln>
                <a:solidFill>
                  <a:prstClr val="black"/>
                </a:solidFill>
                <a:effectLst/>
                <a:uLnTx/>
                <a:uFillTx/>
                <a:latin typeface="Calibri"/>
                <a:ea typeface="+mn-ea"/>
                <a:cs typeface="+mn-cs"/>
              </a:rPr>
              <a:t>            </a:t>
            </a:r>
            <a:r>
              <a:rPr kumimoji="0" lang="es-419" sz="2400" b="0" i="0" u="sng" strike="noStrike" kern="1200" cap="none" spc="0" normalizeH="0" baseline="0" noProof="0" dirty="0">
                <a:ln>
                  <a:noFill/>
                </a:ln>
                <a:solidFill>
                  <a:prstClr val="black"/>
                </a:solidFill>
                <a:effectLst/>
                <a:uLnTx/>
                <a:uFillTx/>
                <a:latin typeface="Calibri"/>
                <a:ea typeface="+mn-ea"/>
                <a:cs typeface="+mn-cs"/>
              </a:rPr>
              <a:t>UNIDAD</a:t>
            </a:r>
            <a:r>
              <a:rPr kumimoji="0" lang="es-419" sz="2400" b="0" i="0" u="none" strike="noStrike" kern="1200" cap="none" spc="0" normalizeH="0" baseline="0" noProof="0" dirty="0">
                <a:ln>
                  <a:noFill/>
                </a:ln>
                <a:solidFill>
                  <a:prstClr val="black"/>
                </a:solidFill>
                <a:effectLst/>
                <a:uLnTx/>
                <a:uFillTx/>
                <a:latin typeface="Calibri"/>
                <a:ea typeface="+mn-ea"/>
                <a:cs typeface="+mn-cs"/>
              </a:rPr>
              <a:t>                  </a:t>
            </a:r>
            <a:r>
              <a:rPr kumimoji="0" lang="es-419" sz="2400" b="0" i="0" u="sng" strike="noStrike" kern="1200" cap="none" spc="0" normalizeH="0" baseline="0" noProof="0" dirty="0">
                <a:ln>
                  <a:noFill/>
                </a:ln>
                <a:solidFill>
                  <a:prstClr val="black"/>
                </a:solidFill>
                <a:effectLst/>
                <a:uLnTx/>
                <a:uFillTx/>
                <a:latin typeface="Calibri"/>
                <a:ea typeface="+mn-ea"/>
                <a:cs typeface="+mn-cs"/>
              </a:rPr>
              <a:t>EQUIVALENCIAS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419" sz="2400" b="0" i="0" u="none" strike="noStrike" kern="1200" cap="none" spc="0" normalizeH="0" baseline="0" noProof="0" dirty="0">
                <a:ln>
                  <a:noFill/>
                </a:ln>
                <a:solidFill>
                  <a:prstClr val="black"/>
                </a:solidFill>
                <a:effectLst/>
                <a:uLnTx/>
                <a:uFillTx/>
                <a:latin typeface="Calibri"/>
                <a:ea typeface="+mn-ea"/>
                <a:cs typeface="+mn-cs"/>
              </a:rPr>
              <a:t>SAE                          HP              1 HP= 550 pie libra/</a:t>
            </a:r>
            <a:r>
              <a:rPr kumimoji="0" lang="es-419" sz="2400" b="0" i="0" u="none" strike="noStrike" kern="1200" cap="none" spc="0" normalizeH="0" baseline="0" noProof="0" dirty="0" err="1">
                <a:ln>
                  <a:noFill/>
                </a:ln>
                <a:solidFill>
                  <a:prstClr val="black"/>
                </a:solidFill>
                <a:effectLst/>
                <a:uLnTx/>
                <a:uFillTx/>
                <a:latin typeface="Calibri"/>
                <a:ea typeface="+mn-ea"/>
                <a:cs typeface="+mn-cs"/>
              </a:rPr>
              <a:t>seg</a:t>
            </a:r>
            <a:r>
              <a:rPr kumimoji="0" lang="es-419" sz="2400" b="0" i="0" u="none" strike="noStrike" kern="1200" cap="none" spc="0" normalizeH="0" baseline="0" noProof="0" dirty="0">
                <a:ln>
                  <a:noFill/>
                </a:ln>
                <a:solidFill>
                  <a:prstClr val="black"/>
                </a:solidFill>
                <a:effectLst/>
                <a:uLnTx/>
                <a:uFillTx/>
                <a:latin typeface="Calibri"/>
                <a:ea typeface="+mn-ea"/>
                <a:cs typeface="+mn-cs"/>
              </a:rPr>
              <a:t>. =   1.014 CV</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419" sz="2400" b="0" i="0" u="none" strike="noStrike" kern="1200" cap="none" spc="0" normalizeH="0" baseline="0" noProof="0" dirty="0">
                <a:ln>
                  <a:noFill/>
                </a:ln>
                <a:solidFill>
                  <a:prstClr val="black"/>
                </a:solidFill>
                <a:effectLst/>
                <a:uLnTx/>
                <a:uFillTx/>
                <a:latin typeface="Calibri"/>
                <a:ea typeface="+mn-ea"/>
                <a:cs typeface="+mn-cs"/>
              </a:rPr>
              <a:t>DIN                          CV              1CV= 75 </a:t>
            </a:r>
            <a:r>
              <a:rPr kumimoji="0" lang="es-419" sz="2400" b="0" i="0" u="none" strike="noStrike" kern="1200" cap="none" spc="0" normalizeH="0" baseline="0" noProof="0" dirty="0" err="1">
                <a:ln>
                  <a:noFill/>
                </a:ln>
                <a:solidFill>
                  <a:prstClr val="black"/>
                </a:solidFill>
                <a:effectLst/>
                <a:uLnTx/>
                <a:uFillTx/>
                <a:latin typeface="Calibri"/>
                <a:ea typeface="+mn-ea"/>
                <a:cs typeface="+mn-cs"/>
              </a:rPr>
              <a:t>kgm</a:t>
            </a:r>
            <a:r>
              <a:rPr kumimoji="0" lang="es-419" sz="2400" b="0" i="0" u="none" strike="noStrike" kern="1200" cap="none" spc="0" normalizeH="0" baseline="0" noProof="0" dirty="0">
                <a:ln>
                  <a:noFill/>
                </a:ln>
                <a:solidFill>
                  <a:prstClr val="black"/>
                </a:solidFill>
                <a:effectLst/>
                <a:uLnTx/>
                <a:uFillTx/>
                <a:latin typeface="Calibri"/>
                <a:ea typeface="+mn-ea"/>
                <a:cs typeface="+mn-cs"/>
              </a:rPr>
              <a:t>/</a:t>
            </a:r>
            <a:r>
              <a:rPr kumimoji="0" lang="es-419" sz="2400" b="0" i="0" u="none" strike="noStrike" kern="1200" cap="none" spc="0" normalizeH="0" baseline="0" noProof="0" dirty="0" err="1">
                <a:ln>
                  <a:noFill/>
                </a:ln>
                <a:solidFill>
                  <a:prstClr val="black"/>
                </a:solidFill>
                <a:effectLst/>
                <a:uLnTx/>
                <a:uFillTx/>
                <a:latin typeface="Calibri"/>
                <a:ea typeface="+mn-ea"/>
                <a:cs typeface="+mn-cs"/>
              </a:rPr>
              <a:t>seg</a:t>
            </a:r>
            <a:r>
              <a:rPr kumimoji="0" lang="es-419" sz="2400" b="0" i="0" u="none" strike="noStrike" kern="1200" cap="none" spc="0" normalizeH="0" baseline="0" noProof="0" dirty="0">
                <a:ln>
                  <a:noFill/>
                </a:ln>
                <a:solidFill>
                  <a:prstClr val="black"/>
                </a:solidFill>
                <a:effectLst/>
                <a:uLnTx/>
                <a:uFillTx/>
                <a:latin typeface="Calibri"/>
                <a:ea typeface="+mn-ea"/>
                <a:cs typeface="+mn-cs"/>
              </a:rPr>
              <a:t>           =   0,9861 HP</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419" sz="2400" b="0" i="0" u="none" strike="noStrike" kern="1200" cap="none" spc="0" normalizeH="0" baseline="0" noProof="0" dirty="0">
                <a:ln>
                  <a:noFill/>
                </a:ln>
                <a:solidFill>
                  <a:prstClr val="black"/>
                </a:solidFill>
                <a:effectLst/>
                <a:uLnTx/>
                <a:uFillTx/>
                <a:latin typeface="Calibri"/>
                <a:ea typeface="+mn-ea"/>
                <a:cs typeface="+mn-cs"/>
              </a:rPr>
              <a:t>ISO                          KW              1 KW = 1,36 CV      1KW = 1,34 HP   </a:t>
            </a:r>
          </a:p>
          <a:p>
            <a:endParaRPr lang="es-AR" dirty="0"/>
          </a:p>
        </p:txBody>
      </p:sp>
    </p:spTree>
    <p:extLst>
      <p:ext uri="{BB962C8B-B14F-4D97-AF65-F5344CB8AC3E}">
        <p14:creationId xmlns:p14="http://schemas.microsoft.com/office/powerpoint/2010/main" val="2271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extLst>
              <a:ext uri="{28A0092B-C50C-407E-A947-70E740481C1C}">
                <a14:useLocalDpi xmlns:a14="http://schemas.microsoft.com/office/drawing/2010/main" val="0"/>
              </a:ext>
            </a:extLst>
          </a:blip>
          <a:srcRect b="914"/>
          <a:stretch/>
        </p:blipFill>
        <p:spPr bwMode="auto">
          <a:xfrm>
            <a:off x="1954395" y="0"/>
            <a:ext cx="8765857"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031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4697" y="355602"/>
            <a:ext cx="3866606" cy="1954381"/>
          </a:xfrm>
          <a:prstGeom prst="rect">
            <a:avLst/>
          </a:prstGeom>
        </p:spPr>
        <p:txBody>
          <a:bodyPr wrap="square">
            <a:spAutoFit/>
          </a:bodyPr>
          <a:lstStyle/>
          <a:p>
            <a:pPr indent="180340">
              <a:lnSpc>
                <a:spcPct val="150000"/>
              </a:lnSpc>
              <a:spcBef>
                <a:spcPts val="1200"/>
              </a:spcBef>
              <a:spcAft>
                <a:spcPts val="1200"/>
              </a:spcAft>
            </a:pPr>
            <a:r>
              <a:rPr lang="es-AR" sz="2000" b="1" dirty="0">
                <a:solidFill>
                  <a:srgbClr val="4F81BD"/>
                </a:solidFill>
                <a:latin typeface="Arial" panose="020B0604020202020204" pitchFamily="34" charset="0"/>
                <a:ea typeface="MS Gothic" panose="020B0609070205080204" pitchFamily="49" charset="-128"/>
                <a:cs typeface="Times New Roman" panose="02020603050405020304" pitchFamily="18" charset="0"/>
              </a:rPr>
              <a:t>Rodados</a:t>
            </a:r>
            <a:endParaRPr lang="en-US" b="1" dirty="0">
              <a:solidFill>
                <a:srgbClr val="4F81BD"/>
              </a:solidFill>
              <a:latin typeface="Calibri" panose="020F0502020204030204" pitchFamily="34" charset="0"/>
              <a:ea typeface="MS Gothic" panose="020B0609070205080204" pitchFamily="49" charset="-128"/>
              <a:cs typeface="Times New Roman" panose="02020603050405020304" pitchFamily="18" charset="0"/>
            </a:endParaRPr>
          </a:p>
          <a:p>
            <a:pPr>
              <a:lnSpc>
                <a:spcPct val="150000"/>
              </a:lnSpc>
            </a:pPr>
            <a:r>
              <a:rPr lang="es-AR" dirty="0">
                <a:latin typeface="Arial" panose="020B0604020202020204" pitchFamily="34" charset="0"/>
                <a:ea typeface="MS Mincho"/>
              </a:rPr>
              <a:t>Los </a:t>
            </a:r>
            <a:r>
              <a:rPr lang="es-AR" b="1" dirty="0">
                <a:latin typeface="Arial" panose="020B0604020202020204" pitchFamily="34" charset="0"/>
                <a:ea typeface="MS Mincho"/>
              </a:rPr>
              <a:t>rodados de los tractores agrícolas</a:t>
            </a:r>
            <a:r>
              <a:rPr lang="es-AR" dirty="0">
                <a:latin typeface="Arial" panose="020B0604020202020204" pitchFamily="34" charset="0"/>
                <a:ea typeface="MS Mincho"/>
              </a:rPr>
              <a:t> dependen principalmente del </a:t>
            </a:r>
            <a:r>
              <a:rPr lang="es-AR" b="1" dirty="0">
                <a:latin typeface="Arial" panose="020B0604020202020204" pitchFamily="34" charset="0"/>
                <a:ea typeface="MS Mincho"/>
              </a:rPr>
              <a:t>tipo de tracción</a:t>
            </a:r>
            <a:r>
              <a:rPr lang="es-AR" dirty="0">
                <a:latin typeface="Arial" panose="020B0604020202020204" pitchFamily="34" charset="0"/>
                <a:ea typeface="MS Mincho"/>
              </a:rPr>
              <a:t> del equipo.</a:t>
            </a:r>
            <a:endParaRPr lang="es-AR" dirty="0"/>
          </a:p>
        </p:txBody>
      </p:sp>
      <p:pic>
        <p:nvPicPr>
          <p:cNvPr id="3" name="Imagen 2"/>
          <p:cNvPicPr/>
          <p:nvPr/>
        </p:nvPicPr>
        <p:blipFill>
          <a:blip r:embed="rId2"/>
          <a:stretch>
            <a:fillRect/>
          </a:stretch>
        </p:blipFill>
        <p:spPr>
          <a:xfrm>
            <a:off x="6165667" y="470263"/>
            <a:ext cx="5843453" cy="2778034"/>
          </a:xfrm>
          <a:prstGeom prst="rect">
            <a:avLst/>
          </a:prstGeom>
        </p:spPr>
      </p:pic>
      <p:pic>
        <p:nvPicPr>
          <p:cNvPr id="4" name="Imagen 3"/>
          <p:cNvPicPr/>
          <p:nvPr/>
        </p:nvPicPr>
        <p:blipFill>
          <a:blip r:embed="rId3"/>
          <a:stretch>
            <a:fillRect/>
          </a:stretch>
        </p:blipFill>
        <p:spPr>
          <a:xfrm>
            <a:off x="723626" y="2495141"/>
            <a:ext cx="6086475" cy="4362859"/>
          </a:xfrm>
          <a:prstGeom prst="rect">
            <a:avLst/>
          </a:prstGeom>
        </p:spPr>
      </p:pic>
      <p:pic>
        <p:nvPicPr>
          <p:cNvPr id="6" name="Imagen 5"/>
          <p:cNvPicPr/>
          <p:nvPr/>
        </p:nvPicPr>
        <p:blipFill>
          <a:blip r:embed="rId4"/>
          <a:stretch>
            <a:fillRect/>
          </a:stretch>
        </p:blipFill>
        <p:spPr>
          <a:xfrm>
            <a:off x="4371703" y="2495141"/>
            <a:ext cx="7820297" cy="4362859"/>
          </a:xfrm>
          <a:prstGeom prst="rect">
            <a:avLst/>
          </a:prstGeom>
        </p:spPr>
      </p:pic>
    </p:spTree>
    <p:extLst>
      <p:ext uri="{BB962C8B-B14F-4D97-AF65-F5344CB8AC3E}">
        <p14:creationId xmlns:p14="http://schemas.microsoft.com/office/powerpoint/2010/main" val="207691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739780293"/>
              </p:ext>
            </p:extLst>
          </p:nvPr>
        </p:nvGraphicFramePr>
        <p:xfrm>
          <a:off x="1273320" y="704766"/>
          <a:ext cx="10569492" cy="5971241"/>
        </p:xfrm>
        <a:graphic>
          <a:graphicData uri="http://schemas.openxmlformats.org/drawingml/2006/table">
            <a:tbl>
              <a:tblPr firstRow="1" firstCol="1" bandRow="1">
                <a:tableStyleId>{5C22544A-7EE6-4342-B048-85BDC9FD1C3A}</a:tableStyleId>
              </a:tblPr>
              <a:tblGrid>
                <a:gridCol w="1674562">
                  <a:extLst>
                    <a:ext uri="{9D8B030D-6E8A-4147-A177-3AD203B41FA5}">
                      <a16:colId xmlns:a16="http://schemas.microsoft.com/office/drawing/2014/main" val="2712916450"/>
                    </a:ext>
                  </a:extLst>
                </a:gridCol>
                <a:gridCol w="1954006">
                  <a:extLst>
                    <a:ext uri="{9D8B030D-6E8A-4147-A177-3AD203B41FA5}">
                      <a16:colId xmlns:a16="http://schemas.microsoft.com/office/drawing/2014/main" val="4065139667"/>
                    </a:ext>
                  </a:extLst>
                </a:gridCol>
                <a:gridCol w="1285848">
                  <a:extLst>
                    <a:ext uri="{9D8B030D-6E8A-4147-A177-3AD203B41FA5}">
                      <a16:colId xmlns:a16="http://schemas.microsoft.com/office/drawing/2014/main" val="509837622"/>
                    </a:ext>
                  </a:extLst>
                </a:gridCol>
                <a:gridCol w="1535837">
                  <a:extLst>
                    <a:ext uri="{9D8B030D-6E8A-4147-A177-3AD203B41FA5}">
                      <a16:colId xmlns:a16="http://schemas.microsoft.com/office/drawing/2014/main" val="495228899"/>
                    </a:ext>
                  </a:extLst>
                </a:gridCol>
                <a:gridCol w="2148396">
                  <a:extLst>
                    <a:ext uri="{9D8B030D-6E8A-4147-A177-3AD203B41FA5}">
                      <a16:colId xmlns:a16="http://schemas.microsoft.com/office/drawing/2014/main" val="925533028"/>
                    </a:ext>
                  </a:extLst>
                </a:gridCol>
                <a:gridCol w="1970843">
                  <a:extLst>
                    <a:ext uri="{9D8B030D-6E8A-4147-A177-3AD203B41FA5}">
                      <a16:colId xmlns:a16="http://schemas.microsoft.com/office/drawing/2014/main" val="2885560290"/>
                    </a:ext>
                  </a:extLst>
                </a:gridCol>
              </a:tblGrid>
              <a:tr h="900751">
                <a:tc>
                  <a:txBody>
                    <a:bodyPr/>
                    <a:lstStyle/>
                    <a:p>
                      <a:pPr algn="ctr">
                        <a:lnSpc>
                          <a:spcPct val="115000"/>
                        </a:lnSpc>
                        <a:spcAft>
                          <a:spcPts val="0"/>
                        </a:spcAft>
                      </a:pPr>
                      <a:r>
                        <a:rPr lang="en-US" sz="1600">
                          <a:solidFill>
                            <a:schemeClr val="tx1"/>
                          </a:solidFill>
                          <a:effectLst/>
                          <a:latin typeface="Arial" panose="020B0604020202020204" pitchFamily="34" charset="0"/>
                          <a:cs typeface="Arial" panose="020B0604020202020204" pitchFamily="34" charset="0"/>
                        </a:rPr>
                        <a:t>Tipo de tractor</a:t>
                      </a:r>
                      <a:endParaRPr lang="en-US" sz="2400">
                        <a:solidFill>
                          <a:schemeClr val="tx1"/>
                        </a:solidFill>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gn="ctr">
                        <a:lnSpc>
                          <a:spcPct val="115000"/>
                        </a:lnSpc>
                        <a:spcAft>
                          <a:spcPts val="0"/>
                        </a:spcAft>
                      </a:pPr>
                      <a:r>
                        <a:rPr lang="en-US" sz="1400" dirty="0" err="1">
                          <a:solidFill>
                            <a:schemeClr val="tx1"/>
                          </a:solidFill>
                          <a:effectLst/>
                          <a:latin typeface="Arial" panose="020B0604020202020204" pitchFamily="34" charset="0"/>
                          <a:cs typeface="Arial" panose="020B0604020202020204" pitchFamily="34" charset="0"/>
                        </a:rPr>
                        <a:t>Rodados</a:t>
                      </a:r>
                      <a:endParaRPr lang="en-US" sz="2000" dirty="0">
                        <a:solidFill>
                          <a:schemeClr val="tx1"/>
                        </a:solidFill>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gn="ctr">
                        <a:lnSpc>
                          <a:spcPct val="115000"/>
                        </a:lnSpc>
                        <a:spcAft>
                          <a:spcPts val="0"/>
                        </a:spcAft>
                      </a:pPr>
                      <a:r>
                        <a:rPr lang="en-US" sz="1400" dirty="0" err="1">
                          <a:solidFill>
                            <a:schemeClr val="tx1"/>
                          </a:solidFill>
                          <a:effectLst/>
                          <a:latin typeface="Arial" panose="020B0604020202020204" pitchFamily="34" charset="0"/>
                          <a:cs typeface="Arial" panose="020B0604020202020204" pitchFamily="34" charset="0"/>
                        </a:rPr>
                        <a:t>Potencia</a:t>
                      </a:r>
                      <a:r>
                        <a:rPr lang="en-US" sz="1400" dirty="0">
                          <a:solidFill>
                            <a:schemeClr val="tx1"/>
                          </a:solidFill>
                          <a:effectLst/>
                          <a:latin typeface="Arial" panose="020B0604020202020204" pitchFamily="34" charset="0"/>
                          <a:cs typeface="Arial" panose="020B0604020202020204" pitchFamily="34" charset="0"/>
                        </a:rPr>
                        <a:t> </a:t>
                      </a:r>
                      <a:r>
                        <a:rPr lang="en-US" sz="1400" dirty="0" err="1">
                          <a:solidFill>
                            <a:schemeClr val="tx1"/>
                          </a:solidFill>
                          <a:effectLst/>
                          <a:latin typeface="Arial" panose="020B0604020202020204" pitchFamily="34" charset="0"/>
                          <a:cs typeface="Arial" panose="020B0604020202020204" pitchFamily="34" charset="0"/>
                        </a:rPr>
                        <a:t>típica</a:t>
                      </a:r>
                      <a:endParaRPr lang="en-US" sz="2000" dirty="0">
                        <a:solidFill>
                          <a:schemeClr val="tx1"/>
                        </a:solidFill>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gn="ctr">
                        <a:lnSpc>
                          <a:spcPct val="115000"/>
                        </a:lnSpc>
                        <a:spcAft>
                          <a:spcPts val="0"/>
                        </a:spcAft>
                      </a:pPr>
                      <a:r>
                        <a:rPr lang="en-US" sz="1400" dirty="0" err="1">
                          <a:solidFill>
                            <a:schemeClr val="tx1"/>
                          </a:solidFill>
                          <a:effectLst/>
                          <a:latin typeface="Arial" panose="020B0604020202020204" pitchFamily="34" charset="0"/>
                          <a:cs typeface="Arial" panose="020B0604020202020204" pitchFamily="34" charset="0"/>
                        </a:rPr>
                        <a:t>Tipo</a:t>
                      </a:r>
                      <a:r>
                        <a:rPr lang="en-US" sz="1400" dirty="0">
                          <a:solidFill>
                            <a:schemeClr val="tx1"/>
                          </a:solidFill>
                          <a:effectLst/>
                          <a:latin typeface="Arial" panose="020B0604020202020204" pitchFamily="34" charset="0"/>
                          <a:cs typeface="Arial" panose="020B0604020202020204" pitchFamily="34" charset="0"/>
                        </a:rPr>
                        <a:t> de </a:t>
                      </a:r>
                      <a:r>
                        <a:rPr lang="en-US" sz="1400" dirty="0" err="1">
                          <a:solidFill>
                            <a:schemeClr val="tx1"/>
                          </a:solidFill>
                          <a:effectLst/>
                          <a:latin typeface="Arial" panose="020B0604020202020204" pitchFamily="34" charset="0"/>
                          <a:cs typeface="Arial" panose="020B0604020202020204" pitchFamily="34" charset="0"/>
                        </a:rPr>
                        <a:t>explotación</a:t>
                      </a:r>
                      <a:endParaRPr lang="en-US" sz="2000" dirty="0">
                        <a:solidFill>
                          <a:schemeClr val="tx1"/>
                        </a:solidFill>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gn="ctr">
                        <a:lnSpc>
                          <a:spcPct val="115000"/>
                        </a:lnSpc>
                        <a:spcAft>
                          <a:spcPts val="0"/>
                        </a:spcAft>
                      </a:pPr>
                      <a:r>
                        <a:rPr lang="en-US" sz="1400" dirty="0" err="1">
                          <a:solidFill>
                            <a:schemeClr val="tx1"/>
                          </a:solidFill>
                          <a:effectLst/>
                          <a:latin typeface="Arial" panose="020B0604020202020204" pitchFamily="34" charset="0"/>
                          <a:cs typeface="Arial" panose="020B0604020202020204" pitchFamily="34" charset="0"/>
                        </a:rPr>
                        <a:t>Ventajas</a:t>
                      </a:r>
                      <a:r>
                        <a:rPr lang="en-US" sz="1400" dirty="0">
                          <a:solidFill>
                            <a:schemeClr val="tx1"/>
                          </a:solidFill>
                          <a:effectLst/>
                          <a:latin typeface="Arial" panose="020B0604020202020204" pitchFamily="34" charset="0"/>
                          <a:cs typeface="Arial" panose="020B0604020202020204" pitchFamily="34" charset="0"/>
                        </a:rPr>
                        <a:t> </a:t>
                      </a:r>
                      <a:r>
                        <a:rPr lang="en-US" sz="1400" dirty="0" err="1">
                          <a:solidFill>
                            <a:schemeClr val="tx1"/>
                          </a:solidFill>
                          <a:effectLst/>
                          <a:latin typeface="Arial" panose="020B0604020202020204" pitchFamily="34" charset="0"/>
                          <a:cs typeface="Arial" panose="020B0604020202020204" pitchFamily="34" charset="0"/>
                        </a:rPr>
                        <a:t>operativas</a:t>
                      </a:r>
                      <a:endParaRPr lang="en-US" sz="2000" dirty="0">
                        <a:solidFill>
                          <a:schemeClr val="tx1"/>
                        </a:solidFill>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gn="ctr">
                        <a:lnSpc>
                          <a:spcPct val="115000"/>
                        </a:lnSpc>
                        <a:spcAft>
                          <a:spcPts val="0"/>
                        </a:spcAft>
                      </a:pPr>
                      <a:r>
                        <a:rPr lang="en-US" sz="1400" dirty="0" err="1">
                          <a:solidFill>
                            <a:schemeClr val="tx1"/>
                          </a:solidFill>
                          <a:effectLst/>
                          <a:latin typeface="Arial" panose="020B0604020202020204" pitchFamily="34" charset="0"/>
                          <a:cs typeface="Arial" panose="020B0604020202020204" pitchFamily="34" charset="0"/>
                        </a:rPr>
                        <a:t>Consideraciones</a:t>
                      </a:r>
                      <a:r>
                        <a:rPr lang="en-US" sz="1400" dirty="0">
                          <a:solidFill>
                            <a:schemeClr val="tx1"/>
                          </a:solidFill>
                          <a:effectLst/>
                          <a:latin typeface="Arial" panose="020B0604020202020204" pitchFamily="34" charset="0"/>
                          <a:cs typeface="Arial" panose="020B0604020202020204" pitchFamily="34" charset="0"/>
                        </a:rPr>
                        <a:t> </a:t>
                      </a:r>
                      <a:r>
                        <a:rPr lang="en-US" sz="1400" dirty="0" err="1">
                          <a:solidFill>
                            <a:schemeClr val="tx1"/>
                          </a:solidFill>
                          <a:effectLst/>
                          <a:latin typeface="Arial" panose="020B0604020202020204" pitchFamily="34" charset="0"/>
                          <a:cs typeface="Arial" panose="020B0604020202020204" pitchFamily="34" charset="0"/>
                        </a:rPr>
                        <a:t>económicas</a:t>
                      </a:r>
                      <a:endParaRPr lang="en-US" sz="2000" dirty="0">
                        <a:solidFill>
                          <a:schemeClr val="tx1"/>
                        </a:solidFill>
                        <a:effectLst/>
                        <a:latin typeface="Arial" panose="020B0604020202020204" pitchFamily="34" charset="0"/>
                        <a:ea typeface="MS Mincho"/>
                        <a:cs typeface="Arial" panose="020B0604020202020204" pitchFamily="34" charset="0"/>
                      </a:endParaRPr>
                    </a:p>
                  </a:txBody>
                  <a:tcPr marL="68580" marR="68580" marT="0" marB="0" anchor="ctr"/>
                </a:tc>
                <a:extLst>
                  <a:ext uri="{0D108BD9-81ED-4DB2-BD59-A6C34878D82A}">
                    <a16:rowId xmlns:a16="http://schemas.microsoft.com/office/drawing/2014/main" val="2734144412"/>
                  </a:ext>
                </a:extLst>
              </a:tr>
              <a:tr h="1082095">
                <a:tc>
                  <a:txBody>
                    <a:bodyPr/>
                    <a:lstStyle/>
                    <a:p>
                      <a:pPr algn="ctr">
                        <a:lnSpc>
                          <a:spcPct val="115000"/>
                        </a:lnSpc>
                        <a:spcAft>
                          <a:spcPts val="0"/>
                        </a:spcAft>
                      </a:pPr>
                      <a:r>
                        <a:rPr lang="en-US" sz="1600" dirty="0">
                          <a:solidFill>
                            <a:schemeClr val="tx1"/>
                          </a:solidFill>
                          <a:effectLst/>
                          <a:latin typeface="Arial" panose="020B0604020202020204" pitchFamily="34" charset="0"/>
                          <a:cs typeface="Arial" panose="020B0604020202020204" pitchFamily="34" charset="0"/>
                        </a:rPr>
                        <a:t>Tractor simple </a:t>
                      </a:r>
                      <a:r>
                        <a:rPr lang="en-US" sz="1600" dirty="0" err="1">
                          <a:solidFill>
                            <a:schemeClr val="tx1"/>
                          </a:solidFill>
                          <a:effectLst/>
                          <a:latin typeface="Arial" panose="020B0604020202020204" pitchFamily="34" charset="0"/>
                          <a:cs typeface="Arial" panose="020B0604020202020204" pitchFamily="34" charset="0"/>
                        </a:rPr>
                        <a:t>tracción</a:t>
                      </a:r>
                      <a:r>
                        <a:rPr lang="en-US" sz="1600" dirty="0">
                          <a:solidFill>
                            <a:schemeClr val="tx1"/>
                          </a:solidFill>
                          <a:effectLst/>
                          <a:latin typeface="Arial" panose="020B0604020202020204" pitchFamily="34" charset="0"/>
                          <a:cs typeface="Arial" panose="020B0604020202020204" pitchFamily="34" charset="0"/>
                        </a:rPr>
                        <a:t> (2WD)</a:t>
                      </a:r>
                      <a:endParaRPr lang="en-US" sz="2400" dirty="0">
                        <a:solidFill>
                          <a:schemeClr val="tx1"/>
                        </a:solidFill>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s-AR" sz="1400">
                          <a:effectLst/>
                          <a:latin typeface="Arial" panose="020B0604020202020204" pitchFamily="34" charset="0"/>
                          <a:cs typeface="Arial" panose="020B0604020202020204" pitchFamily="34" charset="0"/>
                        </a:rPr>
                        <a:t>Ruedas delanteras pequeñas y traseras grandes</a:t>
                      </a:r>
                      <a:endParaRPr lang="en-US" sz="200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n-US" sz="1400">
                          <a:effectLst/>
                          <a:latin typeface="Arial" panose="020B0604020202020204" pitchFamily="34" charset="0"/>
                          <a:cs typeface="Arial" panose="020B0604020202020204" pitchFamily="34" charset="0"/>
                        </a:rPr>
                        <a:t>50 – 120 HP</a:t>
                      </a:r>
                      <a:endParaRPr lang="en-US" sz="200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n-US" sz="1400" dirty="0" err="1">
                          <a:effectLst/>
                          <a:latin typeface="Arial" panose="020B0604020202020204" pitchFamily="34" charset="0"/>
                          <a:cs typeface="Arial" panose="020B0604020202020204" pitchFamily="34" charset="0"/>
                        </a:rPr>
                        <a:t>Explotaciones</a:t>
                      </a:r>
                      <a:r>
                        <a:rPr lang="en-US" sz="1400" dirty="0">
                          <a:effectLst/>
                          <a:latin typeface="Arial" panose="020B0604020202020204" pitchFamily="34" charset="0"/>
                          <a:cs typeface="Arial" panose="020B0604020202020204" pitchFamily="34" charset="0"/>
                        </a:rPr>
                        <a:t> </a:t>
                      </a:r>
                      <a:r>
                        <a:rPr lang="en-US" sz="1400" dirty="0" err="1">
                          <a:effectLst/>
                          <a:latin typeface="Arial" panose="020B0604020202020204" pitchFamily="34" charset="0"/>
                          <a:cs typeface="Arial" panose="020B0604020202020204" pitchFamily="34" charset="0"/>
                        </a:rPr>
                        <a:t>pequeñas</a:t>
                      </a:r>
                      <a:r>
                        <a:rPr lang="en-US" sz="1400" dirty="0">
                          <a:effectLst/>
                          <a:latin typeface="Arial" panose="020B0604020202020204" pitchFamily="34" charset="0"/>
                          <a:cs typeface="Arial" panose="020B0604020202020204" pitchFamily="34" charset="0"/>
                        </a:rPr>
                        <a:t> y </a:t>
                      </a:r>
                      <a:r>
                        <a:rPr lang="en-US" sz="1400" dirty="0" err="1">
                          <a:effectLst/>
                          <a:latin typeface="Arial" panose="020B0604020202020204" pitchFamily="34" charset="0"/>
                          <a:cs typeface="Arial" panose="020B0604020202020204" pitchFamily="34" charset="0"/>
                        </a:rPr>
                        <a:t>medianas</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n-US" sz="1400">
                          <a:effectLst/>
                          <a:latin typeface="Arial" panose="020B0604020202020204" pitchFamily="34" charset="0"/>
                          <a:cs typeface="Arial" panose="020B0604020202020204" pitchFamily="34" charset="0"/>
                        </a:rPr>
                        <a:t>Buena maniobrabilidad, mecánica simple</a:t>
                      </a:r>
                      <a:endParaRPr lang="en-US" sz="200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s-AR" sz="1400">
                          <a:effectLst/>
                          <a:latin typeface="Arial" panose="020B0604020202020204" pitchFamily="34" charset="0"/>
                          <a:cs typeface="Arial" panose="020B0604020202020204" pitchFamily="34" charset="0"/>
                        </a:rPr>
                        <a:t>Bajo costo de compra y mantenimiento</a:t>
                      </a:r>
                      <a:endParaRPr lang="en-US" sz="2000">
                        <a:effectLst/>
                        <a:latin typeface="Arial" panose="020B0604020202020204" pitchFamily="34" charset="0"/>
                        <a:ea typeface="MS Mincho"/>
                        <a:cs typeface="Arial" panose="020B0604020202020204" pitchFamily="34" charset="0"/>
                      </a:endParaRPr>
                    </a:p>
                  </a:txBody>
                  <a:tcPr marL="68580" marR="68580" marT="0" marB="0" anchor="ctr"/>
                </a:tc>
                <a:extLst>
                  <a:ext uri="{0D108BD9-81ED-4DB2-BD59-A6C34878D82A}">
                    <a16:rowId xmlns:a16="http://schemas.microsoft.com/office/drawing/2014/main" val="1611720806"/>
                  </a:ext>
                </a:extLst>
              </a:tr>
              <a:tr h="1453150">
                <a:tc>
                  <a:txBody>
                    <a:bodyPr/>
                    <a:lstStyle/>
                    <a:p>
                      <a:pPr algn="ctr">
                        <a:lnSpc>
                          <a:spcPct val="115000"/>
                        </a:lnSpc>
                        <a:spcAft>
                          <a:spcPts val="0"/>
                        </a:spcAft>
                      </a:pPr>
                      <a:r>
                        <a:rPr lang="es-AR" sz="1600" dirty="0">
                          <a:solidFill>
                            <a:schemeClr val="tx1"/>
                          </a:solidFill>
                          <a:effectLst/>
                          <a:latin typeface="Arial" panose="020B0604020202020204" pitchFamily="34" charset="0"/>
                          <a:cs typeface="Arial" panose="020B0604020202020204" pitchFamily="34" charset="0"/>
                        </a:rPr>
                        <a:t>Tractor doble tracción asistida (4x2)</a:t>
                      </a:r>
                      <a:endParaRPr lang="en-US" sz="2400" dirty="0">
                        <a:solidFill>
                          <a:schemeClr val="tx1"/>
                        </a:solidFill>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s-AR" sz="1400" dirty="0">
                          <a:effectLst/>
                          <a:latin typeface="Arial" panose="020B0604020202020204" pitchFamily="34" charset="0"/>
                          <a:cs typeface="Arial" panose="020B0604020202020204" pitchFamily="34" charset="0"/>
                        </a:rPr>
                        <a:t>Ruedas delanteras medianas y traseras grandes</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n-US" sz="1400">
                          <a:effectLst/>
                          <a:latin typeface="Arial" panose="020B0604020202020204" pitchFamily="34" charset="0"/>
                          <a:cs typeface="Arial" panose="020B0604020202020204" pitchFamily="34" charset="0"/>
                        </a:rPr>
                        <a:t>80 – 250 HP</a:t>
                      </a:r>
                      <a:endParaRPr lang="en-US" sz="200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n-US" sz="1400" dirty="0" err="1">
                          <a:effectLst/>
                          <a:latin typeface="Arial" panose="020B0604020202020204" pitchFamily="34" charset="0"/>
                          <a:cs typeface="Arial" panose="020B0604020202020204" pitchFamily="34" charset="0"/>
                        </a:rPr>
                        <a:t>Explotaciones</a:t>
                      </a:r>
                      <a:r>
                        <a:rPr lang="en-US" sz="1400" dirty="0">
                          <a:effectLst/>
                          <a:latin typeface="Arial" panose="020B0604020202020204" pitchFamily="34" charset="0"/>
                          <a:cs typeface="Arial" panose="020B0604020202020204" pitchFamily="34" charset="0"/>
                        </a:rPr>
                        <a:t> </a:t>
                      </a:r>
                      <a:r>
                        <a:rPr lang="en-US" sz="1400" dirty="0" err="1">
                          <a:effectLst/>
                          <a:latin typeface="Arial" panose="020B0604020202020204" pitchFamily="34" charset="0"/>
                          <a:cs typeface="Arial" panose="020B0604020202020204" pitchFamily="34" charset="0"/>
                        </a:rPr>
                        <a:t>medianas</a:t>
                      </a:r>
                      <a:r>
                        <a:rPr lang="en-US" sz="1400" dirty="0">
                          <a:effectLst/>
                          <a:latin typeface="Arial" panose="020B0604020202020204" pitchFamily="34" charset="0"/>
                          <a:cs typeface="Arial" panose="020B0604020202020204" pitchFamily="34" charset="0"/>
                        </a:rPr>
                        <a:t> y </a:t>
                      </a:r>
                      <a:r>
                        <a:rPr lang="en-US" sz="1400" dirty="0" err="1">
                          <a:effectLst/>
                          <a:latin typeface="Arial" panose="020B0604020202020204" pitchFamily="34" charset="0"/>
                          <a:cs typeface="Arial" panose="020B0604020202020204" pitchFamily="34" charset="0"/>
                        </a:rPr>
                        <a:t>grandes</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s-AR" sz="1400">
                          <a:effectLst/>
                          <a:latin typeface="Arial" panose="020B0604020202020204" pitchFamily="34" charset="0"/>
                          <a:cs typeface="Arial" panose="020B0604020202020204" pitchFamily="34" charset="0"/>
                        </a:rPr>
                        <a:t>Mayor tracción, menor patinamiento, mejor eficiencia en labores pesadas</a:t>
                      </a:r>
                      <a:endParaRPr lang="en-US" sz="200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s-AR" sz="1400">
                          <a:effectLst/>
                          <a:latin typeface="Arial" panose="020B0604020202020204" pitchFamily="34" charset="0"/>
                          <a:cs typeface="Arial" panose="020B0604020202020204" pitchFamily="34" charset="0"/>
                        </a:rPr>
                        <a:t>Inversión media-alta, mayor eficiencia por hectárea</a:t>
                      </a:r>
                      <a:endParaRPr lang="en-US" sz="2000">
                        <a:effectLst/>
                        <a:latin typeface="Arial" panose="020B0604020202020204" pitchFamily="34" charset="0"/>
                        <a:ea typeface="MS Mincho"/>
                        <a:cs typeface="Arial" panose="020B0604020202020204" pitchFamily="34" charset="0"/>
                      </a:endParaRPr>
                    </a:p>
                  </a:txBody>
                  <a:tcPr marL="68580" marR="68580" marT="0" marB="0" anchor="ctr"/>
                </a:tc>
                <a:extLst>
                  <a:ext uri="{0D108BD9-81ED-4DB2-BD59-A6C34878D82A}">
                    <a16:rowId xmlns:a16="http://schemas.microsoft.com/office/drawing/2014/main" val="3175455262"/>
                  </a:ext>
                </a:extLst>
              </a:tr>
              <a:tr h="1453150">
                <a:tc>
                  <a:txBody>
                    <a:bodyPr/>
                    <a:lstStyle/>
                    <a:p>
                      <a:pPr algn="ctr">
                        <a:lnSpc>
                          <a:spcPct val="115000"/>
                        </a:lnSpc>
                        <a:spcAft>
                          <a:spcPts val="0"/>
                        </a:spcAft>
                      </a:pPr>
                      <a:r>
                        <a:rPr lang="en-US" sz="1600" dirty="0">
                          <a:solidFill>
                            <a:schemeClr val="tx1"/>
                          </a:solidFill>
                          <a:effectLst/>
                          <a:latin typeface="Arial" panose="020B0604020202020204" pitchFamily="34" charset="0"/>
                          <a:cs typeface="Arial" panose="020B0604020202020204" pitchFamily="34" charset="0"/>
                        </a:rPr>
                        <a:t>Tractor 4x4 </a:t>
                      </a:r>
                      <a:r>
                        <a:rPr lang="en-US" sz="1600" dirty="0" err="1">
                          <a:solidFill>
                            <a:schemeClr val="tx1"/>
                          </a:solidFill>
                          <a:effectLst/>
                          <a:latin typeface="Arial" panose="020B0604020202020204" pitchFamily="34" charset="0"/>
                          <a:cs typeface="Arial" panose="020B0604020202020204" pitchFamily="34" charset="0"/>
                        </a:rPr>
                        <a:t>articulado</a:t>
                      </a:r>
                      <a:endParaRPr lang="en-US" sz="2400" dirty="0">
                        <a:solidFill>
                          <a:schemeClr val="tx1"/>
                        </a:solidFill>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s-AR" sz="1400" dirty="0">
                          <a:effectLst/>
                          <a:latin typeface="Arial" panose="020B0604020202020204" pitchFamily="34" charset="0"/>
                          <a:cs typeface="Arial" panose="020B0604020202020204" pitchFamily="34" charset="0"/>
                        </a:rPr>
                        <a:t>Cuatro ruedas del mismo tamaño</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n-US" sz="1400">
                          <a:effectLst/>
                          <a:latin typeface="Arial" panose="020B0604020202020204" pitchFamily="34" charset="0"/>
                          <a:cs typeface="Arial" panose="020B0604020202020204" pitchFamily="34" charset="0"/>
                        </a:rPr>
                        <a:t>250 – 600 HP o más</a:t>
                      </a:r>
                      <a:endParaRPr lang="en-US" sz="200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s-AR" sz="1400">
                          <a:effectLst/>
                          <a:latin typeface="Arial" panose="020B0604020202020204" pitchFamily="34" charset="0"/>
                          <a:cs typeface="Arial" panose="020B0604020202020204" pitchFamily="34" charset="0"/>
                        </a:rPr>
                        <a:t>Agricultura extensiva y grandes superficies</a:t>
                      </a:r>
                      <a:endParaRPr lang="en-US" sz="200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s-AR" sz="1400">
                          <a:effectLst/>
                          <a:latin typeface="Arial" panose="020B0604020202020204" pitchFamily="34" charset="0"/>
                          <a:cs typeface="Arial" panose="020B0604020202020204" pitchFamily="34" charset="0"/>
                        </a:rPr>
                        <a:t>Máxima capacidad de tracción, alta capacidad de trabajo</a:t>
                      </a:r>
                      <a:endParaRPr lang="en-US" sz="200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s-AR" sz="1400">
                          <a:effectLst/>
                          <a:latin typeface="Arial" panose="020B0604020202020204" pitchFamily="34" charset="0"/>
                          <a:cs typeface="Arial" panose="020B0604020202020204" pitchFamily="34" charset="0"/>
                        </a:rPr>
                        <a:t>Muy alto costo inicial, pero bajo costo por hectárea en grandes escalas</a:t>
                      </a:r>
                      <a:endParaRPr lang="en-US" sz="2000">
                        <a:effectLst/>
                        <a:latin typeface="Arial" panose="020B0604020202020204" pitchFamily="34" charset="0"/>
                        <a:ea typeface="MS Mincho"/>
                        <a:cs typeface="Arial" panose="020B0604020202020204" pitchFamily="34" charset="0"/>
                      </a:endParaRPr>
                    </a:p>
                  </a:txBody>
                  <a:tcPr marL="68580" marR="68580" marT="0" marB="0" anchor="ctr"/>
                </a:tc>
                <a:extLst>
                  <a:ext uri="{0D108BD9-81ED-4DB2-BD59-A6C34878D82A}">
                    <a16:rowId xmlns:a16="http://schemas.microsoft.com/office/drawing/2014/main" val="1509082011"/>
                  </a:ext>
                </a:extLst>
              </a:tr>
              <a:tr h="1082095">
                <a:tc>
                  <a:txBody>
                    <a:bodyPr/>
                    <a:lstStyle/>
                    <a:p>
                      <a:pPr algn="ctr">
                        <a:lnSpc>
                          <a:spcPct val="115000"/>
                        </a:lnSpc>
                        <a:spcAft>
                          <a:spcPts val="0"/>
                        </a:spcAft>
                      </a:pPr>
                      <a:r>
                        <a:rPr lang="en-US" sz="1600" dirty="0">
                          <a:solidFill>
                            <a:schemeClr val="tx1"/>
                          </a:solidFill>
                          <a:effectLst/>
                          <a:latin typeface="Arial" panose="020B0604020202020204" pitchFamily="34" charset="0"/>
                          <a:cs typeface="Arial" panose="020B0604020202020204" pitchFamily="34" charset="0"/>
                        </a:rPr>
                        <a:t>Tractor con </a:t>
                      </a:r>
                      <a:r>
                        <a:rPr lang="en-US" sz="1600" dirty="0" err="1">
                          <a:solidFill>
                            <a:schemeClr val="tx1"/>
                          </a:solidFill>
                          <a:effectLst/>
                          <a:latin typeface="Arial" panose="020B0604020202020204" pitchFamily="34" charset="0"/>
                          <a:cs typeface="Arial" panose="020B0604020202020204" pitchFamily="34" charset="0"/>
                        </a:rPr>
                        <a:t>orugas</a:t>
                      </a:r>
                      <a:endParaRPr lang="en-US" sz="2400" dirty="0">
                        <a:solidFill>
                          <a:schemeClr val="tx1"/>
                        </a:solidFill>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s-AR" sz="1400">
                          <a:effectLst/>
                          <a:latin typeface="Arial" panose="020B0604020202020204" pitchFamily="34" charset="0"/>
                          <a:cs typeface="Arial" panose="020B0604020202020204" pitchFamily="34" charset="0"/>
                        </a:rPr>
                        <a:t>Orugas de goma o metálicas</a:t>
                      </a:r>
                      <a:endParaRPr lang="en-US" sz="200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n-US" sz="1400" dirty="0">
                          <a:effectLst/>
                          <a:latin typeface="Arial" panose="020B0604020202020204" pitchFamily="34" charset="0"/>
                          <a:cs typeface="Arial" panose="020B0604020202020204" pitchFamily="34" charset="0"/>
                        </a:rPr>
                        <a:t>300 – 650 HP</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s-AR" sz="1400">
                          <a:effectLst/>
                          <a:latin typeface="Arial" panose="020B0604020202020204" pitchFamily="34" charset="0"/>
                          <a:cs typeface="Arial" panose="020B0604020202020204" pitchFamily="34" charset="0"/>
                        </a:rPr>
                        <a:t>Grandes explotaciones o suelos sensibles</a:t>
                      </a:r>
                      <a:endParaRPr lang="en-US" sz="200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s-AR" sz="1400" dirty="0">
                          <a:effectLst/>
                          <a:latin typeface="Arial" panose="020B0604020202020204" pitchFamily="34" charset="0"/>
                          <a:cs typeface="Arial" panose="020B0604020202020204" pitchFamily="34" charset="0"/>
                        </a:rPr>
                        <a:t>Muy baja compactación, gran tracción</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lnSpc>
                          <a:spcPct val="115000"/>
                        </a:lnSpc>
                        <a:spcAft>
                          <a:spcPts val="0"/>
                        </a:spcAft>
                      </a:pPr>
                      <a:r>
                        <a:rPr lang="es-AR" sz="1400" dirty="0">
                          <a:effectLst/>
                          <a:latin typeface="Arial" panose="020B0604020202020204" pitchFamily="34" charset="0"/>
                          <a:cs typeface="Arial" panose="020B0604020202020204" pitchFamily="34" charset="0"/>
                        </a:rPr>
                        <a:t>Muy alto costo, mantenimiento especializado</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tc>
                <a:extLst>
                  <a:ext uri="{0D108BD9-81ED-4DB2-BD59-A6C34878D82A}">
                    <a16:rowId xmlns:a16="http://schemas.microsoft.com/office/drawing/2014/main" val="3086967734"/>
                  </a:ext>
                </a:extLst>
              </a:tr>
            </a:tbl>
          </a:graphicData>
        </a:graphic>
      </p:graphicFrame>
      <p:sp>
        <p:nvSpPr>
          <p:cNvPr id="3" name="Rectangle 1"/>
          <p:cNvSpPr>
            <a:spLocks noChangeArrowheads="1"/>
          </p:cNvSpPr>
          <p:nvPr/>
        </p:nvSpPr>
        <p:spPr bwMode="auto">
          <a:xfrm>
            <a:off x="1096084" y="-100293"/>
            <a:ext cx="10746728" cy="1107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04704"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AR" altLang="en-US" sz="2000" b="1" i="0" u="none" strike="noStrike" cap="none" normalizeH="0" baseline="0" dirty="0">
                <a:ln>
                  <a:noFill/>
                </a:ln>
                <a:solidFill>
                  <a:srgbClr val="365F91"/>
                </a:solidFill>
                <a:effectLst/>
                <a:latin typeface="Arial" panose="020B0604020202020204" pitchFamily="34" charset="0"/>
                <a:ea typeface="MS Gothic" panose="020B0609070205080204" pitchFamily="49" charset="-128"/>
                <a:cs typeface="Arial" panose="020B0604020202020204" pitchFamily="34" charset="0"/>
              </a:rPr>
              <a:t>Cuadro comparativo de tractores seg</a:t>
            </a:r>
            <a:r>
              <a:rPr kumimoji="0" lang="es-AR" altLang="en-US" sz="2000" b="1" i="0" u="none" strike="noStrike" cap="none" normalizeH="0" baseline="0" dirty="0">
                <a:ln>
                  <a:noFill/>
                </a:ln>
                <a:solidFill>
                  <a:srgbClr val="365F91"/>
                </a:solidFill>
                <a:effectLst/>
                <a:latin typeface="Calibri" panose="020F0502020204030204" pitchFamily="34" charset="0"/>
                <a:ea typeface="MS Gothic" panose="020B0609070205080204" pitchFamily="49" charset="-128"/>
                <a:cs typeface="Arial" panose="020B0604020202020204" pitchFamily="34" charset="0"/>
              </a:rPr>
              <a:t>ú</a:t>
            </a:r>
            <a:r>
              <a:rPr kumimoji="0" lang="es-AR" altLang="en-US" sz="2000" b="1" i="0" u="none" strike="noStrike" cap="none" normalizeH="0" baseline="0" dirty="0">
                <a:ln>
                  <a:noFill/>
                </a:ln>
                <a:solidFill>
                  <a:srgbClr val="365F91"/>
                </a:solidFill>
                <a:effectLst/>
                <a:latin typeface="Arial" panose="020B0604020202020204" pitchFamily="34" charset="0"/>
                <a:ea typeface="MS Gothic" panose="020B0609070205080204" pitchFamily="49" charset="-128"/>
                <a:cs typeface="Arial" panose="020B0604020202020204" pitchFamily="34" charset="0"/>
              </a:rPr>
              <a:t>n tipo de tracci</a:t>
            </a:r>
            <a:r>
              <a:rPr kumimoji="0" lang="es-AR" altLang="en-US" sz="2000" b="1" i="0" u="none" strike="noStrike" cap="none" normalizeH="0" baseline="0" dirty="0">
                <a:ln>
                  <a:noFill/>
                </a:ln>
                <a:solidFill>
                  <a:srgbClr val="365F91"/>
                </a:solidFill>
                <a:effectLst/>
                <a:latin typeface="Calibri" panose="020F0502020204030204" pitchFamily="34" charset="0"/>
                <a:ea typeface="MS Gothic" panose="020B0609070205080204" pitchFamily="49" charset="-128"/>
                <a:cs typeface="Arial" panose="020B0604020202020204" pitchFamily="34" charset="0"/>
              </a:rPr>
              <a:t>ó</a:t>
            </a:r>
            <a:r>
              <a:rPr kumimoji="0" lang="es-AR" altLang="en-US" sz="2000" b="1" i="0" u="none" strike="noStrike" cap="none" normalizeH="0" baseline="0" dirty="0">
                <a:ln>
                  <a:noFill/>
                </a:ln>
                <a:solidFill>
                  <a:srgbClr val="365F91"/>
                </a:solidFill>
                <a:effectLst/>
                <a:latin typeface="Arial" panose="020B0604020202020204" pitchFamily="34" charset="0"/>
                <a:ea typeface="MS Gothic" panose="020B0609070205080204" pitchFamily="49" charset="-128"/>
                <a:cs typeface="Arial" panose="020B0604020202020204" pitchFamily="34" charset="0"/>
              </a:rPr>
              <a:t>n</a:t>
            </a:r>
            <a:endParaRPr kumimoji="0" lang="en-US" altLang="en-US" sz="2400" b="1" i="0" u="none" strike="noStrike" cap="none" normalizeH="0" baseline="0" dirty="0">
              <a:ln>
                <a:noFill/>
              </a:ln>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82982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66631" y="195790"/>
            <a:ext cx="3561552" cy="652486"/>
          </a:xfrm>
          <a:prstGeom prst="rect">
            <a:avLst/>
          </a:prstGeom>
        </p:spPr>
        <p:txBody>
          <a:bodyPr wrap="none">
            <a:spAutoFit/>
          </a:bodyPr>
          <a:lstStyle/>
          <a:p>
            <a:pPr indent="180340">
              <a:lnSpc>
                <a:spcPct val="130000"/>
              </a:lnSpc>
              <a:spcBef>
                <a:spcPts val="1200"/>
              </a:spcBef>
              <a:spcAft>
                <a:spcPts val="1200"/>
              </a:spcAft>
            </a:pPr>
            <a:r>
              <a:rPr lang="es-AR" sz="2800" b="1" dirty="0">
                <a:solidFill>
                  <a:srgbClr val="4F81BD"/>
                </a:solidFill>
                <a:latin typeface="Arial" panose="020B0604020202020204" pitchFamily="34" charset="0"/>
                <a:ea typeface="MS Gothic" panose="020B0609070205080204" pitchFamily="49" charset="-128"/>
                <a:cs typeface="Times New Roman" panose="02020603050405020304" pitchFamily="18" charset="0"/>
              </a:rPr>
              <a:t>Sistema hidráulico</a:t>
            </a:r>
            <a:endParaRPr lang="en-US" sz="2800" b="1" dirty="0">
              <a:solidFill>
                <a:srgbClr val="4F81BD"/>
              </a:solidFill>
              <a:effectLst/>
              <a:latin typeface="Calibri" panose="020F0502020204030204" pitchFamily="34" charset="0"/>
              <a:ea typeface="MS Gothic" panose="020B0609070205080204" pitchFamily="49" charset="-128"/>
              <a:cs typeface="Times New Roman" panose="02020603050405020304" pitchFamily="18" charset="0"/>
            </a:endParaRPr>
          </a:p>
        </p:txBody>
      </p:sp>
      <p:sp>
        <p:nvSpPr>
          <p:cNvPr id="6" name="Rectángulo 5"/>
          <p:cNvSpPr/>
          <p:nvPr/>
        </p:nvSpPr>
        <p:spPr>
          <a:xfrm>
            <a:off x="945008" y="1360529"/>
            <a:ext cx="10720250" cy="4748992"/>
          </a:xfrm>
          <a:prstGeom prst="rect">
            <a:avLst/>
          </a:prstGeom>
        </p:spPr>
        <p:txBody>
          <a:bodyPr wrap="square">
            <a:spAutoFit/>
          </a:bodyPr>
          <a:lstStyle/>
          <a:p>
            <a:pPr indent="180340">
              <a:lnSpc>
                <a:spcPct val="130000"/>
              </a:lnSpc>
              <a:spcBef>
                <a:spcPts val="1200"/>
              </a:spcBef>
              <a:spcAft>
                <a:spcPts val="1200"/>
              </a:spcAft>
            </a:pPr>
            <a:r>
              <a:rPr lang="es-AR" sz="2400" dirty="0">
                <a:latin typeface="Arial" panose="020B0604020202020204" pitchFamily="34" charset="0"/>
                <a:ea typeface="Times New Roman" panose="02020603050405020304" pitchFamily="18" charset="0"/>
                <a:cs typeface="Arial" panose="020B0604020202020204" pitchFamily="34" charset="0"/>
              </a:rPr>
              <a:t>El sistema hidráulico es el conjunto de componentes que utilizan</a:t>
            </a:r>
            <a:r>
              <a:rPr lang="es-AR" sz="2400" b="1" dirty="0">
                <a:latin typeface="Arial" panose="020B0604020202020204" pitchFamily="34" charset="0"/>
                <a:ea typeface="Times New Roman" panose="02020603050405020304" pitchFamily="18" charset="0"/>
                <a:cs typeface="Arial" panose="020B0604020202020204" pitchFamily="34" charset="0"/>
              </a:rPr>
              <a:t> </a:t>
            </a:r>
            <a:r>
              <a:rPr lang="es-AR" sz="2400" dirty="0">
                <a:latin typeface="Arial" panose="020B0604020202020204" pitchFamily="34" charset="0"/>
                <a:ea typeface="Times New Roman" panose="02020603050405020304" pitchFamily="18" charset="0"/>
                <a:cs typeface="Arial" panose="020B0604020202020204" pitchFamily="34" charset="0"/>
              </a:rPr>
              <a:t>aceite a presión para transmitir energía y accionar distintos mecanismos.</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indent="180340">
              <a:lnSpc>
                <a:spcPct val="130000"/>
              </a:lnSpc>
              <a:spcBef>
                <a:spcPts val="1200"/>
              </a:spcBef>
              <a:spcAft>
                <a:spcPts val="1200"/>
              </a:spcAft>
            </a:pPr>
            <a:r>
              <a:rPr lang="en-US" sz="2400" u="sng" dirty="0">
                <a:latin typeface="Arial" panose="020B0604020202020204" pitchFamily="34" charset="0"/>
                <a:ea typeface="Times New Roman" panose="02020603050405020304" pitchFamily="18" charset="0"/>
                <a:cs typeface="Arial" panose="020B0604020202020204" pitchFamily="34" charset="0"/>
              </a:rPr>
              <a:t>Un tractor </a:t>
            </a:r>
            <a:r>
              <a:rPr lang="en-US" sz="2400" u="sng" dirty="0" err="1">
                <a:latin typeface="Arial" panose="020B0604020202020204" pitchFamily="34" charset="0"/>
                <a:ea typeface="Times New Roman" panose="02020603050405020304" pitchFamily="18" charset="0"/>
                <a:cs typeface="Arial" panose="020B0604020202020204" pitchFamily="34" charset="0"/>
              </a:rPr>
              <a:t>permite</a:t>
            </a:r>
            <a:r>
              <a:rPr lang="en-US" sz="2400" u="sng" dirty="0">
                <a:latin typeface="Arial" panose="020B0604020202020204" pitchFamily="34" charset="0"/>
                <a:ea typeface="Times New Roman" panose="02020603050405020304" pitchFamily="18" charset="0"/>
                <a:cs typeface="Arial" panose="020B0604020202020204" pitchFamily="34" charset="0"/>
              </a:rPr>
              <a:t>:</a:t>
            </a:r>
          </a:p>
          <a:p>
            <a:pPr lvl="0">
              <a:lnSpc>
                <a:spcPct val="150000"/>
              </a:lnSpc>
              <a:spcBef>
                <a:spcPts val="600"/>
              </a:spcBef>
              <a:spcAft>
                <a:spcPts val="600"/>
              </a:spcAft>
              <a:buSzPts val="1000"/>
              <a:tabLst>
                <a:tab pos="457200" algn="l"/>
              </a:tabLst>
            </a:pP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levantar</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implementos</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Bef>
                <a:spcPts val="600"/>
              </a:spcBef>
              <a:spcAft>
                <a:spcPts val="600"/>
              </a:spcAft>
              <a:buSzPts val="1000"/>
              <a:tabLst>
                <a:tab pos="457200" algn="l"/>
              </a:tabLst>
            </a:pP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accionar</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cilindros</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hidráulicos</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Bef>
                <a:spcPts val="600"/>
              </a:spcBef>
              <a:spcAft>
                <a:spcPts val="600"/>
              </a:spcAft>
              <a:buSzPts val="1000"/>
              <a:tabLst>
                <a:tab pos="457200" algn="l"/>
              </a:tabLst>
            </a:pP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alimentar</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motores</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hidráulicos</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controlar</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máquinas</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modernas</a:t>
            </a:r>
            <a:endParaRPr lang="es-AR" sz="2400" dirty="0">
              <a:latin typeface="Arial" panose="020B0604020202020204" pitchFamily="34" charset="0"/>
              <a:cs typeface="Arial" panose="020B0604020202020204" pitchFamily="34" charset="0"/>
            </a:endParaRPr>
          </a:p>
        </p:txBody>
      </p:sp>
      <p:pic>
        <p:nvPicPr>
          <p:cNvPr id="5" name="Imagen 4"/>
          <p:cNvPicPr/>
          <p:nvPr/>
        </p:nvPicPr>
        <p:blipFill>
          <a:blip r:embed="rId2"/>
          <a:stretch>
            <a:fillRect/>
          </a:stretch>
        </p:blipFill>
        <p:spPr>
          <a:xfrm>
            <a:off x="1843991" y="692999"/>
            <a:ext cx="9125851" cy="5944716"/>
          </a:xfrm>
          <a:prstGeom prst="rect">
            <a:avLst/>
          </a:prstGeom>
        </p:spPr>
      </p:pic>
    </p:spTree>
    <p:extLst>
      <p:ext uri="{BB962C8B-B14F-4D97-AF65-F5344CB8AC3E}">
        <p14:creationId xmlns:p14="http://schemas.microsoft.com/office/powerpoint/2010/main" val="383425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6D03ADB4D17B704388C7F5616D16E566" ma:contentTypeVersion="10" ma:contentTypeDescription="Crear nuevo documento." ma:contentTypeScope="" ma:versionID="685cedb978f0527e585670220e038f10">
  <xsd:schema xmlns:xsd="http://www.w3.org/2001/XMLSchema" xmlns:xs="http://www.w3.org/2001/XMLSchema" xmlns:p="http://schemas.microsoft.com/office/2006/metadata/properties" xmlns:ns3="0d1904e0-7682-4b7e-874b-50b0cb24506b" xmlns:ns4="a0dd1539-9398-45b7-8874-f3ac6289e84f" targetNamespace="http://schemas.microsoft.com/office/2006/metadata/properties" ma:root="true" ma:fieldsID="a2ce089bd42f5393752286c375f2a0c6" ns3:_="" ns4:_="">
    <xsd:import namespace="0d1904e0-7682-4b7e-874b-50b0cb24506b"/>
    <xsd:import namespace="a0dd1539-9398-45b7-8874-f3ac6289e84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1904e0-7682-4b7e-874b-50b0cb2450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dd1539-9398-45b7-8874-f3ac6289e84f"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SharingHintHash" ma:index="12"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2DBAA8-E255-49AA-AD27-E3F1D3C22276}">
  <ds:schemaRefs>
    <ds:schemaRef ds:uri="http://purl.org/dc/dcmityp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0d1904e0-7682-4b7e-874b-50b0cb24506b"/>
    <ds:schemaRef ds:uri="http://purl.org/dc/terms/"/>
    <ds:schemaRef ds:uri="http://schemas.microsoft.com/office/infopath/2007/PartnerControls"/>
    <ds:schemaRef ds:uri="a0dd1539-9398-45b7-8874-f3ac6289e84f"/>
    <ds:schemaRef ds:uri="http://www.w3.org/XML/1998/namespace"/>
  </ds:schemaRefs>
</ds:datastoreItem>
</file>

<file path=customXml/itemProps2.xml><?xml version="1.0" encoding="utf-8"?>
<ds:datastoreItem xmlns:ds="http://schemas.openxmlformats.org/officeDocument/2006/customXml" ds:itemID="{FFA92FC0-71EF-4C65-A6FF-CA609C57FD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1904e0-7682-4b7e-874b-50b0cb24506b"/>
    <ds:schemaRef ds:uri="a0dd1539-9398-45b7-8874-f3ac6289e8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BBA5E9-33DA-4CBC-BF89-30854D6A34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TM10001105[[fn=Recorte]]</Template>
  <TotalTime>890</TotalTime>
  <Words>2092</Words>
  <Application>Microsoft Office PowerPoint</Application>
  <PresentationFormat>Panorámica</PresentationFormat>
  <Paragraphs>353</Paragraphs>
  <Slides>38</Slides>
  <Notes>1</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38</vt:i4>
      </vt:variant>
    </vt:vector>
  </HeadingPairs>
  <TitlesOfParts>
    <vt:vector size="48" baseType="lpstr">
      <vt:lpstr>MS Gothic</vt:lpstr>
      <vt:lpstr>Arial</vt:lpstr>
      <vt:lpstr>Arial Black</vt:lpstr>
      <vt:lpstr>Calibri</vt:lpstr>
      <vt:lpstr>Cambria</vt:lpstr>
      <vt:lpstr>Franklin Gothic Book</vt:lpstr>
      <vt:lpstr>Symbol</vt:lpstr>
      <vt:lpstr>Times New Roman</vt:lpstr>
      <vt:lpstr>Wingdings</vt:lpstr>
      <vt:lpstr>Crop</vt:lpstr>
      <vt:lpstr>CLASE 2 UNIDAD I</vt:lpstr>
      <vt:lpstr> </vt:lpstr>
      <vt:lpstr>TRACTOR: Características Orgánicas (Estructurales)</vt:lpstr>
      <vt:lpstr>Presentación de PowerPoint</vt:lpstr>
      <vt:lpstr>POTENCIA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CLASE 2 UNIDAD I</dc:title>
  <dc:creator>Ricardo Stechina (prof.)</dc:creator>
  <cp:lastModifiedBy>Ricardo Stechina (prof.)</cp:lastModifiedBy>
  <cp:revision>72</cp:revision>
  <dcterms:created xsi:type="dcterms:W3CDTF">2026-02-24T19:29:57Z</dcterms:created>
  <dcterms:modified xsi:type="dcterms:W3CDTF">2026-04-10T21:37:31Z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0x0101006D03ADB4D17B704388C7F5616D16E566</vt:lpwstr>
  </property>
</Properties>
</file>