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9" r:id="rId2"/>
    <p:sldId id="258" r:id="rId3"/>
    <p:sldId id="280" r:id="rId4"/>
    <p:sldId id="260" r:id="rId5"/>
    <p:sldId id="256" r:id="rId6"/>
    <p:sldId id="257" r:id="rId7"/>
    <p:sldId id="261" r:id="rId8"/>
    <p:sldId id="262" r:id="rId9"/>
    <p:sldId id="285" r:id="rId10"/>
    <p:sldId id="263" r:id="rId11"/>
    <p:sldId id="264" r:id="rId12"/>
    <p:sldId id="265" r:id="rId13"/>
    <p:sldId id="321" r:id="rId14"/>
    <p:sldId id="267" r:id="rId15"/>
    <p:sldId id="322" r:id="rId16"/>
    <p:sldId id="268" r:id="rId17"/>
    <p:sldId id="281" r:id="rId18"/>
    <p:sldId id="269" r:id="rId19"/>
    <p:sldId id="270" r:id="rId20"/>
    <p:sldId id="271" r:id="rId21"/>
    <p:sldId id="272" r:id="rId22"/>
    <p:sldId id="273" r:id="rId23"/>
    <p:sldId id="283" r:id="rId24"/>
    <p:sldId id="392" r:id="rId25"/>
    <p:sldId id="274" r:id="rId26"/>
    <p:sldId id="282" r:id="rId27"/>
    <p:sldId id="275" r:id="rId28"/>
    <p:sldId id="276" r:id="rId29"/>
    <p:sldId id="277" r:id="rId30"/>
    <p:sldId id="278" r:id="rId31"/>
    <p:sldId id="279" r:id="rId32"/>
    <p:sldId id="286" r:id="rId33"/>
    <p:sldId id="287" r:id="rId34"/>
    <p:sldId id="295" r:id="rId35"/>
    <p:sldId id="307" r:id="rId36"/>
    <p:sldId id="309" r:id="rId37"/>
    <p:sldId id="306" r:id="rId38"/>
    <p:sldId id="310" r:id="rId39"/>
    <p:sldId id="311" r:id="rId40"/>
    <p:sldId id="312" r:id="rId41"/>
    <p:sldId id="302" r:id="rId42"/>
    <p:sldId id="303" r:id="rId43"/>
    <p:sldId id="304" r:id="rId44"/>
    <p:sldId id="305" r:id="rId45"/>
    <p:sldId id="296" r:id="rId46"/>
    <p:sldId id="297" r:id="rId47"/>
    <p:sldId id="288" r:id="rId48"/>
    <p:sldId id="289" r:id="rId49"/>
    <p:sldId id="290" r:id="rId50"/>
    <p:sldId id="291" r:id="rId51"/>
    <p:sldId id="292" r:id="rId52"/>
    <p:sldId id="293" r:id="rId53"/>
    <p:sldId id="300" r:id="rId54"/>
    <p:sldId id="299" r:id="rId55"/>
    <p:sldId id="301" r:id="rId56"/>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52" d="100"/>
          <a:sy n="52" d="100"/>
        </p:scale>
        <p:origin x="739"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91D6A1-6352-41CF-83A6-EC88F13915AC}" type="datetimeFigureOut">
              <a:rPr lang="es-AR" smtClean="0"/>
              <a:t>11/5/2022</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BBAE33-B189-417F-817A-EDD3F4E84C69}" type="slidenum">
              <a:rPr lang="es-AR" smtClean="0"/>
              <a:t>‹Nº›</a:t>
            </a:fld>
            <a:endParaRPr lang="es-AR"/>
          </a:p>
        </p:txBody>
      </p:sp>
    </p:spTree>
    <p:extLst>
      <p:ext uri="{BB962C8B-B14F-4D97-AF65-F5344CB8AC3E}">
        <p14:creationId xmlns:p14="http://schemas.microsoft.com/office/powerpoint/2010/main" val="4112291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E7C23E6-BB9A-4771-BB15-0D530CE79CF0}" type="slidenum">
              <a:rPr lang="es-ES"/>
              <a:pPr/>
              <a:t>13</a:t>
            </a:fld>
            <a:endParaRPr lang="es-E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s-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44802A-3DCD-46CE-8E86-1FDF7C18619C}" type="slidenum">
              <a:rPr lang="es-ES"/>
              <a:pPr/>
              <a:t>15</a:t>
            </a:fld>
            <a:endParaRPr lang="es-E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s-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30D1B8-B9F3-4B69-8665-88EA755A6E66}" type="slidenum">
              <a:rPr lang="es-ES"/>
              <a:pPr/>
              <a:t>24</a:t>
            </a:fld>
            <a:endParaRPr lang="es-E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endParaRPr lang="es-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A54379E-D0C7-4A4A-8335-5EC79C554EC3}"/>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AR"/>
          </a:p>
        </p:txBody>
      </p:sp>
      <p:sp>
        <p:nvSpPr>
          <p:cNvPr id="3" name="Subtítulo 2">
            <a:extLst>
              <a:ext uri="{FF2B5EF4-FFF2-40B4-BE49-F238E27FC236}">
                <a16:creationId xmlns:a16="http://schemas.microsoft.com/office/drawing/2014/main" id="{C3443815-C5D8-4504-B7D9-ADD5A97AE14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AR"/>
          </a:p>
        </p:txBody>
      </p:sp>
      <p:sp>
        <p:nvSpPr>
          <p:cNvPr id="4" name="Marcador de fecha 3">
            <a:extLst>
              <a:ext uri="{FF2B5EF4-FFF2-40B4-BE49-F238E27FC236}">
                <a16:creationId xmlns:a16="http://schemas.microsoft.com/office/drawing/2014/main" id="{5CF20D4E-8ADD-4659-89DA-F36AF5E8DE10}"/>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5" name="Marcador de pie de página 4">
            <a:extLst>
              <a:ext uri="{FF2B5EF4-FFF2-40B4-BE49-F238E27FC236}">
                <a16:creationId xmlns:a16="http://schemas.microsoft.com/office/drawing/2014/main" id="{2412177A-AF56-4E81-B812-65E106F0EA2E}"/>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181F05CB-FD80-4BB1-A348-6E632AC91F0E}"/>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1761227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8B9A2D6-E2E3-47CC-90BD-19299AEA4AD1}"/>
              </a:ext>
            </a:extLst>
          </p:cNvPr>
          <p:cNvSpPr>
            <a:spLocks noGrp="1"/>
          </p:cNvSpPr>
          <p:nvPr>
            <p:ph type="title"/>
          </p:nvPr>
        </p:nvSpPr>
        <p:spPr/>
        <p:txBody>
          <a:bodyPr/>
          <a:lstStyle/>
          <a:p>
            <a:r>
              <a:rPr lang="es-ES"/>
              <a:t>Haga clic para modificar el estilo de título del patrón</a:t>
            </a:r>
            <a:endParaRPr lang="es-AR"/>
          </a:p>
        </p:txBody>
      </p:sp>
      <p:sp>
        <p:nvSpPr>
          <p:cNvPr id="3" name="Marcador de texto vertical 2">
            <a:extLst>
              <a:ext uri="{FF2B5EF4-FFF2-40B4-BE49-F238E27FC236}">
                <a16:creationId xmlns:a16="http://schemas.microsoft.com/office/drawing/2014/main" id="{591E4DE9-BE4E-4325-965A-351E1CB81121}"/>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a:extLst>
              <a:ext uri="{FF2B5EF4-FFF2-40B4-BE49-F238E27FC236}">
                <a16:creationId xmlns:a16="http://schemas.microsoft.com/office/drawing/2014/main" id="{A429DCD8-8C60-4F15-A1D3-36009BD9D01D}"/>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5" name="Marcador de pie de página 4">
            <a:extLst>
              <a:ext uri="{FF2B5EF4-FFF2-40B4-BE49-F238E27FC236}">
                <a16:creationId xmlns:a16="http://schemas.microsoft.com/office/drawing/2014/main" id="{D10BDCAB-B404-4BA6-A3CD-9C05EF42DFE5}"/>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C946FCEC-41A0-43AF-855F-0FCF8D3E3702}"/>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18644368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45DE5C8-AD42-47B0-8206-3A74F458D34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AR"/>
          </a:p>
        </p:txBody>
      </p:sp>
      <p:sp>
        <p:nvSpPr>
          <p:cNvPr id="3" name="Marcador de texto vertical 2">
            <a:extLst>
              <a:ext uri="{FF2B5EF4-FFF2-40B4-BE49-F238E27FC236}">
                <a16:creationId xmlns:a16="http://schemas.microsoft.com/office/drawing/2014/main" id="{C620DE3B-D72E-43AF-9484-9F4F74C3BB3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a:extLst>
              <a:ext uri="{FF2B5EF4-FFF2-40B4-BE49-F238E27FC236}">
                <a16:creationId xmlns:a16="http://schemas.microsoft.com/office/drawing/2014/main" id="{4EBBDEF4-75A1-48E9-883C-0538229EDC81}"/>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5" name="Marcador de pie de página 4">
            <a:extLst>
              <a:ext uri="{FF2B5EF4-FFF2-40B4-BE49-F238E27FC236}">
                <a16:creationId xmlns:a16="http://schemas.microsoft.com/office/drawing/2014/main" id="{F74615FD-C44F-4CFB-BEAB-A53B8FC90116}"/>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BFFCEA7A-D0B9-43E3-9038-6020658D7405}"/>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6905961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F2CF273-D78A-4EA6-92D4-DBFA513DEAA1}"/>
              </a:ext>
            </a:extLst>
          </p:cNvPr>
          <p:cNvSpPr>
            <a:spLocks noGrp="1"/>
          </p:cNvSpPr>
          <p:nvPr>
            <p:ph type="title"/>
          </p:nvPr>
        </p:nvSpPr>
        <p:spPr/>
        <p:txBody>
          <a:bodyPr/>
          <a:lstStyle/>
          <a:p>
            <a:r>
              <a:rPr lang="es-ES"/>
              <a:t>Haga clic para modificar el estilo de título del patrón</a:t>
            </a:r>
            <a:endParaRPr lang="es-AR"/>
          </a:p>
        </p:txBody>
      </p:sp>
      <p:sp>
        <p:nvSpPr>
          <p:cNvPr id="3" name="Marcador de contenido 2">
            <a:extLst>
              <a:ext uri="{FF2B5EF4-FFF2-40B4-BE49-F238E27FC236}">
                <a16:creationId xmlns:a16="http://schemas.microsoft.com/office/drawing/2014/main" id="{2CA1FFC4-3954-44D6-B5EE-280B25A50F8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a:extLst>
              <a:ext uri="{FF2B5EF4-FFF2-40B4-BE49-F238E27FC236}">
                <a16:creationId xmlns:a16="http://schemas.microsoft.com/office/drawing/2014/main" id="{7259FF98-8195-4FBE-BA7D-0F183FE6A9E3}"/>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5" name="Marcador de pie de página 4">
            <a:extLst>
              <a:ext uri="{FF2B5EF4-FFF2-40B4-BE49-F238E27FC236}">
                <a16:creationId xmlns:a16="http://schemas.microsoft.com/office/drawing/2014/main" id="{2CCB6282-35EA-4A94-B60F-AB7B5471E9B2}"/>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6C77E356-3949-4DC1-96D4-45C7743E0447}"/>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36535592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6F442B-0859-44E1-B78B-65FF9DD70509}"/>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AR"/>
          </a:p>
        </p:txBody>
      </p:sp>
      <p:sp>
        <p:nvSpPr>
          <p:cNvPr id="3" name="Marcador de texto 2">
            <a:extLst>
              <a:ext uri="{FF2B5EF4-FFF2-40B4-BE49-F238E27FC236}">
                <a16:creationId xmlns:a16="http://schemas.microsoft.com/office/drawing/2014/main" id="{C584F949-AED5-4D26-B6C0-F67FB351FF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8D866043-D3D9-48F5-83FE-7B51DBF4A2A8}"/>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5" name="Marcador de pie de página 4">
            <a:extLst>
              <a:ext uri="{FF2B5EF4-FFF2-40B4-BE49-F238E27FC236}">
                <a16:creationId xmlns:a16="http://schemas.microsoft.com/office/drawing/2014/main" id="{00FF2E70-9CA6-4791-9723-4E0FC019599E}"/>
              </a:ext>
            </a:extLst>
          </p:cNvPr>
          <p:cNvSpPr>
            <a:spLocks noGrp="1"/>
          </p:cNvSpPr>
          <p:nvPr>
            <p:ph type="ftr" sz="quarter" idx="11"/>
          </p:nvPr>
        </p:nvSpPr>
        <p:spPr/>
        <p:txBody>
          <a:bodyPr/>
          <a:lstStyle/>
          <a:p>
            <a:endParaRPr lang="es-AR"/>
          </a:p>
        </p:txBody>
      </p:sp>
      <p:sp>
        <p:nvSpPr>
          <p:cNvPr id="6" name="Marcador de número de diapositiva 5">
            <a:extLst>
              <a:ext uri="{FF2B5EF4-FFF2-40B4-BE49-F238E27FC236}">
                <a16:creationId xmlns:a16="http://schemas.microsoft.com/office/drawing/2014/main" id="{D2BD6A27-C674-4DFD-907C-BC7B55B35426}"/>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3155977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6C1436-D343-40E2-B701-5338C2629E76}"/>
              </a:ext>
            </a:extLst>
          </p:cNvPr>
          <p:cNvSpPr>
            <a:spLocks noGrp="1"/>
          </p:cNvSpPr>
          <p:nvPr>
            <p:ph type="title"/>
          </p:nvPr>
        </p:nvSpPr>
        <p:spPr/>
        <p:txBody>
          <a:bodyPr/>
          <a:lstStyle/>
          <a:p>
            <a:r>
              <a:rPr lang="es-ES"/>
              <a:t>Haga clic para modificar el estilo de título del patrón</a:t>
            </a:r>
            <a:endParaRPr lang="es-AR"/>
          </a:p>
        </p:txBody>
      </p:sp>
      <p:sp>
        <p:nvSpPr>
          <p:cNvPr id="3" name="Marcador de contenido 2">
            <a:extLst>
              <a:ext uri="{FF2B5EF4-FFF2-40B4-BE49-F238E27FC236}">
                <a16:creationId xmlns:a16="http://schemas.microsoft.com/office/drawing/2014/main" id="{AA07C9DE-3331-47F5-ACDF-0974D2886BBE}"/>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contenido 3">
            <a:extLst>
              <a:ext uri="{FF2B5EF4-FFF2-40B4-BE49-F238E27FC236}">
                <a16:creationId xmlns:a16="http://schemas.microsoft.com/office/drawing/2014/main" id="{87A1F531-15A8-403A-BA80-8BC0CDD13A8D}"/>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fecha 4">
            <a:extLst>
              <a:ext uri="{FF2B5EF4-FFF2-40B4-BE49-F238E27FC236}">
                <a16:creationId xmlns:a16="http://schemas.microsoft.com/office/drawing/2014/main" id="{227ABFBD-DFA9-4D9F-AEFE-85C2AB4DF254}"/>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6" name="Marcador de pie de página 5">
            <a:extLst>
              <a:ext uri="{FF2B5EF4-FFF2-40B4-BE49-F238E27FC236}">
                <a16:creationId xmlns:a16="http://schemas.microsoft.com/office/drawing/2014/main" id="{0EF5FC45-7366-46A0-9421-133BCB501EC2}"/>
              </a:ext>
            </a:extLst>
          </p:cNvPr>
          <p:cNvSpPr>
            <a:spLocks noGrp="1"/>
          </p:cNvSpPr>
          <p:nvPr>
            <p:ph type="ftr" sz="quarter" idx="11"/>
          </p:nvPr>
        </p:nvSpPr>
        <p:spPr/>
        <p:txBody>
          <a:bodyPr/>
          <a:lstStyle/>
          <a:p>
            <a:endParaRPr lang="es-AR"/>
          </a:p>
        </p:txBody>
      </p:sp>
      <p:sp>
        <p:nvSpPr>
          <p:cNvPr id="7" name="Marcador de número de diapositiva 6">
            <a:extLst>
              <a:ext uri="{FF2B5EF4-FFF2-40B4-BE49-F238E27FC236}">
                <a16:creationId xmlns:a16="http://schemas.microsoft.com/office/drawing/2014/main" id="{D20CE51A-FE11-4C24-BBE5-4CEFF72773C6}"/>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80870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19C72A-99CB-4485-AA42-BFFEFBF19034}"/>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AR"/>
          </a:p>
        </p:txBody>
      </p:sp>
      <p:sp>
        <p:nvSpPr>
          <p:cNvPr id="3" name="Marcador de texto 2">
            <a:extLst>
              <a:ext uri="{FF2B5EF4-FFF2-40B4-BE49-F238E27FC236}">
                <a16:creationId xmlns:a16="http://schemas.microsoft.com/office/drawing/2014/main" id="{8EA9A2B8-9F41-4336-9483-82EFC2E6387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C223007D-2DB5-4BC2-9BEE-7E1C8E33BCE6}"/>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texto 4">
            <a:extLst>
              <a:ext uri="{FF2B5EF4-FFF2-40B4-BE49-F238E27FC236}">
                <a16:creationId xmlns:a16="http://schemas.microsoft.com/office/drawing/2014/main" id="{2CFD50B4-060A-4B30-A2EA-C9B411C830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39A0299-2BDE-4BD8-811E-88D3F978A3C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Marcador de fecha 6">
            <a:extLst>
              <a:ext uri="{FF2B5EF4-FFF2-40B4-BE49-F238E27FC236}">
                <a16:creationId xmlns:a16="http://schemas.microsoft.com/office/drawing/2014/main" id="{62C5A741-F25D-4661-82B3-505CC6FADB75}"/>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8" name="Marcador de pie de página 7">
            <a:extLst>
              <a:ext uri="{FF2B5EF4-FFF2-40B4-BE49-F238E27FC236}">
                <a16:creationId xmlns:a16="http://schemas.microsoft.com/office/drawing/2014/main" id="{CD6A380C-729B-48FB-9D02-85DE3690ABB6}"/>
              </a:ext>
            </a:extLst>
          </p:cNvPr>
          <p:cNvSpPr>
            <a:spLocks noGrp="1"/>
          </p:cNvSpPr>
          <p:nvPr>
            <p:ph type="ftr" sz="quarter" idx="11"/>
          </p:nvPr>
        </p:nvSpPr>
        <p:spPr/>
        <p:txBody>
          <a:bodyPr/>
          <a:lstStyle/>
          <a:p>
            <a:endParaRPr lang="es-AR"/>
          </a:p>
        </p:txBody>
      </p:sp>
      <p:sp>
        <p:nvSpPr>
          <p:cNvPr id="9" name="Marcador de número de diapositiva 8">
            <a:extLst>
              <a:ext uri="{FF2B5EF4-FFF2-40B4-BE49-F238E27FC236}">
                <a16:creationId xmlns:a16="http://schemas.microsoft.com/office/drawing/2014/main" id="{E825B271-E10B-47AE-956A-30C35D8ECAB2}"/>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3613996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F262A3-211E-4619-9D30-5231DD9455D4}"/>
              </a:ext>
            </a:extLst>
          </p:cNvPr>
          <p:cNvSpPr>
            <a:spLocks noGrp="1"/>
          </p:cNvSpPr>
          <p:nvPr>
            <p:ph type="title"/>
          </p:nvPr>
        </p:nvSpPr>
        <p:spPr/>
        <p:txBody>
          <a:bodyPr/>
          <a:lstStyle/>
          <a:p>
            <a:r>
              <a:rPr lang="es-ES"/>
              <a:t>Haga clic para modificar el estilo de título del patrón</a:t>
            </a:r>
            <a:endParaRPr lang="es-AR"/>
          </a:p>
        </p:txBody>
      </p:sp>
      <p:sp>
        <p:nvSpPr>
          <p:cNvPr id="3" name="Marcador de fecha 2">
            <a:extLst>
              <a:ext uri="{FF2B5EF4-FFF2-40B4-BE49-F238E27FC236}">
                <a16:creationId xmlns:a16="http://schemas.microsoft.com/office/drawing/2014/main" id="{0B240042-E878-40F9-89DD-637EE4CC3705}"/>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4" name="Marcador de pie de página 3">
            <a:extLst>
              <a:ext uri="{FF2B5EF4-FFF2-40B4-BE49-F238E27FC236}">
                <a16:creationId xmlns:a16="http://schemas.microsoft.com/office/drawing/2014/main" id="{BDB81D9E-9DCD-4441-A87D-8164CD1757E9}"/>
              </a:ext>
            </a:extLst>
          </p:cNvPr>
          <p:cNvSpPr>
            <a:spLocks noGrp="1"/>
          </p:cNvSpPr>
          <p:nvPr>
            <p:ph type="ftr" sz="quarter" idx="11"/>
          </p:nvPr>
        </p:nvSpPr>
        <p:spPr/>
        <p:txBody>
          <a:bodyPr/>
          <a:lstStyle/>
          <a:p>
            <a:endParaRPr lang="es-AR"/>
          </a:p>
        </p:txBody>
      </p:sp>
      <p:sp>
        <p:nvSpPr>
          <p:cNvPr id="5" name="Marcador de número de diapositiva 4">
            <a:extLst>
              <a:ext uri="{FF2B5EF4-FFF2-40B4-BE49-F238E27FC236}">
                <a16:creationId xmlns:a16="http://schemas.microsoft.com/office/drawing/2014/main" id="{37926360-9204-41BD-9416-F62D9D984FDC}"/>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20800527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83FD5992-E7B6-467C-B36E-1CF970928970}"/>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3" name="Marcador de pie de página 2">
            <a:extLst>
              <a:ext uri="{FF2B5EF4-FFF2-40B4-BE49-F238E27FC236}">
                <a16:creationId xmlns:a16="http://schemas.microsoft.com/office/drawing/2014/main" id="{2E577859-CB97-4445-BCDC-CC15F0479E31}"/>
              </a:ext>
            </a:extLst>
          </p:cNvPr>
          <p:cNvSpPr>
            <a:spLocks noGrp="1"/>
          </p:cNvSpPr>
          <p:nvPr>
            <p:ph type="ftr" sz="quarter" idx="11"/>
          </p:nvPr>
        </p:nvSpPr>
        <p:spPr/>
        <p:txBody>
          <a:bodyPr/>
          <a:lstStyle/>
          <a:p>
            <a:endParaRPr lang="es-AR"/>
          </a:p>
        </p:txBody>
      </p:sp>
      <p:sp>
        <p:nvSpPr>
          <p:cNvPr id="4" name="Marcador de número de diapositiva 3">
            <a:extLst>
              <a:ext uri="{FF2B5EF4-FFF2-40B4-BE49-F238E27FC236}">
                <a16:creationId xmlns:a16="http://schemas.microsoft.com/office/drawing/2014/main" id="{A4EA2B8E-6648-4465-BBE6-E725DBB46615}"/>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3701927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AF3F86-93F6-42D6-A7B8-4D2831EFF700}"/>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AR"/>
          </a:p>
        </p:txBody>
      </p:sp>
      <p:sp>
        <p:nvSpPr>
          <p:cNvPr id="3" name="Marcador de contenido 2">
            <a:extLst>
              <a:ext uri="{FF2B5EF4-FFF2-40B4-BE49-F238E27FC236}">
                <a16:creationId xmlns:a16="http://schemas.microsoft.com/office/drawing/2014/main" id="{6C762713-D94B-443B-A473-DE26F40493C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texto 3">
            <a:extLst>
              <a:ext uri="{FF2B5EF4-FFF2-40B4-BE49-F238E27FC236}">
                <a16:creationId xmlns:a16="http://schemas.microsoft.com/office/drawing/2014/main" id="{E1258423-BC91-44E3-B90A-BDAEF8AD72B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866D49FC-F09B-4421-8529-EDBE0EEAC8D8}"/>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6" name="Marcador de pie de página 5">
            <a:extLst>
              <a:ext uri="{FF2B5EF4-FFF2-40B4-BE49-F238E27FC236}">
                <a16:creationId xmlns:a16="http://schemas.microsoft.com/office/drawing/2014/main" id="{0D827BFD-A500-48FB-A547-115858D7DC74}"/>
              </a:ext>
            </a:extLst>
          </p:cNvPr>
          <p:cNvSpPr>
            <a:spLocks noGrp="1"/>
          </p:cNvSpPr>
          <p:nvPr>
            <p:ph type="ftr" sz="quarter" idx="11"/>
          </p:nvPr>
        </p:nvSpPr>
        <p:spPr/>
        <p:txBody>
          <a:bodyPr/>
          <a:lstStyle/>
          <a:p>
            <a:endParaRPr lang="es-AR"/>
          </a:p>
        </p:txBody>
      </p:sp>
      <p:sp>
        <p:nvSpPr>
          <p:cNvPr id="7" name="Marcador de número de diapositiva 6">
            <a:extLst>
              <a:ext uri="{FF2B5EF4-FFF2-40B4-BE49-F238E27FC236}">
                <a16:creationId xmlns:a16="http://schemas.microsoft.com/office/drawing/2014/main" id="{A162E3A9-45A6-4D8F-AAFD-7F8ECDA92BF4}"/>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29172344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09CD099-E642-44C4-9897-EDEF7ADBC0DF}"/>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AR"/>
          </a:p>
        </p:txBody>
      </p:sp>
      <p:sp>
        <p:nvSpPr>
          <p:cNvPr id="3" name="Marcador de posición de imagen 2">
            <a:extLst>
              <a:ext uri="{FF2B5EF4-FFF2-40B4-BE49-F238E27FC236}">
                <a16:creationId xmlns:a16="http://schemas.microsoft.com/office/drawing/2014/main" id="{0744FD4A-BF6F-42FB-A476-31C1D872A88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a:extLst>
              <a:ext uri="{FF2B5EF4-FFF2-40B4-BE49-F238E27FC236}">
                <a16:creationId xmlns:a16="http://schemas.microsoft.com/office/drawing/2014/main" id="{B2632D1A-2F73-4FD2-9798-E2176CDDD4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8A46FB8-CC3A-45BD-A9D8-F8AC4792E5AE}"/>
              </a:ext>
            </a:extLst>
          </p:cNvPr>
          <p:cNvSpPr>
            <a:spLocks noGrp="1"/>
          </p:cNvSpPr>
          <p:nvPr>
            <p:ph type="dt" sz="half" idx="10"/>
          </p:nvPr>
        </p:nvSpPr>
        <p:spPr/>
        <p:txBody>
          <a:bodyPr/>
          <a:lstStyle/>
          <a:p>
            <a:fld id="{2F2B669D-F168-4DB9-8D32-203BECC428E3}" type="datetimeFigureOut">
              <a:rPr lang="es-AR" smtClean="0"/>
              <a:t>11/5/2022</a:t>
            </a:fld>
            <a:endParaRPr lang="es-AR"/>
          </a:p>
        </p:txBody>
      </p:sp>
      <p:sp>
        <p:nvSpPr>
          <p:cNvPr id="6" name="Marcador de pie de página 5">
            <a:extLst>
              <a:ext uri="{FF2B5EF4-FFF2-40B4-BE49-F238E27FC236}">
                <a16:creationId xmlns:a16="http://schemas.microsoft.com/office/drawing/2014/main" id="{EEBD8A75-C7CF-48A0-B15E-C5296DF2A83F}"/>
              </a:ext>
            </a:extLst>
          </p:cNvPr>
          <p:cNvSpPr>
            <a:spLocks noGrp="1"/>
          </p:cNvSpPr>
          <p:nvPr>
            <p:ph type="ftr" sz="quarter" idx="11"/>
          </p:nvPr>
        </p:nvSpPr>
        <p:spPr/>
        <p:txBody>
          <a:bodyPr/>
          <a:lstStyle/>
          <a:p>
            <a:endParaRPr lang="es-AR"/>
          </a:p>
        </p:txBody>
      </p:sp>
      <p:sp>
        <p:nvSpPr>
          <p:cNvPr id="7" name="Marcador de número de diapositiva 6">
            <a:extLst>
              <a:ext uri="{FF2B5EF4-FFF2-40B4-BE49-F238E27FC236}">
                <a16:creationId xmlns:a16="http://schemas.microsoft.com/office/drawing/2014/main" id="{E617DBD9-0334-4DE5-BC5B-6FCA571431BF}"/>
              </a:ext>
            </a:extLst>
          </p:cNvPr>
          <p:cNvSpPr>
            <a:spLocks noGrp="1"/>
          </p:cNvSpPr>
          <p:nvPr>
            <p:ph type="sldNum" sz="quarter" idx="12"/>
          </p:nvPr>
        </p:nvSpPr>
        <p:spPr/>
        <p:txBody>
          <a:bodyPr/>
          <a:lstStyle/>
          <a:p>
            <a:fld id="{A7F05F3F-BA22-42BA-A5DD-5C56D544D1E9}" type="slidenum">
              <a:rPr lang="es-AR" smtClean="0"/>
              <a:t>‹Nº›</a:t>
            </a:fld>
            <a:endParaRPr lang="es-AR"/>
          </a:p>
        </p:txBody>
      </p:sp>
    </p:spTree>
    <p:extLst>
      <p:ext uri="{BB962C8B-B14F-4D97-AF65-F5344CB8AC3E}">
        <p14:creationId xmlns:p14="http://schemas.microsoft.com/office/powerpoint/2010/main" val="2732279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39F419AB-9759-47D5-AFC1-319D1708B80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Marcador de texto 2">
            <a:extLst>
              <a:ext uri="{FF2B5EF4-FFF2-40B4-BE49-F238E27FC236}">
                <a16:creationId xmlns:a16="http://schemas.microsoft.com/office/drawing/2014/main" id="{3D7FFA58-DEC7-4125-B676-82FD7C7E2A7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a:extLst>
              <a:ext uri="{FF2B5EF4-FFF2-40B4-BE49-F238E27FC236}">
                <a16:creationId xmlns:a16="http://schemas.microsoft.com/office/drawing/2014/main" id="{CE338AC9-57EE-491E-B220-F5CCCDDB3DE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2B669D-F168-4DB9-8D32-203BECC428E3}" type="datetimeFigureOut">
              <a:rPr lang="es-AR" smtClean="0"/>
              <a:t>11/5/2022</a:t>
            </a:fld>
            <a:endParaRPr lang="es-AR"/>
          </a:p>
        </p:txBody>
      </p:sp>
      <p:sp>
        <p:nvSpPr>
          <p:cNvPr id="5" name="Marcador de pie de página 4">
            <a:extLst>
              <a:ext uri="{FF2B5EF4-FFF2-40B4-BE49-F238E27FC236}">
                <a16:creationId xmlns:a16="http://schemas.microsoft.com/office/drawing/2014/main" id="{D0928219-CE07-43C4-969C-417FD9736AE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Marcador de número de diapositiva 5">
            <a:extLst>
              <a:ext uri="{FF2B5EF4-FFF2-40B4-BE49-F238E27FC236}">
                <a16:creationId xmlns:a16="http://schemas.microsoft.com/office/drawing/2014/main" id="{26F1264A-26DD-4979-BDB0-2C0CCDA211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F05F3F-BA22-42BA-A5DD-5C56D544D1E9}" type="slidenum">
              <a:rPr lang="es-AR" smtClean="0"/>
              <a:t>‹Nº›</a:t>
            </a:fld>
            <a:endParaRPr lang="es-AR"/>
          </a:p>
        </p:txBody>
      </p:sp>
    </p:spTree>
    <p:extLst>
      <p:ext uri="{BB962C8B-B14F-4D97-AF65-F5344CB8AC3E}">
        <p14:creationId xmlns:p14="http://schemas.microsoft.com/office/powerpoint/2010/main" val="3624427248"/>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8.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5.wmf"/><Relationship Id="rId13" Type="http://schemas.openxmlformats.org/officeDocument/2006/relationships/oleObject" Target="../embeddings/oleObject6.bin"/><Relationship Id="rId18" Type="http://schemas.openxmlformats.org/officeDocument/2006/relationships/image" Target="../media/image20.wmf"/><Relationship Id="rId3" Type="http://schemas.openxmlformats.org/officeDocument/2006/relationships/oleObject" Target="../embeddings/oleObject1.bin"/><Relationship Id="rId7" Type="http://schemas.openxmlformats.org/officeDocument/2006/relationships/oleObject" Target="../embeddings/oleObject3.bin"/><Relationship Id="rId12" Type="http://schemas.openxmlformats.org/officeDocument/2006/relationships/image" Target="../media/image17.wmf"/><Relationship Id="rId17" Type="http://schemas.openxmlformats.org/officeDocument/2006/relationships/oleObject" Target="../embeddings/oleObject8.bin"/><Relationship Id="rId2" Type="http://schemas.openxmlformats.org/officeDocument/2006/relationships/notesSlide" Target="../notesSlides/notesSlide1.xml"/><Relationship Id="rId16" Type="http://schemas.openxmlformats.org/officeDocument/2006/relationships/image" Target="../media/image19.wmf"/><Relationship Id="rId1" Type="http://schemas.openxmlformats.org/officeDocument/2006/relationships/slideLayout" Target="../slideLayouts/slideLayout7.xml"/><Relationship Id="rId6" Type="http://schemas.openxmlformats.org/officeDocument/2006/relationships/image" Target="../media/image14.wmf"/><Relationship Id="rId11" Type="http://schemas.openxmlformats.org/officeDocument/2006/relationships/oleObject" Target="../embeddings/oleObject5.bin"/><Relationship Id="rId5" Type="http://schemas.openxmlformats.org/officeDocument/2006/relationships/oleObject" Target="../embeddings/oleObject2.bin"/><Relationship Id="rId15" Type="http://schemas.openxmlformats.org/officeDocument/2006/relationships/oleObject" Target="../embeddings/oleObject7.bin"/><Relationship Id="rId10" Type="http://schemas.openxmlformats.org/officeDocument/2006/relationships/image" Target="../media/image16.wmf"/><Relationship Id="rId4" Type="http://schemas.openxmlformats.org/officeDocument/2006/relationships/image" Target="../media/image13.wmf"/><Relationship Id="rId9" Type="http://schemas.openxmlformats.org/officeDocument/2006/relationships/oleObject" Target="../embeddings/oleObject4.bin"/><Relationship Id="rId14" Type="http://schemas.openxmlformats.org/officeDocument/2006/relationships/image" Target="../media/image18.wmf"/></Relationships>
</file>

<file path=ppt/slides/_rels/slide14.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1.png"/><Relationship Id="rId1" Type="http://schemas.openxmlformats.org/officeDocument/2006/relationships/slideLayout" Target="../slideLayouts/slideLayout2.xml"/><Relationship Id="rId5" Type="http://schemas.microsoft.com/office/2007/relationships/hdphoto" Target="../media/hdphoto11.wdp"/><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5.wmf"/><Relationship Id="rId13" Type="http://schemas.openxmlformats.org/officeDocument/2006/relationships/oleObject" Target="../embeddings/oleObject14.bin"/><Relationship Id="rId18" Type="http://schemas.openxmlformats.org/officeDocument/2006/relationships/image" Target="../media/image30.wmf"/><Relationship Id="rId3" Type="http://schemas.openxmlformats.org/officeDocument/2006/relationships/oleObject" Target="../embeddings/oleObject9.bin"/><Relationship Id="rId21" Type="http://schemas.openxmlformats.org/officeDocument/2006/relationships/oleObject" Target="../embeddings/oleObject18.bin"/><Relationship Id="rId7" Type="http://schemas.openxmlformats.org/officeDocument/2006/relationships/oleObject" Target="../embeddings/oleObject11.bin"/><Relationship Id="rId12" Type="http://schemas.openxmlformats.org/officeDocument/2006/relationships/image" Target="../media/image27.wmf"/><Relationship Id="rId17" Type="http://schemas.openxmlformats.org/officeDocument/2006/relationships/oleObject" Target="../embeddings/oleObject16.bin"/><Relationship Id="rId2" Type="http://schemas.openxmlformats.org/officeDocument/2006/relationships/notesSlide" Target="../notesSlides/notesSlide2.xml"/><Relationship Id="rId16" Type="http://schemas.openxmlformats.org/officeDocument/2006/relationships/image" Target="../media/image29.wmf"/><Relationship Id="rId20" Type="http://schemas.openxmlformats.org/officeDocument/2006/relationships/image" Target="../media/image31.wmf"/><Relationship Id="rId1" Type="http://schemas.openxmlformats.org/officeDocument/2006/relationships/slideLayout" Target="../slideLayouts/slideLayout7.xml"/><Relationship Id="rId6" Type="http://schemas.openxmlformats.org/officeDocument/2006/relationships/image" Target="../media/image24.wmf"/><Relationship Id="rId11" Type="http://schemas.openxmlformats.org/officeDocument/2006/relationships/oleObject" Target="../embeddings/oleObject13.bin"/><Relationship Id="rId24" Type="http://schemas.openxmlformats.org/officeDocument/2006/relationships/image" Target="../media/image33.wmf"/><Relationship Id="rId5" Type="http://schemas.openxmlformats.org/officeDocument/2006/relationships/oleObject" Target="../embeddings/oleObject10.bin"/><Relationship Id="rId15" Type="http://schemas.openxmlformats.org/officeDocument/2006/relationships/oleObject" Target="../embeddings/oleObject15.bin"/><Relationship Id="rId23" Type="http://schemas.openxmlformats.org/officeDocument/2006/relationships/oleObject" Target="../embeddings/oleObject19.bin"/><Relationship Id="rId10" Type="http://schemas.openxmlformats.org/officeDocument/2006/relationships/image" Target="../media/image26.wmf"/><Relationship Id="rId19" Type="http://schemas.openxmlformats.org/officeDocument/2006/relationships/oleObject" Target="../embeddings/oleObject17.bin"/><Relationship Id="rId4" Type="http://schemas.openxmlformats.org/officeDocument/2006/relationships/image" Target="../media/image23.wmf"/><Relationship Id="rId9" Type="http://schemas.openxmlformats.org/officeDocument/2006/relationships/oleObject" Target="../embeddings/oleObject12.bin"/><Relationship Id="rId14" Type="http://schemas.openxmlformats.org/officeDocument/2006/relationships/image" Target="../media/image28.wmf"/><Relationship Id="rId22" Type="http://schemas.openxmlformats.org/officeDocument/2006/relationships/image" Target="../media/image32.wmf"/></Relationships>
</file>

<file path=ppt/slides/_rels/slide16.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microsoft.com/office/2007/relationships/hdphoto" Target="../media/hdphoto12.wdp"/><Relationship Id="rId2" Type="http://schemas.openxmlformats.org/officeDocument/2006/relationships/image" Target="../media/image34.png"/><Relationship Id="rId1" Type="http://schemas.openxmlformats.org/officeDocument/2006/relationships/slideLayout" Target="../slideLayouts/slideLayout2.xml"/><Relationship Id="rId5" Type="http://schemas.microsoft.com/office/2007/relationships/hdphoto" Target="../media/hdphoto13.wdp"/><Relationship Id="rId4" Type="http://schemas.openxmlformats.org/officeDocument/2006/relationships/image" Target="../media/image35.png"/></Relationships>
</file>

<file path=ppt/slides/_rels/slide18.xml.rels><?xml version="1.0" encoding="UTF-8" standalone="yes"?>
<Relationships xmlns="http://schemas.openxmlformats.org/package/2006/relationships"><Relationship Id="rId3" Type="http://schemas.microsoft.com/office/2007/relationships/hdphoto" Target="../media/hdphoto14.wdp"/><Relationship Id="rId2" Type="http://schemas.openxmlformats.org/officeDocument/2006/relationships/image" Target="../media/image36.png"/><Relationship Id="rId1" Type="http://schemas.openxmlformats.org/officeDocument/2006/relationships/slideLayout" Target="../slideLayouts/slideLayout2.xml"/><Relationship Id="rId5" Type="http://schemas.microsoft.com/office/2007/relationships/hdphoto" Target="../media/hdphoto15.wdp"/><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microsoft.com/office/2007/relationships/hdphoto" Target="../media/hdphoto16.wdp"/><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microsoft.com/office/2007/relationships/hdphoto" Target="../media/hdphoto17.wdp"/><Relationship Id="rId2" Type="http://schemas.openxmlformats.org/officeDocument/2006/relationships/image" Target="../media/image40.png"/><Relationship Id="rId1" Type="http://schemas.openxmlformats.org/officeDocument/2006/relationships/slideLayout" Target="../slideLayouts/slideLayout2.xml"/><Relationship Id="rId5" Type="http://schemas.microsoft.com/office/2007/relationships/hdphoto" Target="../media/hdphoto18.wdp"/><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3" Type="http://schemas.microsoft.com/office/2007/relationships/hdphoto" Target="../media/hdphoto19.wdp"/><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microsoft.com/office/2007/relationships/hdphoto" Target="../media/hdphoto20.wdp"/><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microsoft.com/office/2007/relationships/hdphoto" Target="../media/hdphoto21.wdp"/><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microsoft.com/office/2007/relationships/hdphoto" Target="../media/hdphoto22.wdp"/><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23.wdp"/><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24.wdp"/><Relationship Id="rId2" Type="http://schemas.openxmlformats.org/officeDocument/2006/relationships/image" Target="../media/image49.png"/><Relationship Id="rId1" Type="http://schemas.openxmlformats.org/officeDocument/2006/relationships/slideLayout" Target="../slideLayouts/slideLayout2.xml"/><Relationship Id="rId5" Type="http://schemas.microsoft.com/office/2007/relationships/hdphoto" Target="../media/hdphoto25.wdp"/><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microsoft.com/office/2007/relationships/hdphoto" Target="../media/hdphoto26.wdp"/><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microsoft.com/office/2007/relationships/hdphoto" Target="../media/hdphoto27.wdp"/><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microsoft.com/office/2007/relationships/hdphoto" Target="../media/hdphoto28.wdp"/><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Mathematica/Funci&#243;n%20arm&#243;nica.nb"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1 Título">
            <a:extLst>
              <a:ext uri="{FF2B5EF4-FFF2-40B4-BE49-F238E27FC236}">
                <a16:creationId xmlns:a16="http://schemas.microsoft.com/office/drawing/2014/main" id="{20482AE4-3F90-4AC4-A360-23803B18A93B}"/>
              </a:ext>
            </a:extLst>
          </p:cNvPr>
          <p:cNvSpPr txBox="1">
            <a:spLocks/>
          </p:cNvSpPr>
          <p:nvPr/>
        </p:nvSpPr>
        <p:spPr>
          <a:xfrm>
            <a:off x="2344994" y="5319911"/>
            <a:ext cx="8926647" cy="1571636"/>
          </a:xfrm>
          <a:prstGeom prst="rect">
            <a:avLst/>
          </a:prstGeom>
          <a:ln>
            <a:noFill/>
          </a:ln>
        </p:spPr>
        <p:txBody>
          <a:bodyPr vert="horz" lIns="0" tIns="0" rIns="18288" bIns="0" anchor="b">
            <a:noAutofit/>
            <a:scene3d>
              <a:camera prst="orthographicFront"/>
              <a:lightRig rig="freezing" dir="t">
                <a:rot lat="0" lon="0" rev="5640000"/>
              </a:lightRig>
            </a:scene3d>
            <a:sp3d prstMaterial="flat">
              <a:bevelT w="38100" h="38100"/>
              <a:contourClr>
                <a:schemeClr val="tx2"/>
              </a:contourClr>
            </a:sp3d>
          </a:bodyPr>
          <a:lstStyle/>
          <a:p>
            <a:pPr marL="0" marR="0" lvl="0" indent="0" defTabSz="914400" rtl="0" eaLnBrk="1" fontAlgn="auto" latinLnBrk="0" hangingPunct="1">
              <a:lnSpc>
                <a:spcPct val="100000"/>
              </a:lnSpc>
              <a:spcBef>
                <a:spcPct val="0"/>
              </a:spcBef>
              <a:spcAft>
                <a:spcPts val="0"/>
              </a:spcAft>
              <a:buClrTx/>
              <a:buSzTx/>
              <a:tabLst/>
              <a:defRPr/>
            </a:pPr>
            <a:r>
              <a:rPr lang="es-ES" sz="3600" b="1" dirty="0">
                <a:effectLst>
                  <a:outerShdw blurRad="38100" dist="25400" dir="5400000" algn="tl" rotWithShape="0">
                    <a:srgbClr val="000000">
                      <a:alpha val="43000"/>
                    </a:srgbClr>
                  </a:outerShdw>
                </a:effectLst>
                <a:highlight>
                  <a:srgbClr val="000000"/>
                </a:highlight>
                <a:latin typeface="+mj-lt"/>
                <a:ea typeface="+mj-ea"/>
                <a:cs typeface="+mj-cs"/>
              </a:rPr>
              <a:t>Matemática para Ingeniería Electromecánica</a:t>
            </a:r>
            <a:r>
              <a:rPr lang="es-ES" sz="3600" b="1" dirty="0">
                <a:effectLst>
                  <a:outerShdw blurRad="38100" dist="25400" dir="5400000" algn="tl" rotWithShape="0">
                    <a:srgbClr val="000000">
                      <a:alpha val="43000"/>
                    </a:srgbClr>
                  </a:outerShdw>
                </a:effectLst>
                <a:latin typeface="+mj-lt"/>
                <a:ea typeface="+mj-ea"/>
                <a:cs typeface="+mj-cs"/>
              </a:rPr>
              <a:t> </a:t>
            </a:r>
            <a:endParaRPr lang="es-ES" sz="3600" b="1" noProof="0" dirty="0">
              <a:effectLst>
                <a:outerShdw blurRad="38100" dist="25400" dir="5400000" algn="tl" rotWithShape="0">
                  <a:srgbClr val="000000">
                    <a:alpha val="43000"/>
                  </a:srgbClr>
                </a:outerShdw>
              </a:effectLst>
              <a:latin typeface="+mj-lt"/>
              <a:ea typeface="+mj-ea"/>
              <a:cs typeface="+mj-cs"/>
            </a:endParaRPr>
          </a:p>
          <a:p>
            <a:pPr marL="0" marR="0" lvl="0" indent="0" defTabSz="914400" rtl="0" eaLnBrk="1" fontAlgn="auto" latinLnBrk="0" hangingPunct="1">
              <a:lnSpc>
                <a:spcPct val="100000"/>
              </a:lnSpc>
              <a:spcBef>
                <a:spcPct val="0"/>
              </a:spcBef>
              <a:spcAft>
                <a:spcPts val="0"/>
              </a:spcAft>
              <a:buClrTx/>
              <a:buSzTx/>
              <a:tabLst/>
              <a:defRPr/>
            </a:pPr>
            <a:endParaRPr lang="es-ES" sz="3600" b="1" noProof="0" dirty="0">
              <a:effectLst>
                <a:outerShdw blurRad="38100" dist="25400" dir="5400000" algn="tl" rotWithShape="0">
                  <a:srgbClr val="000000">
                    <a:alpha val="43000"/>
                  </a:srgbClr>
                </a:outerShdw>
              </a:effectLst>
              <a:latin typeface="+mj-lt"/>
              <a:ea typeface="+mj-ea"/>
              <a:cs typeface="+mj-cs"/>
            </a:endParaRPr>
          </a:p>
        </p:txBody>
      </p:sp>
      <p:sp>
        <p:nvSpPr>
          <p:cNvPr id="5" name="6 CuadroTexto">
            <a:extLst>
              <a:ext uri="{FF2B5EF4-FFF2-40B4-BE49-F238E27FC236}">
                <a16:creationId xmlns:a16="http://schemas.microsoft.com/office/drawing/2014/main" id="{03396963-846E-41FE-8DE3-E6729E2EFF3E}"/>
              </a:ext>
            </a:extLst>
          </p:cNvPr>
          <p:cNvSpPr txBox="1"/>
          <p:nvPr/>
        </p:nvSpPr>
        <p:spPr>
          <a:xfrm>
            <a:off x="2663558" y="639325"/>
            <a:ext cx="7992888" cy="707886"/>
          </a:xfrm>
          <a:prstGeom prst="rect">
            <a:avLst/>
          </a:prstGeom>
          <a:noFill/>
        </p:spPr>
        <p:txBody>
          <a:bodyPr wrap="square" rtlCol="0">
            <a:spAutoFit/>
          </a:bodyPr>
          <a:lstStyle/>
          <a:p>
            <a:pPr algn="ctr"/>
            <a:r>
              <a:rPr lang="es-AR" sz="4000" b="1" dirty="0">
                <a:highlight>
                  <a:srgbClr val="000000"/>
                </a:highlight>
                <a:latin typeface="Palatino Linotype" pitchFamily="18" charset="0"/>
                <a:cs typeface="Aharoni" pitchFamily="2" charset="-79"/>
              </a:rPr>
              <a:t>LÍMITES  Y  CONTINUIDAD  </a:t>
            </a:r>
          </a:p>
        </p:txBody>
      </p:sp>
      <p:pic>
        <p:nvPicPr>
          <p:cNvPr id="7" name="Imagen 6">
            <a:extLst>
              <a:ext uri="{FF2B5EF4-FFF2-40B4-BE49-F238E27FC236}">
                <a16:creationId xmlns:a16="http://schemas.microsoft.com/office/drawing/2014/main" id="{BE23764D-6EDF-4067-8ACB-79660C108EA7}"/>
              </a:ext>
            </a:extLst>
          </p:cNvPr>
          <p:cNvPicPr>
            <a:picLocks noChangeAspect="1"/>
          </p:cNvPicPr>
          <p:nvPr/>
        </p:nvPicPr>
        <p:blipFill rotWithShape="1">
          <a:blip r:embed="rId2"/>
          <a:srcRect l="3363" t="19630" r="33922" b="6876"/>
          <a:stretch/>
        </p:blipFill>
        <p:spPr>
          <a:xfrm>
            <a:off x="3393763" y="1347211"/>
            <a:ext cx="6532478" cy="4303986"/>
          </a:xfrm>
          <a:prstGeom prst="rect">
            <a:avLst/>
          </a:prstGeom>
        </p:spPr>
      </p:pic>
    </p:spTree>
    <p:extLst>
      <p:ext uri="{BB962C8B-B14F-4D97-AF65-F5344CB8AC3E}">
        <p14:creationId xmlns:p14="http://schemas.microsoft.com/office/powerpoint/2010/main" val="26013769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BE4B6E9-6BAD-4672-8ABE-D7BB594A4323}"/>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5000"/>
                    </a14:imgEffect>
                  </a14:imgLayer>
                </a14:imgProps>
              </a:ext>
            </a:extLst>
          </a:blip>
          <a:srcRect l="36290" t="29883" r="26330" b="27301"/>
          <a:stretch/>
        </p:blipFill>
        <p:spPr>
          <a:xfrm>
            <a:off x="1738860" y="683435"/>
            <a:ext cx="9004610" cy="5799085"/>
          </a:xfrm>
          <a:prstGeom prst="rect">
            <a:avLst/>
          </a:prstGeom>
        </p:spPr>
      </p:pic>
    </p:spTree>
    <p:extLst>
      <p:ext uri="{BB962C8B-B14F-4D97-AF65-F5344CB8AC3E}">
        <p14:creationId xmlns:p14="http://schemas.microsoft.com/office/powerpoint/2010/main" val="1622749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AFA5E41F-D2FE-4062-98A1-0598B32D0321}"/>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9000"/>
                    </a14:imgEffect>
                  </a14:imgLayer>
                </a14:imgProps>
              </a:ext>
            </a:extLst>
          </a:blip>
          <a:srcRect l="26975" t="35046" r="22581" b="27300"/>
          <a:stretch/>
        </p:blipFill>
        <p:spPr>
          <a:xfrm>
            <a:off x="709055" y="1302211"/>
            <a:ext cx="11041908" cy="4633894"/>
          </a:xfrm>
          <a:prstGeom prst="rect">
            <a:avLst/>
          </a:prstGeom>
        </p:spPr>
      </p:pic>
      <p:sp>
        <p:nvSpPr>
          <p:cNvPr id="3" name="CuadroTexto 2">
            <a:extLst>
              <a:ext uri="{FF2B5EF4-FFF2-40B4-BE49-F238E27FC236}">
                <a16:creationId xmlns:a16="http://schemas.microsoft.com/office/drawing/2014/main" id="{D7C8C5B3-A0A6-4A89-9725-15B1FE91F422}"/>
              </a:ext>
            </a:extLst>
          </p:cNvPr>
          <p:cNvSpPr txBox="1"/>
          <p:nvPr/>
        </p:nvSpPr>
        <p:spPr>
          <a:xfrm>
            <a:off x="668594" y="502744"/>
            <a:ext cx="10854812" cy="646331"/>
          </a:xfrm>
          <a:prstGeom prst="rect">
            <a:avLst/>
          </a:prstGeom>
          <a:noFill/>
        </p:spPr>
        <p:txBody>
          <a:bodyPr wrap="square" rtlCol="0">
            <a:spAutoFit/>
          </a:bodyPr>
          <a:lstStyle/>
          <a:p>
            <a:pPr algn="ctr"/>
            <a:r>
              <a:rPr lang="es-MX" sz="3600" u="sng" dirty="0"/>
              <a:t>Continuidad de una función compleja en un Dominio</a:t>
            </a:r>
            <a:endParaRPr lang="es-AR" sz="3600" dirty="0"/>
          </a:p>
        </p:txBody>
      </p:sp>
    </p:spTree>
    <p:extLst>
      <p:ext uri="{BB962C8B-B14F-4D97-AF65-F5344CB8AC3E}">
        <p14:creationId xmlns:p14="http://schemas.microsoft.com/office/powerpoint/2010/main" val="3881235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C44F8A3F-BE9A-4BE0-876B-4E9C507E7D73}"/>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6000"/>
                    </a14:imgEffect>
                  </a14:imgLayer>
                </a14:imgProps>
              </a:ext>
            </a:extLst>
          </a:blip>
          <a:srcRect l="3363" t="28266" r="29914" b="21365"/>
          <a:stretch/>
        </p:blipFill>
        <p:spPr>
          <a:xfrm>
            <a:off x="408377" y="1015067"/>
            <a:ext cx="11375246" cy="4827865"/>
          </a:xfrm>
          <a:prstGeom prst="rect">
            <a:avLst/>
          </a:prstGeom>
        </p:spPr>
      </p:pic>
    </p:spTree>
    <p:extLst>
      <p:ext uri="{BB962C8B-B14F-4D97-AF65-F5344CB8AC3E}">
        <p14:creationId xmlns:p14="http://schemas.microsoft.com/office/powerpoint/2010/main" val="2109207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p:cNvSpPr txBox="1">
            <a:spLocks noChangeArrowheads="1"/>
          </p:cNvSpPr>
          <p:nvPr/>
        </p:nvSpPr>
        <p:spPr bwMode="auto">
          <a:xfrm>
            <a:off x="2889251" y="63500"/>
            <a:ext cx="5559425" cy="609600"/>
          </a:xfrm>
          <a:prstGeom prst="rect">
            <a:avLst/>
          </a:prstGeom>
          <a:noFill/>
          <a:ln w="38100">
            <a:noFill/>
            <a:miter lim="800000"/>
            <a:headEnd/>
            <a:tailEnd/>
          </a:ln>
          <a:effectLst/>
        </p:spPr>
        <p:txBody>
          <a:bodyPr wrap="none">
            <a:spAutoFit/>
          </a:bodyPr>
          <a:lstStyle/>
          <a:p>
            <a:pPr eaLnBrk="0" hangingPunct="0"/>
            <a:r>
              <a:rPr lang="es-ES" sz="3400" b="1" u="sng"/>
              <a:t>Derivada de una función real</a:t>
            </a:r>
          </a:p>
        </p:txBody>
      </p:sp>
      <p:sp>
        <p:nvSpPr>
          <p:cNvPr id="70659" name="Line 3"/>
          <p:cNvSpPr>
            <a:spLocks noChangeShapeType="1"/>
          </p:cNvSpPr>
          <p:nvPr/>
        </p:nvSpPr>
        <p:spPr bwMode="auto">
          <a:xfrm flipV="1">
            <a:off x="3086101" y="3165475"/>
            <a:ext cx="36513" cy="3441700"/>
          </a:xfrm>
          <a:prstGeom prst="line">
            <a:avLst/>
          </a:prstGeom>
          <a:noFill/>
          <a:ln w="28575">
            <a:solidFill>
              <a:schemeClr val="tx1"/>
            </a:solidFill>
            <a:round/>
            <a:headEnd/>
            <a:tailEnd type="triangle" w="med" len="med"/>
          </a:ln>
          <a:effectLst/>
        </p:spPr>
        <p:txBody>
          <a:bodyPr wrap="none" anchor="ctr"/>
          <a:lstStyle/>
          <a:p>
            <a:endParaRPr lang="es-AR"/>
          </a:p>
        </p:txBody>
      </p:sp>
      <p:sp>
        <p:nvSpPr>
          <p:cNvPr id="70660" name="Line 4"/>
          <p:cNvSpPr>
            <a:spLocks noChangeShapeType="1"/>
          </p:cNvSpPr>
          <p:nvPr/>
        </p:nvSpPr>
        <p:spPr bwMode="auto">
          <a:xfrm>
            <a:off x="1966913" y="5624513"/>
            <a:ext cx="4394200" cy="0"/>
          </a:xfrm>
          <a:prstGeom prst="line">
            <a:avLst/>
          </a:prstGeom>
          <a:noFill/>
          <a:ln w="28575">
            <a:solidFill>
              <a:schemeClr val="tx1"/>
            </a:solidFill>
            <a:round/>
            <a:headEnd/>
            <a:tailEnd type="triangle" w="med" len="med"/>
          </a:ln>
          <a:effectLst/>
        </p:spPr>
        <p:txBody>
          <a:bodyPr wrap="none" anchor="ctr"/>
          <a:lstStyle/>
          <a:p>
            <a:endParaRPr lang="es-AR"/>
          </a:p>
        </p:txBody>
      </p:sp>
      <p:graphicFrame>
        <p:nvGraphicFramePr>
          <p:cNvPr id="70661" name="Object 5"/>
          <p:cNvGraphicFramePr>
            <a:graphicFrameLocks noChangeAspect="1"/>
          </p:cNvGraphicFramePr>
          <p:nvPr/>
        </p:nvGraphicFramePr>
        <p:xfrm>
          <a:off x="6323014" y="5602288"/>
          <a:ext cx="471487" cy="552450"/>
        </p:xfrm>
        <a:graphic>
          <a:graphicData uri="http://schemas.openxmlformats.org/presentationml/2006/ole">
            <mc:AlternateContent xmlns:mc="http://schemas.openxmlformats.org/markup-compatibility/2006">
              <mc:Choice xmlns:v="urn:schemas-microsoft-com:vml" Requires="v">
                <p:oleObj name="Equation" r:id="rId3" imgW="126720" imgH="139680" progId="Equation.3">
                  <p:embed/>
                </p:oleObj>
              </mc:Choice>
              <mc:Fallback>
                <p:oleObj name="Equation" r:id="rId3" imgW="126720" imgH="139680" progId="Equation.3">
                  <p:embed/>
                  <p:pic>
                    <p:nvPicPr>
                      <p:cNvPr id="70661"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23014" y="5602288"/>
                        <a:ext cx="471487"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0662" name="Object 6"/>
          <p:cNvGraphicFramePr>
            <a:graphicFrameLocks noChangeAspect="1"/>
          </p:cNvGraphicFramePr>
          <p:nvPr/>
        </p:nvGraphicFramePr>
        <p:xfrm>
          <a:off x="2601914" y="2643188"/>
          <a:ext cx="574675" cy="679450"/>
        </p:xfrm>
        <a:graphic>
          <a:graphicData uri="http://schemas.openxmlformats.org/presentationml/2006/ole">
            <mc:AlternateContent xmlns:mc="http://schemas.openxmlformats.org/markup-compatibility/2006">
              <mc:Choice xmlns:v="urn:schemas-microsoft-com:vml" Requires="v">
                <p:oleObj name="Equation" r:id="rId5" imgW="139680" imgH="164880" progId="Equation.3">
                  <p:embed/>
                </p:oleObj>
              </mc:Choice>
              <mc:Fallback>
                <p:oleObj name="Equation" r:id="rId5" imgW="139680" imgH="164880" progId="Equation.3">
                  <p:embed/>
                  <p:pic>
                    <p:nvPicPr>
                      <p:cNvPr id="70662"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01914" y="2643188"/>
                        <a:ext cx="574675" cy="679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63" name="Oval 7"/>
          <p:cNvSpPr>
            <a:spLocks noChangeArrowheads="1"/>
          </p:cNvSpPr>
          <p:nvPr/>
        </p:nvSpPr>
        <p:spPr bwMode="auto">
          <a:xfrm>
            <a:off x="4425951" y="5553075"/>
            <a:ext cx="149225" cy="158750"/>
          </a:xfrm>
          <a:prstGeom prst="ellipse">
            <a:avLst/>
          </a:prstGeom>
          <a:solidFill>
            <a:schemeClr val="tx1"/>
          </a:solidFill>
          <a:ln w="38100">
            <a:solidFill>
              <a:schemeClr val="tx1"/>
            </a:solidFill>
            <a:round/>
            <a:headEnd/>
            <a:tailEnd/>
          </a:ln>
          <a:effectLst/>
        </p:spPr>
        <p:txBody>
          <a:bodyPr wrap="none" anchor="ctr"/>
          <a:lstStyle/>
          <a:p>
            <a:endParaRPr lang="es-AR"/>
          </a:p>
        </p:txBody>
      </p:sp>
      <p:graphicFrame>
        <p:nvGraphicFramePr>
          <p:cNvPr id="70664" name="Object 8"/>
          <p:cNvGraphicFramePr>
            <a:graphicFrameLocks noChangeAspect="1"/>
          </p:cNvGraphicFramePr>
          <p:nvPr/>
        </p:nvGraphicFramePr>
        <p:xfrm>
          <a:off x="3606800" y="5591175"/>
          <a:ext cx="509588" cy="704850"/>
        </p:xfrm>
        <a:graphic>
          <a:graphicData uri="http://schemas.openxmlformats.org/presentationml/2006/ole">
            <mc:AlternateContent xmlns:mc="http://schemas.openxmlformats.org/markup-compatibility/2006">
              <mc:Choice xmlns:v="urn:schemas-microsoft-com:vml" Requires="v">
                <p:oleObj name="Equation" r:id="rId7" imgW="164880" imgH="228600" progId="Equation.3">
                  <p:embed/>
                </p:oleObj>
              </mc:Choice>
              <mc:Fallback>
                <p:oleObj name="Equation" r:id="rId7" imgW="164880" imgH="228600" progId="Equation.3">
                  <p:embed/>
                  <p:pic>
                    <p:nvPicPr>
                      <p:cNvPr id="70664"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06800" y="5591175"/>
                        <a:ext cx="509588"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0665" name="Object 9"/>
          <p:cNvGraphicFramePr>
            <a:graphicFrameLocks noChangeAspect="1"/>
          </p:cNvGraphicFramePr>
          <p:nvPr/>
        </p:nvGraphicFramePr>
        <p:xfrm>
          <a:off x="3181350" y="1109663"/>
          <a:ext cx="5726113" cy="1168400"/>
        </p:xfrm>
        <a:graphic>
          <a:graphicData uri="http://schemas.openxmlformats.org/presentationml/2006/ole">
            <mc:AlternateContent xmlns:mc="http://schemas.openxmlformats.org/markup-compatibility/2006">
              <mc:Choice xmlns:v="urn:schemas-microsoft-com:vml" Requires="v">
                <p:oleObj name="Ecuación" r:id="rId9" imgW="2019240" imgH="393480" progId="Equation.3">
                  <p:embed/>
                </p:oleObj>
              </mc:Choice>
              <mc:Fallback>
                <p:oleObj name="Ecuación" r:id="rId9" imgW="2019240" imgH="393480" progId="Equation.3">
                  <p:embed/>
                  <p:pic>
                    <p:nvPicPr>
                      <p:cNvPr id="70665"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81350" y="1109663"/>
                        <a:ext cx="5726113" cy="1168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69" name="Oval 13"/>
          <p:cNvSpPr>
            <a:spLocks noChangeArrowheads="1"/>
          </p:cNvSpPr>
          <p:nvPr/>
        </p:nvSpPr>
        <p:spPr bwMode="auto">
          <a:xfrm>
            <a:off x="3762376" y="5553075"/>
            <a:ext cx="149225" cy="158750"/>
          </a:xfrm>
          <a:prstGeom prst="ellipse">
            <a:avLst/>
          </a:prstGeom>
          <a:solidFill>
            <a:schemeClr val="tx1"/>
          </a:solidFill>
          <a:ln w="38100">
            <a:solidFill>
              <a:schemeClr val="tx1"/>
            </a:solidFill>
            <a:round/>
            <a:headEnd/>
            <a:tailEnd/>
          </a:ln>
          <a:effectLst/>
        </p:spPr>
        <p:txBody>
          <a:bodyPr wrap="none" anchor="ctr"/>
          <a:lstStyle/>
          <a:p>
            <a:endParaRPr lang="es-AR"/>
          </a:p>
        </p:txBody>
      </p:sp>
      <p:graphicFrame>
        <p:nvGraphicFramePr>
          <p:cNvPr id="70670" name="Object 14"/>
          <p:cNvGraphicFramePr>
            <a:graphicFrameLocks noChangeAspect="1"/>
          </p:cNvGraphicFramePr>
          <p:nvPr/>
        </p:nvGraphicFramePr>
        <p:xfrm>
          <a:off x="4090989" y="5594350"/>
          <a:ext cx="1487487" cy="704850"/>
        </p:xfrm>
        <a:graphic>
          <a:graphicData uri="http://schemas.openxmlformats.org/presentationml/2006/ole">
            <mc:AlternateContent xmlns:mc="http://schemas.openxmlformats.org/markup-compatibility/2006">
              <mc:Choice xmlns:v="urn:schemas-microsoft-com:vml" Requires="v">
                <p:oleObj name="Equation" r:id="rId11" imgW="482400" imgH="228600" progId="Equation.3">
                  <p:embed/>
                </p:oleObj>
              </mc:Choice>
              <mc:Fallback>
                <p:oleObj name="Equation" r:id="rId11" imgW="482400" imgH="228600" progId="Equation.3">
                  <p:embed/>
                  <p:pic>
                    <p:nvPicPr>
                      <p:cNvPr id="70670" name="Object 1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090989" y="5594350"/>
                        <a:ext cx="1487487" cy="7048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0671" name="Object 15"/>
          <p:cNvGraphicFramePr>
            <a:graphicFrameLocks noChangeAspect="1"/>
          </p:cNvGraphicFramePr>
          <p:nvPr/>
        </p:nvGraphicFramePr>
        <p:xfrm>
          <a:off x="3892550" y="6256339"/>
          <a:ext cx="558800" cy="460375"/>
        </p:xfrm>
        <a:graphic>
          <a:graphicData uri="http://schemas.openxmlformats.org/presentationml/2006/ole">
            <mc:AlternateContent xmlns:mc="http://schemas.openxmlformats.org/markup-compatibility/2006">
              <mc:Choice xmlns:v="urn:schemas-microsoft-com:vml" Requires="v">
                <p:oleObj name="Equation" r:id="rId13" imgW="215640" imgH="177480" progId="Equation.3">
                  <p:embed/>
                </p:oleObj>
              </mc:Choice>
              <mc:Fallback>
                <p:oleObj name="Equation" r:id="rId13" imgW="215640" imgH="177480" progId="Equation.3">
                  <p:embed/>
                  <p:pic>
                    <p:nvPicPr>
                      <p:cNvPr id="70671"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92550" y="6256339"/>
                        <a:ext cx="558800" cy="460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72" name="Line 16"/>
          <p:cNvSpPr>
            <a:spLocks noChangeShapeType="1"/>
          </p:cNvSpPr>
          <p:nvPr/>
        </p:nvSpPr>
        <p:spPr bwMode="auto">
          <a:xfrm>
            <a:off x="3800476" y="6278563"/>
            <a:ext cx="733425" cy="0"/>
          </a:xfrm>
          <a:prstGeom prst="line">
            <a:avLst/>
          </a:prstGeom>
          <a:noFill/>
          <a:ln w="19050">
            <a:solidFill>
              <a:schemeClr val="tx1"/>
            </a:solidFill>
            <a:round/>
            <a:headEnd type="triangle" w="med" len="med"/>
            <a:tailEnd type="triangle" w="med" len="med"/>
          </a:ln>
          <a:effectLst/>
        </p:spPr>
        <p:txBody>
          <a:bodyPr wrap="none" anchor="ctr"/>
          <a:lstStyle/>
          <a:p>
            <a:endParaRPr lang="es-AR"/>
          </a:p>
        </p:txBody>
      </p:sp>
      <p:sp>
        <p:nvSpPr>
          <p:cNvPr id="70673" name="Freeform 17"/>
          <p:cNvSpPr>
            <a:spLocks/>
          </p:cNvSpPr>
          <p:nvPr/>
        </p:nvSpPr>
        <p:spPr bwMode="auto">
          <a:xfrm>
            <a:off x="2836863" y="3519489"/>
            <a:ext cx="2108200" cy="1449387"/>
          </a:xfrm>
          <a:custGeom>
            <a:avLst/>
            <a:gdLst/>
            <a:ahLst/>
            <a:cxnLst>
              <a:cxn ang="0">
                <a:pos x="20" y="869"/>
              </a:cxn>
              <a:cxn ang="0">
                <a:pos x="120" y="863"/>
              </a:cxn>
              <a:cxn ang="0">
                <a:pos x="738" y="718"/>
              </a:cxn>
              <a:cxn ang="0">
                <a:pos x="974" y="527"/>
              </a:cxn>
              <a:cxn ang="0">
                <a:pos x="1356" y="0"/>
              </a:cxn>
            </a:cxnLst>
            <a:rect l="0" t="0" r="r" b="b"/>
            <a:pathLst>
              <a:path w="1356" h="888">
                <a:moveTo>
                  <a:pt x="20" y="869"/>
                </a:moveTo>
                <a:cubicBezTo>
                  <a:pt x="10" y="878"/>
                  <a:pt x="0" y="888"/>
                  <a:pt x="120" y="863"/>
                </a:cubicBezTo>
                <a:cubicBezTo>
                  <a:pt x="240" y="838"/>
                  <a:pt x="596" y="774"/>
                  <a:pt x="738" y="718"/>
                </a:cubicBezTo>
                <a:cubicBezTo>
                  <a:pt x="880" y="662"/>
                  <a:pt x="871" y="647"/>
                  <a:pt x="974" y="527"/>
                </a:cubicBezTo>
                <a:cubicBezTo>
                  <a:pt x="1077" y="407"/>
                  <a:pt x="1216" y="203"/>
                  <a:pt x="1356" y="0"/>
                </a:cubicBezTo>
              </a:path>
            </a:pathLst>
          </a:custGeom>
          <a:noFill/>
          <a:ln w="28575" cap="flat" cmpd="sng">
            <a:solidFill>
              <a:schemeClr val="tx1"/>
            </a:solidFill>
            <a:prstDash val="solid"/>
            <a:round/>
            <a:headEnd type="none" w="med" len="med"/>
            <a:tailEnd type="none" w="med" len="med"/>
          </a:ln>
          <a:effectLst/>
        </p:spPr>
        <p:txBody>
          <a:bodyPr wrap="none" anchor="ctr"/>
          <a:lstStyle/>
          <a:p>
            <a:endParaRPr lang="es-AR"/>
          </a:p>
        </p:txBody>
      </p:sp>
      <p:graphicFrame>
        <p:nvGraphicFramePr>
          <p:cNvPr id="70674" name="Object 18"/>
          <p:cNvGraphicFramePr>
            <a:graphicFrameLocks noChangeAspect="1"/>
          </p:cNvGraphicFramePr>
          <p:nvPr/>
        </p:nvGraphicFramePr>
        <p:xfrm>
          <a:off x="2193925" y="4451351"/>
          <a:ext cx="903288" cy="555625"/>
        </p:xfrm>
        <a:graphic>
          <a:graphicData uri="http://schemas.openxmlformats.org/presentationml/2006/ole">
            <mc:AlternateContent xmlns:mc="http://schemas.openxmlformats.org/markup-compatibility/2006">
              <mc:Choice xmlns:v="urn:schemas-microsoft-com:vml" Requires="v">
                <p:oleObj name="Equation" r:id="rId15" imgW="393480" imgH="228600" progId="Equation.3">
                  <p:embed/>
                </p:oleObj>
              </mc:Choice>
              <mc:Fallback>
                <p:oleObj name="Equation" r:id="rId15" imgW="393480" imgH="228600" progId="Equation.3">
                  <p:embed/>
                  <p:pic>
                    <p:nvPicPr>
                      <p:cNvPr id="70674" name="Object 1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193925" y="4451351"/>
                        <a:ext cx="903288" cy="55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75" name="Line 19"/>
          <p:cNvSpPr>
            <a:spLocks noChangeShapeType="1"/>
          </p:cNvSpPr>
          <p:nvPr/>
        </p:nvSpPr>
        <p:spPr bwMode="auto">
          <a:xfrm flipV="1">
            <a:off x="3829050" y="4721225"/>
            <a:ext cx="0" cy="903288"/>
          </a:xfrm>
          <a:prstGeom prst="line">
            <a:avLst/>
          </a:prstGeom>
          <a:noFill/>
          <a:ln w="9525">
            <a:solidFill>
              <a:schemeClr val="tx1"/>
            </a:solidFill>
            <a:prstDash val="sysDot"/>
            <a:round/>
            <a:headEnd/>
            <a:tailEnd/>
          </a:ln>
          <a:effectLst/>
        </p:spPr>
        <p:txBody>
          <a:bodyPr wrap="none" anchor="ctr"/>
          <a:lstStyle/>
          <a:p>
            <a:endParaRPr lang="es-AR"/>
          </a:p>
        </p:txBody>
      </p:sp>
      <p:sp>
        <p:nvSpPr>
          <p:cNvPr id="70676" name="Line 20"/>
          <p:cNvSpPr>
            <a:spLocks noChangeShapeType="1"/>
          </p:cNvSpPr>
          <p:nvPr/>
        </p:nvSpPr>
        <p:spPr bwMode="auto">
          <a:xfrm flipV="1">
            <a:off x="4521200" y="4129089"/>
            <a:ext cx="0" cy="1495425"/>
          </a:xfrm>
          <a:prstGeom prst="line">
            <a:avLst/>
          </a:prstGeom>
          <a:noFill/>
          <a:ln w="9525">
            <a:solidFill>
              <a:schemeClr val="tx1"/>
            </a:solidFill>
            <a:prstDash val="sysDot"/>
            <a:round/>
            <a:headEnd/>
            <a:tailEnd/>
          </a:ln>
          <a:effectLst/>
        </p:spPr>
        <p:txBody>
          <a:bodyPr wrap="none" anchor="ctr"/>
          <a:lstStyle/>
          <a:p>
            <a:endParaRPr lang="es-AR"/>
          </a:p>
        </p:txBody>
      </p:sp>
      <p:sp>
        <p:nvSpPr>
          <p:cNvPr id="70677" name="Line 21"/>
          <p:cNvSpPr>
            <a:spLocks noChangeShapeType="1"/>
          </p:cNvSpPr>
          <p:nvPr/>
        </p:nvSpPr>
        <p:spPr bwMode="auto">
          <a:xfrm rot="16200000" flipV="1">
            <a:off x="3467894" y="4374356"/>
            <a:ext cx="0" cy="706438"/>
          </a:xfrm>
          <a:prstGeom prst="line">
            <a:avLst/>
          </a:prstGeom>
          <a:noFill/>
          <a:ln w="9525">
            <a:solidFill>
              <a:schemeClr val="tx1"/>
            </a:solidFill>
            <a:prstDash val="sysDot"/>
            <a:round/>
            <a:headEnd/>
            <a:tailEnd/>
          </a:ln>
          <a:effectLst/>
        </p:spPr>
        <p:txBody>
          <a:bodyPr wrap="none" anchor="ctr"/>
          <a:lstStyle/>
          <a:p>
            <a:endParaRPr lang="es-AR"/>
          </a:p>
        </p:txBody>
      </p:sp>
      <p:sp>
        <p:nvSpPr>
          <p:cNvPr id="70678" name="Line 22"/>
          <p:cNvSpPr>
            <a:spLocks noChangeShapeType="1"/>
          </p:cNvSpPr>
          <p:nvPr/>
        </p:nvSpPr>
        <p:spPr bwMode="auto">
          <a:xfrm rot="16200000" flipV="1">
            <a:off x="3807619" y="3499644"/>
            <a:ext cx="0" cy="1385888"/>
          </a:xfrm>
          <a:prstGeom prst="line">
            <a:avLst/>
          </a:prstGeom>
          <a:noFill/>
          <a:ln w="9525">
            <a:solidFill>
              <a:schemeClr val="tx1"/>
            </a:solidFill>
            <a:prstDash val="sysDot"/>
            <a:round/>
            <a:headEnd/>
            <a:tailEnd/>
          </a:ln>
          <a:effectLst/>
        </p:spPr>
        <p:txBody>
          <a:bodyPr wrap="none" anchor="ctr"/>
          <a:lstStyle/>
          <a:p>
            <a:endParaRPr lang="es-AR"/>
          </a:p>
        </p:txBody>
      </p:sp>
      <p:graphicFrame>
        <p:nvGraphicFramePr>
          <p:cNvPr id="70679" name="Object 23"/>
          <p:cNvGraphicFramePr>
            <a:graphicFrameLocks noChangeAspect="1"/>
          </p:cNvGraphicFramePr>
          <p:nvPr/>
        </p:nvGraphicFramePr>
        <p:xfrm>
          <a:off x="1516062" y="3917950"/>
          <a:ext cx="1609726" cy="554038"/>
        </p:xfrm>
        <a:graphic>
          <a:graphicData uri="http://schemas.openxmlformats.org/presentationml/2006/ole">
            <mc:AlternateContent xmlns:mc="http://schemas.openxmlformats.org/markup-compatibility/2006">
              <mc:Choice xmlns:v="urn:schemas-microsoft-com:vml" Requires="v">
                <p:oleObj name="Equation" r:id="rId17" imgW="698400" imgH="228600" progId="Equation.3">
                  <p:embed/>
                </p:oleObj>
              </mc:Choice>
              <mc:Fallback>
                <p:oleObj name="Equation" r:id="rId17" imgW="698400" imgH="228600" progId="Equation.3">
                  <p:embed/>
                  <p:pic>
                    <p:nvPicPr>
                      <p:cNvPr id="70679" name="Object 23"/>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516062" y="3917950"/>
                        <a:ext cx="1609726" cy="5540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0680" name="Line 24"/>
          <p:cNvSpPr>
            <a:spLocks noChangeShapeType="1"/>
          </p:cNvSpPr>
          <p:nvPr/>
        </p:nvSpPr>
        <p:spPr bwMode="auto">
          <a:xfrm>
            <a:off x="3843338" y="4735513"/>
            <a:ext cx="677862" cy="0"/>
          </a:xfrm>
          <a:prstGeom prst="line">
            <a:avLst/>
          </a:prstGeom>
          <a:noFill/>
          <a:ln w="38100">
            <a:solidFill>
              <a:srgbClr val="00FF00"/>
            </a:solidFill>
            <a:round/>
            <a:headEnd/>
            <a:tailEnd/>
          </a:ln>
          <a:effectLst/>
        </p:spPr>
        <p:txBody>
          <a:bodyPr wrap="none" anchor="ctr"/>
          <a:lstStyle/>
          <a:p>
            <a:endParaRPr lang="es-AR"/>
          </a:p>
        </p:txBody>
      </p:sp>
      <p:sp>
        <p:nvSpPr>
          <p:cNvPr id="70681" name="Line 25"/>
          <p:cNvSpPr>
            <a:spLocks noChangeShapeType="1"/>
          </p:cNvSpPr>
          <p:nvPr/>
        </p:nvSpPr>
        <p:spPr bwMode="auto">
          <a:xfrm>
            <a:off x="4510088" y="4154488"/>
            <a:ext cx="0" cy="563562"/>
          </a:xfrm>
          <a:prstGeom prst="line">
            <a:avLst/>
          </a:prstGeom>
          <a:noFill/>
          <a:ln w="38100">
            <a:solidFill>
              <a:srgbClr val="FF0000"/>
            </a:solidFill>
            <a:round/>
            <a:headEnd/>
            <a:tailEnd/>
          </a:ln>
          <a:effectLst/>
        </p:spPr>
        <p:txBody>
          <a:bodyPr wrap="none" anchor="ctr"/>
          <a:lstStyle/>
          <a:p>
            <a:endParaRPr lang="es-AR"/>
          </a:p>
        </p:txBody>
      </p:sp>
      <p:sp>
        <p:nvSpPr>
          <p:cNvPr id="70682" name="Text Box 26"/>
          <p:cNvSpPr txBox="1">
            <a:spLocks noChangeArrowheads="1"/>
          </p:cNvSpPr>
          <p:nvPr/>
        </p:nvSpPr>
        <p:spPr bwMode="auto">
          <a:xfrm>
            <a:off x="9591676" y="128589"/>
            <a:ext cx="180427" cy="336403"/>
          </a:xfrm>
          <a:prstGeom prst="rect">
            <a:avLst/>
          </a:prstGeom>
          <a:noFill/>
          <a:ln w="9525">
            <a:noFill/>
            <a:miter lim="800000"/>
            <a:headEnd/>
            <a:tailEnd/>
          </a:ln>
          <a:effectLst/>
        </p:spPr>
        <p:txBody>
          <a:bodyPr wrap="none" lIns="89309" tIns="44655" rIns="89309" bIns="44655">
            <a:spAutoFit/>
          </a:bodyPr>
          <a:lstStyle/>
          <a:p>
            <a:pPr defTabSz="893763" eaLnBrk="0" hangingPunct="0"/>
            <a:endParaRPr lang="es-AR" sz="1600"/>
          </a:p>
        </p:txBody>
      </p:sp>
      <p:sp>
        <p:nvSpPr>
          <p:cNvPr id="70683" name="Text Box 27"/>
          <p:cNvSpPr txBox="1">
            <a:spLocks noChangeArrowheads="1"/>
          </p:cNvSpPr>
          <p:nvPr/>
        </p:nvSpPr>
        <p:spPr bwMode="auto">
          <a:xfrm>
            <a:off x="6068911" y="3429000"/>
            <a:ext cx="6053339" cy="1938992"/>
          </a:xfrm>
          <a:prstGeom prst="rect">
            <a:avLst/>
          </a:prstGeom>
          <a:noFill/>
          <a:ln w="9525">
            <a:noFill/>
            <a:miter lim="800000"/>
            <a:headEnd/>
            <a:tailEnd/>
          </a:ln>
          <a:effectLst/>
        </p:spPr>
        <p:txBody>
          <a:bodyPr wrap="square">
            <a:spAutoFit/>
          </a:bodyPr>
          <a:lstStyle/>
          <a:p>
            <a:pPr algn="just"/>
            <a:r>
              <a:rPr lang="es-ES" sz="2400" dirty="0"/>
              <a:t>Si no existe el límite, no existe la derivada en x</a:t>
            </a:r>
            <a:r>
              <a:rPr lang="es-ES" sz="2400" baseline="-25000" dirty="0"/>
              <a:t>0</a:t>
            </a:r>
            <a:r>
              <a:rPr lang="es-ES" sz="2400" dirty="0"/>
              <a:t>. Decimos entonces que f(x) no es derivable o no es diferenciable en x</a:t>
            </a:r>
            <a:r>
              <a:rPr lang="es-ES" sz="2400" baseline="-25000" dirty="0"/>
              <a:t>0</a:t>
            </a:r>
            <a:r>
              <a:rPr lang="es-ES" sz="2400" dirty="0"/>
              <a:t>.</a:t>
            </a:r>
          </a:p>
          <a:p>
            <a:pPr algn="just"/>
            <a:r>
              <a:rPr lang="es-ES" sz="2400" dirty="0"/>
              <a:t>Podemos hacer el límite por la derecha y por la izquierda, y ambos deben coincidir.</a:t>
            </a:r>
            <a:endParaRPr lang="es-ES" sz="2400" baseline="-25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0683"/>
                                        </p:tgtEl>
                                        <p:attrNameLst>
                                          <p:attrName>style.visibility</p:attrName>
                                        </p:attrNameLst>
                                      </p:cBhvr>
                                      <p:to>
                                        <p:strVal val="visible"/>
                                      </p:to>
                                    </p:set>
                                    <p:animEffect transition="in" filter="box(in)">
                                      <p:cBhvr>
                                        <p:cTn id="7" dur="500"/>
                                        <p:tgtEl>
                                          <p:spTgt spid="706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8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72A2774F-FA51-4642-8DFA-77A20297EDFB}"/>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81000"/>
                    </a14:imgEffect>
                  </a14:imgLayer>
                </a14:imgProps>
              </a:ext>
            </a:extLst>
          </a:blip>
          <a:srcRect l="27580" t="32465" r="22823" b="32894"/>
          <a:stretch/>
        </p:blipFill>
        <p:spPr>
          <a:xfrm>
            <a:off x="1973170" y="105595"/>
            <a:ext cx="7881179" cy="3094805"/>
          </a:xfrm>
          <a:prstGeom prst="rect">
            <a:avLst/>
          </a:prstGeom>
        </p:spPr>
      </p:pic>
      <p:pic>
        <p:nvPicPr>
          <p:cNvPr id="10" name="Imagen 9">
            <a:extLst>
              <a:ext uri="{FF2B5EF4-FFF2-40B4-BE49-F238E27FC236}">
                <a16:creationId xmlns:a16="http://schemas.microsoft.com/office/drawing/2014/main" id="{9CE4F55A-2E5B-41F0-99AB-44F2496ECDA5}"/>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77000"/>
                    </a14:imgEffect>
                  </a14:imgLayer>
                </a14:imgProps>
              </a:ext>
            </a:extLst>
          </a:blip>
          <a:srcRect l="27218" t="26010" r="21855" b="35477"/>
          <a:stretch/>
        </p:blipFill>
        <p:spPr>
          <a:xfrm>
            <a:off x="1973170" y="3200400"/>
            <a:ext cx="7881179" cy="3333136"/>
          </a:xfrm>
          <a:prstGeom prst="rect">
            <a:avLst/>
          </a:prstGeom>
        </p:spPr>
      </p:pic>
    </p:spTree>
    <p:extLst>
      <p:ext uri="{BB962C8B-B14F-4D97-AF65-F5344CB8AC3E}">
        <p14:creationId xmlns:p14="http://schemas.microsoft.com/office/powerpoint/2010/main" val="8923668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Line 2"/>
          <p:cNvSpPr>
            <a:spLocks noChangeShapeType="1"/>
          </p:cNvSpPr>
          <p:nvPr/>
        </p:nvSpPr>
        <p:spPr bwMode="auto">
          <a:xfrm flipH="1" flipV="1">
            <a:off x="2867025" y="4154489"/>
            <a:ext cx="0" cy="2428875"/>
          </a:xfrm>
          <a:prstGeom prst="line">
            <a:avLst/>
          </a:prstGeom>
          <a:noFill/>
          <a:ln w="28575">
            <a:solidFill>
              <a:schemeClr val="tx1"/>
            </a:solidFill>
            <a:round/>
            <a:headEnd/>
            <a:tailEnd type="triangle" w="med" len="med"/>
          </a:ln>
          <a:effectLst/>
        </p:spPr>
        <p:txBody>
          <a:bodyPr wrap="none" anchor="ctr"/>
          <a:lstStyle/>
          <a:p>
            <a:endParaRPr lang="es-AR"/>
          </a:p>
        </p:txBody>
      </p:sp>
      <p:sp>
        <p:nvSpPr>
          <p:cNvPr id="71683" name="Line 3"/>
          <p:cNvSpPr>
            <a:spLocks noChangeShapeType="1"/>
          </p:cNvSpPr>
          <p:nvPr/>
        </p:nvSpPr>
        <p:spPr bwMode="auto">
          <a:xfrm>
            <a:off x="1784351" y="6323013"/>
            <a:ext cx="3389313" cy="0"/>
          </a:xfrm>
          <a:prstGeom prst="line">
            <a:avLst/>
          </a:prstGeom>
          <a:noFill/>
          <a:ln w="28575">
            <a:solidFill>
              <a:schemeClr val="tx1"/>
            </a:solidFill>
            <a:round/>
            <a:headEnd/>
            <a:tailEnd type="triangle" w="med" len="med"/>
          </a:ln>
          <a:effectLst/>
        </p:spPr>
        <p:txBody>
          <a:bodyPr wrap="none" anchor="ctr"/>
          <a:lstStyle/>
          <a:p>
            <a:endParaRPr lang="es-AR"/>
          </a:p>
        </p:txBody>
      </p:sp>
      <p:graphicFrame>
        <p:nvGraphicFramePr>
          <p:cNvPr id="71684" name="Object 4"/>
          <p:cNvGraphicFramePr>
            <a:graphicFrameLocks noChangeAspect="1"/>
          </p:cNvGraphicFramePr>
          <p:nvPr/>
        </p:nvGraphicFramePr>
        <p:xfrm>
          <a:off x="5192714" y="6061075"/>
          <a:ext cx="471487" cy="552450"/>
        </p:xfrm>
        <a:graphic>
          <a:graphicData uri="http://schemas.openxmlformats.org/presentationml/2006/ole">
            <mc:AlternateContent xmlns:mc="http://schemas.openxmlformats.org/markup-compatibility/2006">
              <mc:Choice xmlns:v="urn:schemas-microsoft-com:vml" Requires="v">
                <p:oleObj name="Equation" r:id="rId3" imgW="126720" imgH="139680" progId="Equation.3">
                  <p:embed/>
                </p:oleObj>
              </mc:Choice>
              <mc:Fallback>
                <p:oleObj name="Equation" r:id="rId3" imgW="126720" imgH="139680" progId="Equation.3">
                  <p:embed/>
                  <p:pic>
                    <p:nvPicPr>
                      <p:cNvPr id="71684"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2714" y="6061075"/>
                        <a:ext cx="471487"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685" name="Object 5"/>
          <p:cNvGraphicFramePr>
            <a:graphicFrameLocks noChangeAspect="1"/>
          </p:cNvGraphicFramePr>
          <p:nvPr/>
        </p:nvGraphicFramePr>
        <p:xfrm>
          <a:off x="2184401" y="3997325"/>
          <a:ext cx="574675" cy="679450"/>
        </p:xfrm>
        <a:graphic>
          <a:graphicData uri="http://schemas.openxmlformats.org/presentationml/2006/ole">
            <mc:AlternateContent xmlns:mc="http://schemas.openxmlformats.org/markup-compatibility/2006">
              <mc:Choice xmlns:v="urn:schemas-microsoft-com:vml" Requires="v">
                <p:oleObj name="Equation" r:id="rId5" imgW="139680" imgH="164880" progId="Equation.3">
                  <p:embed/>
                </p:oleObj>
              </mc:Choice>
              <mc:Fallback>
                <p:oleObj name="Equation" r:id="rId5" imgW="139680" imgH="164880" progId="Equation.3">
                  <p:embed/>
                  <p:pic>
                    <p:nvPicPr>
                      <p:cNvPr id="71685" name="Object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84401" y="3997325"/>
                        <a:ext cx="574675" cy="679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686" name="Oval 6"/>
          <p:cNvSpPr>
            <a:spLocks noChangeArrowheads="1"/>
          </p:cNvSpPr>
          <p:nvPr/>
        </p:nvSpPr>
        <p:spPr bwMode="auto">
          <a:xfrm>
            <a:off x="3543301" y="4648200"/>
            <a:ext cx="150813" cy="158750"/>
          </a:xfrm>
          <a:prstGeom prst="ellipse">
            <a:avLst/>
          </a:prstGeom>
          <a:solidFill>
            <a:schemeClr val="tx1"/>
          </a:solidFill>
          <a:ln w="38100">
            <a:solidFill>
              <a:schemeClr val="tx1"/>
            </a:solidFill>
            <a:round/>
            <a:headEnd/>
            <a:tailEnd/>
          </a:ln>
          <a:effectLst/>
        </p:spPr>
        <p:txBody>
          <a:bodyPr wrap="none" anchor="ctr"/>
          <a:lstStyle/>
          <a:p>
            <a:endParaRPr lang="es-AR"/>
          </a:p>
        </p:txBody>
      </p:sp>
      <p:graphicFrame>
        <p:nvGraphicFramePr>
          <p:cNvPr id="71687" name="Object 7"/>
          <p:cNvGraphicFramePr>
            <a:graphicFrameLocks noChangeAspect="1"/>
          </p:cNvGraphicFramePr>
          <p:nvPr/>
        </p:nvGraphicFramePr>
        <p:xfrm>
          <a:off x="4235450" y="4792663"/>
          <a:ext cx="444500" cy="615950"/>
        </p:xfrm>
        <a:graphic>
          <a:graphicData uri="http://schemas.openxmlformats.org/presentationml/2006/ole">
            <mc:AlternateContent xmlns:mc="http://schemas.openxmlformats.org/markup-compatibility/2006">
              <mc:Choice xmlns:v="urn:schemas-microsoft-com:vml" Requires="v">
                <p:oleObj name="Equation" r:id="rId7" imgW="164880" imgH="228600" progId="Equation.3">
                  <p:embed/>
                </p:oleObj>
              </mc:Choice>
              <mc:Fallback>
                <p:oleObj name="Equation" r:id="rId7" imgW="164880" imgH="228600" progId="Equation.3">
                  <p:embed/>
                  <p:pic>
                    <p:nvPicPr>
                      <p:cNvPr id="71687"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35450" y="4792663"/>
                        <a:ext cx="444500" cy="615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688" name="Line 8"/>
          <p:cNvSpPr>
            <a:spLocks noChangeShapeType="1"/>
          </p:cNvSpPr>
          <p:nvPr/>
        </p:nvSpPr>
        <p:spPr bwMode="auto">
          <a:xfrm>
            <a:off x="3644901" y="4727575"/>
            <a:ext cx="536575" cy="266700"/>
          </a:xfrm>
          <a:prstGeom prst="line">
            <a:avLst/>
          </a:prstGeom>
          <a:noFill/>
          <a:ln w="28575">
            <a:solidFill>
              <a:schemeClr val="tx1"/>
            </a:solidFill>
            <a:round/>
            <a:headEnd/>
            <a:tailEnd/>
          </a:ln>
          <a:effectLst/>
        </p:spPr>
        <p:txBody>
          <a:bodyPr wrap="none" anchor="ctr"/>
          <a:lstStyle/>
          <a:p>
            <a:endParaRPr lang="es-AR"/>
          </a:p>
        </p:txBody>
      </p:sp>
      <p:graphicFrame>
        <p:nvGraphicFramePr>
          <p:cNvPr id="71689" name="Object 9"/>
          <p:cNvGraphicFramePr>
            <a:graphicFrameLocks noChangeAspect="1"/>
          </p:cNvGraphicFramePr>
          <p:nvPr/>
        </p:nvGraphicFramePr>
        <p:xfrm>
          <a:off x="3346451" y="812800"/>
          <a:ext cx="5508625" cy="1168400"/>
        </p:xfrm>
        <a:graphic>
          <a:graphicData uri="http://schemas.openxmlformats.org/presentationml/2006/ole">
            <mc:AlternateContent xmlns:mc="http://schemas.openxmlformats.org/markup-compatibility/2006">
              <mc:Choice xmlns:v="urn:schemas-microsoft-com:vml" Requires="v">
                <p:oleObj name="Ecuación" r:id="rId9" imgW="1942920" imgH="393480" progId="Equation.3">
                  <p:embed/>
                </p:oleObj>
              </mc:Choice>
              <mc:Fallback>
                <p:oleObj name="Ecuación" r:id="rId9" imgW="1942920" imgH="393480" progId="Equation.3">
                  <p:embed/>
                  <p:pic>
                    <p:nvPicPr>
                      <p:cNvPr id="71689"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346451" y="812800"/>
                        <a:ext cx="5508625" cy="1168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690" name="Object 10"/>
          <p:cNvGraphicFramePr>
            <a:graphicFrameLocks noChangeAspect="1"/>
          </p:cNvGraphicFramePr>
          <p:nvPr/>
        </p:nvGraphicFramePr>
        <p:xfrm>
          <a:off x="3390901" y="5486400"/>
          <a:ext cx="468313" cy="381000"/>
        </p:xfrm>
        <a:graphic>
          <a:graphicData uri="http://schemas.openxmlformats.org/presentationml/2006/ole">
            <mc:AlternateContent xmlns:mc="http://schemas.openxmlformats.org/markup-compatibility/2006">
              <mc:Choice xmlns:v="urn:schemas-microsoft-com:vml" Requires="v">
                <p:oleObj name="Equation" r:id="rId11" imgW="203040" imgH="164880" progId="Equation.3">
                  <p:embed/>
                </p:oleObj>
              </mc:Choice>
              <mc:Fallback>
                <p:oleObj name="Equation" r:id="rId11" imgW="203040" imgH="164880" progId="Equation.3">
                  <p:embed/>
                  <p:pic>
                    <p:nvPicPr>
                      <p:cNvPr id="71690" name="Object 1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390901" y="5486400"/>
                        <a:ext cx="468313" cy="3810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691" name="Text Box 11"/>
          <p:cNvSpPr txBox="1">
            <a:spLocks noChangeArrowheads="1"/>
          </p:cNvSpPr>
          <p:nvPr/>
        </p:nvSpPr>
        <p:spPr bwMode="auto">
          <a:xfrm>
            <a:off x="9591676" y="128589"/>
            <a:ext cx="180427" cy="336403"/>
          </a:xfrm>
          <a:prstGeom prst="rect">
            <a:avLst/>
          </a:prstGeom>
          <a:noFill/>
          <a:ln w="9525">
            <a:noFill/>
            <a:miter lim="800000"/>
            <a:headEnd/>
            <a:tailEnd/>
          </a:ln>
          <a:effectLst/>
        </p:spPr>
        <p:txBody>
          <a:bodyPr wrap="none" lIns="89309" tIns="44655" rIns="89309" bIns="44655">
            <a:spAutoFit/>
          </a:bodyPr>
          <a:lstStyle/>
          <a:p>
            <a:pPr defTabSz="893763" eaLnBrk="0" hangingPunct="0"/>
            <a:endParaRPr lang="es-AR" sz="1600"/>
          </a:p>
        </p:txBody>
      </p:sp>
      <p:sp>
        <p:nvSpPr>
          <p:cNvPr id="71692" name="Oval 12"/>
          <p:cNvSpPr>
            <a:spLocks noChangeArrowheads="1"/>
          </p:cNvSpPr>
          <p:nvPr/>
        </p:nvSpPr>
        <p:spPr bwMode="auto">
          <a:xfrm>
            <a:off x="4094163" y="4930775"/>
            <a:ext cx="150812" cy="158750"/>
          </a:xfrm>
          <a:prstGeom prst="ellipse">
            <a:avLst/>
          </a:prstGeom>
          <a:solidFill>
            <a:srgbClr val="FF0000"/>
          </a:solidFill>
          <a:ln w="38100">
            <a:solidFill>
              <a:srgbClr val="FF0000"/>
            </a:solidFill>
            <a:round/>
            <a:headEnd/>
            <a:tailEnd/>
          </a:ln>
          <a:effectLst/>
        </p:spPr>
        <p:txBody>
          <a:bodyPr wrap="none" anchor="ctr"/>
          <a:lstStyle/>
          <a:p>
            <a:endParaRPr lang="es-AR"/>
          </a:p>
        </p:txBody>
      </p:sp>
      <p:sp>
        <p:nvSpPr>
          <p:cNvPr id="71693" name="Line 13"/>
          <p:cNvSpPr>
            <a:spLocks noChangeShapeType="1"/>
          </p:cNvSpPr>
          <p:nvPr/>
        </p:nvSpPr>
        <p:spPr bwMode="auto">
          <a:xfrm flipV="1">
            <a:off x="8599488" y="4222750"/>
            <a:ext cx="0" cy="2368550"/>
          </a:xfrm>
          <a:prstGeom prst="line">
            <a:avLst/>
          </a:prstGeom>
          <a:noFill/>
          <a:ln w="28575">
            <a:solidFill>
              <a:schemeClr val="tx1"/>
            </a:solidFill>
            <a:round/>
            <a:headEnd/>
            <a:tailEnd type="triangle" w="med" len="med"/>
          </a:ln>
          <a:effectLst/>
        </p:spPr>
        <p:txBody>
          <a:bodyPr wrap="none" anchor="ctr"/>
          <a:lstStyle/>
          <a:p>
            <a:endParaRPr lang="es-AR"/>
          </a:p>
        </p:txBody>
      </p:sp>
      <p:sp>
        <p:nvSpPr>
          <p:cNvPr id="71694" name="Line 14"/>
          <p:cNvSpPr>
            <a:spLocks noChangeShapeType="1"/>
          </p:cNvSpPr>
          <p:nvPr/>
        </p:nvSpPr>
        <p:spPr bwMode="auto">
          <a:xfrm>
            <a:off x="6931025" y="6323013"/>
            <a:ext cx="2643188" cy="0"/>
          </a:xfrm>
          <a:prstGeom prst="line">
            <a:avLst/>
          </a:prstGeom>
          <a:noFill/>
          <a:ln w="28575">
            <a:solidFill>
              <a:schemeClr val="tx1"/>
            </a:solidFill>
            <a:round/>
            <a:headEnd/>
            <a:tailEnd type="triangle" w="med" len="med"/>
          </a:ln>
          <a:effectLst/>
        </p:spPr>
        <p:txBody>
          <a:bodyPr wrap="none" anchor="ctr"/>
          <a:lstStyle/>
          <a:p>
            <a:endParaRPr lang="es-AR"/>
          </a:p>
        </p:txBody>
      </p:sp>
      <p:graphicFrame>
        <p:nvGraphicFramePr>
          <p:cNvPr id="71695" name="Object 15"/>
          <p:cNvGraphicFramePr>
            <a:graphicFrameLocks noChangeAspect="1"/>
          </p:cNvGraphicFramePr>
          <p:nvPr/>
        </p:nvGraphicFramePr>
        <p:xfrm>
          <a:off x="9685339" y="6061075"/>
          <a:ext cx="471487" cy="552450"/>
        </p:xfrm>
        <a:graphic>
          <a:graphicData uri="http://schemas.openxmlformats.org/presentationml/2006/ole">
            <mc:AlternateContent xmlns:mc="http://schemas.openxmlformats.org/markup-compatibility/2006">
              <mc:Choice xmlns:v="urn:schemas-microsoft-com:vml" Requires="v">
                <p:oleObj name="Equation" r:id="rId13" imgW="126720" imgH="139680" progId="Equation.3">
                  <p:embed/>
                </p:oleObj>
              </mc:Choice>
              <mc:Fallback>
                <p:oleObj name="Equation" r:id="rId13" imgW="126720" imgH="139680" progId="Equation.3">
                  <p:embed/>
                  <p:pic>
                    <p:nvPicPr>
                      <p:cNvPr id="71695" name="Object 15"/>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685339" y="6061075"/>
                        <a:ext cx="471487" cy="5524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696" name="Object 16"/>
          <p:cNvGraphicFramePr>
            <a:graphicFrameLocks noChangeAspect="1"/>
          </p:cNvGraphicFramePr>
          <p:nvPr/>
        </p:nvGraphicFramePr>
        <p:xfrm>
          <a:off x="8713788" y="4111626"/>
          <a:ext cx="444500" cy="581025"/>
        </p:xfrm>
        <a:graphic>
          <a:graphicData uri="http://schemas.openxmlformats.org/presentationml/2006/ole">
            <mc:AlternateContent xmlns:mc="http://schemas.openxmlformats.org/markup-compatibility/2006">
              <mc:Choice xmlns:v="urn:schemas-microsoft-com:vml" Requires="v">
                <p:oleObj name="Equation" r:id="rId15" imgW="114120" imgH="139680" progId="Equation.3">
                  <p:embed/>
                </p:oleObj>
              </mc:Choice>
              <mc:Fallback>
                <p:oleObj name="Equation" r:id="rId15" imgW="114120" imgH="139680" progId="Equation.3">
                  <p:embed/>
                  <p:pic>
                    <p:nvPicPr>
                      <p:cNvPr id="71696" name="Object 16"/>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8713788" y="4111626"/>
                        <a:ext cx="444500" cy="581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697" name="Oval 17"/>
          <p:cNvSpPr>
            <a:spLocks noChangeArrowheads="1"/>
          </p:cNvSpPr>
          <p:nvPr/>
        </p:nvSpPr>
        <p:spPr bwMode="auto">
          <a:xfrm>
            <a:off x="7167563" y="5846763"/>
            <a:ext cx="150812" cy="158750"/>
          </a:xfrm>
          <a:prstGeom prst="ellipse">
            <a:avLst/>
          </a:prstGeom>
          <a:solidFill>
            <a:srgbClr val="FF0000"/>
          </a:solidFill>
          <a:ln w="38100">
            <a:solidFill>
              <a:srgbClr val="FF0000"/>
            </a:solidFill>
            <a:round/>
            <a:headEnd/>
            <a:tailEnd/>
          </a:ln>
          <a:effectLst/>
        </p:spPr>
        <p:txBody>
          <a:bodyPr wrap="none" anchor="ctr"/>
          <a:lstStyle/>
          <a:p>
            <a:endParaRPr lang="es-AR"/>
          </a:p>
        </p:txBody>
      </p:sp>
      <p:sp>
        <p:nvSpPr>
          <p:cNvPr id="71698" name="Oval 18"/>
          <p:cNvSpPr>
            <a:spLocks noChangeArrowheads="1"/>
          </p:cNvSpPr>
          <p:nvPr/>
        </p:nvSpPr>
        <p:spPr bwMode="auto">
          <a:xfrm>
            <a:off x="8134351" y="5438775"/>
            <a:ext cx="150813" cy="158750"/>
          </a:xfrm>
          <a:prstGeom prst="ellipse">
            <a:avLst/>
          </a:prstGeom>
          <a:solidFill>
            <a:schemeClr val="tx1"/>
          </a:solidFill>
          <a:ln w="38100">
            <a:solidFill>
              <a:schemeClr val="tx1"/>
            </a:solidFill>
            <a:round/>
            <a:headEnd/>
            <a:tailEnd/>
          </a:ln>
          <a:effectLst/>
        </p:spPr>
        <p:txBody>
          <a:bodyPr wrap="none" anchor="ctr"/>
          <a:lstStyle/>
          <a:p>
            <a:endParaRPr lang="es-AR"/>
          </a:p>
        </p:txBody>
      </p:sp>
      <p:graphicFrame>
        <p:nvGraphicFramePr>
          <p:cNvPr id="71699" name="Object 19"/>
          <p:cNvGraphicFramePr>
            <a:graphicFrameLocks noChangeAspect="1"/>
          </p:cNvGraphicFramePr>
          <p:nvPr/>
        </p:nvGraphicFramePr>
        <p:xfrm>
          <a:off x="8126414" y="4859339"/>
          <a:ext cx="1762125" cy="587375"/>
        </p:xfrm>
        <a:graphic>
          <a:graphicData uri="http://schemas.openxmlformats.org/presentationml/2006/ole">
            <mc:AlternateContent xmlns:mc="http://schemas.openxmlformats.org/markup-compatibility/2006">
              <mc:Choice xmlns:v="urn:schemas-microsoft-com:vml" Requires="v">
                <p:oleObj name="Equation" r:id="rId17" imgW="685800" imgH="228600" progId="Equation.3">
                  <p:embed/>
                </p:oleObj>
              </mc:Choice>
              <mc:Fallback>
                <p:oleObj name="Equation" r:id="rId17" imgW="685800" imgH="228600" progId="Equation.3">
                  <p:embed/>
                  <p:pic>
                    <p:nvPicPr>
                      <p:cNvPr id="71699" name="Object 19"/>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126414" y="4859339"/>
                        <a:ext cx="1762125" cy="587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1700" name="Object 20"/>
          <p:cNvGraphicFramePr>
            <a:graphicFrameLocks noChangeAspect="1"/>
          </p:cNvGraphicFramePr>
          <p:nvPr/>
        </p:nvGraphicFramePr>
        <p:xfrm>
          <a:off x="6180139" y="5392738"/>
          <a:ext cx="960437" cy="590550"/>
        </p:xfrm>
        <a:graphic>
          <a:graphicData uri="http://schemas.openxmlformats.org/presentationml/2006/ole">
            <mc:AlternateContent xmlns:mc="http://schemas.openxmlformats.org/markup-compatibility/2006">
              <mc:Choice xmlns:v="urn:schemas-microsoft-com:vml" Requires="v">
                <p:oleObj name="Equation" r:id="rId19" imgW="393480" imgH="228600" progId="Equation.3">
                  <p:embed/>
                </p:oleObj>
              </mc:Choice>
              <mc:Fallback>
                <p:oleObj name="Equation" r:id="rId19" imgW="393480" imgH="228600" progId="Equation.3">
                  <p:embed/>
                  <p:pic>
                    <p:nvPicPr>
                      <p:cNvPr id="71700" name="Object 20"/>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180139" y="5392738"/>
                        <a:ext cx="960437" cy="5905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01" name="Line 21"/>
          <p:cNvSpPr>
            <a:spLocks noChangeShapeType="1"/>
          </p:cNvSpPr>
          <p:nvPr/>
        </p:nvSpPr>
        <p:spPr bwMode="auto">
          <a:xfrm flipV="1">
            <a:off x="7321550" y="5486401"/>
            <a:ext cx="939800" cy="392113"/>
          </a:xfrm>
          <a:prstGeom prst="line">
            <a:avLst/>
          </a:prstGeom>
          <a:noFill/>
          <a:ln w="28575">
            <a:solidFill>
              <a:schemeClr val="tx1"/>
            </a:solidFill>
            <a:round/>
            <a:headEnd/>
            <a:tailEnd/>
          </a:ln>
          <a:effectLst/>
        </p:spPr>
        <p:txBody>
          <a:bodyPr wrap="none" anchor="ctr"/>
          <a:lstStyle/>
          <a:p>
            <a:endParaRPr lang="es-AR"/>
          </a:p>
        </p:txBody>
      </p:sp>
      <p:graphicFrame>
        <p:nvGraphicFramePr>
          <p:cNvPr id="71702" name="Object 22"/>
          <p:cNvGraphicFramePr>
            <a:graphicFrameLocks noChangeAspect="1"/>
          </p:cNvGraphicFramePr>
          <p:nvPr/>
        </p:nvGraphicFramePr>
        <p:xfrm>
          <a:off x="5399088" y="4254500"/>
          <a:ext cx="2597150" cy="508000"/>
        </p:xfrm>
        <a:graphic>
          <a:graphicData uri="http://schemas.openxmlformats.org/presentationml/2006/ole">
            <mc:AlternateContent xmlns:mc="http://schemas.openxmlformats.org/markup-compatibility/2006">
              <mc:Choice xmlns:v="urn:schemas-microsoft-com:vml" Requires="v">
                <p:oleObj name="Equation" r:id="rId21" imgW="1168200" imgH="228600" progId="Equation.3">
                  <p:embed/>
                </p:oleObj>
              </mc:Choice>
              <mc:Fallback>
                <p:oleObj name="Equation" r:id="rId21" imgW="1168200" imgH="228600" progId="Equation.3">
                  <p:embed/>
                  <p:pic>
                    <p:nvPicPr>
                      <p:cNvPr id="71702" name="Object 2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399088" y="4254500"/>
                        <a:ext cx="25971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71703" name="Line 23"/>
          <p:cNvSpPr>
            <a:spLocks noChangeShapeType="1"/>
          </p:cNvSpPr>
          <p:nvPr/>
        </p:nvSpPr>
        <p:spPr bwMode="auto">
          <a:xfrm>
            <a:off x="7024688" y="4781551"/>
            <a:ext cx="608012" cy="860425"/>
          </a:xfrm>
          <a:prstGeom prst="line">
            <a:avLst/>
          </a:prstGeom>
          <a:noFill/>
          <a:ln w="12700">
            <a:solidFill>
              <a:schemeClr val="tx1"/>
            </a:solidFill>
            <a:round/>
            <a:headEnd/>
            <a:tailEnd/>
          </a:ln>
          <a:effectLst/>
        </p:spPr>
        <p:txBody>
          <a:bodyPr wrap="none" anchor="ctr"/>
          <a:lstStyle/>
          <a:p>
            <a:endParaRPr lang="es-AR"/>
          </a:p>
        </p:txBody>
      </p:sp>
      <p:graphicFrame>
        <p:nvGraphicFramePr>
          <p:cNvPr id="71704" name="Object 24"/>
          <p:cNvGraphicFramePr>
            <a:graphicFrameLocks noChangeAspect="1"/>
          </p:cNvGraphicFramePr>
          <p:nvPr/>
        </p:nvGraphicFramePr>
        <p:xfrm>
          <a:off x="3208338" y="4075113"/>
          <a:ext cx="1211262" cy="588962"/>
        </p:xfrm>
        <a:graphic>
          <a:graphicData uri="http://schemas.openxmlformats.org/presentationml/2006/ole">
            <mc:AlternateContent xmlns:mc="http://schemas.openxmlformats.org/markup-compatibility/2006">
              <mc:Choice xmlns:v="urn:schemas-microsoft-com:vml" Requires="v">
                <p:oleObj name="Equation" r:id="rId23" imgW="469800" imgH="228600" progId="Equation.3">
                  <p:embed/>
                </p:oleObj>
              </mc:Choice>
              <mc:Fallback>
                <p:oleObj name="Equation" r:id="rId23" imgW="469800" imgH="228600" progId="Equation.3">
                  <p:embed/>
                  <p:pic>
                    <p:nvPicPr>
                      <p:cNvPr id="71704" name="Object 24"/>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208338" y="4075113"/>
                        <a:ext cx="1211262" cy="588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1705" name="Text Box 25"/>
          <p:cNvSpPr txBox="1">
            <a:spLocks noChangeArrowheads="1"/>
          </p:cNvSpPr>
          <p:nvPr/>
        </p:nvSpPr>
        <p:spPr bwMode="auto">
          <a:xfrm>
            <a:off x="1857064" y="136525"/>
            <a:ext cx="8646149" cy="615553"/>
          </a:xfrm>
          <a:prstGeom prst="rect">
            <a:avLst/>
          </a:prstGeom>
          <a:noFill/>
          <a:ln w="38100">
            <a:noFill/>
            <a:miter lim="800000"/>
            <a:headEnd/>
            <a:tailEnd/>
          </a:ln>
          <a:effectLst/>
        </p:spPr>
        <p:txBody>
          <a:bodyPr wrap="none">
            <a:spAutoFit/>
          </a:bodyPr>
          <a:lstStyle/>
          <a:p>
            <a:pPr eaLnBrk="0" hangingPunct="0"/>
            <a:r>
              <a:rPr lang="es-ES" sz="3400" b="1" u="sng" dirty="0"/>
              <a:t>Derivada de una función compleja en un punto</a:t>
            </a:r>
          </a:p>
        </p:txBody>
      </p:sp>
      <p:sp>
        <p:nvSpPr>
          <p:cNvPr id="71710" name="Line 30"/>
          <p:cNvSpPr>
            <a:spLocks noChangeShapeType="1"/>
          </p:cNvSpPr>
          <p:nvPr/>
        </p:nvSpPr>
        <p:spPr bwMode="auto">
          <a:xfrm flipV="1">
            <a:off x="3689351" y="4937126"/>
            <a:ext cx="149225" cy="627063"/>
          </a:xfrm>
          <a:prstGeom prst="line">
            <a:avLst/>
          </a:prstGeom>
          <a:noFill/>
          <a:ln w="12700">
            <a:solidFill>
              <a:schemeClr val="tx1"/>
            </a:solidFill>
            <a:round/>
            <a:headEnd/>
            <a:tailEnd/>
          </a:ln>
          <a:effectLst/>
        </p:spPr>
        <p:txBody>
          <a:bodyPr/>
          <a:lstStyle/>
          <a:p>
            <a:endParaRPr lang="es-AR"/>
          </a:p>
        </p:txBody>
      </p:sp>
      <p:sp>
        <p:nvSpPr>
          <p:cNvPr id="71711" name="Text Box 31"/>
          <p:cNvSpPr txBox="1">
            <a:spLocks noChangeArrowheads="1"/>
          </p:cNvSpPr>
          <p:nvPr/>
        </p:nvSpPr>
        <p:spPr bwMode="auto">
          <a:xfrm>
            <a:off x="2547939" y="2060575"/>
            <a:ext cx="5569025" cy="1477328"/>
          </a:xfrm>
          <a:prstGeom prst="rect">
            <a:avLst/>
          </a:prstGeom>
          <a:noFill/>
          <a:ln w="9525">
            <a:noFill/>
            <a:miter lim="800000"/>
            <a:headEnd/>
            <a:tailEnd/>
          </a:ln>
          <a:effectLst/>
        </p:spPr>
        <p:txBody>
          <a:bodyPr wrap="none">
            <a:spAutoFit/>
          </a:bodyPr>
          <a:lstStyle/>
          <a:p>
            <a:r>
              <a:rPr lang="es-ES"/>
              <a:t>Observemos que ahora el límite se puede hacer no </a:t>
            </a:r>
          </a:p>
          <a:p>
            <a:r>
              <a:rPr lang="es-ES"/>
              <a:t>solamente por la derecha o por la izquierda, sino </a:t>
            </a:r>
          </a:p>
          <a:p>
            <a:r>
              <a:rPr lang="es-ES"/>
              <a:t>por infinitos caminos. Para que la derivada esté definida </a:t>
            </a:r>
          </a:p>
          <a:p>
            <a:r>
              <a:rPr lang="es-ES"/>
              <a:t>el límite debe existir y ser el mismo independientemente </a:t>
            </a:r>
          </a:p>
          <a:p>
            <a:r>
              <a:rPr lang="es-ES"/>
              <a:t>del camino.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71711"/>
                                        </p:tgtEl>
                                        <p:attrNameLst>
                                          <p:attrName>style.visibility</p:attrName>
                                        </p:attrNameLst>
                                      </p:cBhvr>
                                      <p:to>
                                        <p:strVal val="visible"/>
                                      </p:to>
                                    </p:set>
                                    <p:animEffect transition="in" filter="box(in)">
                                      <p:cBhvr>
                                        <p:cTn id="7" dur="500"/>
                                        <p:tgtEl>
                                          <p:spTgt spid="717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C0B8B45-5ECA-4358-A14F-EB323EFFBFE6}"/>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94000"/>
                    </a14:imgEffect>
                  </a14:imgLayer>
                </a14:imgProps>
              </a:ext>
            </a:extLst>
          </a:blip>
          <a:srcRect l="32298" t="12455" r="26573" b="43223"/>
          <a:stretch/>
        </p:blipFill>
        <p:spPr>
          <a:xfrm>
            <a:off x="1249680" y="418842"/>
            <a:ext cx="9966960" cy="6038784"/>
          </a:xfrm>
          <a:prstGeom prst="rect">
            <a:avLst/>
          </a:prstGeom>
        </p:spPr>
      </p:pic>
    </p:spTree>
    <p:extLst>
      <p:ext uri="{BB962C8B-B14F-4D97-AF65-F5344CB8AC3E}">
        <p14:creationId xmlns:p14="http://schemas.microsoft.com/office/powerpoint/2010/main" val="3446470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C0B8B45-5ECA-4358-A14F-EB323EFFBFE6}"/>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94000"/>
                    </a14:imgEffect>
                  </a14:imgLayer>
                </a14:imgProps>
              </a:ext>
            </a:extLst>
          </a:blip>
          <a:srcRect l="32648" t="53345" r="40153" b="16093"/>
          <a:stretch/>
        </p:blipFill>
        <p:spPr>
          <a:xfrm>
            <a:off x="1706880" y="200043"/>
            <a:ext cx="8488680" cy="5362781"/>
          </a:xfrm>
          <a:prstGeom prst="rect">
            <a:avLst/>
          </a:prstGeom>
        </p:spPr>
      </p:pic>
      <p:pic>
        <p:nvPicPr>
          <p:cNvPr id="7" name="Imagen 6">
            <a:extLst>
              <a:ext uri="{FF2B5EF4-FFF2-40B4-BE49-F238E27FC236}">
                <a16:creationId xmlns:a16="http://schemas.microsoft.com/office/drawing/2014/main" id="{C2BF4DCC-02A5-4F89-90BD-E3859C2C4BD7}"/>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64000"/>
                    </a14:imgEffect>
                  </a14:imgLayer>
                </a14:imgProps>
              </a:ext>
            </a:extLst>
          </a:blip>
          <a:srcRect l="32782" t="35262" r="26694" b="58929"/>
          <a:stretch/>
        </p:blipFill>
        <p:spPr>
          <a:xfrm>
            <a:off x="1227781" y="5562824"/>
            <a:ext cx="9486850" cy="975136"/>
          </a:xfrm>
          <a:prstGeom prst="rect">
            <a:avLst/>
          </a:prstGeom>
        </p:spPr>
      </p:pic>
    </p:spTree>
    <p:extLst>
      <p:ext uri="{BB962C8B-B14F-4D97-AF65-F5344CB8AC3E}">
        <p14:creationId xmlns:p14="http://schemas.microsoft.com/office/powerpoint/2010/main" val="1616304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389B09D-9BD0-4053-AA3D-A583144FAFF0}"/>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9000"/>
                    </a14:imgEffect>
                  </a14:imgLayer>
                </a14:imgProps>
              </a:ext>
            </a:extLst>
          </a:blip>
          <a:srcRect l="31936" t="23428" r="27783" b="52044"/>
          <a:stretch/>
        </p:blipFill>
        <p:spPr>
          <a:xfrm>
            <a:off x="473952" y="103238"/>
            <a:ext cx="11071772" cy="3790336"/>
          </a:xfrm>
          <a:prstGeom prst="rect">
            <a:avLst/>
          </a:prstGeom>
        </p:spPr>
      </p:pic>
      <p:pic>
        <p:nvPicPr>
          <p:cNvPr id="7" name="Imagen 6">
            <a:extLst>
              <a:ext uri="{FF2B5EF4-FFF2-40B4-BE49-F238E27FC236}">
                <a16:creationId xmlns:a16="http://schemas.microsoft.com/office/drawing/2014/main" id="{1FFD80A9-E388-4BF4-B9CB-B7DA51E17BC7}"/>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72000"/>
                    </a14:imgEffect>
                  </a14:imgLayer>
                </a14:imgProps>
              </a:ext>
            </a:extLst>
          </a:blip>
          <a:srcRect l="29153" t="38059" r="24395" b="48386"/>
          <a:stretch/>
        </p:blipFill>
        <p:spPr>
          <a:xfrm>
            <a:off x="191729" y="4432007"/>
            <a:ext cx="11878351" cy="1968793"/>
          </a:xfrm>
          <a:prstGeom prst="rect">
            <a:avLst/>
          </a:prstGeom>
        </p:spPr>
      </p:pic>
    </p:spTree>
    <p:extLst>
      <p:ext uri="{BB962C8B-B14F-4D97-AF65-F5344CB8AC3E}">
        <p14:creationId xmlns:p14="http://schemas.microsoft.com/office/powerpoint/2010/main" val="3902645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80">
                                          <p:stCondLst>
                                            <p:cond delay="0"/>
                                          </p:stCondLst>
                                        </p:cTn>
                                        <p:tgtEl>
                                          <p:spTgt spid="7"/>
                                        </p:tgtEl>
                                      </p:cBhvr>
                                    </p:animEffect>
                                    <p:anim calcmode="lin" valueType="num">
                                      <p:cBhvr>
                                        <p:cTn id="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3" dur="26">
                                          <p:stCondLst>
                                            <p:cond delay="650"/>
                                          </p:stCondLst>
                                        </p:cTn>
                                        <p:tgtEl>
                                          <p:spTgt spid="7"/>
                                        </p:tgtEl>
                                      </p:cBhvr>
                                      <p:to x="100000" y="60000"/>
                                    </p:animScale>
                                    <p:animScale>
                                      <p:cBhvr>
                                        <p:cTn id="14" dur="166" decel="50000">
                                          <p:stCondLst>
                                            <p:cond delay="676"/>
                                          </p:stCondLst>
                                        </p:cTn>
                                        <p:tgtEl>
                                          <p:spTgt spid="7"/>
                                        </p:tgtEl>
                                      </p:cBhvr>
                                      <p:to x="100000" y="100000"/>
                                    </p:animScale>
                                    <p:animScale>
                                      <p:cBhvr>
                                        <p:cTn id="15" dur="26">
                                          <p:stCondLst>
                                            <p:cond delay="1312"/>
                                          </p:stCondLst>
                                        </p:cTn>
                                        <p:tgtEl>
                                          <p:spTgt spid="7"/>
                                        </p:tgtEl>
                                      </p:cBhvr>
                                      <p:to x="100000" y="80000"/>
                                    </p:animScale>
                                    <p:animScale>
                                      <p:cBhvr>
                                        <p:cTn id="16" dur="166" decel="50000">
                                          <p:stCondLst>
                                            <p:cond delay="1338"/>
                                          </p:stCondLst>
                                        </p:cTn>
                                        <p:tgtEl>
                                          <p:spTgt spid="7"/>
                                        </p:tgtEl>
                                      </p:cBhvr>
                                      <p:to x="100000" y="100000"/>
                                    </p:animScale>
                                    <p:animScale>
                                      <p:cBhvr>
                                        <p:cTn id="17" dur="26">
                                          <p:stCondLst>
                                            <p:cond delay="1642"/>
                                          </p:stCondLst>
                                        </p:cTn>
                                        <p:tgtEl>
                                          <p:spTgt spid="7"/>
                                        </p:tgtEl>
                                      </p:cBhvr>
                                      <p:to x="100000" y="90000"/>
                                    </p:animScale>
                                    <p:animScale>
                                      <p:cBhvr>
                                        <p:cTn id="18" dur="166" decel="50000">
                                          <p:stCondLst>
                                            <p:cond delay="1668"/>
                                          </p:stCondLst>
                                        </p:cTn>
                                        <p:tgtEl>
                                          <p:spTgt spid="7"/>
                                        </p:tgtEl>
                                      </p:cBhvr>
                                      <p:to x="100000" y="100000"/>
                                    </p:animScale>
                                    <p:animScale>
                                      <p:cBhvr>
                                        <p:cTn id="19" dur="26">
                                          <p:stCondLst>
                                            <p:cond delay="1808"/>
                                          </p:stCondLst>
                                        </p:cTn>
                                        <p:tgtEl>
                                          <p:spTgt spid="7"/>
                                        </p:tgtEl>
                                      </p:cBhvr>
                                      <p:to x="100000" y="95000"/>
                                    </p:animScale>
                                    <p:animScale>
                                      <p:cBhvr>
                                        <p:cTn id="2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4D3364D-2737-4B6A-86C5-7668D152267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6000"/>
                    </a14:imgEffect>
                  </a14:imgLayer>
                </a14:imgProps>
              </a:ext>
            </a:extLst>
          </a:blip>
          <a:srcRect l="30125" t="44158" r="29233" b="38704"/>
          <a:stretch/>
        </p:blipFill>
        <p:spPr>
          <a:xfrm>
            <a:off x="162231" y="1106129"/>
            <a:ext cx="11904051" cy="3495368"/>
          </a:xfrm>
          <a:prstGeom prst="rect">
            <a:avLst/>
          </a:prstGeom>
        </p:spPr>
      </p:pic>
      <p:sp>
        <p:nvSpPr>
          <p:cNvPr id="2" name="CuadroTexto 1">
            <a:extLst>
              <a:ext uri="{FF2B5EF4-FFF2-40B4-BE49-F238E27FC236}">
                <a16:creationId xmlns:a16="http://schemas.microsoft.com/office/drawing/2014/main" id="{7FC92EA3-06B9-4F66-97C0-B93C127B6D31}"/>
              </a:ext>
            </a:extLst>
          </p:cNvPr>
          <p:cNvSpPr txBox="1"/>
          <p:nvPr/>
        </p:nvSpPr>
        <p:spPr>
          <a:xfrm>
            <a:off x="300313" y="5521639"/>
            <a:ext cx="11611713" cy="523220"/>
          </a:xfrm>
          <a:prstGeom prst="rect">
            <a:avLst/>
          </a:prstGeom>
          <a:noFill/>
        </p:spPr>
        <p:txBody>
          <a:bodyPr wrap="square" rtlCol="0">
            <a:spAutoFit/>
          </a:bodyPr>
          <a:lstStyle/>
          <a:p>
            <a:r>
              <a:rPr lang="es-MX" sz="2800" dirty="0"/>
              <a:t>         Forma </a:t>
            </a:r>
            <a:r>
              <a:rPr lang="es-MX" sz="2800" dirty="0" err="1"/>
              <a:t>binómica</a:t>
            </a:r>
            <a:r>
              <a:rPr lang="es-MX" sz="2800" dirty="0"/>
              <a:t>                                                           Forma polar  </a:t>
            </a:r>
            <a:endParaRPr lang="es-AR" sz="2800" dirty="0"/>
          </a:p>
        </p:txBody>
      </p:sp>
      <p:sp>
        <p:nvSpPr>
          <p:cNvPr id="3" name="Rectángulo 2">
            <a:extLst>
              <a:ext uri="{FF2B5EF4-FFF2-40B4-BE49-F238E27FC236}">
                <a16:creationId xmlns:a16="http://schemas.microsoft.com/office/drawing/2014/main" id="{411CAACD-E058-4F94-847C-ADF6831C82CF}"/>
              </a:ext>
            </a:extLst>
          </p:cNvPr>
          <p:cNvSpPr/>
          <p:nvPr/>
        </p:nvSpPr>
        <p:spPr>
          <a:xfrm>
            <a:off x="6636774" y="1268361"/>
            <a:ext cx="2802194" cy="752168"/>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AR"/>
          </a:p>
        </p:txBody>
      </p:sp>
      <p:sp>
        <p:nvSpPr>
          <p:cNvPr id="4" name="Rectángulo 3">
            <a:extLst>
              <a:ext uri="{FF2B5EF4-FFF2-40B4-BE49-F238E27FC236}">
                <a16:creationId xmlns:a16="http://schemas.microsoft.com/office/drawing/2014/main" id="{2B883334-5D45-47A6-87EE-3547AE1CDABB}"/>
              </a:ext>
            </a:extLst>
          </p:cNvPr>
          <p:cNvSpPr/>
          <p:nvPr/>
        </p:nvSpPr>
        <p:spPr>
          <a:xfrm>
            <a:off x="6858000" y="3805084"/>
            <a:ext cx="4896465" cy="589935"/>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s-AR"/>
          </a:p>
        </p:txBody>
      </p:sp>
      <p:sp>
        <p:nvSpPr>
          <p:cNvPr id="6" name="CuadroTexto 5">
            <a:extLst>
              <a:ext uri="{FF2B5EF4-FFF2-40B4-BE49-F238E27FC236}">
                <a16:creationId xmlns:a16="http://schemas.microsoft.com/office/drawing/2014/main" id="{890B281D-76D2-42E7-8655-32E21C8E2034}"/>
              </a:ext>
            </a:extLst>
          </p:cNvPr>
          <p:cNvSpPr txBox="1"/>
          <p:nvPr/>
        </p:nvSpPr>
        <p:spPr>
          <a:xfrm>
            <a:off x="3215149" y="352390"/>
            <a:ext cx="6356555" cy="646331"/>
          </a:xfrm>
          <a:prstGeom prst="rect">
            <a:avLst/>
          </a:prstGeom>
          <a:noFill/>
        </p:spPr>
        <p:txBody>
          <a:bodyPr wrap="square" rtlCol="0">
            <a:spAutoFit/>
          </a:bodyPr>
          <a:lstStyle/>
          <a:p>
            <a:pPr algn="ctr"/>
            <a:r>
              <a:rPr lang="es-MX" sz="3600" u="sng" dirty="0"/>
              <a:t>Ecuaciones de Cauchy - Riema</a:t>
            </a:r>
            <a:r>
              <a:rPr lang="es-MX" sz="3600" dirty="0"/>
              <a:t>nn</a:t>
            </a:r>
            <a:endParaRPr lang="es-AR" sz="3600" dirty="0"/>
          </a:p>
        </p:txBody>
      </p:sp>
    </p:spTree>
    <p:extLst>
      <p:ext uri="{BB962C8B-B14F-4D97-AF65-F5344CB8AC3E}">
        <p14:creationId xmlns:p14="http://schemas.microsoft.com/office/powerpoint/2010/main" val="25880007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98B5A9DB-61BE-4CE4-928D-47147D474EAE}"/>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100000"/>
                    </a14:imgEffect>
                    <a14:imgEffect>
                      <a14:brightnessContrast bright="11000" contrast="27000"/>
                    </a14:imgEffect>
                  </a14:imgLayer>
                </a14:imgProps>
              </a:ext>
            </a:extLst>
          </a:blip>
          <a:srcRect l="16293" t="15155" r="7931" b="17685"/>
          <a:stretch/>
        </p:blipFill>
        <p:spPr>
          <a:xfrm>
            <a:off x="260131" y="521024"/>
            <a:ext cx="11671738" cy="5815951"/>
          </a:xfrm>
          <a:prstGeom prst="rect">
            <a:avLst/>
          </a:prstGeom>
        </p:spPr>
      </p:pic>
    </p:spTree>
    <p:extLst>
      <p:ext uri="{BB962C8B-B14F-4D97-AF65-F5344CB8AC3E}">
        <p14:creationId xmlns:p14="http://schemas.microsoft.com/office/powerpoint/2010/main" val="7985003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DBBAAA18-CD7E-442E-8C97-048CF811AB0C}"/>
              </a:ext>
            </a:extLst>
          </p:cNvPr>
          <p:cNvPicPr>
            <a:picLocks noChangeAspect="1"/>
          </p:cNvPicPr>
          <p:nvPr/>
        </p:nvPicPr>
        <p:blipFill rotWithShape="1">
          <a:blip r:embed="rId2"/>
          <a:srcRect l="29999" t="26655" r="52277" b="63486"/>
          <a:stretch/>
        </p:blipFill>
        <p:spPr>
          <a:xfrm>
            <a:off x="1778024" y="1646227"/>
            <a:ext cx="7494839" cy="2274295"/>
          </a:xfrm>
          <a:prstGeom prst="rect">
            <a:avLst/>
          </a:prstGeom>
        </p:spPr>
      </p:pic>
      <p:pic>
        <p:nvPicPr>
          <p:cNvPr id="8" name="Imagen 7">
            <a:extLst>
              <a:ext uri="{FF2B5EF4-FFF2-40B4-BE49-F238E27FC236}">
                <a16:creationId xmlns:a16="http://schemas.microsoft.com/office/drawing/2014/main" id="{CAC6E255-CFF1-476E-924A-4C1A869E94C4}"/>
              </a:ext>
            </a:extLst>
          </p:cNvPr>
          <p:cNvPicPr>
            <a:picLocks noChangeAspect="1"/>
          </p:cNvPicPr>
          <p:nvPr/>
        </p:nvPicPr>
        <p:blipFill rotWithShape="1">
          <a:blip r:embed="rId2"/>
          <a:srcRect l="30242" t="57208" r="52218" b="33325"/>
          <a:stretch/>
        </p:blipFill>
        <p:spPr>
          <a:xfrm>
            <a:off x="1778025" y="3937760"/>
            <a:ext cx="7494839" cy="2274295"/>
          </a:xfrm>
          <a:prstGeom prst="rect">
            <a:avLst/>
          </a:prstGeom>
        </p:spPr>
      </p:pic>
      <p:sp>
        <p:nvSpPr>
          <p:cNvPr id="2" name="CuadroTexto 1">
            <a:extLst>
              <a:ext uri="{FF2B5EF4-FFF2-40B4-BE49-F238E27FC236}">
                <a16:creationId xmlns:a16="http://schemas.microsoft.com/office/drawing/2014/main" id="{874E40A0-D270-43E1-B6D5-452FB8723B27}"/>
              </a:ext>
            </a:extLst>
          </p:cNvPr>
          <p:cNvSpPr txBox="1"/>
          <p:nvPr/>
        </p:nvSpPr>
        <p:spPr>
          <a:xfrm>
            <a:off x="1643114" y="329784"/>
            <a:ext cx="9014893" cy="584775"/>
          </a:xfrm>
          <a:prstGeom prst="rect">
            <a:avLst/>
          </a:prstGeom>
          <a:noFill/>
        </p:spPr>
        <p:txBody>
          <a:bodyPr wrap="square" rtlCol="0">
            <a:spAutoFit/>
          </a:bodyPr>
          <a:lstStyle/>
          <a:p>
            <a:r>
              <a:rPr lang="es-MX" sz="3200" b="1" dirty="0">
                <a:highlight>
                  <a:srgbClr val="000000"/>
                </a:highlight>
              </a:rPr>
              <a:t>Derivada de una función compleja en un punto z</a:t>
            </a:r>
            <a:r>
              <a:rPr lang="es-MX" sz="3200" b="1" baseline="-25000" dirty="0">
                <a:highlight>
                  <a:srgbClr val="000000"/>
                </a:highlight>
              </a:rPr>
              <a:t>0</a:t>
            </a:r>
            <a:endParaRPr lang="es-AR" sz="3200" b="1" dirty="0">
              <a:highlight>
                <a:srgbClr val="000000"/>
              </a:highlight>
            </a:endParaRPr>
          </a:p>
        </p:txBody>
      </p:sp>
    </p:spTree>
    <p:extLst>
      <p:ext uri="{BB962C8B-B14F-4D97-AF65-F5344CB8AC3E}">
        <p14:creationId xmlns:p14="http://schemas.microsoft.com/office/powerpoint/2010/main" val="2093473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69636C2-BB75-45D6-9CB5-BD673DBEEF0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1000"/>
                    </a14:imgEffect>
                  </a14:imgLayer>
                </a14:imgProps>
              </a:ext>
            </a:extLst>
          </a:blip>
          <a:srcRect l="30121" t="33110" r="23549" b="22352"/>
          <a:stretch/>
        </p:blipFill>
        <p:spPr>
          <a:xfrm>
            <a:off x="1433158" y="221226"/>
            <a:ext cx="8595746" cy="4645742"/>
          </a:xfrm>
          <a:prstGeom prst="rect">
            <a:avLst/>
          </a:prstGeom>
        </p:spPr>
      </p:pic>
      <p:pic>
        <p:nvPicPr>
          <p:cNvPr id="7" name="Imagen 6">
            <a:extLst>
              <a:ext uri="{FF2B5EF4-FFF2-40B4-BE49-F238E27FC236}">
                <a16:creationId xmlns:a16="http://schemas.microsoft.com/office/drawing/2014/main" id="{6833342C-6382-449F-B576-07F75BE2ECBD}"/>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7000"/>
                    </a14:imgEffect>
                  </a14:imgLayer>
                </a14:imgProps>
              </a:ext>
            </a:extLst>
          </a:blip>
          <a:srcRect l="29498" t="48387" r="26693" b="38058"/>
          <a:stretch/>
        </p:blipFill>
        <p:spPr>
          <a:xfrm>
            <a:off x="1433159" y="4866968"/>
            <a:ext cx="8595746" cy="1460090"/>
          </a:xfrm>
          <a:prstGeom prst="rect">
            <a:avLst/>
          </a:prstGeom>
        </p:spPr>
      </p:pic>
    </p:spTree>
    <p:extLst>
      <p:ext uri="{BB962C8B-B14F-4D97-AF65-F5344CB8AC3E}">
        <p14:creationId xmlns:p14="http://schemas.microsoft.com/office/powerpoint/2010/main" val="1441135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0E37745-2862-489D-A7A8-8A7B93376CF6}"/>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9000"/>
                    </a14:imgEffect>
                  </a14:imgLayer>
                </a14:imgProps>
              </a:ext>
            </a:extLst>
          </a:blip>
          <a:srcRect l="29153" t="27945" r="25605" b="52475"/>
          <a:stretch/>
        </p:blipFill>
        <p:spPr>
          <a:xfrm>
            <a:off x="184331" y="1179870"/>
            <a:ext cx="11819775" cy="2875935"/>
          </a:xfrm>
          <a:prstGeom prst="rect">
            <a:avLst/>
          </a:prstGeom>
        </p:spPr>
      </p:pic>
    </p:spTree>
    <p:extLst>
      <p:ext uri="{BB962C8B-B14F-4D97-AF65-F5344CB8AC3E}">
        <p14:creationId xmlns:p14="http://schemas.microsoft.com/office/powerpoint/2010/main" val="6801322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F281641A-942C-42E0-A4CD-42EDF856F90F}"/>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7000"/>
                    </a14:imgEffect>
                  </a14:imgLayer>
                </a14:imgProps>
              </a:ext>
            </a:extLst>
          </a:blip>
          <a:srcRect l="36148" t="35840" r="25000" b="27639"/>
          <a:stretch/>
        </p:blipFill>
        <p:spPr>
          <a:xfrm>
            <a:off x="1090007" y="783428"/>
            <a:ext cx="10011985" cy="5291144"/>
          </a:xfrm>
          <a:prstGeom prst="rect">
            <a:avLst/>
          </a:prstGeom>
        </p:spPr>
      </p:pic>
    </p:spTree>
    <p:extLst>
      <p:ext uri="{BB962C8B-B14F-4D97-AF65-F5344CB8AC3E}">
        <p14:creationId xmlns:p14="http://schemas.microsoft.com/office/powerpoint/2010/main" val="2001370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0098" name="Picture 2"/>
          <p:cNvPicPr>
            <a:picLocks noChangeAspect="1" noChangeArrowheads="1"/>
          </p:cNvPicPr>
          <p:nvPr/>
        </p:nvPicPr>
        <p:blipFill>
          <a:blip r:embed="rId3" cstate="print"/>
          <a:srcRect/>
          <a:stretch>
            <a:fillRect/>
          </a:stretch>
        </p:blipFill>
        <p:spPr bwMode="auto">
          <a:xfrm>
            <a:off x="1524000" y="0"/>
            <a:ext cx="9144000" cy="2209800"/>
          </a:xfrm>
          <a:prstGeom prst="rect">
            <a:avLst/>
          </a:prstGeom>
          <a:noFill/>
          <a:ln w="9525">
            <a:noFill/>
            <a:miter lim="800000"/>
            <a:headEnd/>
            <a:tailEnd/>
          </a:ln>
          <a:effectLst/>
        </p:spPr>
      </p:pic>
      <p:pic>
        <p:nvPicPr>
          <p:cNvPr id="260099" name="Picture 3"/>
          <p:cNvPicPr>
            <a:picLocks noChangeAspect="1" noChangeArrowheads="1"/>
          </p:cNvPicPr>
          <p:nvPr/>
        </p:nvPicPr>
        <p:blipFill>
          <a:blip r:embed="rId4" cstate="print"/>
          <a:srcRect/>
          <a:stretch>
            <a:fillRect/>
          </a:stretch>
        </p:blipFill>
        <p:spPr bwMode="auto">
          <a:xfrm>
            <a:off x="1524000" y="2642163"/>
            <a:ext cx="9144000" cy="3556000"/>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A074EF60-5C3A-478B-9A10-13C5A187AC9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53000"/>
                    </a14:imgEffect>
                  </a14:imgLayer>
                </a14:imgProps>
              </a:ext>
            </a:extLst>
          </a:blip>
          <a:srcRect l="29395" t="32464" r="24516" b="48171"/>
          <a:stretch/>
        </p:blipFill>
        <p:spPr>
          <a:xfrm>
            <a:off x="237612" y="1715767"/>
            <a:ext cx="11716775" cy="2767742"/>
          </a:xfrm>
          <a:prstGeom prst="rect">
            <a:avLst/>
          </a:prstGeom>
        </p:spPr>
      </p:pic>
    </p:spTree>
    <p:extLst>
      <p:ext uri="{BB962C8B-B14F-4D97-AF65-F5344CB8AC3E}">
        <p14:creationId xmlns:p14="http://schemas.microsoft.com/office/powerpoint/2010/main" val="192100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B55D19F7-CF8E-404A-827F-D1E98EBD7DF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0000"/>
                    </a14:imgEffect>
                  </a14:imgLayer>
                </a14:imgProps>
              </a:ext>
            </a:extLst>
          </a:blip>
          <a:srcRect l="29516" t="35262" r="25000" b="32034"/>
          <a:stretch/>
        </p:blipFill>
        <p:spPr>
          <a:xfrm>
            <a:off x="499876" y="1335968"/>
            <a:ext cx="11192247" cy="4186064"/>
          </a:xfrm>
          <a:prstGeom prst="rect">
            <a:avLst/>
          </a:prstGeom>
        </p:spPr>
      </p:pic>
    </p:spTree>
    <p:extLst>
      <p:ext uri="{BB962C8B-B14F-4D97-AF65-F5344CB8AC3E}">
        <p14:creationId xmlns:p14="http://schemas.microsoft.com/office/powerpoint/2010/main" val="26394039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7623E42-4022-462D-90A2-497244724435}"/>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80000"/>
                    </a14:imgEffect>
                  </a14:imgLayer>
                </a14:imgProps>
              </a:ext>
            </a:extLst>
          </a:blip>
          <a:srcRect l="34672" t="25562" r="25492" b="27421"/>
          <a:stretch/>
        </p:blipFill>
        <p:spPr>
          <a:xfrm>
            <a:off x="1693890" y="72777"/>
            <a:ext cx="9248930" cy="6137407"/>
          </a:xfrm>
          <a:prstGeom prst="rect">
            <a:avLst/>
          </a:prstGeom>
        </p:spPr>
      </p:pic>
    </p:spTree>
    <p:extLst>
      <p:ext uri="{BB962C8B-B14F-4D97-AF65-F5344CB8AC3E}">
        <p14:creationId xmlns:p14="http://schemas.microsoft.com/office/powerpoint/2010/main" val="34120581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7380C22-0BA1-4E63-A53B-E543DD86A4C5}"/>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41000"/>
                    </a14:imgEffect>
                  </a14:imgLayer>
                </a14:imgProps>
              </a:ext>
            </a:extLst>
          </a:blip>
          <a:srcRect l="35041" t="35403" r="25737" b="42947"/>
          <a:stretch/>
        </p:blipFill>
        <p:spPr>
          <a:xfrm>
            <a:off x="1623935" y="189627"/>
            <a:ext cx="9341110" cy="2879945"/>
          </a:xfrm>
          <a:prstGeom prst="rect">
            <a:avLst/>
          </a:prstGeom>
        </p:spPr>
      </p:pic>
      <p:pic>
        <p:nvPicPr>
          <p:cNvPr id="7" name="Imagen 6">
            <a:extLst>
              <a:ext uri="{FF2B5EF4-FFF2-40B4-BE49-F238E27FC236}">
                <a16:creationId xmlns:a16="http://schemas.microsoft.com/office/drawing/2014/main" id="{A56C91C1-8F9B-40E9-91CD-021857131889}"/>
              </a:ext>
            </a:extLst>
          </p:cNvPr>
          <p:cNvPicPr>
            <a:picLocks noChangeAspect="1"/>
          </p:cNvPicPr>
          <p:nvPr/>
        </p:nvPicPr>
        <p:blipFill rotWithShape="1">
          <a:blip r:embed="rId4">
            <a:extLst>
              <a:ext uri="{BEBA8EAE-BF5A-486C-A8C5-ECC9F3942E4B}">
                <a14:imgProps xmlns:a14="http://schemas.microsoft.com/office/drawing/2010/main">
                  <a14:imgLayer r:embed="rId5">
                    <a14:imgEffect>
                      <a14:sharpenSoften amount="56000"/>
                    </a14:imgEffect>
                  </a14:imgLayer>
                </a14:imgProps>
              </a:ext>
            </a:extLst>
          </a:blip>
          <a:srcRect l="35533" t="47430" r="24877" b="23922"/>
          <a:stretch/>
        </p:blipFill>
        <p:spPr>
          <a:xfrm>
            <a:off x="1623935" y="2895504"/>
            <a:ext cx="9341110" cy="3800264"/>
          </a:xfrm>
          <a:prstGeom prst="rect">
            <a:avLst/>
          </a:prstGeom>
        </p:spPr>
      </p:pic>
    </p:spTree>
    <p:extLst>
      <p:ext uri="{BB962C8B-B14F-4D97-AF65-F5344CB8AC3E}">
        <p14:creationId xmlns:p14="http://schemas.microsoft.com/office/powerpoint/2010/main" val="33113179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2CDE96A-D3D8-460F-B07D-85DE16F67195}"/>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4000"/>
                    </a14:imgEffect>
                  </a14:imgLayer>
                </a14:imgProps>
              </a:ext>
            </a:extLst>
          </a:blip>
          <a:srcRect l="29508" t="22500" r="23525" b="47321"/>
          <a:stretch/>
        </p:blipFill>
        <p:spPr>
          <a:xfrm>
            <a:off x="353961" y="1789304"/>
            <a:ext cx="11492289" cy="4151664"/>
          </a:xfrm>
          <a:prstGeom prst="rect">
            <a:avLst/>
          </a:prstGeom>
        </p:spPr>
      </p:pic>
      <p:sp>
        <p:nvSpPr>
          <p:cNvPr id="2" name="CuadroTexto 1">
            <a:extLst>
              <a:ext uri="{FF2B5EF4-FFF2-40B4-BE49-F238E27FC236}">
                <a16:creationId xmlns:a16="http://schemas.microsoft.com/office/drawing/2014/main" id="{94E944C1-C2AE-46E7-A4A5-E1DB89824A4F}"/>
              </a:ext>
            </a:extLst>
          </p:cNvPr>
          <p:cNvSpPr txBox="1"/>
          <p:nvPr/>
        </p:nvSpPr>
        <p:spPr>
          <a:xfrm>
            <a:off x="2622754" y="593867"/>
            <a:ext cx="7152967" cy="646331"/>
          </a:xfrm>
          <a:prstGeom prst="rect">
            <a:avLst/>
          </a:prstGeom>
          <a:noFill/>
        </p:spPr>
        <p:txBody>
          <a:bodyPr wrap="square" rtlCol="0">
            <a:spAutoFit/>
          </a:bodyPr>
          <a:lstStyle/>
          <a:p>
            <a:pPr algn="ctr"/>
            <a:r>
              <a:rPr lang="es-MX" sz="3600" u="sng" dirty="0"/>
              <a:t>Función analítica en un punto z</a:t>
            </a:r>
            <a:r>
              <a:rPr lang="es-MX" sz="3600" u="sng" baseline="-25000" dirty="0"/>
              <a:t>0</a:t>
            </a:r>
            <a:r>
              <a:rPr lang="es-MX" sz="3600" u="sng" dirty="0"/>
              <a:t> </a:t>
            </a:r>
            <a:endParaRPr lang="es-AR" sz="3600" u="sng" dirty="0"/>
          </a:p>
        </p:txBody>
      </p:sp>
    </p:spTree>
    <p:extLst>
      <p:ext uri="{BB962C8B-B14F-4D97-AF65-F5344CB8AC3E}">
        <p14:creationId xmlns:p14="http://schemas.microsoft.com/office/powerpoint/2010/main" val="15647395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EF556E5-2326-4AD4-8911-223F1FB77687}"/>
              </a:ext>
            </a:extLst>
          </p:cNvPr>
          <p:cNvPicPr>
            <a:picLocks noChangeAspect="1"/>
          </p:cNvPicPr>
          <p:nvPr/>
        </p:nvPicPr>
        <p:blipFill rotWithShape="1">
          <a:blip r:embed="rId2"/>
          <a:srcRect l="31694" t="17833" r="32984" b="20845"/>
          <a:stretch/>
        </p:blipFill>
        <p:spPr>
          <a:xfrm>
            <a:off x="2292249" y="143444"/>
            <a:ext cx="7273205" cy="5962389"/>
          </a:xfrm>
          <a:prstGeom prst="rect">
            <a:avLst/>
          </a:prstGeom>
        </p:spPr>
      </p:pic>
      <p:sp>
        <p:nvSpPr>
          <p:cNvPr id="4" name="CuadroTexto 3">
            <a:extLst>
              <a:ext uri="{FF2B5EF4-FFF2-40B4-BE49-F238E27FC236}">
                <a16:creationId xmlns:a16="http://schemas.microsoft.com/office/drawing/2014/main" id="{00E9EC41-387F-42FA-91EE-BC6EF78E05E2}"/>
              </a:ext>
            </a:extLst>
          </p:cNvPr>
          <p:cNvSpPr txBox="1"/>
          <p:nvPr/>
        </p:nvSpPr>
        <p:spPr>
          <a:xfrm>
            <a:off x="1032388" y="6105833"/>
            <a:ext cx="9792929" cy="461665"/>
          </a:xfrm>
          <a:prstGeom prst="rect">
            <a:avLst/>
          </a:prstGeom>
          <a:noFill/>
        </p:spPr>
        <p:txBody>
          <a:bodyPr wrap="square" rtlCol="0">
            <a:spAutoFit/>
          </a:bodyPr>
          <a:lstStyle/>
          <a:p>
            <a:pPr algn="ctr"/>
            <a:r>
              <a:rPr lang="es-MX" sz="2400" dirty="0"/>
              <a:t>Límite en un punto de una función de una variable real</a:t>
            </a:r>
            <a:endParaRPr lang="es-AR" dirty="0"/>
          </a:p>
        </p:txBody>
      </p:sp>
    </p:spTree>
    <p:extLst>
      <p:ext uri="{BB962C8B-B14F-4D97-AF65-F5344CB8AC3E}">
        <p14:creationId xmlns:p14="http://schemas.microsoft.com/office/powerpoint/2010/main" val="7304138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1AE136B-BA60-411D-A9FD-037310E68A3D}"/>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5000"/>
                    </a14:imgEffect>
                  </a14:imgLayer>
                </a14:imgProps>
              </a:ext>
            </a:extLst>
          </a:blip>
          <a:srcRect l="30000" t="21136" r="23587" b="59419"/>
          <a:stretch/>
        </p:blipFill>
        <p:spPr>
          <a:xfrm>
            <a:off x="296503" y="1748007"/>
            <a:ext cx="11738181" cy="2765000"/>
          </a:xfrm>
          <a:prstGeom prst="rect">
            <a:avLst/>
          </a:prstGeom>
        </p:spPr>
      </p:pic>
    </p:spTree>
    <p:extLst>
      <p:ext uri="{BB962C8B-B14F-4D97-AF65-F5344CB8AC3E}">
        <p14:creationId xmlns:p14="http://schemas.microsoft.com/office/powerpoint/2010/main" val="6748785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91B06B7-B402-4854-834B-FF8A90D9DADC}"/>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82000"/>
                    </a14:imgEffect>
                  </a14:imgLayer>
                </a14:imgProps>
              </a:ext>
            </a:extLst>
          </a:blip>
          <a:srcRect l="28769" t="17686" r="24354" b="50307"/>
          <a:stretch/>
        </p:blipFill>
        <p:spPr>
          <a:xfrm>
            <a:off x="530942" y="167063"/>
            <a:ext cx="11243870" cy="4316447"/>
          </a:xfrm>
          <a:prstGeom prst="rect">
            <a:avLst/>
          </a:prstGeom>
        </p:spPr>
      </p:pic>
    </p:spTree>
    <p:extLst>
      <p:ext uri="{BB962C8B-B14F-4D97-AF65-F5344CB8AC3E}">
        <p14:creationId xmlns:p14="http://schemas.microsoft.com/office/powerpoint/2010/main" val="4240855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91B06B7-B402-4854-834B-FF8A90D9DADC}"/>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82000"/>
                    </a14:imgEffect>
                  </a14:imgLayer>
                </a14:imgProps>
              </a:ext>
            </a:extLst>
          </a:blip>
          <a:srcRect l="28831" t="49366" r="24353" b="35855"/>
          <a:stretch/>
        </p:blipFill>
        <p:spPr>
          <a:xfrm>
            <a:off x="614175" y="2615805"/>
            <a:ext cx="11229122" cy="1993066"/>
          </a:xfrm>
          <a:prstGeom prst="rect">
            <a:avLst/>
          </a:prstGeom>
        </p:spPr>
      </p:pic>
    </p:spTree>
    <p:extLst>
      <p:ext uri="{BB962C8B-B14F-4D97-AF65-F5344CB8AC3E}">
        <p14:creationId xmlns:p14="http://schemas.microsoft.com/office/powerpoint/2010/main" val="28856566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768D32B-9002-4D16-BB75-F932289BED3F}"/>
              </a:ext>
            </a:extLst>
          </p:cNvPr>
          <p:cNvPicPr>
            <a:picLocks noChangeAspect="1"/>
          </p:cNvPicPr>
          <p:nvPr/>
        </p:nvPicPr>
        <p:blipFill rotWithShape="1">
          <a:blip r:embed="rId2"/>
          <a:srcRect l="21725" t="34245" r="20474" b="42295"/>
          <a:stretch/>
        </p:blipFill>
        <p:spPr>
          <a:xfrm>
            <a:off x="255660" y="2599784"/>
            <a:ext cx="11680679" cy="2665390"/>
          </a:xfrm>
          <a:prstGeom prst="rect">
            <a:avLst/>
          </a:prstGeom>
        </p:spPr>
      </p:pic>
      <p:sp>
        <p:nvSpPr>
          <p:cNvPr id="6" name="CuadroTexto 5">
            <a:extLst>
              <a:ext uri="{FF2B5EF4-FFF2-40B4-BE49-F238E27FC236}">
                <a16:creationId xmlns:a16="http://schemas.microsoft.com/office/drawing/2014/main" id="{C8CAC1D0-D414-4295-8EB7-32DCEA81C5CD}"/>
              </a:ext>
            </a:extLst>
          </p:cNvPr>
          <p:cNvSpPr txBox="1"/>
          <p:nvPr/>
        </p:nvSpPr>
        <p:spPr>
          <a:xfrm>
            <a:off x="2622754" y="593867"/>
            <a:ext cx="7152967" cy="646331"/>
          </a:xfrm>
          <a:prstGeom prst="rect">
            <a:avLst/>
          </a:prstGeom>
          <a:noFill/>
        </p:spPr>
        <p:txBody>
          <a:bodyPr wrap="square" rtlCol="0">
            <a:spAutoFit/>
          </a:bodyPr>
          <a:lstStyle/>
          <a:p>
            <a:pPr algn="ctr"/>
            <a:r>
              <a:rPr lang="es-MX" sz="3600" u="sng" dirty="0"/>
              <a:t>Funciones       Armónicas  </a:t>
            </a:r>
            <a:endParaRPr lang="es-AR" sz="3600" u="sng" dirty="0"/>
          </a:p>
        </p:txBody>
      </p:sp>
    </p:spTree>
    <p:extLst>
      <p:ext uri="{BB962C8B-B14F-4D97-AF65-F5344CB8AC3E}">
        <p14:creationId xmlns:p14="http://schemas.microsoft.com/office/powerpoint/2010/main" val="210193929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C23DD64D-3B09-481D-A843-357F9115223B}"/>
              </a:ext>
            </a:extLst>
          </p:cNvPr>
          <p:cNvPicPr>
            <a:picLocks noChangeAspect="1"/>
          </p:cNvPicPr>
          <p:nvPr/>
        </p:nvPicPr>
        <p:blipFill rotWithShape="1">
          <a:blip r:embed="rId2"/>
          <a:srcRect l="25732" t="32405" r="29785" b="45812"/>
          <a:stretch/>
        </p:blipFill>
        <p:spPr>
          <a:xfrm>
            <a:off x="340915" y="160396"/>
            <a:ext cx="11510170" cy="3499436"/>
          </a:xfrm>
          <a:prstGeom prst="rect">
            <a:avLst/>
          </a:prstGeom>
        </p:spPr>
      </p:pic>
      <p:sp>
        <p:nvSpPr>
          <p:cNvPr id="3" name="CuadroTexto 2">
            <a:extLst>
              <a:ext uri="{FF2B5EF4-FFF2-40B4-BE49-F238E27FC236}">
                <a16:creationId xmlns:a16="http://schemas.microsoft.com/office/drawing/2014/main" id="{B6C5720A-A710-4EDB-A97E-135315BB8350}"/>
              </a:ext>
            </a:extLst>
          </p:cNvPr>
          <p:cNvSpPr txBox="1"/>
          <p:nvPr/>
        </p:nvSpPr>
        <p:spPr>
          <a:xfrm>
            <a:off x="1150374" y="4397929"/>
            <a:ext cx="10146890" cy="1384995"/>
          </a:xfrm>
          <a:prstGeom prst="rect">
            <a:avLst/>
          </a:prstGeom>
          <a:noFill/>
        </p:spPr>
        <p:txBody>
          <a:bodyPr wrap="square">
            <a:spAutoFit/>
          </a:bodyPr>
          <a:lstStyle/>
          <a:p>
            <a:pPr algn="just"/>
            <a:r>
              <a:rPr lang="es-AR" sz="2800" b="0" i="0" dirty="0">
                <a:effectLst/>
                <a:latin typeface="Roboto" panose="02000000000000000000" pitchFamily="2" charset="0"/>
              </a:rPr>
              <a:t>El Laplaciano de una función escalar en un punto es una medida del grado en que el valor de la función en ese punto difiere del promedio de los valores de su </a:t>
            </a:r>
            <a:r>
              <a:rPr lang="es-AR" sz="2800" dirty="0">
                <a:latin typeface="Roboto" panose="02000000000000000000" pitchFamily="2" charset="0"/>
              </a:rPr>
              <a:t>entorno.</a:t>
            </a:r>
            <a:endParaRPr lang="es-AR" sz="2800" dirty="0"/>
          </a:p>
        </p:txBody>
      </p:sp>
    </p:spTree>
    <p:extLst>
      <p:ext uri="{BB962C8B-B14F-4D97-AF65-F5344CB8AC3E}">
        <p14:creationId xmlns:p14="http://schemas.microsoft.com/office/powerpoint/2010/main" val="1054146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uadroTexto 8">
            <a:extLst>
              <a:ext uri="{FF2B5EF4-FFF2-40B4-BE49-F238E27FC236}">
                <a16:creationId xmlns:a16="http://schemas.microsoft.com/office/drawing/2014/main" id="{0F4FD886-3119-49E5-9188-8A773772407E}"/>
              </a:ext>
            </a:extLst>
          </p:cNvPr>
          <p:cNvSpPr txBox="1"/>
          <p:nvPr/>
        </p:nvSpPr>
        <p:spPr>
          <a:xfrm>
            <a:off x="560440" y="592844"/>
            <a:ext cx="10751574" cy="1384995"/>
          </a:xfrm>
          <a:prstGeom prst="rect">
            <a:avLst/>
          </a:prstGeom>
          <a:noFill/>
        </p:spPr>
        <p:txBody>
          <a:bodyPr wrap="square">
            <a:spAutoFit/>
          </a:bodyPr>
          <a:lstStyle/>
          <a:p>
            <a:pPr algn="just"/>
            <a:r>
              <a:rPr lang="es-AR" sz="2800" b="0" i="0" dirty="0">
                <a:solidFill>
                  <a:srgbClr val="000000"/>
                </a:solidFill>
                <a:effectLst/>
                <a:latin typeface="Roboto" panose="02000000000000000000" pitchFamily="2" charset="0"/>
              </a:rPr>
              <a:t>Si el Laplaciano en un punto es positivo, significa que el promedio de los valores del </a:t>
            </a:r>
            <a:r>
              <a:rPr lang="es-AR" sz="2800" dirty="0">
                <a:solidFill>
                  <a:srgbClr val="000000"/>
                </a:solidFill>
                <a:latin typeface="Roboto" panose="02000000000000000000" pitchFamily="2" charset="0"/>
              </a:rPr>
              <a:t>entorno</a:t>
            </a:r>
            <a:r>
              <a:rPr lang="es-AR" sz="2800" b="0" i="0" dirty="0">
                <a:solidFill>
                  <a:srgbClr val="000000"/>
                </a:solidFill>
                <a:effectLst/>
                <a:latin typeface="Roboto" panose="02000000000000000000" pitchFamily="2" charset="0"/>
              </a:rPr>
              <a:t> de ese punto es mayor que el valor en ese punto. Lo contrario ocurre cuando el Laplaciano es negativo.</a:t>
            </a:r>
            <a:endParaRPr lang="es-AR" sz="2800" dirty="0"/>
          </a:p>
        </p:txBody>
      </p:sp>
      <p:sp>
        <p:nvSpPr>
          <p:cNvPr id="14" name="CuadroTexto 13">
            <a:extLst>
              <a:ext uri="{FF2B5EF4-FFF2-40B4-BE49-F238E27FC236}">
                <a16:creationId xmlns:a16="http://schemas.microsoft.com/office/drawing/2014/main" id="{37104F72-5BF2-4BC9-B5DE-1154B2F5DFB7}"/>
              </a:ext>
            </a:extLst>
          </p:cNvPr>
          <p:cNvSpPr txBox="1"/>
          <p:nvPr/>
        </p:nvSpPr>
        <p:spPr>
          <a:xfrm>
            <a:off x="560440" y="2192113"/>
            <a:ext cx="10751574" cy="4401205"/>
          </a:xfrm>
          <a:prstGeom prst="rect">
            <a:avLst/>
          </a:prstGeom>
          <a:noFill/>
        </p:spPr>
        <p:txBody>
          <a:bodyPr wrap="square">
            <a:spAutoFit/>
          </a:bodyPr>
          <a:lstStyle/>
          <a:p>
            <a:pPr algn="just"/>
            <a:r>
              <a:rPr lang="es-AR" sz="2800" dirty="0">
                <a:solidFill>
                  <a:srgbClr val="000000"/>
                </a:solidFill>
                <a:latin typeface="Roboto" panose="02000000000000000000" pitchFamily="2" charset="0"/>
              </a:rPr>
              <a:t>Cuando el </a:t>
            </a:r>
            <a:r>
              <a:rPr lang="es-AR" sz="2800" b="1" i="1" dirty="0">
                <a:solidFill>
                  <a:srgbClr val="000000"/>
                </a:solidFill>
                <a:latin typeface="Roboto" panose="02000000000000000000" pitchFamily="2" charset="0"/>
              </a:rPr>
              <a:t>Laplaciano es igual a cero</a:t>
            </a:r>
            <a:r>
              <a:rPr lang="es-AR" sz="2800" dirty="0">
                <a:solidFill>
                  <a:srgbClr val="000000"/>
                </a:solidFill>
                <a:latin typeface="Roboto" panose="02000000000000000000" pitchFamily="2" charset="0"/>
              </a:rPr>
              <a:t>;  s</a:t>
            </a:r>
            <a:r>
              <a:rPr lang="es-AR" sz="2800" b="0" i="0" dirty="0">
                <a:solidFill>
                  <a:srgbClr val="000000"/>
                </a:solidFill>
                <a:effectLst/>
                <a:latin typeface="Roboto" panose="02000000000000000000" pitchFamily="2" charset="0"/>
              </a:rPr>
              <a:t>u valor en cualquier punto es igual al promedio de sus valores a lo largo de cualquier círculo alrededor de ese punto, siempre que la función esté definida dentro del círculo.</a:t>
            </a:r>
          </a:p>
          <a:p>
            <a:pPr algn="just"/>
            <a:endParaRPr lang="es-AR" sz="2800" dirty="0">
              <a:solidFill>
                <a:srgbClr val="000000"/>
              </a:solidFill>
              <a:latin typeface="Roboto" panose="02000000000000000000" pitchFamily="2" charset="0"/>
            </a:endParaRPr>
          </a:p>
          <a:p>
            <a:pPr algn="just"/>
            <a:r>
              <a:rPr lang="es-AR" sz="2800" dirty="0">
                <a:solidFill>
                  <a:srgbClr val="000000"/>
                </a:solidFill>
                <a:latin typeface="Roboto" panose="02000000000000000000" pitchFamily="2" charset="0"/>
              </a:rPr>
              <a:t>E</a:t>
            </a:r>
            <a:r>
              <a:rPr lang="es-AR" sz="2800" b="0" i="0" dirty="0">
                <a:solidFill>
                  <a:srgbClr val="000000"/>
                </a:solidFill>
                <a:effectLst/>
                <a:latin typeface="Roboto" panose="02000000000000000000" pitchFamily="2" charset="0"/>
              </a:rPr>
              <a:t>n el gráfico de una </a:t>
            </a:r>
            <a:r>
              <a:rPr lang="es-AR" sz="2800" b="1" i="1" dirty="0">
                <a:solidFill>
                  <a:srgbClr val="000000"/>
                </a:solidFill>
                <a:effectLst/>
                <a:latin typeface="Roboto" panose="02000000000000000000" pitchFamily="2" charset="0"/>
              </a:rPr>
              <a:t>función armónica</a:t>
            </a:r>
            <a:r>
              <a:rPr lang="es-AR" sz="2800" b="0" i="0" dirty="0">
                <a:solidFill>
                  <a:srgbClr val="000000"/>
                </a:solidFill>
                <a:effectLst/>
                <a:latin typeface="Roboto" panose="02000000000000000000" pitchFamily="2" charset="0"/>
              </a:rPr>
              <a:t>, no importa qué punto elijamos, </a:t>
            </a:r>
            <a:r>
              <a:rPr lang="es-AR" sz="2800" dirty="0">
                <a:solidFill>
                  <a:srgbClr val="000000"/>
                </a:solidFill>
                <a:latin typeface="Roboto" panose="02000000000000000000" pitchFamily="2" charset="0"/>
              </a:rPr>
              <a:t>las imágenes de su entorno</a:t>
            </a:r>
            <a:r>
              <a:rPr lang="es-AR" sz="2800" b="0" i="0" dirty="0">
                <a:solidFill>
                  <a:srgbClr val="000000"/>
                </a:solidFill>
                <a:effectLst/>
                <a:latin typeface="Roboto" panose="02000000000000000000" pitchFamily="2" charset="0"/>
              </a:rPr>
              <a:t> tendrán en promedio el mismo valor. </a:t>
            </a:r>
          </a:p>
          <a:p>
            <a:pPr algn="just"/>
            <a:endParaRPr lang="es-AR" sz="2800" b="0" i="0" dirty="0">
              <a:solidFill>
                <a:srgbClr val="000000"/>
              </a:solidFill>
              <a:effectLst/>
              <a:latin typeface="Roboto" panose="02000000000000000000" pitchFamily="2" charset="0"/>
            </a:endParaRPr>
          </a:p>
          <a:p>
            <a:pPr algn="just"/>
            <a:r>
              <a:rPr lang="es-AR" sz="2800" b="0" i="0" dirty="0">
                <a:solidFill>
                  <a:srgbClr val="000000"/>
                </a:solidFill>
                <a:effectLst/>
                <a:latin typeface="Roboto" panose="02000000000000000000" pitchFamily="2" charset="0"/>
              </a:rPr>
              <a:t>Un ejemplo de una función armónica  es </a:t>
            </a:r>
            <a:r>
              <a:rPr lang="es-AR" sz="2800" b="1" i="1" dirty="0">
                <a:solidFill>
                  <a:srgbClr val="000000"/>
                </a:solidFill>
                <a:effectLst/>
                <a:latin typeface="Roboto" panose="02000000000000000000" pitchFamily="2" charset="0"/>
              </a:rPr>
              <a:t>f = f(</a:t>
            </a:r>
            <a:r>
              <a:rPr lang="es-AR" sz="2800" b="1" i="1" dirty="0" err="1">
                <a:solidFill>
                  <a:srgbClr val="000000"/>
                </a:solidFill>
                <a:effectLst/>
                <a:latin typeface="Roboto" panose="02000000000000000000" pitchFamily="2" charset="0"/>
              </a:rPr>
              <a:t>x,y</a:t>
            </a:r>
            <a:r>
              <a:rPr lang="es-AR" sz="2800" b="1" i="1" dirty="0">
                <a:solidFill>
                  <a:srgbClr val="000000"/>
                </a:solidFill>
                <a:effectLst/>
                <a:latin typeface="Roboto" panose="02000000000000000000" pitchFamily="2" charset="0"/>
              </a:rPr>
              <a:t>) = </a:t>
            </a:r>
            <a:r>
              <a:rPr lang="es-AR" sz="2800" b="1" i="1" dirty="0" err="1">
                <a:solidFill>
                  <a:srgbClr val="000000"/>
                </a:solidFill>
                <a:effectLst/>
                <a:latin typeface="Roboto" panose="02000000000000000000" pitchFamily="2" charset="0"/>
              </a:rPr>
              <a:t>eˣ.sin</a:t>
            </a:r>
            <a:r>
              <a:rPr lang="es-AR" sz="2800" b="1" i="1" dirty="0">
                <a:solidFill>
                  <a:srgbClr val="000000"/>
                </a:solidFill>
                <a:effectLst/>
                <a:latin typeface="Roboto" panose="02000000000000000000" pitchFamily="2" charset="0"/>
              </a:rPr>
              <a:t>(y).</a:t>
            </a:r>
            <a:r>
              <a:rPr lang="es-AR" sz="2800" b="0" i="0" dirty="0">
                <a:solidFill>
                  <a:srgbClr val="000000"/>
                </a:solidFill>
                <a:effectLst/>
                <a:latin typeface="Roboto" panose="02000000000000000000" pitchFamily="2" charset="0"/>
              </a:rPr>
              <a:t> </a:t>
            </a:r>
            <a:endParaRPr lang="es-AR" sz="2800" dirty="0"/>
          </a:p>
        </p:txBody>
      </p:sp>
    </p:spTree>
    <p:extLst>
      <p:ext uri="{BB962C8B-B14F-4D97-AF65-F5344CB8AC3E}">
        <p14:creationId xmlns:p14="http://schemas.microsoft.com/office/powerpoint/2010/main" val="5703770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57785A4-6385-4A57-859E-CE7F942B0B0B}"/>
              </a:ext>
            </a:extLst>
          </p:cNvPr>
          <p:cNvPicPr>
            <a:picLocks noChangeAspect="1"/>
          </p:cNvPicPr>
          <p:nvPr/>
        </p:nvPicPr>
        <p:blipFill rotWithShape="1">
          <a:blip r:embed="rId2"/>
          <a:srcRect r="59113" b="4064"/>
          <a:stretch/>
        </p:blipFill>
        <p:spPr>
          <a:xfrm>
            <a:off x="1917290" y="281892"/>
            <a:ext cx="6091085" cy="6576108"/>
          </a:xfrm>
          <a:prstGeom prst="rect">
            <a:avLst/>
          </a:prstGeom>
        </p:spPr>
      </p:pic>
      <p:pic>
        <p:nvPicPr>
          <p:cNvPr id="4" name="Imagen 3">
            <a:extLst>
              <a:ext uri="{FF2B5EF4-FFF2-40B4-BE49-F238E27FC236}">
                <a16:creationId xmlns:a16="http://schemas.microsoft.com/office/drawing/2014/main" id="{CBF864A1-050B-43AA-ADC6-7D3547911671}"/>
              </a:ext>
            </a:extLst>
          </p:cNvPr>
          <p:cNvPicPr>
            <a:picLocks noChangeAspect="1"/>
          </p:cNvPicPr>
          <p:nvPr/>
        </p:nvPicPr>
        <p:blipFill>
          <a:blip r:embed="rId3"/>
          <a:stretch>
            <a:fillRect/>
          </a:stretch>
        </p:blipFill>
        <p:spPr>
          <a:xfrm>
            <a:off x="1741968" y="587372"/>
            <a:ext cx="2800535" cy="652329"/>
          </a:xfrm>
          <a:prstGeom prst="rect">
            <a:avLst/>
          </a:prstGeom>
        </p:spPr>
      </p:pic>
    </p:spTree>
    <p:extLst>
      <p:ext uri="{BB962C8B-B14F-4D97-AF65-F5344CB8AC3E}">
        <p14:creationId xmlns:p14="http://schemas.microsoft.com/office/powerpoint/2010/main" val="1661283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Freeform: Shape 15">
            <a:extLst>
              <a:ext uri="{FF2B5EF4-FFF2-40B4-BE49-F238E27FC236}">
                <a16:creationId xmlns:a16="http://schemas.microsoft.com/office/drawing/2014/main" id="{B670DBD5-770C-4383-9F54-5B86E86BD5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10277" y="0"/>
            <a:ext cx="9771446" cy="6858000"/>
          </a:xfrm>
          <a:custGeom>
            <a:avLst/>
            <a:gdLst>
              <a:gd name="connsiteX0" fmla="*/ 1422188 w 9771446"/>
              <a:gd name="connsiteY0" fmla="*/ 0 h 6858000"/>
              <a:gd name="connsiteX1" fmla="*/ 8349258 w 9771446"/>
              <a:gd name="connsiteY1" fmla="*/ 0 h 6858000"/>
              <a:gd name="connsiteX2" fmla="*/ 8502224 w 9771446"/>
              <a:gd name="connsiteY2" fmla="*/ 159673 h 6858000"/>
              <a:gd name="connsiteX3" fmla="*/ 9771446 w 9771446"/>
              <a:gd name="connsiteY3" fmla="*/ 3429001 h 6858000"/>
              <a:gd name="connsiteX4" fmla="*/ 8502224 w 9771446"/>
              <a:gd name="connsiteY4" fmla="*/ 6698330 h 6858000"/>
              <a:gd name="connsiteX5" fmla="*/ 8349260 w 9771446"/>
              <a:gd name="connsiteY5" fmla="*/ 6858000 h 6858000"/>
              <a:gd name="connsiteX6" fmla="*/ 1422186 w 9771446"/>
              <a:gd name="connsiteY6" fmla="*/ 6858000 h 6858000"/>
              <a:gd name="connsiteX7" fmla="*/ 1269223 w 9771446"/>
              <a:gd name="connsiteY7" fmla="*/ 6698330 h 6858000"/>
              <a:gd name="connsiteX8" fmla="*/ 0 w 9771446"/>
              <a:gd name="connsiteY8" fmla="*/ 3429001 h 6858000"/>
              <a:gd name="connsiteX9" fmla="*/ 1269223 w 9771446"/>
              <a:gd name="connsiteY9" fmla="*/ 15967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771446" h="6858000">
                <a:moveTo>
                  <a:pt x="1422188" y="0"/>
                </a:moveTo>
                <a:lnTo>
                  <a:pt x="8349258" y="0"/>
                </a:lnTo>
                <a:lnTo>
                  <a:pt x="8502224" y="159673"/>
                </a:lnTo>
                <a:cubicBezTo>
                  <a:pt x="9290813" y="1023162"/>
                  <a:pt x="9771446" y="2170221"/>
                  <a:pt x="9771446" y="3429001"/>
                </a:cubicBezTo>
                <a:cubicBezTo>
                  <a:pt x="9771446" y="4687781"/>
                  <a:pt x="9290813" y="5834840"/>
                  <a:pt x="8502224" y="6698330"/>
                </a:cubicBezTo>
                <a:lnTo>
                  <a:pt x="8349260" y="6858000"/>
                </a:lnTo>
                <a:lnTo>
                  <a:pt x="1422186" y="6858000"/>
                </a:lnTo>
                <a:lnTo>
                  <a:pt x="1269223" y="6698330"/>
                </a:lnTo>
                <a:cubicBezTo>
                  <a:pt x="480633" y="5834840"/>
                  <a:pt x="0" y="4687781"/>
                  <a:pt x="0" y="3429001"/>
                </a:cubicBezTo>
                <a:cubicBezTo>
                  <a:pt x="0" y="2170221"/>
                  <a:pt x="480633" y="1023162"/>
                  <a:pt x="1269223" y="159673"/>
                </a:cubicBezTo>
                <a:close/>
              </a:path>
            </a:pathLst>
          </a:custGeom>
          <a:solidFill>
            <a:schemeClr val="bg1">
              <a:lumMod val="85000"/>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1" name="Imagen 10" descr="Gráfico, Gráfico de superficie&#10;&#10;Descripción generada automáticamente">
            <a:hlinkClick r:id="rId2" action="ppaction://hlinkfile"/>
            <a:extLst>
              <a:ext uri="{FF2B5EF4-FFF2-40B4-BE49-F238E27FC236}">
                <a16:creationId xmlns:a16="http://schemas.microsoft.com/office/drawing/2014/main" id="{CC1B9E41-2588-488C-AA8A-5DD532C48A07}"/>
              </a:ext>
            </a:extLst>
          </p:cNvPr>
          <p:cNvPicPr>
            <a:picLocks noChangeAspect="1"/>
          </p:cNvPicPr>
          <p:nvPr/>
        </p:nvPicPr>
        <p:blipFill rotWithShape="1">
          <a:blip r:embed="rId3"/>
          <a:srcRect l="6226" r="6920" b="1"/>
          <a:stretch/>
        </p:blipFill>
        <p:spPr>
          <a:xfrm>
            <a:off x="1917797" y="0"/>
            <a:ext cx="9270806" cy="6857990"/>
          </a:xfrm>
          <a:custGeom>
            <a:avLst/>
            <a:gdLst/>
            <a:ahLst/>
            <a:cxnLst/>
            <a:rect l="l" t="t" r="r" b="b"/>
            <a:pathLst>
              <a:path w="9270806" h="6858000">
                <a:moveTo>
                  <a:pt x="1503712" y="0"/>
                </a:moveTo>
                <a:lnTo>
                  <a:pt x="7767094" y="0"/>
                </a:lnTo>
                <a:lnTo>
                  <a:pt x="7913128" y="139721"/>
                </a:lnTo>
                <a:cubicBezTo>
                  <a:pt x="8751971" y="981521"/>
                  <a:pt x="9270806" y="2144457"/>
                  <a:pt x="9270806" y="3429000"/>
                </a:cubicBezTo>
                <a:cubicBezTo>
                  <a:pt x="9270806" y="4713544"/>
                  <a:pt x="8751971" y="5876479"/>
                  <a:pt x="7913128" y="6718279"/>
                </a:cubicBezTo>
                <a:lnTo>
                  <a:pt x="7767094" y="6858000"/>
                </a:lnTo>
                <a:lnTo>
                  <a:pt x="1503712" y="6858000"/>
                </a:lnTo>
                <a:lnTo>
                  <a:pt x="1357679" y="6718279"/>
                </a:lnTo>
                <a:cubicBezTo>
                  <a:pt x="518835" y="5876479"/>
                  <a:pt x="0" y="4713544"/>
                  <a:pt x="0" y="3429000"/>
                </a:cubicBezTo>
                <a:cubicBezTo>
                  <a:pt x="0" y="2144457"/>
                  <a:pt x="518835" y="981521"/>
                  <a:pt x="1357679" y="139721"/>
                </a:cubicBezTo>
                <a:close/>
              </a:path>
            </a:pathLst>
          </a:custGeom>
        </p:spPr>
      </p:pic>
      <p:sp>
        <p:nvSpPr>
          <p:cNvPr id="5" name="CuadroTexto 4">
            <a:extLst>
              <a:ext uri="{FF2B5EF4-FFF2-40B4-BE49-F238E27FC236}">
                <a16:creationId xmlns:a16="http://schemas.microsoft.com/office/drawing/2014/main" id="{DFF9A840-2D69-4926-B4B2-875D6CD4B109}"/>
              </a:ext>
            </a:extLst>
          </p:cNvPr>
          <p:cNvSpPr txBox="1"/>
          <p:nvPr/>
        </p:nvSpPr>
        <p:spPr>
          <a:xfrm>
            <a:off x="129048" y="383147"/>
            <a:ext cx="2555158" cy="461665"/>
          </a:xfrm>
          <a:prstGeom prst="rect">
            <a:avLst/>
          </a:prstGeom>
          <a:noFill/>
        </p:spPr>
        <p:txBody>
          <a:bodyPr wrap="square">
            <a:spAutoFit/>
          </a:bodyPr>
          <a:lstStyle/>
          <a:p>
            <a:r>
              <a:rPr lang="es-AR" sz="2400" b="1" i="1" dirty="0">
                <a:effectLst/>
                <a:latin typeface="Roboto" panose="02000000000000000000" pitchFamily="2" charset="0"/>
              </a:rPr>
              <a:t> f(</a:t>
            </a:r>
            <a:r>
              <a:rPr lang="es-AR" sz="2400" b="1" i="1" dirty="0" err="1">
                <a:effectLst/>
                <a:latin typeface="Roboto" panose="02000000000000000000" pitchFamily="2" charset="0"/>
              </a:rPr>
              <a:t>x,y</a:t>
            </a:r>
            <a:r>
              <a:rPr lang="es-AR" sz="2400" b="1" i="1" dirty="0">
                <a:effectLst/>
                <a:latin typeface="Roboto" panose="02000000000000000000" pitchFamily="2" charset="0"/>
              </a:rPr>
              <a:t>) = </a:t>
            </a:r>
            <a:r>
              <a:rPr lang="es-AR" sz="2400" b="1" i="1" dirty="0" err="1">
                <a:effectLst/>
                <a:latin typeface="Roboto" panose="02000000000000000000" pitchFamily="2" charset="0"/>
              </a:rPr>
              <a:t>eˣ</a:t>
            </a:r>
            <a:r>
              <a:rPr lang="es-AR" sz="2400" b="1" i="1" dirty="0">
                <a:effectLst/>
                <a:latin typeface="Roboto" panose="02000000000000000000" pitchFamily="2" charset="0"/>
              </a:rPr>
              <a:t> . sin(y</a:t>
            </a:r>
            <a:r>
              <a:rPr lang="es-AR" b="1" i="1" dirty="0">
                <a:effectLst/>
                <a:latin typeface="Roboto" panose="02000000000000000000" pitchFamily="2" charset="0"/>
              </a:rPr>
              <a:t>)</a:t>
            </a:r>
            <a:endParaRPr lang="es-AR" dirty="0"/>
          </a:p>
        </p:txBody>
      </p:sp>
    </p:spTree>
    <p:extLst>
      <p:ext uri="{BB962C8B-B14F-4D97-AF65-F5344CB8AC3E}">
        <p14:creationId xmlns:p14="http://schemas.microsoft.com/office/powerpoint/2010/main" val="9469661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579A4B81-2D60-4485-9159-7F9ADAB440A2}"/>
              </a:ext>
            </a:extLst>
          </p:cNvPr>
          <p:cNvPicPr>
            <a:picLocks noChangeAspect="1"/>
          </p:cNvPicPr>
          <p:nvPr/>
        </p:nvPicPr>
        <p:blipFill>
          <a:blip r:embed="rId2"/>
          <a:stretch>
            <a:fillRect/>
          </a:stretch>
        </p:blipFill>
        <p:spPr>
          <a:xfrm>
            <a:off x="349297" y="280220"/>
            <a:ext cx="11493405" cy="5738009"/>
          </a:xfrm>
          <a:prstGeom prst="rect">
            <a:avLst/>
          </a:prstGeom>
        </p:spPr>
      </p:pic>
      <p:sp>
        <p:nvSpPr>
          <p:cNvPr id="10" name="CuadroTexto 9">
            <a:extLst>
              <a:ext uri="{FF2B5EF4-FFF2-40B4-BE49-F238E27FC236}">
                <a16:creationId xmlns:a16="http://schemas.microsoft.com/office/drawing/2014/main" id="{7FABC7AF-03D8-4CE2-B6AA-314363D31AB2}"/>
              </a:ext>
            </a:extLst>
          </p:cNvPr>
          <p:cNvSpPr txBox="1"/>
          <p:nvPr/>
        </p:nvSpPr>
        <p:spPr>
          <a:xfrm>
            <a:off x="1102442" y="4632768"/>
            <a:ext cx="2569907" cy="461665"/>
          </a:xfrm>
          <a:prstGeom prst="rect">
            <a:avLst/>
          </a:prstGeom>
          <a:noFill/>
        </p:spPr>
        <p:txBody>
          <a:bodyPr wrap="square">
            <a:spAutoFit/>
          </a:bodyPr>
          <a:lstStyle/>
          <a:p>
            <a:r>
              <a:rPr lang="es-AR" sz="2400" b="1" i="1" dirty="0">
                <a:solidFill>
                  <a:schemeClr val="bg1"/>
                </a:solidFill>
                <a:effectLst/>
                <a:latin typeface="Roboto" panose="02000000000000000000" pitchFamily="2" charset="0"/>
              </a:rPr>
              <a:t>f(</a:t>
            </a:r>
            <a:r>
              <a:rPr lang="es-AR" sz="2400" b="1" i="1" dirty="0" err="1">
                <a:solidFill>
                  <a:schemeClr val="bg1"/>
                </a:solidFill>
                <a:effectLst/>
                <a:latin typeface="Roboto" panose="02000000000000000000" pitchFamily="2" charset="0"/>
              </a:rPr>
              <a:t>x,y</a:t>
            </a:r>
            <a:r>
              <a:rPr lang="es-AR" sz="2400" b="1" i="1" dirty="0">
                <a:solidFill>
                  <a:schemeClr val="bg1"/>
                </a:solidFill>
                <a:effectLst/>
                <a:latin typeface="Roboto" panose="02000000000000000000" pitchFamily="2" charset="0"/>
              </a:rPr>
              <a:t>) = </a:t>
            </a:r>
            <a:r>
              <a:rPr lang="es-AR" sz="2400" b="1" i="1" dirty="0" err="1">
                <a:solidFill>
                  <a:schemeClr val="bg1"/>
                </a:solidFill>
                <a:effectLst/>
                <a:latin typeface="Roboto" panose="02000000000000000000" pitchFamily="2" charset="0"/>
              </a:rPr>
              <a:t>eˣ</a:t>
            </a:r>
            <a:r>
              <a:rPr lang="es-AR" sz="2400" b="1" i="1" dirty="0">
                <a:solidFill>
                  <a:schemeClr val="bg1"/>
                </a:solidFill>
                <a:effectLst/>
                <a:latin typeface="Roboto" panose="02000000000000000000" pitchFamily="2" charset="0"/>
              </a:rPr>
              <a:t> . sin(y)</a:t>
            </a:r>
            <a:endParaRPr lang="es-AR" sz="2400" dirty="0">
              <a:solidFill>
                <a:schemeClr val="bg1"/>
              </a:solidFill>
            </a:endParaRPr>
          </a:p>
        </p:txBody>
      </p:sp>
    </p:spTree>
    <p:extLst>
      <p:ext uri="{BB962C8B-B14F-4D97-AF65-F5344CB8AC3E}">
        <p14:creationId xmlns:p14="http://schemas.microsoft.com/office/powerpoint/2010/main" val="35100437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84BE365-0607-4DAA-8359-7ECC2E82608A}"/>
              </a:ext>
            </a:extLst>
          </p:cNvPr>
          <p:cNvPicPr>
            <a:picLocks noChangeAspect="1"/>
          </p:cNvPicPr>
          <p:nvPr/>
        </p:nvPicPr>
        <p:blipFill>
          <a:blip r:embed="rId2"/>
          <a:stretch>
            <a:fillRect/>
          </a:stretch>
        </p:blipFill>
        <p:spPr>
          <a:xfrm>
            <a:off x="496193" y="353961"/>
            <a:ext cx="11416400" cy="5619136"/>
          </a:xfrm>
          <a:prstGeom prst="rect">
            <a:avLst/>
          </a:prstGeom>
        </p:spPr>
      </p:pic>
      <p:sp>
        <p:nvSpPr>
          <p:cNvPr id="11" name="CuadroTexto 10">
            <a:extLst>
              <a:ext uri="{FF2B5EF4-FFF2-40B4-BE49-F238E27FC236}">
                <a16:creationId xmlns:a16="http://schemas.microsoft.com/office/drawing/2014/main" id="{950EBFE3-D991-4AF5-A919-57817C5C4FC0}"/>
              </a:ext>
            </a:extLst>
          </p:cNvPr>
          <p:cNvSpPr txBox="1"/>
          <p:nvPr/>
        </p:nvSpPr>
        <p:spPr>
          <a:xfrm>
            <a:off x="5246738" y="5161935"/>
            <a:ext cx="2083210" cy="400110"/>
          </a:xfrm>
          <a:prstGeom prst="rect">
            <a:avLst/>
          </a:prstGeom>
          <a:noFill/>
        </p:spPr>
        <p:txBody>
          <a:bodyPr wrap="square">
            <a:spAutoFit/>
          </a:bodyPr>
          <a:lstStyle/>
          <a:p>
            <a:r>
              <a:rPr lang="es-AR" sz="2000" b="1" i="1" dirty="0">
                <a:solidFill>
                  <a:schemeClr val="bg1"/>
                </a:solidFill>
                <a:effectLst/>
                <a:latin typeface="Roboto" panose="02000000000000000000" pitchFamily="2" charset="0"/>
              </a:rPr>
              <a:t>f(</a:t>
            </a:r>
            <a:r>
              <a:rPr lang="es-AR" sz="2000" b="1" i="1" dirty="0" err="1">
                <a:solidFill>
                  <a:schemeClr val="bg1"/>
                </a:solidFill>
                <a:effectLst/>
                <a:latin typeface="Roboto" panose="02000000000000000000" pitchFamily="2" charset="0"/>
              </a:rPr>
              <a:t>x,y</a:t>
            </a:r>
            <a:r>
              <a:rPr lang="es-AR" sz="2000" b="1" i="1" dirty="0">
                <a:solidFill>
                  <a:schemeClr val="bg1"/>
                </a:solidFill>
                <a:effectLst/>
                <a:latin typeface="Roboto" panose="02000000000000000000" pitchFamily="2" charset="0"/>
              </a:rPr>
              <a:t>) = </a:t>
            </a:r>
            <a:r>
              <a:rPr lang="es-AR" sz="2000" b="1" i="1" dirty="0" err="1">
                <a:solidFill>
                  <a:schemeClr val="bg1"/>
                </a:solidFill>
                <a:effectLst/>
                <a:latin typeface="Roboto" panose="02000000000000000000" pitchFamily="2" charset="0"/>
              </a:rPr>
              <a:t>eˣ</a:t>
            </a:r>
            <a:r>
              <a:rPr lang="es-AR" sz="2000" b="1" i="1" dirty="0">
                <a:solidFill>
                  <a:schemeClr val="bg1"/>
                </a:solidFill>
                <a:effectLst/>
                <a:latin typeface="Roboto" panose="02000000000000000000" pitchFamily="2" charset="0"/>
              </a:rPr>
              <a:t> . sin(y)</a:t>
            </a:r>
            <a:endParaRPr lang="es-AR" sz="2000" dirty="0">
              <a:solidFill>
                <a:schemeClr val="bg1"/>
              </a:solidFill>
            </a:endParaRPr>
          </a:p>
        </p:txBody>
      </p:sp>
    </p:spTree>
    <p:extLst>
      <p:ext uri="{BB962C8B-B14F-4D97-AF65-F5344CB8AC3E}">
        <p14:creationId xmlns:p14="http://schemas.microsoft.com/office/powerpoint/2010/main" val="20215246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B807B7D-5A94-4506-AAD2-DA1740549169}"/>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8000"/>
                    </a14:imgEffect>
                    <a14:imgEffect>
                      <a14:brightnessContrast contrast="71000"/>
                    </a14:imgEffect>
                  </a14:imgLayer>
                </a14:imgProps>
              </a:ext>
            </a:extLst>
          </a:blip>
          <a:srcRect l="16293" t="30795" r="20474" b="20445"/>
          <a:stretch/>
        </p:blipFill>
        <p:spPr>
          <a:xfrm>
            <a:off x="461612" y="486698"/>
            <a:ext cx="11506528" cy="5235676"/>
          </a:xfrm>
          <a:prstGeom prst="rect">
            <a:avLst/>
          </a:prstGeom>
        </p:spPr>
      </p:pic>
      <p:sp>
        <p:nvSpPr>
          <p:cNvPr id="3" name="CuadroTexto 2">
            <a:extLst>
              <a:ext uri="{FF2B5EF4-FFF2-40B4-BE49-F238E27FC236}">
                <a16:creationId xmlns:a16="http://schemas.microsoft.com/office/drawing/2014/main" id="{83964200-ED6E-4240-BDD0-F713F0CF10F8}"/>
              </a:ext>
            </a:extLst>
          </p:cNvPr>
          <p:cNvSpPr txBox="1"/>
          <p:nvPr/>
        </p:nvSpPr>
        <p:spPr>
          <a:xfrm>
            <a:off x="1032388" y="6105833"/>
            <a:ext cx="9792929" cy="461665"/>
          </a:xfrm>
          <a:prstGeom prst="rect">
            <a:avLst/>
          </a:prstGeom>
          <a:noFill/>
        </p:spPr>
        <p:txBody>
          <a:bodyPr wrap="square" rtlCol="0">
            <a:spAutoFit/>
          </a:bodyPr>
          <a:lstStyle/>
          <a:p>
            <a:pPr algn="ctr"/>
            <a:r>
              <a:rPr lang="es-MX" sz="2400" dirty="0"/>
              <a:t>Límite de una función compleja en un punto z</a:t>
            </a:r>
            <a:r>
              <a:rPr lang="es-MX" sz="2400" baseline="-25000" dirty="0"/>
              <a:t>0</a:t>
            </a:r>
            <a:endParaRPr lang="es-AR" dirty="0"/>
          </a:p>
        </p:txBody>
      </p:sp>
    </p:spTree>
    <p:extLst>
      <p:ext uri="{BB962C8B-B14F-4D97-AF65-F5344CB8AC3E}">
        <p14:creationId xmlns:p14="http://schemas.microsoft.com/office/powerpoint/2010/main" val="330720968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F7F191A7-AB42-4071-A0A3-5E1223E3D182}"/>
              </a:ext>
            </a:extLst>
          </p:cNvPr>
          <p:cNvPicPr>
            <a:picLocks noChangeAspect="1"/>
          </p:cNvPicPr>
          <p:nvPr/>
        </p:nvPicPr>
        <p:blipFill rotWithShape="1">
          <a:blip r:embed="rId2"/>
          <a:srcRect b="26667"/>
          <a:stretch/>
        </p:blipFill>
        <p:spPr>
          <a:xfrm>
            <a:off x="1745728" y="914400"/>
            <a:ext cx="8921261" cy="5029200"/>
          </a:xfrm>
          <a:prstGeom prst="rect">
            <a:avLst/>
          </a:prstGeom>
        </p:spPr>
      </p:pic>
    </p:spTree>
    <p:extLst>
      <p:ext uri="{BB962C8B-B14F-4D97-AF65-F5344CB8AC3E}">
        <p14:creationId xmlns:p14="http://schemas.microsoft.com/office/powerpoint/2010/main" val="2849204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AC50530C-E1DD-4B63-A075-FACED44A3E40}"/>
              </a:ext>
            </a:extLst>
          </p:cNvPr>
          <p:cNvSpPr txBox="1"/>
          <p:nvPr/>
        </p:nvSpPr>
        <p:spPr>
          <a:xfrm>
            <a:off x="1066800" y="1607573"/>
            <a:ext cx="10058400" cy="4031873"/>
          </a:xfrm>
          <a:prstGeom prst="rect">
            <a:avLst/>
          </a:prstGeom>
          <a:noFill/>
        </p:spPr>
        <p:txBody>
          <a:bodyPr wrap="square">
            <a:spAutoFit/>
          </a:bodyPr>
          <a:lstStyle/>
          <a:p>
            <a:pPr algn="just"/>
            <a:r>
              <a:rPr lang="es-AR" sz="3200" b="0" i="0" dirty="0">
                <a:solidFill>
                  <a:schemeClr val="bg1"/>
                </a:solidFill>
                <a:effectLst/>
                <a:latin typeface="Roboto" panose="02000000000000000000" pitchFamily="2" charset="0"/>
              </a:rPr>
              <a:t>Las </a:t>
            </a:r>
            <a:r>
              <a:rPr lang="es-AR" sz="3200" b="1" i="1" dirty="0">
                <a:solidFill>
                  <a:schemeClr val="bg1"/>
                </a:solidFill>
                <a:effectLst/>
                <a:latin typeface="Roboto" panose="02000000000000000000" pitchFamily="2" charset="0"/>
              </a:rPr>
              <a:t>funciones armónicas </a:t>
            </a:r>
            <a:r>
              <a:rPr lang="es-AR" sz="3200" b="0" i="0" dirty="0">
                <a:solidFill>
                  <a:schemeClr val="bg1"/>
                </a:solidFill>
                <a:effectLst/>
                <a:latin typeface="Roboto" panose="02000000000000000000" pitchFamily="2" charset="0"/>
              </a:rPr>
              <a:t>están íntimamente relacionadas con el concepto de </a:t>
            </a:r>
            <a:r>
              <a:rPr lang="es-AR" sz="3200" b="0" i="0" u="sng" dirty="0">
                <a:solidFill>
                  <a:schemeClr val="bg1"/>
                </a:solidFill>
                <a:effectLst/>
                <a:latin typeface="Roboto" panose="02000000000000000000" pitchFamily="2" charset="0"/>
              </a:rPr>
              <a:t>equilibrio</a:t>
            </a:r>
            <a:r>
              <a:rPr lang="es-AR" sz="3200" b="0" i="0" dirty="0">
                <a:solidFill>
                  <a:schemeClr val="bg1"/>
                </a:solidFill>
                <a:effectLst/>
                <a:latin typeface="Roboto" panose="02000000000000000000" pitchFamily="2" charset="0"/>
              </a:rPr>
              <a:t>. La solución de Laplace es en realidad una solución de equilibrio para una ecuación de calor, onda o difusión (sin fuentes ni presiones externas). </a:t>
            </a:r>
          </a:p>
          <a:p>
            <a:pPr algn="just"/>
            <a:r>
              <a:rPr lang="es-AR" sz="3200" dirty="0">
                <a:solidFill>
                  <a:schemeClr val="bg1"/>
                </a:solidFill>
                <a:latin typeface="Roboto" panose="02000000000000000000" pitchFamily="2" charset="0"/>
              </a:rPr>
              <a:t>C</a:t>
            </a:r>
            <a:r>
              <a:rPr lang="es-AR" sz="3200" b="0" i="0" dirty="0">
                <a:solidFill>
                  <a:schemeClr val="bg1"/>
                </a:solidFill>
                <a:effectLst/>
                <a:latin typeface="Roboto" panose="02000000000000000000" pitchFamily="2" charset="0"/>
              </a:rPr>
              <a:t>uando buscamos una solución de equilibrio exigimos que todas las derivadas temporales de nuestra ecuación diferencial sean iguales a cero.</a:t>
            </a:r>
            <a:endParaRPr lang="es-AR" sz="3200" dirty="0">
              <a:solidFill>
                <a:schemeClr val="bg1"/>
              </a:solidFill>
            </a:endParaRPr>
          </a:p>
        </p:txBody>
      </p:sp>
    </p:spTree>
    <p:extLst>
      <p:ext uri="{BB962C8B-B14F-4D97-AF65-F5344CB8AC3E}">
        <p14:creationId xmlns:p14="http://schemas.microsoft.com/office/powerpoint/2010/main" val="87305598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a:extLst>
              <a:ext uri="{FF2B5EF4-FFF2-40B4-BE49-F238E27FC236}">
                <a16:creationId xmlns:a16="http://schemas.microsoft.com/office/drawing/2014/main" id="{E66BED95-6617-40E7-9431-8F6A3F04D571}"/>
              </a:ext>
            </a:extLst>
          </p:cNvPr>
          <p:cNvPicPr>
            <a:picLocks noChangeAspect="1"/>
          </p:cNvPicPr>
          <p:nvPr/>
        </p:nvPicPr>
        <p:blipFill rotWithShape="1">
          <a:blip r:embed="rId2"/>
          <a:srcRect l="15645" t="35625" r="55647" b="35166"/>
          <a:stretch/>
        </p:blipFill>
        <p:spPr>
          <a:xfrm>
            <a:off x="3057850" y="1367630"/>
            <a:ext cx="6076299" cy="3366602"/>
          </a:xfrm>
          <a:prstGeom prst="rect">
            <a:avLst/>
          </a:prstGeom>
        </p:spPr>
      </p:pic>
    </p:spTree>
    <p:extLst>
      <p:ext uri="{BB962C8B-B14F-4D97-AF65-F5344CB8AC3E}">
        <p14:creationId xmlns:p14="http://schemas.microsoft.com/office/powerpoint/2010/main" val="13374261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D6D4B55C-5A1C-4EA0-804C-3C2556E72790}"/>
              </a:ext>
            </a:extLst>
          </p:cNvPr>
          <p:cNvSpPr txBox="1"/>
          <p:nvPr/>
        </p:nvSpPr>
        <p:spPr>
          <a:xfrm>
            <a:off x="1283110" y="280219"/>
            <a:ext cx="8480322" cy="800219"/>
          </a:xfrm>
          <a:prstGeom prst="rect">
            <a:avLst/>
          </a:prstGeom>
          <a:noFill/>
        </p:spPr>
        <p:txBody>
          <a:bodyPr wrap="square" rtlCol="0">
            <a:spAutoFit/>
          </a:bodyPr>
          <a:lstStyle/>
          <a:p>
            <a:r>
              <a:rPr lang="es-AR" sz="2800" dirty="0">
                <a:solidFill>
                  <a:schemeClr val="tx1">
                    <a:lumMod val="95000"/>
                  </a:schemeClr>
                </a:solidFill>
                <a:latin typeface="Roboto" panose="02000000000000000000" pitchFamily="2" charset="0"/>
              </a:rPr>
              <a:t>E</a:t>
            </a:r>
            <a:r>
              <a:rPr lang="es-AR" sz="2800" b="0" i="0" dirty="0">
                <a:solidFill>
                  <a:schemeClr val="tx1">
                    <a:lumMod val="95000"/>
                  </a:schemeClr>
                </a:solidFill>
                <a:effectLst/>
                <a:latin typeface="Roboto" panose="02000000000000000000" pitchFamily="2" charset="0"/>
              </a:rPr>
              <a:t>l perfil de temperatura se suaviza con el tiempo.</a:t>
            </a:r>
          </a:p>
          <a:p>
            <a:endParaRPr lang="es-AR" dirty="0"/>
          </a:p>
        </p:txBody>
      </p:sp>
      <p:sp>
        <p:nvSpPr>
          <p:cNvPr id="5" name="CuadroTexto 4">
            <a:extLst>
              <a:ext uri="{FF2B5EF4-FFF2-40B4-BE49-F238E27FC236}">
                <a16:creationId xmlns:a16="http://schemas.microsoft.com/office/drawing/2014/main" id="{645AD03E-4C4B-429E-857A-749E3E560E59}"/>
              </a:ext>
            </a:extLst>
          </p:cNvPr>
          <p:cNvSpPr txBox="1"/>
          <p:nvPr/>
        </p:nvSpPr>
        <p:spPr>
          <a:xfrm>
            <a:off x="1283110" y="1316000"/>
            <a:ext cx="10441858" cy="1231106"/>
          </a:xfrm>
          <a:prstGeom prst="rect">
            <a:avLst/>
          </a:prstGeom>
          <a:noFill/>
        </p:spPr>
        <p:txBody>
          <a:bodyPr wrap="square" rtlCol="0">
            <a:spAutoFit/>
          </a:bodyPr>
          <a:lstStyle/>
          <a:p>
            <a:r>
              <a:rPr lang="es-AR" sz="2800" b="0" i="0" dirty="0">
                <a:solidFill>
                  <a:schemeClr val="tx1">
                    <a:lumMod val="95000"/>
                  </a:schemeClr>
                </a:solidFill>
                <a:effectLst/>
                <a:latin typeface="Roboto" panose="02000000000000000000" pitchFamily="2" charset="0"/>
              </a:rPr>
              <a:t>La magnitud del gradiente de temperatura y el flujo de calor disminuyen al aumentar t.</a:t>
            </a:r>
          </a:p>
          <a:p>
            <a:endParaRPr lang="es-AR" dirty="0"/>
          </a:p>
        </p:txBody>
      </p:sp>
      <p:sp>
        <p:nvSpPr>
          <p:cNvPr id="6" name="CuadroTexto 5">
            <a:extLst>
              <a:ext uri="{FF2B5EF4-FFF2-40B4-BE49-F238E27FC236}">
                <a16:creationId xmlns:a16="http://schemas.microsoft.com/office/drawing/2014/main" id="{9E4A0F82-E843-469C-AB4D-B9A25FBD3624}"/>
              </a:ext>
            </a:extLst>
          </p:cNvPr>
          <p:cNvSpPr txBox="1"/>
          <p:nvPr/>
        </p:nvSpPr>
        <p:spPr>
          <a:xfrm>
            <a:off x="1283110" y="2782669"/>
            <a:ext cx="10441858" cy="1384995"/>
          </a:xfrm>
          <a:prstGeom prst="rect">
            <a:avLst/>
          </a:prstGeom>
          <a:noFill/>
        </p:spPr>
        <p:txBody>
          <a:bodyPr wrap="square" rtlCol="0">
            <a:spAutoFit/>
          </a:bodyPr>
          <a:lstStyle/>
          <a:p>
            <a:pPr algn="just"/>
            <a:r>
              <a:rPr lang="es-AR" sz="2800" b="0" i="0" dirty="0">
                <a:solidFill>
                  <a:schemeClr val="tx1">
                    <a:lumMod val="95000"/>
                  </a:schemeClr>
                </a:solidFill>
                <a:effectLst/>
                <a:latin typeface="Roboto" panose="02000000000000000000" pitchFamily="2" charset="0"/>
              </a:rPr>
              <a:t>Cuando t tiende a infinito, el proceso de transferencia de calor alcanza un rendimiento decreciente. No hay más movimiento  debido a la energía térmica. </a:t>
            </a:r>
          </a:p>
        </p:txBody>
      </p:sp>
      <p:sp>
        <p:nvSpPr>
          <p:cNvPr id="8" name="CuadroTexto 7">
            <a:extLst>
              <a:ext uri="{FF2B5EF4-FFF2-40B4-BE49-F238E27FC236}">
                <a16:creationId xmlns:a16="http://schemas.microsoft.com/office/drawing/2014/main" id="{73FFD397-E79E-4587-8A7F-7975F23C2B47}"/>
              </a:ext>
            </a:extLst>
          </p:cNvPr>
          <p:cNvSpPr txBox="1"/>
          <p:nvPr/>
        </p:nvSpPr>
        <p:spPr>
          <a:xfrm>
            <a:off x="1283110" y="4919143"/>
            <a:ext cx="10441858" cy="1661993"/>
          </a:xfrm>
          <a:prstGeom prst="rect">
            <a:avLst/>
          </a:prstGeom>
          <a:noFill/>
        </p:spPr>
        <p:txBody>
          <a:bodyPr wrap="square" rtlCol="0">
            <a:spAutoFit/>
          </a:bodyPr>
          <a:lstStyle/>
          <a:p>
            <a:r>
              <a:rPr lang="es-AR" sz="2800" b="0" i="0" dirty="0">
                <a:solidFill>
                  <a:schemeClr val="tx1">
                    <a:lumMod val="95000"/>
                  </a:schemeClr>
                </a:solidFill>
                <a:effectLst/>
                <a:latin typeface="Roboto" panose="02000000000000000000" pitchFamily="2" charset="0"/>
              </a:rPr>
              <a:t>La derivada temporal de la función que nos da la temperatura es igual a cero. Y con esto, la ecuación del calor t se transforma en la </a:t>
            </a:r>
            <a:r>
              <a:rPr lang="es-AR" sz="2800" b="1" i="1" dirty="0">
                <a:effectLst/>
                <a:latin typeface="Roboto" panose="02000000000000000000" pitchFamily="2" charset="0"/>
              </a:rPr>
              <a:t>ecuación de Laplace.</a:t>
            </a:r>
            <a:endParaRPr lang="en-US" sz="2800" b="1" i="1" dirty="0">
              <a:effectLst/>
              <a:latin typeface="charter"/>
            </a:endParaRPr>
          </a:p>
          <a:p>
            <a:endParaRPr lang="es-AR" dirty="0"/>
          </a:p>
        </p:txBody>
      </p:sp>
    </p:spTree>
    <p:extLst>
      <p:ext uri="{BB962C8B-B14F-4D97-AF65-F5344CB8AC3E}">
        <p14:creationId xmlns:p14="http://schemas.microsoft.com/office/powerpoint/2010/main" val="500643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89956C1D-11F0-4537-86CC-FA29EBC572CC}"/>
              </a:ext>
            </a:extLst>
          </p:cNvPr>
          <p:cNvSpPr txBox="1"/>
          <p:nvPr/>
        </p:nvSpPr>
        <p:spPr>
          <a:xfrm>
            <a:off x="1415846" y="722672"/>
            <a:ext cx="9778180" cy="4524315"/>
          </a:xfrm>
          <a:prstGeom prst="rect">
            <a:avLst/>
          </a:prstGeom>
          <a:noFill/>
        </p:spPr>
        <p:txBody>
          <a:bodyPr wrap="square" rtlCol="0">
            <a:spAutoFit/>
          </a:bodyPr>
          <a:lstStyle/>
          <a:p>
            <a:pPr algn="just"/>
            <a:endParaRPr lang="es-AR" sz="3200" dirty="0">
              <a:solidFill>
                <a:schemeClr val="tx1">
                  <a:lumMod val="95000"/>
                </a:schemeClr>
              </a:solidFill>
              <a:latin typeface="Roboto" panose="02000000000000000000" pitchFamily="2" charset="0"/>
            </a:endParaRPr>
          </a:p>
          <a:p>
            <a:pPr algn="just"/>
            <a:r>
              <a:rPr lang="es-AR" sz="3200" dirty="0">
                <a:solidFill>
                  <a:schemeClr val="tx1">
                    <a:lumMod val="95000"/>
                  </a:schemeClr>
                </a:solidFill>
                <a:latin typeface="Roboto" panose="02000000000000000000" pitchFamily="2" charset="0"/>
              </a:rPr>
              <a:t>L</a:t>
            </a:r>
            <a:r>
              <a:rPr lang="es-AR" sz="3200" b="0" i="0" dirty="0">
                <a:solidFill>
                  <a:schemeClr val="tx1">
                    <a:lumMod val="95000"/>
                  </a:schemeClr>
                </a:solidFill>
                <a:effectLst/>
                <a:latin typeface="Roboto" panose="02000000000000000000" pitchFamily="2" charset="0"/>
              </a:rPr>
              <a:t>as funciones armónicas también se conocen como funciones </a:t>
            </a:r>
            <a:r>
              <a:rPr lang="es-AR" sz="3200" b="1" i="1" u="sng" dirty="0">
                <a:solidFill>
                  <a:schemeClr val="tx1">
                    <a:lumMod val="95000"/>
                  </a:schemeClr>
                </a:solidFill>
                <a:effectLst/>
                <a:latin typeface="Roboto" panose="02000000000000000000" pitchFamily="2" charset="0"/>
              </a:rPr>
              <a:t>potenciale</a:t>
            </a:r>
            <a:r>
              <a:rPr lang="es-AR" sz="3200" b="1" i="1" dirty="0">
                <a:solidFill>
                  <a:schemeClr val="tx1">
                    <a:lumMod val="95000"/>
                  </a:schemeClr>
                </a:solidFill>
                <a:effectLst/>
                <a:latin typeface="Roboto" panose="02000000000000000000" pitchFamily="2" charset="0"/>
              </a:rPr>
              <a:t>s </a:t>
            </a:r>
            <a:r>
              <a:rPr lang="es-AR" sz="3200" b="0" i="0" dirty="0">
                <a:solidFill>
                  <a:schemeClr val="tx1">
                    <a:lumMod val="95000"/>
                  </a:schemeClr>
                </a:solidFill>
                <a:effectLst/>
                <a:latin typeface="Roboto" panose="02000000000000000000" pitchFamily="2" charset="0"/>
              </a:rPr>
              <a:t>en física e ingeniería.</a:t>
            </a:r>
          </a:p>
          <a:p>
            <a:pPr algn="just"/>
            <a:endParaRPr lang="es-AR" sz="3200" b="0" i="0" dirty="0">
              <a:solidFill>
                <a:schemeClr val="tx1">
                  <a:lumMod val="95000"/>
                </a:schemeClr>
              </a:solidFill>
              <a:effectLst/>
              <a:latin typeface="Roboto" panose="02000000000000000000" pitchFamily="2" charset="0"/>
            </a:endParaRPr>
          </a:p>
          <a:p>
            <a:pPr algn="just"/>
            <a:endParaRPr lang="es-AR" sz="3200" b="0" i="0" dirty="0">
              <a:solidFill>
                <a:schemeClr val="tx1">
                  <a:lumMod val="95000"/>
                </a:schemeClr>
              </a:solidFill>
              <a:effectLst/>
              <a:latin typeface="Roboto" panose="02000000000000000000" pitchFamily="2" charset="0"/>
            </a:endParaRPr>
          </a:p>
          <a:p>
            <a:pPr algn="just"/>
            <a:r>
              <a:rPr lang="es-AR" sz="3200" b="0" i="0" dirty="0">
                <a:solidFill>
                  <a:schemeClr val="tx1">
                    <a:lumMod val="95000"/>
                  </a:schemeClr>
                </a:solidFill>
                <a:effectLst/>
                <a:latin typeface="Roboto" panose="02000000000000000000" pitchFamily="2" charset="0"/>
              </a:rPr>
              <a:t> Las </a:t>
            </a:r>
            <a:r>
              <a:rPr lang="es-AR" sz="3200" dirty="0">
                <a:solidFill>
                  <a:schemeClr val="tx1">
                    <a:lumMod val="95000"/>
                  </a:schemeClr>
                </a:solidFill>
                <a:latin typeface="Roboto" panose="02000000000000000000" pitchFamily="2" charset="0"/>
              </a:rPr>
              <a:t>funciones </a:t>
            </a:r>
            <a:r>
              <a:rPr lang="es-AR" sz="3200" b="0" i="0" dirty="0">
                <a:solidFill>
                  <a:schemeClr val="tx1">
                    <a:lumMod val="95000"/>
                  </a:schemeClr>
                </a:solidFill>
                <a:effectLst/>
                <a:latin typeface="Roboto" panose="02000000000000000000" pitchFamily="2" charset="0"/>
              </a:rPr>
              <a:t>potenciales son útiles, por ejemplo, en electromagnetismo, donde reducen el estudio de un campo vectorial de 3 componentes a una función escalar de 1 componente.</a:t>
            </a:r>
            <a:endParaRPr lang="es-AR" sz="3200" dirty="0">
              <a:solidFill>
                <a:schemeClr val="tx1">
                  <a:lumMod val="95000"/>
                </a:schemeClr>
              </a:solidFill>
            </a:endParaRPr>
          </a:p>
        </p:txBody>
      </p:sp>
    </p:spTree>
    <p:extLst>
      <p:ext uri="{BB962C8B-B14F-4D97-AF65-F5344CB8AC3E}">
        <p14:creationId xmlns:p14="http://schemas.microsoft.com/office/powerpoint/2010/main" val="415049618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D5E1079-AA45-47DC-9C3A-DCEBC838AF10}"/>
              </a:ext>
            </a:extLst>
          </p:cNvPr>
          <p:cNvPicPr>
            <a:picLocks noChangeAspect="1"/>
          </p:cNvPicPr>
          <p:nvPr/>
        </p:nvPicPr>
        <p:blipFill rotWithShape="1">
          <a:blip r:embed="rId2"/>
          <a:srcRect l="28965" t="32865" r="31854" b="20675"/>
          <a:stretch/>
        </p:blipFill>
        <p:spPr>
          <a:xfrm>
            <a:off x="1996965" y="279400"/>
            <a:ext cx="9448801" cy="6299199"/>
          </a:xfrm>
          <a:prstGeom prst="rect">
            <a:avLst/>
          </a:prstGeom>
        </p:spPr>
      </p:pic>
    </p:spTree>
    <p:extLst>
      <p:ext uri="{BB962C8B-B14F-4D97-AF65-F5344CB8AC3E}">
        <p14:creationId xmlns:p14="http://schemas.microsoft.com/office/powerpoint/2010/main" val="741949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5BC26254-4B56-4C12-8273-9D9917CA9B3F}"/>
              </a:ext>
            </a:extLst>
          </p:cNvPr>
          <p:cNvPicPr>
            <a:picLocks noChangeAspect="1"/>
          </p:cNvPicPr>
          <p:nvPr/>
        </p:nvPicPr>
        <p:blipFill rotWithShape="1">
          <a:blip r:embed="rId2"/>
          <a:srcRect l="27338" t="29403" r="29597" b="16327"/>
          <a:stretch/>
        </p:blipFill>
        <p:spPr>
          <a:xfrm>
            <a:off x="1784555" y="147180"/>
            <a:ext cx="9099755" cy="6447338"/>
          </a:xfrm>
          <a:prstGeom prst="rect">
            <a:avLst/>
          </a:prstGeom>
        </p:spPr>
      </p:pic>
    </p:spTree>
    <p:extLst>
      <p:ext uri="{BB962C8B-B14F-4D97-AF65-F5344CB8AC3E}">
        <p14:creationId xmlns:p14="http://schemas.microsoft.com/office/powerpoint/2010/main" val="4143183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31030866-40AD-4A55-950A-13A796014192}"/>
              </a:ext>
            </a:extLst>
          </p:cNvPr>
          <p:cNvPicPr>
            <a:picLocks noChangeAspect="1"/>
          </p:cNvPicPr>
          <p:nvPr/>
        </p:nvPicPr>
        <p:blipFill rotWithShape="1">
          <a:blip r:embed="rId2"/>
          <a:srcRect l="21411" t="50000" r="21855" b="19985"/>
          <a:stretch/>
        </p:blipFill>
        <p:spPr>
          <a:xfrm>
            <a:off x="282252" y="2308122"/>
            <a:ext cx="11627496" cy="3458498"/>
          </a:xfrm>
          <a:prstGeom prst="rect">
            <a:avLst/>
          </a:prstGeom>
        </p:spPr>
      </p:pic>
    </p:spTree>
    <p:extLst>
      <p:ext uri="{BB962C8B-B14F-4D97-AF65-F5344CB8AC3E}">
        <p14:creationId xmlns:p14="http://schemas.microsoft.com/office/powerpoint/2010/main" val="1555135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2B42DAA-EB35-41E8-9067-05DD48E51A07}"/>
              </a:ext>
            </a:extLst>
          </p:cNvPr>
          <p:cNvPicPr>
            <a:picLocks noChangeAspect="1"/>
          </p:cNvPicPr>
          <p:nvPr/>
        </p:nvPicPr>
        <p:blipFill rotWithShape="1">
          <a:blip r:embed="rId2"/>
          <a:srcRect l="22371" t="57475" r="18923" b="15615"/>
          <a:stretch/>
        </p:blipFill>
        <p:spPr>
          <a:xfrm>
            <a:off x="176048" y="2359742"/>
            <a:ext cx="11839903" cy="3347884"/>
          </a:xfrm>
          <a:prstGeom prst="rect">
            <a:avLst/>
          </a:prstGeom>
        </p:spPr>
      </p:pic>
    </p:spTree>
    <p:extLst>
      <p:ext uri="{BB962C8B-B14F-4D97-AF65-F5344CB8AC3E}">
        <p14:creationId xmlns:p14="http://schemas.microsoft.com/office/powerpoint/2010/main" val="7232028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F417808-75C3-4CF7-A7A9-F4D9C9D32BA5}"/>
              </a:ext>
            </a:extLst>
          </p:cNvPr>
          <p:cNvPicPr>
            <a:picLocks noChangeAspect="1"/>
          </p:cNvPicPr>
          <p:nvPr/>
        </p:nvPicPr>
        <p:blipFill rotWithShape="1">
          <a:blip r:embed="rId2"/>
          <a:srcRect l="22500" t="58068" r="17016" b="23428"/>
          <a:stretch/>
        </p:blipFill>
        <p:spPr>
          <a:xfrm>
            <a:off x="486695" y="2654709"/>
            <a:ext cx="11490027" cy="1976284"/>
          </a:xfrm>
          <a:prstGeom prst="rect">
            <a:avLst/>
          </a:prstGeom>
        </p:spPr>
      </p:pic>
      <p:sp>
        <p:nvSpPr>
          <p:cNvPr id="6" name="CuadroTexto 5">
            <a:extLst>
              <a:ext uri="{FF2B5EF4-FFF2-40B4-BE49-F238E27FC236}">
                <a16:creationId xmlns:a16="http://schemas.microsoft.com/office/drawing/2014/main" id="{4C16B7F9-FCE6-4F00-9EA9-D1A2C5409DB9}"/>
              </a:ext>
            </a:extLst>
          </p:cNvPr>
          <p:cNvSpPr txBox="1"/>
          <p:nvPr/>
        </p:nvSpPr>
        <p:spPr>
          <a:xfrm>
            <a:off x="486695" y="593867"/>
            <a:ext cx="11076039" cy="646331"/>
          </a:xfrm>
          <a:prstGeom prst="rect">
            <a:avLst/>
          </a:prstGeom>
          <a:noFill/>
        </p:spPr>
        <p:txBody>
          <a:bodyPr wrap="square" rtlCol="0">
            <a:spAutoFit/>
          </a:bodyPr>
          <a:lstStyle/>
          <a:p>
            <a:pPr algn="ctr"/>
            <a:r>
              <a:rPr lang="es-MX" sz="3600" u="sng" dirty="0"/>
              <a:t>Propiedad fundamental de las funciones armónicas   </a:t>
            </a:r>
            <a:endParaRPr lang="es-AR" sz="3600" u="sng" dirty="0"/>
          </a:p>
        </p:txBody>
      </p:sp>
    </p:spTree>
    <p:extLst>
      <p:ext uri="{BB962C8B-B14F-4D97-AF65-F5344CB8AC3E}">
        <p14:creationId xmlns:p14="http://schemas.microsoft.com/office/powerpoint/2010/main" val="998376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129C2C3C-4275-4FCF-AFF7-E721A7F52D5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9000"/>
                    </a14:imgEffect>
                  </a14:imgLayer>
                </a14:imgProps>
              </a:ext>
            </a:extLst>
          </a:blip>
          <a:srcRect l="36290" t="32249" r="26088" b="20202"/>
          <a:stretch/>
        </p:blipFill>
        <p:spPr>
          <a:xfrm>
            <a:off x="1769807" y="162232"/>
            <a:ext cx="9083806" cy="6455050"/>
          </a:xfrm>
          <a:prstGeom prst="rect">
            <a:avLst/>
          </a:prstGeom>
        </p:spPr>
      </p:pic>
    </p:spTree>
    <p:extLst>
      <p:ext uri="{BB962C8B-B14F-4D97-AF65-F5344CB8AC3E}">
        <p14:creationId xmlns:p14="http://schemas.microsoft.com/office/powerpoint/2010/main" val="28956490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248AFDD-19C9-4EF3-AC41-A0C192FCF488}"/>
              </a:ext>
            </a:extLst>
          </p:cNvPr>
          <p:cNvPicPr>
            <a:picLocks noChangeAspect="1"/>
          </p:cNvPicPr>
          <p:nvPr/>
        </p:nvPicPr>
        <p:blipFill rotWithShape="1">
          <a:blip r:embed="rId2"/>
          <a:srcRect l="22242" t="47355" r="18017" b="26656"/>
          <a:stretch/>
        </p:blipFill>
        <p:spPr>
          <a:xfrm>
            <a:off x="262291" y="2162743"/>
            <a:ext cx="11719502" cy="3087174"/>
          </a:xfrm>
          <a:prstGeom prst="rect">
            <a:avLst/>
          </a:prstGeom>
        </p:spPr>
      </p:pic>
      <p:sp>
        <p:nvSpPr>
          <p:cNvPr id="6" name="CuadroTexto 5">
            <a:extLst>
              <a:ext uri="{FF2B5EF4-FFF2-40B4-BE49-F238E27FC236}">
                <a16:creationId xmlns:a16="http://schemas.microsoft.com/office/drawing/2014/main" id="{9324AFCE-AACF-4AFB-9B84-EDBB0159EA94}"/>
              </a:ext>
            </a:extLst>
          </p:cNvPr>
          <p:cNvSpPr txBox="1"/>
          <p:nvPr/>
        </p:nvSpPr>
        <p:spPr>
          <a:xfrm>
            <a:off x="486695" y="593867"/>
            <a:ext cx="11076039" cy="646331"/>
          </a:xfrm>
          <a:prstGeom prst="rect">
            <a:avLst/>
          </a:prstGeom>
          <a:noFill/>
        </p:spPr>
        <p:txBody>
          <a:bodyPr wrap="square" rtlCol="0">
            <a:spAutoFit/>
          </a:bodyPr>
          <a:lstStyle/>
          <a:p>
            <a:pPr algn="ctr"/>
            <a:r>
              <a:rPr lang="es-MX" sz="3600" u="sng" dirty="0"/>
              <a:t>Funciones   armónicas   conjugadas    </a:t>
            </a:r>
            <a:endParaRPr lang="es-AR" sz="3600" u="sng" dirty="0"/>
          </a:p>
        </p:txBody>
      </p:sp>
    </p:spTree>
    <p:extLst>
      <p:ext uri="{BB962C8B-B14F-4D97-AF65-F5344CB8AC3E}">
        <p14:creationId xmlns:p14="http://schemas.microsoft.com/office/powerpoint/2010/main" val="23267761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01AF5D9F-1BCC-4291-995D-CB0EF75933FC}"/>
              </a:ext>
            </a:extLst>
          </p:cNvPr>
          <p:cNvPicPr>
            <a:picLocks noChangeAspect="1"/>
          </p:cNvPicPr>
          <p:nvPr/>
        </p:nvPicPr>
        <p:blipFill rotWithShape="1">
          <a:blip r:embed="rId2"/>
          <a:srcRect l="22258" t="40641" r="28871" b="14176"/>
          <a:stretch/>
        </p:blipFill>
        <p:spPr>
          <a:xfrm>
            <a:off x="383459" y="586872"/>
            <a:ext cx="11326760" cy="5887671"/>
          </a:xfrm>
          <a:prstGeom prst="rect">
            <a:avLst/>
          </a:prstGeom>
        </p:spPr>
      </p:pic>
    </p:spTree>
    <p:extLst>
      <p:ext uri="{BB962C8B-B14F-4D97-AF65-F5344CB8AC3E}">
        <p14:creationId xmlns:p14="http://schemas.microsoft.com/office/powerpoint/2010/main" val="5921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Imagen 45">
            <a:extLst>
              <a:ext uri="{FF2B5EF4-FFF2-40B4-BE49-F238E27FC236}">
                <a16:creationId xmlns:a16="http://schemas.microsoft.com/office/drawing/2014/main" id="{0115500E-0BCE-4895-A011-37F6FDBD445B}"/>
              </a:ext>
            </a:extLst>
          </p:cNvPr>
          <p:cNvPicPr>
            <a:picLocks noChangeAspect="1"/>
          </p:cNvPicPr>
          <p:nvPr/>
        </p:nvPicPr>
        <p:blipFill rotWithShape="1">
          <a:blip r:embed="rId2"/>
          <a:srcRect l="15905" t="43215" r="10905" b="38845"/>
          <a:stretch/>
        </p:blipFill>
        <p:spPr>
          <a:xfrm>
            <a:off x="287593" y="2253517"/>
            <a:ext cx="11387959" cy="1569366"/>
          </a:xfrm>
          <a:prstGeom prst="rect">
            <a:avLst/>
          </a:prstGeom>
        </p:spPr>
      </p:pic>
    </p:spTree>
    <p:extLst>
      <p:ext uri="{BB962C8B-B14F-4D97-AF65-F5344CB8AC3E}">
        <p14:creationId xmlns:p14="http://schemas.microsoft.com/office/powerpoint/2010/main" val="126325987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052B05-5FCB-4095-89FE-69590A1FA539}"/>
              </a:ext>
            </a:extLst>
          </p:cNvPr>
          <p:cNvPicPr>
            <a:picLocks noChangeAspect="1"/>
          </p:cNvPicPr>
          <p:nvPr/>
        </p:nvPicPr>
        <p:blipFill rotWithShape="1">
          <a:blip r:embed="rId2"/>
          <a:srcRect l="20819" t="24356" r="61595" b="43905"/>
          <a:stretch/>
        </p:blipFill>
        <p:spPr>
          <a:xfrm>
            <a:off x="3610303" y="0"/>
            <a:ext cx="4540469" cy="4607239"/>
          </a:xfrm>
          <a:prstGeom prst="rect">
            <a:avLst/>
          </a:prstGeom>
        </p:spPr>
      </p:pic>
      <p:pic>
        <p:nvPicPr>
          <p:cNvPr id="6" name="Imagen 5">
            <a:extLst>
              <a:ext uri="{FF2B5EF4-FFF2-40B4-BE49-F238E27FC236}">
                <a16:creationId xmlns:a16="http://schemas.microsoft.com/office/drawing/2014/main" id="{E4AA46F1-9DF2-445E-8224-12C9236C6851}"/>
              </a:ext>
            </a:extLst>
          </p:cNvPr>
          <p:cNvPicPr>
            <a:picLocks noChangeAspect="1"/>
          </p:cNvPicPr>
          <p:nvPr/>
        </p:nvPicPr>
        <p:blipFill rotWithShape="1">
          <a:blip r:embed="rId3"/>
          <a:srcRect l="40345" t="57475" r="25776" b="28495"/>
          <a:stretch/>
        </p:blipFill>
        <p:spPr>
          <a:xfrm>
            <a:off x="817402" y="4303984"/>
            <a:ext cx="10126269" cy="2357643"/>
          </a:xfrm>
          <a:prstGeom prst="rect">
            <a:avLst/>
          </a:prstGeom>
        </p:spPr>
      </p:pic>
    </p:spTree>
    <p:extLst>
      <p:ext uri="{BB962C8B-B14F-4D97-AF65-F5344CB8AC3E}">
        <p14:creationId xmlns:p14="http://schemas.microsoft.com/office/powerpoint/2010/main" val="34793258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3512A7D-BE6D-4F98-8C29-DF98203F9521}"/>
              </a:ext>
            </a:extLst>
          </p:cNvPr>
          <p:cNvPicPr>
            <a:picLocks noChangeAspect="1"/>
          </p:cNvPicPr>
          <p:nvPr/>
        </p:nvPicPr>
        <p:blipFill rotWithShape="1">
          <a:blip r:embed="rId2"/>
          <a:srcRect l="18750" t="26885" r="13362" b="56555"/>
          <a:stretch/>
        </p:blipFill>
        <p:spPr>
          <a:xfrm>
            <a:off x="348152" y="1852448"/>
            <a:ext cx="11495695" cy="1576552"/>
          </a:xfrm>
          <a:prstGeom prst="rect">
            <a:avLst/>
          </a:prstGeom>
        </p:spPr>
      </p:pic>
    </p:spTree>
    <p:extLst>
      <p:ext uri="{BB962C8B-B14F-4D97-AF65-F5344CB8AC3E}">
        <p14:creationId xmlns:p14="http://schemas.microsoft.com/office/powerpoint/2010/main" val="176953278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7ACCE926-7390-4255-9DCD-A01931E2380B}"/>
              </a:ext>
            </a:extLst>
          </p:cNvPr>
          <p:cNvPicPr>
            <a:picLocks noChangeAspect="1"/>
          </p:cNvPicPr>
          <p:nvPr/>
        </p:nvPicPr>
        <p:blipFill rotWithShape="1">
          <a:blip r:embed="rId2"/>
          <a:srcRect l="57097" t="23643" r="20645" b="50000"/>
          <a:stretch/>
        </p:blipFill>
        <p:spPr>
          <a:xfrm>
            <a:off x="2723094" y="139831"/>
            <a:ext cx="6347164" cy="4225691"/>
          </a:xfrm>
          <a:prstGeom prst="rect">
            <a:avLst/>
          </a:prstGeom>
        </p:spPr>
      </p:pic>
      <p:pic>
        <p:nvPicPr>
          <p:cNvPr id="6" name="Imagen 5">
            <a:extLst>
              <a:ext uri="{FF2B5EF4-FFF2-40B4-BE49-F238E27FC236}">
                <a16:creationId xmlns:a16="http://schemas.microsoft.com/office/drawing/2014/main" id="{50756D7B-B12A-4E98-8C86-65CE0F197F2D}"/>
              </a:ext>
            </a:extLst>
          </p:cNvPr>
          <p:cNvPicPr>
            <a:picLocks noChangeAspect="1"/>
          </p:cNvPicPr>
          <p:nvPr/>
        </p:nvPicPr>
        <p:blipFill rotWithShape="1">
          <a:blip r:embed="rId3"/>
          <a:srcRect l="20689" t="63915" r="58880" b="25275"/>
          <a:stretch/>
        </p:blipFill>
        <p:spPr>
          <a:xfrm>
            <a:off x="2186151" y="4365522"/>
            <a:ext cx="7819697" cy="2326111"/>
          </a:xfrm>
          <a:prstGeom prst="rect">
            <a:avLst/>
          </a:prstGeom>
        </p:spPr>
      </p:pic>
    </p:spTree>
    <p:extLst>
      <p:ext uri="{BB962C8B-B14F-4D97-AF65-F5344CB8AC3E}">
        <p14:creationId xmlns:p14="http://schemas.microsoft.com/office/powerpoint/2010/main" val="14172220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1000C6F3-4DC7-4AB6-8812-F89C2F8A43F8}"/>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2000"/>
                    </a14:imgEffect>
                  </a14:imgLayer>
                </a14:imgProps>
              </a:ext>
            </a:extLst>
          </a:blip>
          <a:srcRect l="34597" t="42577" r="25242" b="28807"/>
          <a:stretch/>
        </p:blipFill>
        <p:spPr>
          <a:xfrm>
            <a:off x="1406013" y="2280224"/>
            <a:ext cx="9586452" cy="3840355"/>
          </a:xfrm>
          <a:prstGeom prst="rect">
            <a:avLst/>
          </a:prstGeom>
        </p:spPr>
      </p:pic>
      <p:pic>
        <p:nvPicPr>
          <p:cNvPr id="3" name="Imagen 2">
            <a:extLst>
              <a:ext uri="{FF2B5EF4-FFF2-40B4-BE49-F238E27FC236}">
                <a16:creationId xmlns:a16="http://schemas.microsoft.com/office/drawing/2014/main" id="{839A26D2-2D34-4531-9FEA-19502F8C1B95}"/>
              </a:ext>
            </a:extLst>
          </p:cNvPr>
          <p:cNvPicPr>
            <a:picLocks noChangeAspect="1"/>
          </p:cNvPicPr>
          <p:nvPr/>
        </p:nvPicPr>
        <p:blipFill rotWithShape="1">
          <a:blip r:embed="rId4"/>
          <a:srcRect l="27097" t="50000" r="26573" b="40641"/>
          <a:stretch/>
        </p:blipFill>
        <p:spPr>
          <a:xfrm>
            <a:off x="836935" y="560440"/>
            <a:ext cx="10518130" cy="1194618"/>
          </a:xfrm>
          <a:prstGeom prst="rect">
            <a:avLst/>
          </a:prstGeom>
        </p:spPr>
      </p:pic>
    </p:spTree>
    <p:extLst>
      <p:ext uri="{BB962C8B-B14F-4D97-AF65-F5344CB8AC3E}">
        <p14:creationId xmlns:p14="http://schemas.microsoft.com/office/powerpoint/2010/main" val="3469251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6DF055E8-460D-4077-A925-9CB56D12E219}"/>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67000"/>
                    </a14:imgEffect>
                  </a14:imgLayer>
                </a14:imgProps>
              </a:ext>
            </a:extLst>
          </a:blip>
          <a:srcRect l="27338" t="15897" r="21250" b="13315"/>
          <a:stretch/>
        </p:blipFill>
        <p:spPr>
          <a:xfrm>
            <a:off x="1666567" y="161746"/>
            <a:ext cx="8554066" cy="6621852"/>
          </a:xfrm>
          <a:prstGeom prst="rect">
            <a:avLst/>
          </a:prstGeom>
        </p:spPr>
      </p:pic>
    </p:spTree>
    <p:extLst>
      <p:ext uri="{BB962C8B-B14F-4D97-AF65-F5344CB8AC3E}">
        <p14:creationId xmlns:p14="http://schemas.microsoft.com/office/powerpoint/2010/main" val="287080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A591C7F-4AC5-416D-AE36-3598982C201D}"/>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1000"/>
                    </a14:imgEffect>
                  </a14:imgLayer>
                </a14:imgProps>
              </a:ext>
            </a:extLst>
          </a:blip>
          <a:srcRect l="28065" t="25150" r="20887" b="51965"/>
          <a:stretch/>
        </p:blipFill>
        <p:spPr>
          <a:xfrm>
            <a:off x="566354" y="2035277"/>
            <a:ext cx="11059292" cy="2787445"/>
          </a:xfrm>
          <a:prstGeom prst="rect">
            <a:avLst/>
          </a:prstGeom>
        </p:spPr>
      </p:pic>
    </p:spTree>
    <p:extLst>
      <p:ext uri="{BB962C8B-B14F-4D97-AF65-F5344CB8AC3E}">
        <p14:creationId xmlns:p14="http://schemas.microsoft.com/office/powerpoint/2010/main" val="2863029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5A591C7F-4AC5-416D-AE36-3598982C201D}"/>
              </a:ext>
            </a:extLst>
          </p:cNvPr>
          <p:cNvPicPr>
            <a:picLocks noChangeAspect="1"/>
          </p:cNvPicPr>
          <p:nvPr/>
        </p:nvPicPr>
        <p:blipFill rotWithShape="1">
          <a:blip r:embed="rId2">
            <a:extLst>
              <a:ext uri="{BEBA8EAE-BF5A-486C-A8C5-ECC9F3942E4B}">
                <a14:imgProps xmlns:a14="http://schemas.microsoft.com/office/drawing/2010/main">
                  <a14:imgLayer r:embed="rId3">
                    <a14:imgEffect>
                      <a14:sharpenSoften amount="71000"/>
                    </a14:imgEffect>
                  </a14:imgLayer>
                </a14:imgProps>
              </a:ext>
            </a:extLst>
          </a:blip>
          <a:srcRect l="28065" t="46837" r="20887" b="16973"/>
          <a:stretch/>
        </p:blipFill>
        <p:spPr>
          <a:xfrm>
            <a:off x="1361156" y="2020529"/>
            <a:ext cx="10064539" cy="4011561"/>
          </a:xfrm>
          <a:prstGeom prst="rect">
            <a:avLst/>
          </a:prstGeom>
        </p:spPr>
      </p:pic>
      <p:sp>
        <p:nvSpPr>
          <p:cNvPr id="4" name="CuadroTexto 3">
            <a:extLst>
              <a:ext uri="{FF2B5EF4-FFF2-40B4-BE49-F238E27FC236}">
                <a16:creationId xmlns:a16="http://schemas.microsoft.com/office/drawing/2014/main" id="{3FDF332A-8FD9-48B9-BB12-DC79B6DCFE10}"/>
              </a:ext>
            </a:extLst>
          </p:cNvPr>
          <p:cNvSpPr txBox="1"/>
          <p:nvPr/>
        </p:nvSpPr>
        <p:spPr>
          <a:xfrm>
            <a:off x="668594" y="502744"/>
            <a:ext cx="10854812" cy="646331"/>
          </a:xfrm>
          <a:prstGeom prst="rect">
            <a:avLst/>
          </a:prstGeom>
          <a:noFill/>
        </p:spPr>
        <p:txBody>
          <a:bodyPr wrap="square" rtlCol="0">
            <a:spAutoFit/>
          </a:bodyPr>
          <a:lstStyle/>
          <a:p>
            <a:pPr algn="ctr"/>
            <a:r>
              <a:rPr lang="es-MX" sz="3600" u="sng" dirty="0"/>
              <a:t>Continuidad de una función compleja en un punto z</a:t>
            </a:r>
            <a:r>
              <a:rPr lang="es-MX" sz="3600" baseline="-25000" dirty="0"/>
              <a:t>0</a:t>
            </a:r>
            <a:endParaRPr lang="es-AR" sz="3600" dirty="0"/>
          </a:p>
        </p:txBody>
      </p:sp>
    </p:spTree>
    <p:extLst>
      <p:ext uri="{BB962C8B-B14F-4D97-AF65-F5344CB8AC3E}">
        <p14:creationId xmlns:p14="http://schemas.microsoft.com/office/powerpoint/2010/main" val="1493188496"/>
      </p:ext>
    </p:extLst>
  </p:cSld>
  <p:clrMapOvr>
    <a:masterClrMapping/>
  </p:clrMapOvr>
</p:sld>
</file>

<file path=ppt/theme/theme1.xml><?xml version="1.0" encoding="utf-8"?>
<a:theme xmlns:a="http://schemas.openxmlformats.org/drawingml/2006/main" name="Tema de Office">
  <a:themeElements>
    <a:clrScheme name="Azul">
      <a:dk1>
        <a:sysClr val="windowText" lastClr="000000"/>
      </a:dk1>
      <a:lt1>
        <a:sysClr val="window" lastClr="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TotalTime>
  <Words>578</Words>
  <Application>Microsoft Office PowerPoint</Application>
  <PresentationFormat>Panorámica</PresentationFormat>
  <Paragraphs>46</Paragraphs>
  <Slides>55</Slides>
  <Notes>3</Notes>
  <HiddenSlides>0</HiddenSlides>
  <MMClips>0</MMClips>
  <ScaleCrop>false</ScaleCrop>
  <HeadingPairs>
    <vt:vector size="8" baseType="variant">
      <vt:variant>
        <vt:lpstr>Fuentes usadas</vt:lpstr>
      </vt:variant>
      <vt:variant>
        <vt:i4>6</vt:i4>
      </vt:variant>
      <vt:variant>
        <vt:lpstr>Tema</vt:lpstr>
      </vt:variant>
      <vt:variant>
        <vt:i4>1</vt:i4>
      </vt:variant>
      <vt:variant>
        <vt:lpstr>Servidores OLE incrustados</vt:lpstr>
      </vt:variant>
      <vt:variant>
        <vt:i4>2</vt:i4>
      </vt:variant>
      <vt:variant>
        <vt:lpstr>Títulos de diapositiva</vt:lpstr>
      </vt:variant>
      <vt:variant>
        <vt:i4>55</vt:i4>
      </vt:variant>
    </vt:vector>
  </HeadingPairs>
  <TitlesOfParts>
    <vt:vector size="64" baseType="lpstr">
      <vt:lpstr>Arial</vt:lpstr>
      <vt:lpstr>Calibri</vt:lpstr>
      <vt:lpstr>Calibri Light</vt:lpstr>
      <vt:lpstr>charter</vt:lpstr>
      <vt:lpstr>Palatino Linotype</vt:lpstr>
      <vt:lpstr>Roboto</vt:lpstr>
      <vt:lpstr>Tema de Office</vt:lpstr>
      <vt:lpstr>Equation</vt:lpstr>
      <vt:lpstr>Ecuación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Claudio Maggi (prof.)</dc:creator>
  <cp:lastModifiedBy>Claudio Maggi (prof.)</cp:lastModifiedBy>
  <cp:revision>14</cp:revision>
  <dcterms:created xsi:type="dcterms:W3CDTF">2022-05-07T15:14:22Z</dcterms:created>
  <dcterms:modified xsi:type="dcterms:W3CDTF">2022-05-11T18:32:36Z</dcterms:modified>
</cp:coreProperties>
</file>