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36" autoAdjust="0"/>
  </p:normalViewPr>
  <p:slideViewPr>
    <p:cSldViewPr snapToGrid="0">
      <p:cViewPr varScale="1">
        <p:scale>
          <a:sx n="66" d="100"/>
          <a:sy n="66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263E7-1564-4050-A41C-4BACACB3CBC8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1D9A1-3D79-4659-9EFE-8F9CFF9C3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1D9A1-3D79-4659-9EFE-8F9CFF9C3C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2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4B2E-647F-4534-87A2-B4D1A725C25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D32-2696-4815-8A7A-0B50AF57F44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4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4B2E-647F-4534-87A2-B4D1A725C25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D32-2696-4815-8A7A-0B50AF57F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9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4B2E-647F-4534-87A2-B4D1A725C25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D32-2696-4815-8A7A-0B50AF57F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4B2E-647F-4534-87A2-B4D1A725C25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D32-2696-4815-8A7A-0B50AF57F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4B2E-647F-4534-87A2-B4D1A725C25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D32-2696-4815-8A7A-0B50AF57F44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83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4B2E-647F-4534-87A2-B4D1A725C25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D32-2696-4815-8A7A-0B50AF57F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4B2E-647F-4534-87A2-B4D1A725C25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D32-2696-4815-8A7A-0B50AF57F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9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4B2E-647F-4534-87A2-B4D1A725C25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D32-2696-4815-8A7A-0B50AF57F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6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4B2E-647F-4534-87A2-B4D1A725C25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D32-2696-4815-8A7A-0B50AF57F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7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054B2E-647F-4534-87A2-B4D1A725C25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E93D32-2696-4815-8A7A-0B50AF57F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3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4B2E-647F-4534-87A2-B4D1A725C25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D32-2696-4815-8A7A-0B50AF57F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6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054B2E-647F-4534-87A2-B4D1A725C25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E93D32-2696-4815-8A7A-0B50AF57F44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7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5314" y="454706"/>
            <a:ext cx="9144000" cy="2387600"/>
          </a:xfrm>
        </p:spPr>
        <p:txBody>
          <a:bodyPr>
            <a:normAutofit/>
          </a:bodyPr>
          <a:lstStyle/>
          <a:p>
            <a:r>
              <a:rPr lang="es-AR" sz="9600" dirty="0"/>
              <a:t>PÓRTICOS</a:t>
            </a:r>
            <a:endParaRPr lang="en-US" sz="9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Estabilidad – </a:t>
            </a:r>
            <a:r>
              <a:rPr lang="es-AR" dirty="0" err="1"/>
              <a:t>F.R.Reconquista</a:t>
            </a:r>
            <a:r>
              <a:rPr lang="es-AR" dirty="0"/>
              <a:t> – U.T.N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0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387926" y="472462"/>
            <a:ext cx="493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/>
              <a:t>Para los cálculos, es necesario determinar diferentes ángulos de la barra inclinada (pilar). Además de las componentes de RB en la dirección X (</a:t>
            </a:r>
            <a:r>
              <a:rPr lang="es-AR" dirty="0" err="1"/>
              <a:t>RBx</a:t>
            </a:r>
            <a:r>
              <a:rPr lang="es-AR" dirty="0"/>
              <a:t>) e Y (</a:t>
            </a:r>
            <a:r>
              <a:rPr lang="es-AR" dirty="0" err="1"/>
              <a:t>RBy</a:t>
            </a:r>
            <a:r>
              <a:rPr lang="es-AR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500254" y="2145252"/>
                <a:ext cx="6096000" cy="41192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𝑎𝑟𝑐𝑡𝑔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1,5 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=63,43°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=63,43°−30°=33,43°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𝑎𝑟𝑐𝑡𝑔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1,5 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=26,57°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+30°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=56,57°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=0,83 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𝑅𝐵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=0,55 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𝑅𝐵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254" y="2145252"/>
                <a:ext cx="6096000" cy="4119205"/>
              </a:xfrm>
              <a:prstGeom prst="rect">
                <a:avLst/>
              </a:prstGeom>
              <a:blipFill>
                <a:blip r:embed="rId3"/>
                <a:stretch>
                  <a:fillRect b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0"/>
            <a:ext cx="5776686" cy="628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0514" y="1484555"/>
            <a:ext cx="6734628" cy="319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94263"/>
            <a:ext cx="5920582" cy="707224"/>
          </a:xfrm>
        </p:spPr>
        <p:txBody>
          <a:bodyPr>
            <a:normAutofit/>
          </a:bodyPr>
          <a:lstStyle/>
          <a:p>
            <a:pPr algn="ctr"/>
            <a:r>
              <a:rPr lang="es-AR" sz="2400" b="1" u="sng" dirty="0"/>
              <a:t>Cálculo de Reacciones de vínculo</a:t>
            </a:r>
            <a:endParaRPr lang="en-US" sz="4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0" y="1484555"/>
                <a:ext cx="7939314" cy="4950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4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1,5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3,75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−0,83 . 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−0,55 . 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4,5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+7,5 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−2,49 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−2,48 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4,97 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𝑹𝑩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𝟐𝟐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𝑻</m:t>
                      </m:r>
                    </m:oMath>
                  </m:oMathPara>
                </a14:m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𝑹𝑩𝒚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𝟕𝟕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                                     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𝑹𝑩𝒙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𝟔𝟕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𝑻</m:t>
                      </m:r>
                    </m:oMath>
                  </m:oMathPara>
                </a14:m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4555"/>
                <a:ext cx="7939314" cy="49509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2995896" y="4992915"/>
            <a:ext cx="1981200" cy="484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531" y="0"/>
            <a:ext cx="4565891" cy="49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94262"/>
            <a:ext cx="5920582" cy="966501"/>
          </a:xfrm>
        </p:spPr>
        <p:txBody>
          <a:bodyPr>
            <a:normAutofit/>
          </a:bodyPr>
          <a:lstStyle/>
          <a:p>
            <a:pPr algn="ctr"/>
            <a:r>
              <a:rPr lang="es-AR" sz="2400" b="1" u="sng" dirty="0"/>
              <a:t>Cálculo de Reacciones de vínculo</a:t>
            </a:r>
            <a:endParaRPr lang="en-US" sz="4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-134551" y="1732914"/>
                <a:ext cx="3358371" cy="3405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𝑅𝐴𝑥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−0,83 . 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=0,83 . 3,22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𝑹𝑨𝒙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𝟔𝟕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𝑻</m:t>
                      </m:r>
                    </m:oMath>
                  </m:oMathPara>
                </a14:m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551" y="1732914"/>
                <a:ext cx="3358371" cy="34051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223819" y="1754330"/>
                <a:ext cx="4628078" cy="3383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5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ppppppppp</a:t>
                </a:r>
                <a:endParaRPr lang="en-US" sz="5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4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+0,55 . 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14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pppp</a:t>
                </a:r>
                <a:endParaRPr lang="en-US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−0,55 . 3,22 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𝑹𝑨𝒚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𝟐𝟑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𝑻</m:t>
                      </m:r>
                    </m:oMath>
                  </m:oMathPara>
                </a14:m>
                <a:endPara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819" y="1754330"/>
                <a:ext cx="4628078" cy="3383747"/>
              </a:xfrm>
              <a:prstGeom prst="rect">
                <a:avLst/>
              </a:prstGeom>
              <a:blipFill>
                <a:blip r:embed="rId3"/>
                <a:stretch>
                  <a:fillRect l="-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554034" y="4476500"/>
            <a:ext cx="1981200" cy="484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4547258" y="4508168"/>
            <a:ext cx="1981200" cy="484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474" y="566057"/>
            <a:ext cx="4339526" cy="47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57" y="-1"/>
            <a:ext cx="5834743" cy="62616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366977" y="865753"/>
            <a:ext cx="46603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LA BARRA INCLINADA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 Barra 4-B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8710" y="1900780"/>
            <a:ext cx="4932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/>
              <a:t>La fuerza horizontal (2,67 T) y la fuerza vertical (0,23 T) son las resultantes, en esas direcciones, de las fuerzas actuantes a la izquierda de la sección (4), en las direcciones X e Y respectivamente.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/>
              <a:t>Dichas fuerzas se deben descomponer en las direcciones perpendicular y tangente a la sección transversal, para la determinación de los esfuerzos Normales y de Corte.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811950" y="3193442"/>
                <a:ext cx="4427343" cy="3283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2,67 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=2,39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=1,19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=0,21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=0,10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=1,79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=0,89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=2,79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=1,61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950" y="3193442"/>
                <a:ext cx="4427343" cy="32839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/>
          <p:cNvSpPr/>
          <p:nvPr/>
        </p:nvSpPr>
        <p:spPr>
          <a:xfrm>
            <a:off x="8750832" y="2022254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429492" y="1325563"/>
                <a:ext cx="7480794" cy="5022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ESFUERZO NORMAL</a:t>
                </a:r>
                <a:endParaRPr lang="en-US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𝑎𝑟𝑟𝑖𝑏𝑎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5,23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=5,23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Como cada sección o punto debe estar en equilibrio, la resultante de las fuerzas que vienen de la derecha tiene que ser igual a la resultante de las fuerzas que vienen de la izquierda (cambiada de signo); por ejemplo, en el punto 2 será.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𝑅𝐴𝑦</m:t>
                      </m:r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𝑅𝐵𝑦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−2 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−1 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− 1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  4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5,23 </m:t>
                      </m:r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1,77 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−2 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−1 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− 1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  4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5,23 </m:t>
                      </m:r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− 5,23 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Mediante este análisis se puede observar que la barra A-2 está en compresión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2" y="1325563"/>
                <a:ext cx="7480794" cy="5022978"/>
              </a:xfrm>
              <a:prstGeom prst="rect">
                <a:avLst/>
              </a:prstGeom>
              <a:blipFill>
                <a:blip r:embed="rId2"/>
                <a:stretch>
                  <a:fillRect l="-651" t="-485" r="-651" b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920582" cy="449942"/>
          </a:xfrm>
        </p:spPr>
        <p:txBody>
          <a:bodyPr>
            <a:normAutofit/>
          </a:bodyPr>
          <a:lstStyle/>
          <a:p>
            <a:pPr algn="ctr"/>
            <a:r>
              <a:rPr lang="es-AR" sz="2400" b="1" u="sng" dirty="0"/>
              <a:t>DETERMINACIÓN DE ESFUERZOS </a:t>
            </a:r>
            <a:endParaRPr lang="en-US" sz="4000" u="sng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286" y="449943"/>
            <a:ext cx="4285528" cy="4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17600" y="1625600"/>
            <a:ext cx="6856898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920582" cy="478970"/>
          </a:xfrm>
        </p:spPr>
        <p:txBody>
          <a:bodyPr>
            <a:normAutofit/>
          </a:bodyPr>
          <a:lstStyle/>
          <a:p>
            <a:pPr algn="ctr"/>
            <a:r>
              <a:rPr lang="es-AR" sz="2400" b="1" u="sng" dirty="0"/>
              <a:t>DETERMINACIÓN DE ESFUERZOS </a:t>
            </a:r>
            <a:endParaRPr lang="en-US" sz="4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0" y="478970"/>
                <a:ext cx="7974498" cy="6013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Siguiendo con los demás puntos tenemos: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𝑖𝑧𝑞𝑢𝑖𝑒𝑟𝑑𝑎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𝑑𝑒𝑟𝑒𝑐h𝑎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𝑖𝑧𝑞𝑢𝑖𝑒𝑟𝑑𝑎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𝑑𝑒𝑟𝑒𝑐h𝑎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−2,67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 determinar el esfuerzo Normal en la barra inclinada tenemos que observar el análisis que se realizó para esa barra y considerar las fuerzas perpendiculares a la sección transversal o en coincidencia con el eje de la barra.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𝑠𝑒𝑛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−0,23 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=1,19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−0,21 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=0,98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≅1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𝑎𝑟𝑟𝑖𝑏𝑎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=1,19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−0,21 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=0,98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≅1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=1,19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−0,21 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1,19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−0,21 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+1,79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=2,79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𝑎𝑟𝑟𝑖𝑏𝑎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=1,19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−0,21 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1,19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−0,21 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+1,79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=2,79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Verificamos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=1,19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−0,21 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30°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8970"/>
                <a:ext cx="7974498" cy="6013056"/>
              </a:xfrm>
              <a:prstGeom prst="rect">
                <a:avLst/>
              </a:prstGeom>
              <a:blipFill>
                <a:blip r:embed="rId2"/>
                <a:stretch>
                  <a:fillRect l="-612" t="-507" r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472" y="0"/>
            <a:ext cx="4285528" cy="4659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6592228" y="5955583"/>
                <a:ext cx="4639090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1,19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−0,21 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+1,79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−2,79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228" y="5955583"/>
                <a:ext cx="4639090" cy="491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3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18" y="261257"/>
            <a:ext cx="7890311" cy="587657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-360363"/>
            <a:ext cx="41979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2400" b="1" u="sng" dirty="0"/>
              <a:t>DIAGRAMA ESFUERZO NORMAL </a:t>
            </a:r>
            <a:endParaRPr lang="en-US" sz="4000" u="sng" dirty="0"/>
          </a:p>
        </p:txBody>
      </p:sp>
      <p:sp>
        <p:nvSpPr>
          <p:cNvPr id="7" name="Rectángulo 6"/>
          <p:cNvSpPr/>
          <p:nvPr/>
        </p:nvSpPr>
        <p:spPr>
          <a:xfrm>
            <a:off x="1117600" y="1669143"/>
            <a:ext cx="2540000" cy="17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45656" y="696691"/>
                <a:ext cx="2917371" cy="914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𝑎𝑟𝑟𝑖𝑏𝑎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5,23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=5,23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56" y="696691"/>
                <a:ext cx="2917371" cy="914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207818" y="1508011"/>
                <a:ext cx="1989967" cy="5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𝑖𝑧𝑞𝑢𝑖𝑒𝑟𝑑𝑎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8" y="1508011"/>
                <a:ext cx="1989967" cy="5142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207818" y="1981447"/>
                <a:ext cx="2156681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𝑑𝑒𝑟𝑒𝑐h𝑎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8" y="1981447"/>
                <a:ext cx="2156681" cy="491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87314" y="2392849"/>
                <a:ext cx="2294539" cy="5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𝑖𝑧𝑞𝑢𝑖𝑒𝑟𝑑𝑎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14" y="2392849"/>
                <a:ext cx="2294539" cy="514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191545" y="2884137"/>
                <a:ext cx="1852110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𝑑𝑒𝑟𝑒𝑐h𝑎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5" y="2884137"/>
                <a:ext cx="1852110" cy="491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207818" y="3318494"/>
                <a:ext cx="2647070" cy="51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=0,98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≅1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8" y="3318494"/>
                <a:ext cx="2647070" cy="5152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187314" y="3833700"/>
                <a:ext cx="2708369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𝑎𝑟𝑟𝑖𝑏𝑎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=0,98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≅1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14" y="3833700"/>
                <a:ext cx="2708369" cy="4912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207818" y="4245102"/>
                <a:ext cx="1915886" cy="51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=2,79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8" y="4245102"/>
                <a:ext cx="1915886" cy="5152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180299" y="4736390"/>
                <a:ext cx="2017486" cy="491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𝑎𝑟𝑟𝑖𝑏𝑎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=2,79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99" y="4736390"/>
                <a:ext cx="2017486" cy="4912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137840" y="5227678"/>
                <a:ext cx="1681294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0" y="5227678"/>
                <a:ext cx="1681294" cy="391646"/>
              </a:xfrm>
              <a:prstGeom prst="rect">
                <a:avLst/>
              </a:prstGeom>
              <a:blipFill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9067187" y="4982034"/>
                <a:ext cx="560025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187" y="4982034"/>
                <a:ext cx="560025" cy="4912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lipse 18"/>
          <p:cNvSpPr/>
          <p:nvPr/>
        </p:nvSpPr>
        <p:spPr>
          <a:xfrm>
            <a:off x="7150688" y="5473322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979247" y="2001071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8373461" y="2022254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8808890" y="2861534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9254592" y="3833700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7027644" y="3644024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7710586" y="2023956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4514" y="0"/>
            <a:ext cx="4219772" cy="537029"/>
          </a:xfrm>
        </p:spPr>
        <p:txBody>
          <a:bodyPr>
            <a:normAutofit/>
          </a:bodyPr>
          <a:lstStyle/>
          <a:p>
            <a:pPr algn="ctr"/>
            <a:r>
              <a:rPr lang="es-AR" sz="2400" b="1" u="sng" dirty="0"/>
              <a:t>DETERMINACIÓN DE ESFUERZOS </a:t>
            </a:r>
            <a:endParaRPr lang="en-US" sz="4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34514" y="1886683"/>
                <a:ext cx="7771958" cy="4220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ESFUERZO DE CORTE</a:t>
                </a:r>
                <a:endParaRPr lang="en-US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𝑎𝑟𝑟𝑖𝑏𝑎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1,67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1,67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𝑎𝑟𝑟𝑖𝑏𝑎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1,67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2,67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Como cada sección o punto debe estar en equilibrio, en cada punto, la resultante de las fuerzas que vienen de la derecha tiene que ser igual a la resultante de las fuerzas que vienen de la izquierda (cambiada de signo); por ejemplo, en el punto 2 será.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−(−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2,67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4" y="1886683"/>
                <a:ext cx="7771958" cy="4220899"/>
              </a:xfrm>
              <a:prstGeom prst="rect">
                <a:avLst/>
              </a:prstGeom>
              <a:blipFill>
                <a:blip r:embed="rId2"/>
                <a:stretch>
                  <a:fillRect l="-627" t="-577" r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/>
          <p:cNvSpPr/>
          <p:nvPr/>
        </p:nvSpPr>
        <p:spPr>
          <a:xfrm>
            <a:off x="1045029" y="1640114"/>
            <a:ext cx="10189028" cy="246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472" y="0"/>
            <a:ext cx="4285528" cy="4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6629" y="1654629"/>
            <a:ext cx="10087428" cy="159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472" y="0"/>
            <a:ext cx="4285528" cy="4659086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812473" y="1"/>
            <a:ext cx="5920582" cy="725714"/>
          </a:xfrm>
        </p:spPr>
        <p:txBody>
          <a:bodyPr>
            <a:normAutofit/>
          </a:bodyPr>
          <a:lstStyle/>
          <a:p>
            <a:pPr algn="ctr"/>
            <a:r>
              <a:rPr lang="es-AR" sz="2400" b="1" u="sng" dirty="0"/>
              <a:t>DETERMINACIÓN DE ESFUERZOS </a:t>
            </a:r>
            <a:endParaRPr lang="en-US" sz="4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60878" y="966923"/>
                <a:ext cx="8144493" cy="4975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Siguiendo con los demás puntos tenemos: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𝑣𝑜𝑙𝑎𝑑𝑖𝑧𝑜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𝑒𝑥𝑡𝑟𝑒𝑚𝑜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𝑙𝑖𝑏𝑟𝑒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𝑖𝑧𝑞𝑢𝑖𝑒𝑟𝑑𝑎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=− 1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 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𝑑𝑒𝑟𝑒𝑐h𝑎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− 1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 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+5,23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𝑖𝑧𝑞𝑢𝑖𝑒𝑟𝑑𝑎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2,5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− 1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 2,5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+5,23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=2,73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𝑑𝑒𝑟𝑒𝑐h𝑎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2,5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− 1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 2,5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+5,23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=1,73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𝑖𝑧𝑞𝑢𝑖𝑒𝑟𝑑𝑎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4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− 1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 4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+5,23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Verificación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equilibrio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punt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o)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𝑑𝑒𝑟𝑒𝑐h𝑎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4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𝑅𝐵𝑦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78" y="966923"/>
                <a:ext cx="8144493" cy="4975273"/>
              </a:xfrm>
              <a:prstGeom prst="rect">
                <a:avLst/>
              </a:prstGeom>
              <a:blipFill>
                <a:blip r:embed="rId3"/>
                <a:stretch>
                  <a:fillRect l="-599" t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5261017" y="5259477"/>
                <a:ext cx="5653727" cy="749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− 1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 4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+5,23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+ 1,77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017" y="5259477"/>
                <a:ext cx="5653727" cy="7497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9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0514" y="1625600"/>
            <a:ext cx="10319657" cy="181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/>
              <p:cNvSpPr/>
              <p:nvPr/>
            </p:nvSpPr>
            <p:spPr>
              <a:xfrm>
                <a:off x="188685" y="1349931"/>
                <a:ext cx="7778336" cy="437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 determinar el esfuerzo de Corte en la barra inclinada tenemos que observar el análisis que se realizó para esa barra y considerar las fuerzas perpendiculares al eje de la barra o tangentes a la sección transversal de la barra.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+0,23 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=2,39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+0,10 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=2,49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𝑎𝑟𝑟𝑖𝑏𝑎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=2,39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+0,10 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=2,49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𝑎𝑏𝑎𝑗𝑜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=2,39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+0,10 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2,39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+0,10 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+0,89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1,6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𝑎𝑟𝑟𝑖𝑏𝑎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=2,39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+0,10 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2,39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+0,10 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+0,89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1,6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Verificamos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=2,39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+0,10 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30°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5" y="1349931"/>
                <a:ext cx="7778336" cy="4371325"/>
              </a:xfrm>
              <a:prstGeom prst="rect">
                <a:avLst/>
              </a:prstGeom>
              <a:blipFill>
                <a:blip r:embed="rId2"/>
                <a:stretch>
                  <a:fillRect l="-705" t="-557" r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812473" y="0"/>
            <a:ext cx="5920582" cy="986971"/>
          </a:xfrm>
        </p:spPr>
        <p:txBody>
          <a:bodyPr>
            <a:normAutofit/>
          </a:bodyPr>
          <a:lstStyle/>
          <a:p>
            <a:pPr algn="ctr"/>
            <a:r>
              <a:rPr lang="es-AR" sz="2400" b="1" u="sng" dirty="0"/>
              <a:t>DETERMINACIÓN DE ESFUERZOS </a:t>
            </a:r>
            <a:endParaRPr lang="en-US" sz="4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5638223" y="5229968"/>
                <a:ext cx="4536498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2,39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+0,10 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−0,89 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−1,61 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≅0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223" y="5229968"/>
                <a:ext cx="4536498" cy="491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472" y="0"/>
            <a:ext cx="4285528" cy="4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4826"/>
          </a:xfrm>
        </p:spPr>
        <p:txBody>
          <a:bodyPr>
            <a:normAutofit/>
          </a:bodyPr>
          <a:lstStyle/>
          <a:p>
            <a:pPr algn="ctr"/>
            <a:r>
              <a:rPr lang="es-AR" sz="6600" u="sng" dirty="0"/>
              <a:t>PÓRTICOS</a:t>
            </a:r>
            <a:endParaRPr lang="en-US" sz="6600" u="sng" dirty="0"/>
          </a:p>
        </p:txBody>
      </p:sp>
      <p:sp>
        <p:nvSpPr>
          <p:cNvPr id="4" name="Rectángulo 3"/>
          <p:cNvSpPr/>
          <p:nvPr/>
        </p:nvSpPr>
        <p:spPr>
          <a:xfrm>
            <a:off x="838200" y="2133592"/>
            <a:ext cx="1051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/>
              <a:t>Se denomina PÓRTICO</a:t>
            </a:r>
            <a:r>
              <a:rPr lang="es-ES" sz="3600" b="0" i="1" u="none" strike="noStrike" baseline="0" dirty="0"/>
              <a:t> </a:t>
            </a:r>
            <a:r>
              <a:rPr lang="es-ES" sz="3600" dirty="0"/>
              <a:t>a toda estructura constituida por una sucesión de barras, de eje rectilíneo o curvilíneo, vinculadas entre sí y a tierra, de modo de constituir una estructura </a:t>
            </a:r>
            <a:r>
              <a:rPr lang="es-ES" sz="3600" u="sng" dirty="0"/>
              <a:t>isostáticamente sustentada</a:t>
            </a:r>
            <a:r>
              <a:rPr lang="es-ES" sz="3600" dirty="0"/>
              <a:t>. Cuando los ejes de las barras son curvos, suele denominárselos ARCOS</a:t>
            </a:r>
            <a:r>
              <a:rPr lang="es-ES" sz="3600" b="0" i="0" u="none" strike="noStrike" baseline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0888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59543" y="1683657"/>
            <a:ext cx="5352861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9274629" y="1494971"/>
            <a:ext cx="2046514" cy="449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5246" y="-165080"/>
            <a:ext cx="41979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2400" b="1" u="sng" dirty="0"/>
              <a:t>DIAGRAMA ESFUERZO DE CORTE </a:t>
            </a:r>
            <a:endParaRPr lang="en-US" sz="4000" u="sng" dirty="0"/>
          </a:p>
        </p:txBody>
      </p:sp>
      <p:sp>
        <p:nvSpPr>
          <p:cNvPr id="7" name="Rectángulo 6"/>
          <p:cNvSpPr/>
          <p:nvPr/>
        </p:nvSpPr>
        <p:spPr>
          <a:xfrm>
            <a:off x="9445004" y="259139"/>
            <a:ext cx="2547002" cy="31393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AR" u="sng" dirty="0"/>
              <a:t>Nota</a:t>
            </a:r>
            <a:r>
              <a:rPr lang="es-AR" dirty="0"/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/>
              <a:t>La variación del esfuerzo de corte, cuando existe carga distribuida, es lineal.</a:t>
            </a:r>
          </a:p>
          <a:p>
            <a:pPr algn="just"/>
            <a:endParaRPr lang="es-A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/>
              <a:t>Entre cargas puntuales el esfuerzo de corte permanece constante (no hay variación).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827" y="0"/>
            <a:ext cx="4763177" cy="6270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135246" y="1074290"/>
                <a:ext cx="2757714" cy="914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𝑎𝑟𝑟𝑖𝑏𝑎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1,67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𝑅𝐴𝑥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1,67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6" y="1074290"/>
                <a:ext cx="2757714" cy="914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99384" y="1857821"/>
                <a:ext cx="2134825" cy="491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𝑎𝑟𝑟𝑖𝑏𝑎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" y="1857821"/>
                <a:ext cx="2134825" cy="491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116114" y="2302690"/>
                <a:ext cx="3065646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𝑣𝑜𝑙𝑎𝑑𝑖𝑧𝑜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𝑒𝑥𝑡𝑟𝑒𝑚𝑜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𝑙𝑖𝑏𝑟𝑒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4" y="2302690"/>
                <a:ext cx="3065646" cy="491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99384" y="2683956"/>
                <a:ext cx="1978234" cy="5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𝑖𝑧𝑞𝑢𝑖𝑒𝑟𝑑𝑎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" y="2683956"/>
                <a:ext cx="1978234" cy="514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2294900" y="2706911"/>
                <a:ext cx="2114469" cy="491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𝑑𝑒𝑟𝑒𝑐h𝑎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900" y="2706911"/>
                <a:ext cx="2114469" cy="491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127422" y="3180820"/>
                <a:ext cx="2223596" cy="514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𝑖𝑧𝑞𝑢𝑖𝑒𝑟𝑑𝑎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=2,73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22" y="3180820"/>
                <a:ext cx="2223596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2562445" y="3180820"/>
                <a:ext cx="2100250" cy="491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𝑑𝑒𝑟𝑒𝑐h𝑎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=1,73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45" y="3180820"/>
                <a:ext cx="2100250" cy="4912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2594948" y="1833902"/>
                <a:ext cx="1960216" cy="51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48" y="1833902"/>
                <a:ext cx="1960216" cy="5152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99700" y="3703254"/>
                <a:ext cx="2279039" cy="514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𝑖𝑧𝑞𝑢𝑖𝑒𝑟𝑑𝑎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0" y="3703254"/>
                <a:ext cx="2279039" cy="5142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2593103" y="3703254"/>
                <a:ext cx="1891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𝑑𝑒𝑟𝑒𝑐h𝑎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103" y="3703254"/>
                <a:ext cx="1891672" cy="369332"/>
              </a:xfrm>
              <a:prstGeom prst="rect">
                <a:avLst/>
              </a:prstGeom>
              <a:blipFill>
                <a:blip r:embed="rId12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21701" y="4200118"/>
                <a:ext cx="2133600" cy="51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=2,49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1" y="4200118"/>
                <a:ext cx="2133600" cy="5152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/>
              <p:cNvSpPr/>
              <p:nvPr/>
            </p:nvSpPr>
            <p:spPr>
              <a:xfrm>
                <a:off x="2562445" y="4245425"/>
                <a:ext cx="2021514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𝑎𝑟𝑟𝑖𝑏𝑎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=2,49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á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45" y="4245425"/>
                <a:ext cx="2021514" cy="4912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/>
              <p:cNvSpPr/>
              <p:nvPr/>
            </p:nvSpPr>
            <p:spPr>
              <a:xfrm>
                <a:off x="135246" y="4736713"/>
                <a:ext cx="1894185" cy="412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𝑎𝑏𝑎𝑗𝑜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=1,6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á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6" y="4736713"/>
                <a:ext cx="1894185" cy="412613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/>
              <p:cNvSpPr/>
              <p:nvPr/>
            </p:nvSpPr>
            <p:spPr>
              <a:xfrm>
                <a:off x="2526290" y="4736713"/>
                <a:ext cx="1958485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𝑎𝑟𝑟𝑖𝑏𝑎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1,6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á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290" y="4736713"/>
                <a:ext cx="1958485" cy="4912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160695" y="5266393"/>
                <a:ext cx="1669560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5" y="5266393"/>
                <a:ext cx="1669560" cy="391646"/>
              </a:xfrm>
              <a:prstGeom prst="rect">
                <a:avLst/>
              </a:prstGeom>
              <a:blipFill>
                <a:blip r:embed="rId1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Elipse 24"/>
          <p:cNvSpPr/>
          <p:nvPr/>
        </p:nvSpPr>
        <p:spPr>
          <a:xfrm>
            <a:off x="5294854" y="5567951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5239525" y="1529644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8484939" y="725163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7402998" y="3101303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8049510" y="4200118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5171810" y="3883793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7897427" y="725163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Conector recto 33"/>
          <p:cNvCxnSpPr>
            <a:stCxn id="31" idx="3"/>
          </p:cNvCxnSpPr>
          <p:nvPr/>
        </p:nvCxnSpPr>
        <p:spPr>
          <a:xfrm flipH="1">
            <a:off x="6674069" y="1096732"/>
            <a:ext cx="1287125" cy="1352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>
            <a:stCxn id="27" idx="3"/>
          </p:cNvCxnSpPr>
          <p:nvPr/>
        </p:nvCxnSpPr>
        <p:spPr>
          <a:xfrm flipH="1">
            <a:off x="7535917" y="1096732"/>
            <a:ext cx="1012789" cy="1352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>
            <a:stCxn id="26" idx="5"/>
          </p:cNvCxnSpPr>
          <p:nvPr/>
        </p:nvCxnSpPr>
        <p:spPr>
          <a:xfrm>
            <a:off x="5611187" y="1901213"/>
            <a:ext cx="119096" cy="547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6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46629" y="1654629"/>
            <a:ext cx="10290628" cy="154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191" y="532377"/>
            <a:ext cx="4700360" cy="29114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472" y="0"/>
            <a:ext cx="4285528" cy="4659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53719" y="1680246"/>
                <a:ext cx="5361709" cy="3566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MOMENTO FLECTOR</a:t>
                </a:r>
                <a:endParaRPr lang="en-US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1=−1,67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−5,01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=−1,67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6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− 1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−13,02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𝑖𝑧𝑞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=−1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0,5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−0,5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𝑑𝑒𝑟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=−13,02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−0,5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−13,52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19" y="1680246"/>
                <a:ext cx="5361709" cy="3566361"/>
              </a:xfrm>
              <a:prstGeom prst="rect">
                <a:avLst/>
              </a:prstGeom>
              <a:blipFill>
                <a:blip r:embed="rId4"/>
                <a:stretch>
                  <a:fillRect l="-909" t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038270" cy="564230"/>
          </a:xfrm>
        </p:spPr>
        <p:txBody>
          <a:bodyPr>
            <a:normAutofit/>
          </a:bodyPr>
          <a:lstStyle/>
          <a:p>
            <a:pPr algn="ctr"/>
            <a:r>
              <a:rPr lang="es-AR" sz="2400" b="1" u="sng" dirty="0"/>
              <a:t>DETERMINACIÓN DE ESFUERZOS </a:t>
            </a:r>
            <a:endParaRPr lang="en-US" sz="4000" u="sng" dirty="0"/>
          </a:p>
        </p:txBody>
      </p:sp>
      <p:sp>
        <p:nvSpPr>
          <p:cNvPr id="5" name="Rectángulo 4"/>
          <p:cNvSpPr/>
          <p:nvPr/>
        </p:nvSpPr>
        <p:spPr>
          <a:xfrm>
            <a:off x="348343" y="5187524"/>
            <a:ext cx="1108891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Nudo 2 está en equilibrio, por lo tanto, el momento a la derecha del nudo debe compensar la suma de los otros dos momentos; da negativo, eso quiere decir que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traccionan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 fibras de arriba del eje neutro.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91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32114" y="1567543"/>
            <a:ext cx="10101943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472" y="0"/>
            <a:ext cx="4285528" cy="4659086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3646" y="306958"/>
            <a:ext cx="5920582" cy="435429"/>
          </a:xfrm>
        </p:spPr>
        <p:txBody>
          <a:bodyPr>
            <a:normAutofit/>
          </a:bodyPr>
          <a:lstStyle/>
          <a:p>
            <a:pPr algn="ctr"/>
            <a:r>
              <a:rPr lang="es-AR" sz="2400" b="1" u="sng" dirty="0"/>
              <a:t>DETERMINACIÓN DE ESFUERZOS </a:t>
            </a:r>
            <a:endParaRPr lang="en-US" sz="4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0" y="5366183"/>
                <a:ext cx="10412022" cy="749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4,5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 4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3,5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0,75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=0,03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≅0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6183"/>
                <a:ext cx="10412022" cy="7497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33646" y="1561140"/>
                <a:ext cx="7082971" cy="749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3=5,23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1,5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6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 2,5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1,25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6" y="1561140"/>
                <a:ext cx="7082971" cy="7497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0" y="3043683"/>
                <a:ext cx="7906472" cy="749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4=5,23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6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 4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1,5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3683"/>
                <a:ext cx="7906472" cy="7497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0" y="4598381"/>
                <a:ext cx="11364686" cy="749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5=5,23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3,75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−1,67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4,5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 4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2,75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1,5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2,25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=−2,66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98381"/>
                <a:ext cx="11364686" cy="7497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33646" y="4034938"/>
                <a:ext cx="1808935" cy="491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4=−6,83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6" y="4034938"/>
                <a:ext cx="1808935" cy="491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0" y="2480193"/>
                <a:ext cx="1842581" cy="491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3=−8,3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80193"/>
                <a:ext cx="1842581" cy="4912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92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857" y="0"/>
            <a:ext cx="7765143" cy="630253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4197927" cy="592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2400" b="1" u="sng" dirty="0"/>
              <a:t>DIAGRAMA ESFUERZO FLECTOR </a:t>
            </a:r>
            <a:endParaRPr lang="en-US" sz="4000" u="sng" dirty="0"/>
          </a:p>
        </p:txBody>
      </p:sp>
      <p:sp>
        <p:nvSpPr>
          <p:cNvPr id="8" name="Rectángulo 7"/>
          <p:cNvSpPr/>
          <p:nvPr/>
        </p:nvSpPr>
        <p:spPr>
          <a:xfrm>
            <a:off x="231750" y="4007732"/>
            <a:ext cx="4164961" cy="20313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AR" u="sng" dirty="0"/>
              <a:t>Nota</a:t>
            </a:r>
            <a:r>
              <a:rPr lang="es-AR" dirty="0"/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/>
              <a:t>La variación del esfuerzo flector, cuando existe carga distribuida, es parabólica.</a:t>
            </a:r>
          </a:p>
          <a:p>
            <a:pPr algn="just"/>
            <a:endParaRPr lang="es-A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/>
              <a:t>Entre cargas puntuales el esfuerzo flector presenta variación lineal.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1059543" y="1654629"/>
            <a:ext cx="3541486" cy="159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261896" y="632171"/>
                <a:ext cx="1399549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96" y="632171"/>
                <a:ext cx="1399549" cy="491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2518193" y="632171"/>
                <a:ext cx="1908664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1= −5,01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193" y="632171"/>
                <a:ext cx="1908664" cy="491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61896" y="1163340"/>
                <a:ext cx="2546338" cy="51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𝑎𝑏𝑎𝑗𝑜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−13,02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96" y="1163340"/>
                <a:ext cx="2546338" cy="5152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261896" y="1702127"/>
                <a:ext cx="1999458" cy="5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𝑖𝑧𝑞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=−0,5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96" y="1702127"/>
                <a:ext cx="1999458" cy="514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2470213" y="1694509"/>
                <a:ext cx="2294666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𝑑𝑒𝑟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=−13,52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213" y="1694509"/>
                <a:ext cx="2294666" cy="491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231750" y="2308573"/>
                <a:ext cx="1785580" cy="491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3=−8,3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50" y="2308573"/>
                <a:ext cx="1785580" cy="4912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2388992" y="2326680"/>
                <a:ext cx="1808935" cy="491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4=−6,83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92" y="2326680"/>
                <a:ext cx="1808935" cy="4912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231750" y="2846397"/>
                <a:ext cx="18461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5=−2,66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50" y="2846397"/>
                <a:ext cx="18461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113687" y="3429888"/>
                <a:ext cx="15530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𝑀𝐵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𝑇𝑚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7" y="3429888"/>
                <a:ext cx="155302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lipse 17"/>
          <p:cNvSpPr/>
          <p:nvPr/>
        </p:nvSpPr>
        <p:spPr>
          <a:xfrm>
            <a:off x="8850304" y="5821397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8041979" y="3345554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10648616" y="1998710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9371865" y="4588074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10189630" y="5233417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9754201" y="5821397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10018926" y="1998710"/>
            <a:ext cx="435429" cy="43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Conector recto 25"/>
          <p:cNvCxnSpPr>
            <a:stCxn id="24" idx="3"/>
          </p:cNvCxnSpPr>
          <p:nvPr/>
        </p:nvCxnSpPr>
        <p:spPr>
          <a:xfrm flipH="1">
            <a:off x="9285733" y="2370279"/>
            <a:ext cx="796960" cy="1892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>
            <a:stCxn id="20" idx="3"/>
          </p:cNvCxnSpPr>
          <p:nvPr/>
        </p:nvCxnSpPr>
        <p:spPr>
          <a:xfrm flipH="1">
            <a:off x="9684213" y="2370279"/>
            <a:ext cx="1028170" cy="1892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>
            <a:stCxn id="23" idx="1"/>
          </p:cNvCxnSpPr>
          <p:nvPr/>
        </p:nvCxnSpPr>
        <p:spPr>
          <a:xfrm flipH="1" flipV="1">
            <a:off x="8751825" y="5176054"/>
            <a:ext cx="1066143" cy="709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>
            <a:stCxn id="19" idx="5"/>
          </p:cNvCxnSpPr>
          <p:nvPr/>
        </p:nvCxnSpPr>
        <p:spPr>
          <a:xfrm>
            <a:off x="8413641" y="3717123"/>
            <a:ext cx="338184" cy="545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3707" y="46470"/>
            <a:ext cx="5230091" cy="1325563"/>
          </a:xfrm>
        </p:spPr>
        <p:txBody>
          <a:bodyPr/>
          <a:lstStyle/>
          <a:p>
            <a:pPr algn="ctr"/>
            <a:r>
              <a:rPr lang="es-AR" u="sng" dirty="0"/>
              <a:t>Tipos de Pórticos</a:t>
            </a:r>
            <a:endParaRPr lang="en-US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1" y="46470"/>
            <a:ext cx="5273854" cy="627120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690752" y="180746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En la figura se muestra ejemplos de distintos de pórticos, constituidos: los (a) y </a:t>
            </a:r>
            <a:r>
              <a:rPr lang="es-ES" sz="2000" i="1" dirty="0"/>
              <a:t>(b) </a:t>
            </a:r>
            <a:r>
              <a:rPr lang="es-ES" sz="2000" dirty="0"/>
              <a:t>por una única chapa, los (c), (d) y (e) por dos chapas, y </a:t>
            </a:r>
            <a:r>
              <a:rPr lang="en-US" sz="2000" dirty="0"/>
              <a:t>el (f) </a:t>
            </a:r>
            <a:r>
              <a:rPr lang="es-AR" sz="2000" dirty="0"/>
              <a:t>por tres</a:t>
            </a:r>
            <a:r>
              <a:rPr lang="en-US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Se </a:t>
            </a:r>
            <a:r>
              <a:rPr lang="es-AR" sz="2000" dirty="0"/>
              <a:t>distinguen entre pórticos </a:t>
            </a:r>
            <a:r>
              <a:rPr lang="es-AR" sz="2000" i="1" dirty="0"/>
              <a:t>simples </a:t>
            </a:r>
            <a:r>
              <a:rPr lang="es-AR" sz="2000" dirty="0"/>
              <a:t>y </a:t>
            </a:r>
            <a:r>
              <a:rPr lang="es-AR" sz="2000" i="1" dirty="0"/>
              <a:t>múltiples, </a:t>
            </a:r>
            <a:r>
              <a:rPr lang="es-AR" sz="2000" dirty="0"/>
              <a:t>correspondiendo </a:t>
            </a:r>
            <a:r>
              <a:rPr lang="es-ES" sz="2000" dirty="0"/>
              <a:t>la primera denominación a aquellos pórticos de una sola luz o tramo, la </a:t>
            </a:r>
            <a:r>
              <a:rPr lang="es-AR" sz="2000" dirty="0"/>
              <a:t>segunda a los de dos o más luces (figura f</a:t>
            </a:r>
            <a:r>
              <a:rPr lang="es-AR" sz="2000" i="1" dirty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000" dirty="0"/>
              <a:t>La figura (e) muestra un tipo de pórtico denominado  </a:t>
            </a:r>
            <a:r>
              <a:rPr lang="es-AR" sz="2000" i="1" dirty="0"/>
              <a:t>atirantado. </a:t>
            </a:r>
            <a:r>
              <a:rPr lang="es-ES" sz="2000" dirty="0"/>
              <a:t>Está constituido por dos chapas articuladas entre sí y vinculadas por una biela (o tirante), articulada a cada una de las chapas. El conjunto es rígido e indeformable, poseyendo tres grados de libertad, por lo que requiere tres condiciones de vínculo a tierra para su fijación.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90047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5145"/>
            <a:ext cx="10515600" cy="1097443"/>
          </a:xfrm>
        </p:spPr>
        <p:txBody>
          <a:bodyPr/>
          <a:lstStyle/>
          <a:p>
            <a:pPr algn="ctr"/>
            <a:r>
              <a:rPr lang="es-AR" u="sng" dirty="0"/>
              <a:t>Elementos componentes de un Pórtico</a:t>
            </a:r>
            <a:endParaRPr lang="en-US" u="sng" dirty="0"/>
          </a:p>
        </p:txBody>
      </p:sp>
      <p:sp>
        <p:nvSpPr>
          <p:cNvPr id="5" name="Rectángulo 4"/>
          <p:cNvSpPr/>
          <p:nvPr/>
        </p:nvSpPr>
        <p:spPr>
          <a:xfrm>
            <a:off x="1014845" y="5416694"/>
            <a:ext cx="10162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Los elementos verticales o inclinados de los pórticos se denominan </a:t>
            </a:r>
            <a:r>
              <a:rPr lang="es-ES" sz="2400" b="1" i="1" dirty="0"/>
              <a:t>pilares </a:t>
            </a:r>
            <a:r>
              <a:rPr lang="es-ES" sz="2400" dirty="0"/>
              <a:t>o</a:t>
            </a:r>
            <a:r>
              <a:rPr lang="es-ES" sz="2400" b="1" i="1" dirty="0"/>
              <a:t> columnas</a:t>
            </a:r>
            <a:r>
              <a:rPr lang="es-ES" sz="2400" i="1" dirty="0"/>
              <a:t>, </a:t>
            </a:r>
            <a:r>
              <a:rPr lang="es-ES" sz="2400" dirty="0"/>
              <a:t>y los horizontales, </a:t>
            </a:r>
            <a:r>
              <a:rPr lang="es-ES" sz="2400" b="1" i="1" dirty="0"/>
              <a:t>viga</a:t>
            </a:r>
            <a:r>
              <a:rPr lang="es-ES" sz="2400" dirty="0"/>
              <a:t> o </a:t>
            </a:r>
            <a:r>
              <a:rPr lang="es-ES" sz="2400" b="1" i="1" dirty="0"/>
              <a:t>dintel</a:t>
            </a:r>
            <a:r>
              <a:rPr lang="es-ES" sz="2400" i="1" dirty="0"/>
              <a:t> </a:t>
            </a:r>
            <a:r>
              <a:rPr lang="es-ES" sz="2400" dirty="0"/>
              <a:t>del pórtico.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16127"/>
            <a:ext cx="4181475" cy="2971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458" y="2156147"/>
            <a:ext cx="2660506" cy="323178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46784" y="1845697"/>
            <a:ext cx="156556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VIGA o DINTEL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5264726" y="3591577"/>
            <a:ext cx="20089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PILAR O COLUMNA</a:t>
            </a:r>
            <a:endParaRPr lang="en-US" dirty="0"/>
          </a:p>
        </p:txBody>
      </p:sp>
      <p:cxnSp>
        <p:nvCxnSpPr>
          <p:cNvPr id="18" name="Conector recto de flecha 17"/>
          <p:cNvCxnSpPr>
            <a:stCxn id="8" idx="1"/>
          </p:cNvCxnSpPr>
          <p:nvPr/>
        </p:nvCxnSpPr>
        <p:spPr>
          <a:xfrm flipH="1">
            <a:off x="4267200" y="2030363"/>
            <a:ext cx="1179584" cy="4931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8" idx="3"/>
          </p:cNvCxnSpPr>
          <p:nvPr/>
        </p:nvCxnSpPr>
        <p:spPr>
          <a:xfrm>
            <a:off x="7012349" y="2030363"/>
            <a:ext cx="1522051" cy="7009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stCxn id="9" idx="2"/>
          </p:cNvCxnSpPr>
          <p:nvPr/>
        </p:nvCxnSpPr>
        <p:spPr>
          <a:xfrm rot="16200000" flipH="1">
            <a:off x="6825095" y="3404994"/>
            <a:ext cx="502227" cy="161405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9" idx="1"/>
          </p:cNvCxnSpPr>
          <p:nvPr/>
        </p:nvCxnSpPr>
        <p:spPr>
          <a:xfrm flipH="1" flipV="1">
            <a:off x="4696691" y="3770409"/>
            <a:ext cx="568035" cy="58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s-AR" u="sng" dirty="0"/>
              <a:t>Tipos de cargas en Pórticos</a:t>
            </a:r>
            <a:endParaRPr lang="en-US" u="sng" dirty="0"/>
          </a:p>
        </p:txBody>
      </p:sp>
      <p:sp>
        <p:nvSpPr>
          <p:cNvPr id="4" name="Rectángulo 3"/>
          <p:cNvSpPr/>
          <p:nvPr/>
        </p:nvSpPr>
        <p:spPr>
          <a:xfrm>
            <a:off x="669074" y="1772817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Las cargas que solicitan a los pórticos pueden ser concentradas o distribuidas, o una combinación de ambas. En cuanto a su dirección, pueden ser verticales, horizontales o normales a la dirección de las piezas inclinadas. Para estas últimas, las cargas distribuidas pueden estar dadas por metro lineal de proyección (vertical u horizontal), por metro lineal de desarrollo de la pieza o bien normales a la misma. 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901" y="3148547"/>
            <a:ext cx="8663351" cy="3138047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V="1">
            <a:off x="10247086" y="4325257"/>
            <a:ext cx="1494971" cy="1233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10479314" y="4325257"/>
            <a:ext cx="537029" cy="580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9506857" y="5558971"/>
            <a:ext cx="7402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11742057" y="3454400"/>
            <a:ext cx="0" cy="870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7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6542" y="742496"/>
            <a:ext cx="10515600" cy="604693"/>
          </a:xfrm>
        </p:spPr>
        <p:txBody>
          <a:bodyPr>
            <a:normAutofit/>
          </a:bodyPr>
          <a:lstStyle/>
          <a:p>
            <a:r>
              <a:rPr lang="es-AR" sz="3200" u="sng" dirty="0"/>
              <a:t>Convención de signos para trazado de diagramas de esfuerzos</a:t>
            </a:r>
            <a:endParaRPr lang="en-US" sz="3200" u="sng" dirty="0"/>
          </a:p>
        </p:txBody>
      </p:sp>
      <p:sp>
        <p:nvSpPr>
          <p:cNvPr id="4" name="Rectángulo 3"/>
          <p:cNvSpPr/>
          <p:nvPr/>
        </p:nvSpPr>
        <p:spPr>
          <a:xfrm>
            <a:off x="360218" y="1817585"/>
            <a:ext cx="114715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u="none" strike="noStrike" baseline="0" dirty="0"/>
              <a:t>a) </a:t>
            </a:r>
            <a:r>
              <a:rPr lang="en-US" sz="2000" b="1" dirty="0" err="1"/>
              <a:t>Momentos</a:t>
            </a:r>
            <a:r>
              <a:rPr lang="en-US" sz="2000" b="1" dirty="0"/>
              <a:t> </a:t>
            </a:r>
            <a:r>
              <a:rPr lang="en-US" sz="2000" b="1" i="1" u="none" strike="noStrike" baseline="0" dirty="0" err="1"/>
              <a:t>flectores</a:t>
            </a:r>
            <a:endParaRPr lang="en-US" sz="2000" b="1" i="1" u="none" strike="noStrike" baseline="0" dirty="0"/>
          </a:p>
          <a:p>
            <a:pPr algn="just"/>
            <a:r>
              <a:rPr lang="en-US" sz="2000" dirty="0"/>
              <a:t>Para </a:t>
            </a:r>
            <a:r>
              <a:rPr lang="en-US" sz="2000" dirty="0" err="1"/>
              <a:t>piezas</a:t>
            </a:r>
            <a:r>
              <a:rPr lang="en-US" sz="2000" dirty="0"/>
              <a:t> </a:t>
            </a:r>
            <a:r>
              <a:rPr lang="en-US" sz="2000" dirty="0" err="1"/>
              <a:t>horizontales</a:t>
            </a:r>
            <a:r>
              <a:rPr lang="en-US" sz="2000" dirty="0"/>
              <a:t> o </a:t>
            </a:r>
            <a:r>
              <a:rPr lang="en-US" sz="2000" dirty="0" err="1"/>
              <a:t>inclinadas</a:t>
            </a:r>
            <a:r>
              <a:rPr lang="en-US" sz="2000" dirty="0"/>
              <a:t>, el </a:t>
            </a:r>
            <a:r>
              <a:rPr lang="en-US" sz="2000" dirty="0" err="1"/>
              <a:t>momento</a:t>
            </a:r>
            <a:r>
              <a:rPr lang="en-US" sz="2000" dirty="0"/>
              <a:t> </a:t>
            </a:r>
            <a:r>
              <a:rPr lang="en-US" sz="2000" dirty="0" err="1"/>
              <a:t>flector</a:t>
            </a:r>
            <a:r>
              <a:rPr lang="en-US" sz="2000" dirty="0"/>
              <a:t> </a:t>
            </a:r>
            <a:r>
              <a:rPr lang="en-US" sz="2000" dirty="0" err="1"/>
              <a:t>estará</a:t>
            </a:r>
            <a:r>
              <a:rPr lang="en-US" sz="2000" dirty="0"/>
              <a:t> dado </a:t>
            </a:r>
            <a:r>
              <a:rPr lang="es-ES" sz="2000" dirty="0"/>
              <a:t>en magnitud y signo, por el momento de la resultante de las fuerzas de la izquierda de la sección considerada, con respecto al baricentro de la misma, o de la derecha con signo contrario.</a:t>
            </a:r>
          </a:p>
          <a:p>
            <a:pPr algn="just"/>
            <a:r>
              <a:rPr lang="es-ES" sz="2000" dirty="0"/>
              <a:t>Para las piezas verticales, se tomará el momento de la resultante de las fuerzas ubicadas por </a:t>
            </a:r>
            <a:r>
              <a:rPr lang="es-ES" sz="2000" b="0" i="1" u="none" strike="noStrike" baseline="0" dirty="0"/>
              <a:t>debajo </a:t>
            </a:r>
            <a:r>
              <a:rPr lang="es-ES" sz="2000" dirty="0"/>
              <a:t>de la sección considerada, o el de la resultante de las que quedan por </a:t>
            </a:r>
            <a:r>
              <a:rPr lang="es-ES" sz="2000" i="1" dirty="0"/>
              <a:t>encima, </a:t>
            </a:r>
            <a:r>
              <a:rPr lang="es-ES" sz="2000" dirty="0"/>
              <a:t>con signo contrario.</a:t>
            </a:r>
          </a:p>
          <a:p>
            <a:pPr algn="just"/>
            <a:endParaRPr lang="es-ES" sz="2000" dirty="0"/>
          </a:p>
          <a:p>
            <a:pPr algn="just"/>
            <a:r>
              <a:rPr lang="en-US" sz="2000" b="1" i="1" u="none" strike="noStrike" baseline="0" dirty="0"/>
              <a:t>b) </a:t>
            </a:r>
            <a:r>
              <a:rPr lang="en-US" sz="2000" b="1" i="1" u="none" strike="noStrike" baseline="0" dirty="0" err="1"/>
              <a:t>Esfuerzos</a:t>
            </a:r>
            <a:r>
              <a:rPr lang="en-US" sz="2000" b="1" i="1" u="none" strike="noStrike" baseline="0" dirty="0"/>
              <a:t> de </a:t>
            </a:r>
            <a:r>
              <a:rPr lang="en-US" sz="2000" b="1" i="1" dirty="0" err="1"/>
              <a:t>c</a:t>
            </a:r>
            <a:r>
              <a:rPr lang="en-US" sz="2000" b="1" i="1" u="none" strike="noStrike" baseline="0" dirty="0" err="1"/>
              <a:t>orte</a:t>
            </a:r>
            <a:endParaRPr lang="en-US" sz="2000" b="1" i="1" u="none" strike="noStrike" baseline="0" dirty="0"/>
          </a:p>
          <a:p>
            <a:pPr algn="just"/>
            <a:r>
              <a:rPr lang="es-ES" sz="2000" dirty="0"/>
              <a:t>Para piezas horizontales o inclinadas, se considerará en magnitud y signo, la componente paralela al plano de la sección considerada, de la resultante de las fuerzas a la izquierda de la misma. En caso de trabajar con las fuerzas de la derecha, se cambiará el signo.</a:t>
            </a:r>
          </a:p>
          <a:p>
            <a:pPr algn="just"/>
            <a:r>
              <a:rPr lang="es-ES" sz="2000" dirty="0"/>
              <a:t>Para piezas verticales, se considerará la proyección sobre el plano de la sección considerada, de la resultante de las fuerzas ubicadas por </a:t>
            </a:r>
            <a:r>
              <a:rPr lang="es-ES" sz="2000" b="0" i="1" u="none" strike="noStrike" baseline="0" dirty="0"/>
              <a:t>debajo </a:t>
            </a:r>
            <a:r>
              <a:rPr lang="es-ES" sz="2000" dirty="0"/>
              <a:t>de aquélla, o la correspondiente a las que actúan por </a:t>
            </a:r>
            <a:r>
              <a:rPr lang="es-ES" sz="2000" b="0" i="1" u="none" strike="noStrike" baseline="0" dirty="0"/>
              <a:t>encima </a:t>
            </a:r>
            <a:r>
              <a:rPr lang="es-ES" sz="2000" dirty="0"/>
              <a:t>de la sección, pero con signo cambiado.</a:t>
            </a:r>
          </a:p>
        </p:txBody>
      </p:sp>
    </p:spTree>
    <p:extLst>
      <p:ext uri="{BB962C8B-B14F-4D97-AF65-F5344CB8AC3E}">
        <p14:creationId xmlns:p14="http://schemas.microsoft.com/office/powerpoint/2010/main" val="15589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0086" y="495754"/>
            <a:ext cx="10515600" cy="951057"/>
          </a:xfrm>
        </p:spPr>
        <p:txBody>
          <a:bodyPr>
            <a:normAutofit/>
          </a:bodyPr>
          <a:lstStyle/>
          <a:p>
            <a:r>
              <a:rPr lang="es-AR" sz="3200" u="sng" dirty="0"/>
              <a:t>Convención de signos para trazado de diagramas de esfuerzos</a:t>
            </a:r>
            <a:endParaRPr lang="en-US" sz="3200" dirty="0"/>
          </a:p>
        </p:txBody>
      </p:sp>
      <p:sp>
        <p:nvSpPr>
          <p:cNvPr id="4" name="Rectángulo 3"/>
          <p:cNvSpPr/>
          <p:nvPr/>
        </p:nvSpPr>
        <p:spPr>
          <a:xfrm>
            <a:off x="838200" y="2246991"/>
            <a:ext cx="1051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c) </a:t>
            </a:r>
            <a:r>
              <a:rPr lang="en-US" sz="2400" b="1" i="1" dirty="0" err="1"/>
              <a:t>Esfuerzos</a:t>
            </a:r>
            <a:r>
              <a:rPr lang="en-US" sz="2400" b="1" i="1" dirty="0"/>
              <a:t> </a:t>
            </a:r>
            <a:r>
              <a:rPr lang="en-US" sz="2400" b="1" i="1" dirty="0" err="1"/>
              <a:t>normales</a:t>
            </a:r>
            <a:endParaRPr lang="en-US" sz="2400" b="1" i="1" dirty="0"/>
          </a:p>
          <a:p>
            <a:pPr algn="just"/>
            <a:r>
              <a:rPr lang="es-ES" sz="2400" dirty="0"/>
              <a:t>Tanto para piezas verticales, horizontales o inclinadas, el esfuerzo normal estará dado en magnitud por la proyección normal al plano de la sección, de la resultante de las fuerzas ubicadas a un lado de la misma.</a:t>
            </a:r>
          </a:p>
          <a:p>
            <a:pPr algn="just"/>
            <a:r>
              <a:rPr lang="es-ES" sz="2400" dirty="0"/>
              <a:t>En este caso, es indistinto que se trabaje con las fuerzas de la izquierda o de la derecha, de abajo o de arriba, por cuanto el signo del esfuerzo normal </a:t>
            </a:r>
            <a:r>
              <a:rPr lang="es-AR" sz="2400" dirty="0"/>
              <a:t>resulta de si la componente</a:t>
            </a:r>
            <a:r>
              <a:rPr lang="en-US" sz="2400" dirty="0"/>
              <a:t> axial de la </a:t>
            </a:r>
            <a:r>
              <a:rPr lang="es-AR" sz="2400" dirty="0"/>
              <a:t>resultante considerada </a:t>
            </a:r>
            <a:r>
              <a:rPr lang="es-AR" sz="2400" i="1" dirty="0"/>
              <a:t>comprime</a:t>
            </a:r>
            <a:r>
              <a:rPr lang="en-US" sz="2400" i="1" dirty="0"/>
              <a:t> </a:t>
            </a:r>
            <a:r>
              <a:rPr lang="en-US" sz="2400" dirty="0"/>
              <a:t>o </a:t>
            </a:r>
            <a:r>
              <a:rPr lang="es-ES" sz="2400" i="1" dirty="0" err="1"/>
              <a:t>tracciona</a:t>
            </a:r>
            <a:r>
              <a:rPr lang="es-ES" sz="2400" i="1" dirty="0"/>
              <a:t> </a:t>
            </a:r>
            <a:r>
              <a:rPr lang="es-ES" sz="2400" dirty="0"/>
              <a:t>la sección. En el primer caso el esfuerzo normal será </a:t>
            </a:r>
            <a:r>
              <a:rPr lang="es-ES" sz="2400" i="1" dirty="0"/>
              <a:t>negativo </a:t>
            </a:r>
            <a:r>
              <a:rPr lang="es-ES" sz="2400" dirty="0"/>
              <a:t>y en el segundo, </a:t>
            </a:r>
            <a:r>
              <a:rPr lang="es-ES" sz="2400" i="1" dirty="0"/>
              <a:t>positivo.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15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1400" y="365125"/>
            <a:ext cx="10515600" cy="854075"/>
          </a:xfrm>
        </p:spPr>
        <p:txBody>
          <a:bodyPr>
            <a:normAutofit/>
          </a:bodyPr>
          <a:lstStyle/>
          <a:p>
            <a:r>
              <a:rPr lang="es-AR" sz="3200" u="sng" dirty="0"/>
              <a:t>Convención para representación de los diagramas de esfuerzos</a:t>
            </a:r>
            <a:endParaRPr lang="en-US" sz="3200" u="sng" dirty="0"/>
          </a:p>
        </p:txBody>
      </p:sp>
      <p:sp>
        <p:nvSpPr>
          <p:cNvPr id="4" name="Rectángulo 3"/>
          <p:cNvSpPr/>
          <p:nvPr/>
        </p:nvSpPr>
        <p:spPr>
          <a:xfrm>
            <a:off x="5056909" y="1776143"/>
            <a:ext cx="62968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/>
              <a:t>En </a:t>
            </a:r>
            <a:r>
              <a:rPr lang="es-ES" sz="2000" dirty="0"/>
              <a:t>lo que respecta a los diagramas de momentos flectores, convendremos en llevar las ordenadas, de momentos flectores calculados, del lado de la barra donde las fibras se encuentran </a:t>
            </a:r>
            <a:r>
              <a:rPr lang="es-ES" sz="2000" dirty="0" err="1"/>
              <a:t>traccionadas</a:t>
            </a:r>
            <a:r>
              <a:rPr lang="es-ES" sz="20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Para el diagrama de esfuerzos de corte, llevaremos las ordenadas con el mismo sentido que la componente de la resultante izquierda o </a:t>
            </a:r>
            <a:r>
              <a:rPr lang="es-ES" sz="2000" b="0" i="0" u="none" strike="noStrike" baseline="0" dirty="0"/>
              <a:t>de </a:t>
            </a:r>
            <a:r>
              <a:rPr lang="es-ES" sz="2000" dirty="0"/>
              <a:t>abajo, que da origen al esfuerzo de corte.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En cuanto al diagrama de esfuerzos normales, es indistinto el sentido en que se dibujen los diagramas; siempre y cuando se consignen los signos que evidencien el esfuerzo:  </a:t>
            </a:r>
          </a:p>
          <a:p>
            <a:pPr algn="just"/>
            <a:r>
              <a:rPr lang="es-ES" sz="2000" dirty="0"/>
              <a:t>                                                Positivo (+) = Tracción</a:t>
            </a:r>
          </a:p>
          <a:p>
            <a:pPr algn="just"/>
            <a:r>
              <a:rPr lang="es-ES" sz="2000" dirty="0"/>
              <a:t>                                                Negativo (-) = Compresión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38" y="1219200"/>
            <a:ext cx="2608553" cy="20040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38650"/>
            <a:ext cx="3248891" cy="14591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254" y="4597829"/>
            <a:ext cx="2206781" cy="17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8735"/>
            <a:ext cx="5920582" cy="1325563"/>
          </a:xfrm>
        </p:spPr>
        <p:txBody>
          <a:bodyPr>
            <a:normAutofit/>
          </a:bodyPr>
          <a:lstStyle/>
          <a:p>
            <a:pPr algn="ctr"/>
            <a:r>
              <a:rPr lang="es-AR" sz="2400" b="1" dirty="0"/>
              <a:t>DETERMINACIÓN DE ESFUERZOS EN PÓRTICOS </a:t>
            </a:r>
            <a:br>
              <a:rPr lang="es-AR" sz="2400" b="1" dirty="0"/>
            </a:br>
            <a:r>
              <a:rPr lang="es-AR" sz="2400" b="1" dirty="0"/>
              <a:t/>
            </a:r>
            <a:br>
              <a:rPr lang="es-AR" sz="2400" b="1" dirty="0"/>
            </a:br>
            <a:r>
              <a:rPr lang="es-AR" sz="4000" u="sng" dirty="0"/>
              <a:t>Ejercicio Resuelto</a:t>
            </a:r>
            <a:endParaRPr lang="en-US" sz="4000" u="sng" dirty="0"/>
          </a:p>
        </p:txBody>
      </p:sp>
      <p:sp>
        <p:nvSpPr>
          <p:cNvPr id="3" name="CuadroTexto 2"/>
          <p:cNvSpPr txBox="1"/>
          <p:nvPr/>
        </p:nvSpPr>
        <p:spPr>
          <a:xfrm>
            <a:off x="581553" y="1826705"/>
            <a:ext cx="493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/>
              <a:t>Dado el siguiente pórtico isostático; determinar los esfuerzos característicos 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121880" y="3819523"/>
            <a:ext cx="419792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AR" u="sng" dirty="0"/>
              <a:t>Nota</a:t>
            </a:r>
            <a:r>
              <a:rPr lang="es-AR" dirty="0"/>
              <a:t>: </a:t>
            </a:r>
          </a:p>
          <a:p>
            <a:pPr algn="just"/>
            <a:r>
              <a:rPr lang="es-AR" dirty="0"/>
              <a:t>El apoyo B es de primer orden, por lo tanto la reacción será perpendicular al plano donde actúa. Dicha reacción presenta un ángulo de 30° respecto del eje de la barra 4-B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697" y="58735"/>
            <a:ext cx="5676332" cy="62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555</TotalTime>
  <Words>1353</Words>
  <Application>Microsoft Office PowerPoint</Application>
  <PresentationFormat>Panorámica</PresentationFormat>
  <Paragraphs>225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Retrospección</vt:lpstr>
      <vt:lpstr>PÓRTICOS</vt:lpstr>
      <vt:lpstr>PÓRTICOS</vt:lpstr>
      <vt:lpstr>Tipos de Pórticos</vt:lpstr>
      <vt:lpstr>Elementos componentes de un Pórtico</vt:lpstr>
      <vt:lpstr>Tipos de cargas en Pórticos</vt:lpstr>
      <vt:lpstr>Convención de signos para trazado de diagramas de esfuerzos</vt:lpstr>
      <vt:lpstr>Convención de signos para trazado de diagramas de esfuerzos</vt:lpstr>
      <vt:lpstr>Convención para representación de los diagramas de esfuerzos</vt:lpstr>
      <vt:lpstr>DETERMINACIÓN DE ESFUERZOS EN PÓRTICOS   Ejercicio Resuelto</vt:lpstr>
      <vt:lpstr>Presentación de PowerPoint</vt:lpstr>
      <vt:lpstr>Cálculo de Reacciones de vínculo</vt:lpstr>
      <vt:lpstr>Cálculo de Reacciones de vínculo</vt:lpstr>
      <vt:lpstr>Presentación de PowerPoint</vt:lpstr>
      <vt:lpstr>DETERMINACIÓN DE ESFUERZOS </vt:lpstr>
      <vt:lpstr>DETERMINACIÓN DE ESFUERZOS </vt:lpstr>
      <vt:lpstr>Presentación de PowerPoint</vt:lpstr>
      <vt:lpstr>DETERMINACIÓN DE ESFUERZOS </vt:lpstr>
      <vt:lpstr>DETERMINACIÓN DE ESFUERZOS </vt:lpstr>
      <vt:lpstr>DETERMINACIÓN DE ESFUERZOS </vt:lpstr>
      <vt:lpstr>Presentación de PowerPoint</vt:lpstr>
      <vt:lpstr>DETERMINACIÓN DE ESFUERZOS </vt:lpstr>
      <vt:lpstr>DETERMINACIÓN DE ESFUERZOS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Walter Adrian Longhi (prof.)</cp:lastModifiedBy>
  <cp:revision>56</cp:revision>
  <dcterms:created xsi:type="dcterms:W3CDTF">2020-06-15T13:17:51Z</dcterms:created>
  <dcterms:modified xsi:type="dcterms:W3CDTF">2022-06-10T20:34:57Z</dcterms:modified>
</cp:coreProperties>
</file>