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280" r:id="rId4"/>
    <p:sldId id="281" r:id="rId5"/>
    <p:sldId id="256" r:id="rId6"/>
    <p:sldId id="263" r:id="rId7"/>
    <p:sldId id="264" r:id="rId8"/>
    <p:sldId id="258" r:id="rId9"/>
    <p:sldId id="259" r:id="rId10"/>
    <p:sldId id="260" r:id="rId11"/>
    <p:sldId id="261" r:id="rId12"/>
    <p:sldId id="26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97C005D7-5208-4B6A-BC48-2D44DE554CF8}" type="datetimeFigureOut">
              <a:rPr lang="es-ES_tradnl" smtClean="0"/>
              <a:pPr/>
              <a:t>12/03/2025</a:t>
            </a:fld>
            <a:endParaRPr lang="es-ES_tradnl"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ES_tradnl"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9136946-DC34-4B22-AFC8-904884261B36}" type="slidenum">
              <a:rPr lang="es-ES_tradnl" smtClean="0"/>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97C005D7-5208-4B6A-BC48-2D44DE554CF8}" type="datetimeFigureOut">
              <a:rPr lang="es-ES_tradnl" smtClean="0"/>
              <a:pPr/>
              <a:t>12/03/2025</a:t>
            </a:fld>
            <a:endParaRPr lang="es-ES_tradnl" dirty="0"/>
          </a:p>
        </p:txBody>
      </p:sp>
      <p:sp>
        <p:nvSpPr>
          <p:cNvPr id="27" name="26 Marcador de número de diapositiva"/>
          <p:cNvSpPr>
            <a:spLocks noGrp="1"/>
          </p:cNvSpPr>
          <p:nvPr>
            <p:ph type="sldNum" sz="quarter" idx="11"/>
          </p:nvPr>
        </p:nvSpPr>
        <p:spPr/>
        <p:txBody>
          <a:bodyPr rtlCol="0"/>
          <a:lstStyle/>
          <a:p>
            <a:fld id="{69136946-DC34-4B22-AFC8-904884261B36}" type="slidenum">
              <a:rPr lang="es-ES_tradnl" smtClean="0"/>
              <a:pPr/>
              <a:t>‹Nº›</a:t>
            </a:fld>
            <a:endParaRPr lang="es-ES_tradnl" dirty="0"/>
          </a:p>
        </p:txBody>
      </p:sp>
      <p:sp>
        <p:nvSpPr>
          <p:cNvPr id="28" name="27 Marcador de pie de página"/>
          <p:cNvSpPr>
            <a:spLocks noGrp="1"/>
          </p:cNvSpPr>
          <p:nvPr>
            <p:ph type="ftr" sz="quarter" idx="12"/>
          </p:nvPr>
        </p:nvSpPr>
        <p:spPr/>
        <p:txBody>
          <a:bodyPr rtlCol="0"/>
          <a:lstStyle/>
          <a:p>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97C005D7-5208-4B6A-BC48-2D44DE554CF8}" type="datetimeFigureOut">
              <a:rPr lang="es-ES_tradnl" smtClean="0"/>
              <a:pPr/>
              <a:t>12/03/2025</a:t>
            </a:fld>
            <a:endParaRPr lang="es-ES_tradnl" dirty="0"/>
          </a:p>
        </p:txBody>
      </p:sp>
      <p:sp>
        <p:nvSpPr>
          <p:cNvPr id="4" name="3 Marcador de pie de página"/>
          <p:cNvSpPr>
            <a:spLocks noGrp="1"/>
          </p:cNvSpPr>
          <p:nvPr>
            <p:ph type="ftr" sz="quarter" idx="11"/>
          </p:nvPr>
        </p:nvSpPr>
        <p:spPr>
          <a:xfrm>
            <a:off x="5257800" y="612648"/>
            <a:ext cx="1325880" cy="457200"/>
          </a:xfrm>
        </p:spPr>
        <p:txBody>
          <a:bodyPr/>
          <a:lstStyle/>
          <a:p>
            <a:endParaRPr lang="es-ES_tradnl" dirty="0"/>
          </a:p>
        </p:txBody>
      </p:sp>
      <p:sp>
        <p:nvSpPr>
          <p:cNvPr id="5" name="4 Marcador de número de diapositiva"/>
          <p:cNvSpPr>
            <a:spLocks noGrp="1"/>
          </p:cNvSpPr>
          <p:nvPr>
            <p:ph type="sldNum" sz="quarter" idx="12"/>
          </p:nvPr>
        </p:nvSpPr>
        <p:spPr>
          <a:xfrm>
            <a:off x="8174736" y="2272"/>
            <a:ext cx="762000" cy="365760"/>
          </a:xfrm>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3" name="2 Marcador de pie de página"/>
          <p:cNvSpPr>
            <a:spLocks noGrp="1"/>
          </p:cNvSpPr>
          <p:nvPr>
            <p:ph type="ftr" sz="quarter" idx="11"/>
          </p:nvPr>
        </p:nvSpPr>
        <p:spPr/>
        <p:txBody>
          <a:bodyPr/>
          <a:lstStyle/>
          <a:p>
            <a:endParaRPr lang="es-ES_tradnl" dirty="0"/>
          </a:p>
        </p:txBody>
      </p:sp>
      <p:sp>
        <p:nvSpPr>
          <p:cNvPr id="4" name="3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dirty="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97C005D7-5208-4B6A-BC48-2D44DE554CF8}" type="datetimeFigureOut">
              <a:rPr lang="es-ES_tradnl" smtClean="0"/>
              <a:pPr/>
              <a:t>12/03/2025</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69136946-DC34-4B22-AFC8-904884261B36}" type="slidenum">
              <a:rPr lang="es-ES_tradnl" smtClean="0"/>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7C005D7-5208-4B6A-BC48-2D44DE554CF8}" type="datetimeFigureOut">
              <a:rPr lang="es-ES_tradnl" smtClean="0"/>
              <a:pPr/>
              <a:t>12/03/2025</a:t>
            </a:fld>
            <a:endParaRPr lang="es-ES_tradnl"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_tradnl"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9136946-DC34-4B22-AFC8-904884261B36}"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Planificación Fiscal </a:t>
            </a:r>
          </a:p>
        </p:txBody>
      </p:sp>
      <p:sp>
        <p:nvSpPr>
          <p:cNvPr id="3" name="2 Marcador de contenido"/>
          <p:cNvSpPr>
            <a:spLocks noGrp="1"/>
          </p:cNvSpPr>
          <p:nvPr>
            <p:ph idx="1"/>
          </p:nvPr>
        </p:nvSpPr>
        <p:spPr/>
        <p:txBody>
          <a:bodyPr/>
          <a:lstStyle/>
          <a:p>
            <a:r>
              <a:rPr lang="es-ES_tradnl" dirty="0"/>
              <a:t>Profesora: Laura Cáceres </a:t>
            </a:r>
          </a:p>
          <a:p>
            <a:r>
              <a:rPr lang="es-ES_tradnl" dirty="0"/>
              <a:t>Email: lcaceres@comunidad.frrq.utn.edu.ar</a:t>
            </a:r>
          </a:p>
          <a:p>
            <a:r>
              <a:rPr lang="es-ES_tradnl" dirty="0"/>
              <a:t>Materia: cuatrimestral.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214446"/>
          </a:xfrm>
        </p:spPr>
        <p:txBody>
          <a:bodyPr>
            <a:normAutofit/>
          </a:bodyPr>
          <a:lstStyle/>
          <a:p>
            <a:r>
              <a:rPr lang="es-ES_tradnl" sz="3000" dirty="0"/>
              <a:t>El gasto público: los egresos planificados en el Presupuesto</a:t>
            </a:r>
          </a:p>
        </p:txBody>
      </p:sp>
      <p:sp>
        <p:nvSpPr>
          <p:cNvPr id="3" name="2 Marcador de contenido"/>
          <p:cNvSpPr>
            <a:spLocks noGrp="1"/>
          </p:cNvSpPr>
          <p:nvPr>
            <p:ph idx="1"/>
          </p:nvPr>
        </p:nvSpPr>
        <p:spPr>
          <a:xfrm>
            <a:off x="285720" y="1714488"/>
            <a:ext cx="8401080" cy="4860048"/>
          </a:xfrm>
        </p:spPr>
        <p:txBody>
          <a:bodyPr>
            <a:normAutofit fontScale="62500" lnSpcReduction="20000"/>
          </a:bodyPr>
          <a:lstStyle/>
          <a:p>
            <a:pPr lvl="0"/>
            <a:r>
              <a:rPr lang="es-ES_tradnl" b="1" dirty="0"/>
              <a:t>Servicios sociales</a:t>
            </a:r>
            <a:r>
              <a:rPr lang="es-ES_tradnl" dirty="0"/>
              <a:t>: Comprende las acciones para las prestaciones de salud, promoción y asistencia social, seguridad social, educación, cultura, ciencia y técnica, trabajo, vivienda, agua potable, alcantarillado y otros servicios urbanos. </a:t>
            </a:r>
          </a:p>
          <a:p>
            <a:pPr lvl="0"/>
            <a:r>
              <a:rPr lang="es-ES_tradnl" b="1" dirty="0"/>
              <a:t>Deuda pública</a:t>
            </a:r>
            <a:r>
              <a:rPr lang="es-ES_tradnl" dirty="0"/>
              <a:t>: Comprende los gastos destinados a saldar los intereses de la deuda interna y externa de préstamos o empréstitos que recibe la Nación</a:t>
            </a:r>
          </a:p>
          <a:p>
            <a:pPr lvl="0"/>
            <a:r>
              <a:rPr lang="es-ES_tradnl" b="1" dirty="0"/>
              <a:t> Administración gubernamental</a:t>
            </a:r>
            <a:r>
              <a:rPr lang="es-ES_tradnl" dirty="0"/>
              <a:t>: Comprende las acciones propias del Estado destinadas al cumplimiento de funciones tales como la legislativa, judicial, relaciones interiores y exteriores, recaudación tributaria, control de la gestión pública e información estadística básica </a:t>
            </a:r>
          </a:p>
          <a:p>
            <a:pPr lvl="0"/>
            <a:r>
              <a:rPr lang="es-ES_tradnl" b="1" dirty="0"/>
              <a:t>Servicio de defensa y seguridad</a:t>
            </a:r>
            <a:r>
              <a:rPr lang="es-ES_tradnl" dirty="0"/>
              <a:t>: Comprende las acciones inherentes a la defensa nacional y al mantenimiento del orden público interno, fronterizo, costero aéreo y el sistema penitenciario</a:t>
            </a:r>
          </a:p>
          <a:p>
            <a:pPr lvl="0"/>
            <a:r>
              <a:rPr lang="es-ES_tradnl" b="1" dirty="0"/>
              <a:t>Servicios económicos</a:t>
            </a:r>
            <a:r>
              <a:rPr lang="es-ES_tradnl" dirty="0"/>
              <a:t>: Comprende las acciones inherentes a bienes y servicios significativos para el desarrollo económico e incluye la producción, fomento, regulación y control de los sectores privado y público. Incluye energía, combustible, minería, comunicaciones, transporte, ecología y medio ambiente, agricultura, industria, comercio y turismo</a:t>
            </a:r>
          </a:p>
          <a:p>
            <a:endParaRPr lang="es-ES_trad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Los ingresos públicos</a:t>
            </a:r>
          </a:p>
        </p:txBody>
      </p:sp>
      <p:sp>
        <p:nvSpPr>
          <p:cNvPr id="3" name="2 Marcador de contenido"/>
          <p:cNvSpPr>
            <a:spLocks noGrp="1"/>
          </p:cNvSpPr>
          <p:nvPr>
            <p:ph idx="1"/>
          </p:nvPr>
        </p:nvSpPr>
        <p:spPr/>
        <p:txBody>
          <a:bodyPr>
            <a:normAutofit fontScale="92500" lnSpcReduction="10000"/>
          </a:bodyPr>
          <a:lstStyle/>
          <a:p>
            <a:r>
              <a:rPr lang="es-ES_tradnl" dirty="0"/>
              <a:t>El Estado obtiene distintos recursos que usa para satisfacer las necesidades públicas, de los cuales los más importantes son los tributos. Son entradas de dinero que obtiene el Estado, y se utilizan para la atención de los gastos públicos</a:t>
            </a:r>
          </a:p>
          <a:p>
            <a:r>
              <a:rPr lang="es-ES_tradnl" dirty="0"/>
              <a:t>El sistema tributario de un país es el conjunto de impuestos, tasas y contribuciones que recauda el Estado. Todos estos elementos son instrumentos que el Estado destina para financiar al sector público y tienen una influencia decisiva en el comportamiento del sector privado.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066800"/>
          </a:xfrm>
        </p:spPr>
        <p:txBody>
          <a:bodyPr/>
          <a:lstStyle/>
          <a:p>
            <a:r>
              <a:rPr lang="es-ES_tradnl" dirty="0"/>
              <a:t>El sistema tributario argentino</a:t>
            </a:r>
          </a:p>
        </p:txBody>
      </p:sp>
      <p:pic>
        <p:nvPicPr>
          <p:cNvPr id="7" name="Marcador de contenido 6">
            <a:extLst>
              <a:ext uri="{FF2B5EF4-FFF2-40B4-BE49-F238E27FC236}">
                <a16:creationId xmlns:a16="http://schemas.microsoft.com/office/drawing/2014/main" id="{39A2CC3B-56CD-47DB-A16D-EC1585E49C2E}"/>
              </a:ext>
            </a:extLst>
          </p:cNvPr>
          <p:cNvPicPr>
            <a:picLocks noGrp="1" noChangeAspect="1"/>
          </p:cNvPicPr>
          <p:nvPr>
            <p:ph idx="1"/>
          </p:nvPr>
        </p:nvPicPr>
        <p:blipFill>
          <a:blip r:embed="rId2"/>
          <a:stretch>
            <a:fillRect/>
          </a:stretch>
        </p:blipFill>
        <p:spPr>
          <a:xfrm>
            <a:off x="1403648" y="132370"/>
            <a:ext cx="6048672" cy="6196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066800"/>
          </a:xfrm>
        </p:spPr>
        <p:txBody>
          <a:bodyPr/>
          <a:lstStyle/>
          <a:p>
            <a:r>
              <a:rPr lang="es-ES_tradnl" dirty="0"/>
              <a:t>El sistema tributario Argentino	</a:t>
            </a:r>
          </a:p>
        </p:txBody>
      </p:sp>
      <p:sp>
        <p:nvSpPr>
          <p:cNvPr id="3" name="2 Marcador de contenido"/>
          <p:cNvSpPr>
            <a:spLocks noGrp="1"/>
          </p:cNvSpPr>
          <p:nvPr>
            <p:ph idx="1"/>
          </p:nvPr>
        </p:nvSpPr>
        <p:spPr>
          <a:xfrm>
            <a:off x="457200" y="1571612"/>
            <a:ext cx="8229600" cy="5002924"/>
          </a:xfrm>
        </p:spPr>
        <p:txBody>
          <a:bodyPr>
            <a:normAutofit/>
          </a:bodyPr>
          <a:lstStyle/>
          <a:p>
            <a:pPr>
              <a:buNone/>
            </a:pPr>
            <a:r>
              <a:rPr lang="es-ES_tradnl" sz="2000" dirty="0"/>
              <a:t>    Según Jorge </a:t>
            </a:r>
            <a:r>
              <a:rPr lang="es-ES_tradnl" sz="2000" dirty="0" err="1"/>
              <a:t>Macón</a:t>
            </a:r>
            <a:r>
              <a:rPr lang="es-ES_tradnl" sz="2000" dirty="0"/>
              <a:t>, Profesor de la Cátedra de Finanzas Públicas de la Facultad de Ciencias Económicas de la UBA; un sistema tributario es “un sistema financiero destinado a contraer el gasto privado para permitir el gasto público” . </a:t>
            </a:r>
          </a:p>
          <a:p>
            <a:endParaRPr lang="es-ES_tradnl" sz="2000" dirty="0"/>
          </a:p>
          <a:p>
            <a:pPr>
              <a:buNone/>
            </a:pPr>
            <a:r>
              <a:rPr lang="es-ES_tradnl" sz="2000" dirty="0"/>
              <a:t>    “El sector público [...] no es gratis. Podemos elegir no tenerlo, aunque es difícil imaginar las consecuencias, pero si lo tenemos, hay que pagarlo. No puede ser gratis. Otra cosa es quién lo paga, en qué medida y sobre todo en qué forma…”</a:t>
            </a:r>
          </a:p>
          <a:p>
            <a:pPr>
              <a:buNone/>
            </a:pPr>
            <a:endParaRPr lang="es-ES_tradnl" sz="2000" dirty="0"/>
          </a:p>
          <a:p>
            <a:pPr>
              <a:buNone/>
            </a:pPr>
            <a:r>
              <a:rPr lang="es-ES_tradnl" sz="2000" dirty="0"/>
              <a:t>Dos conceptos claves en materia tributaria:</a:t>
            </a:r>
          </a:p>
          <a:p>
            <a:pPr>
              <a:buFont typeface="Arial" charset="0"/>
              <a:buChar char="•"/>
            </a:pPr>
            <a:r>
              <a:rPr lang="es-ES_tradnl" sz="2000" dirty="0"/>
              <a:t>La obligación tributaria</a:t>
            </a:r>
          </a:p>
          <a:p>
            <a:pPr>
              <a:buFont typeface="Arial" charset="0"/>
              <a:buChar char="•"/>
            </a:pPr>
            <a:r>
              <a:rPr lang="es-ES_tradnl" sz="2000" dirty="0"/>
              <a:t>La capacidad contributiva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1066800"/>
          </a:xfrm>
        </p:spPr>
        <p:txBody>
          <a:bodyPr/>
          <a:lstStyle/>
          <a:p>
            <a:r>
              <a:rPr lang="es-ES_tradnl" dirty="0"/>
              <a:t>Obligación tributaria</a:t>
            </a:r>
          </a:p>
        </p:txBody>
      </p:sp>
      <p:sp>
        <p:nvSpPr>
          <p:cNvPr id="3" name="2 Marcador de contenido"/>
          <p:cNvSpPr>
            <a:spLocks noGrp="1"/>
          </p:cNvSpPr>
          <p:nvPr>
            <p:ph idx="1"/>
          </p:nvPr>
        </p:nvSpPr>
        <p:spPr>
          <a:xfrm>
            <a:off x="457200" y="1071546"/>
            <a:ext cx="8229600" cy="5502990"/>
          </a:xfrm>
        </p:spPr>
        <p:txBody>
          <a:bodyPr>
            <a:normAutofit/>
          </a:bodyPr>
          <a:lstStyle/>
          <a:p>
            <a:pPr>
              <a:buNone/>
            </a:pPr>
            <a:r>
              <a:rPr lang="es-ES_tradnl" sz="2000" dirty="0"/>
              <a:t>Definimos como la relación o vínculo entre dos sujetos: </a:t>
            </a:r>
          </a:p>
          <a:p>
            <a:pPr>
              <a:buNone/>
            </a:pPr>
            <a:r>
              <a:rPr lang="es-ES_tradnl" sz="2000" dirty="0"/>
              <a:t>• El Estado, en sus tres ámbitos o jurisdicciones (nacional, provincial y municipal) </a:t>
            </a:r>
          </a:p>
          <a:p>
            <a:pPr>
              <a:buNone/>
            </a:pPr>
            <a:r>
              <a:rPr lang="es-ES_tradnl" sz="2000" dirty="0"/>
              <a:t>• Los ciudadanos o contribuyentes (personas o empresas) </a:t>
            </a:r>
          </a:p>
          <a:p>
            <a:pPr algn="ctr">
              <a:buNone/>
            </a:pPr>
            <a:r>
              <a:rPr lang="es-ES_tradnl" sz="2000" dirty="0"/>
              <a:t>Este vínculo se origina en la potestad tributaria o poder tributario que la Constitución Nacional, confiere al Estado: la facultad de exigir del ciudadano o contribuyente el cumplimiento de sus obligaciones. Existen dos tipos de obligaciones, de dar y de hacer: </a:t>
            </a:r>
          </a:p>
          <a:p>
            <a:pPr algn="just">
              <a:buNone/>
            </a:pPr>
            <a:r>
              <a:rPr lang="es-ES_tradnl" sz="2000" dirty="0"/>
              <a:t>Por ejemplo:</a:t>
            </a:r>
          </a:p>
        </p:txBody>
      </p:sp>
      <p:pic>
        <p:nvPicPr>
          <p:cNvPr id="1026" name="Picture 2"/>
          <p:cNvPicPr>
            <a:picLocks noChangeAspect="1" noChangeArrowheads="1"/>
          </p:cNvPicPr>
          <p:nvPr/>
        </p:nvPicPr>
        <p:blipFill>
          <a:blip r:embed="rId2"/>
          <a:srcRect/>
          <a:stretch>
            <a:fillRect/>
          </a:stretch>
        </p:blipFill>
        <p:spPr bwMode="auto">
          <a:xfrm>
            <a:off x="785786" y="4214818"/>
            <a:ext cx="7298582" cy="22145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Capacidad contributiva</a:t>
            </a:r>
          </a:p>
        </p:txBody>
      </p:sp>
      <p:sp>
        <p:nvSpPr>
          <p:cNvPr id="3" name="2 Marcador de contenido"/>
          <p:cNvSpPr>
            <a:spLocks noGrp="1"/>
          </p:cNvSpPr>
          <p:nvPr>
            <p:ph idx="1"/>
          </p:nvPr>
        </p:nvSpPr>
        <p:spPr/>
        <p:txBody>
          <a:bodyPr>
            <a:normAutofit/>
          </a:bodyPr>
          <a:lstStyle/>
          <a:p>
            <a:pPr>
              <a:buNone/>
            </a:pPr>
            <a:r>
              <a:rPr lang="es-ES_tradnl" sz="2000" dirty="0"/>
              <a:t>    En materia tributaria, explica el por qué pagar los impuestos y quiénes deberían pagarlos. A la pregunta de cuánto es lo que cada sujeto debe pagar de impuestos, esta teoría indica que cada ciudadano pagará tributos con relación a su poder económico, en función a tres parámetros o indicadores: </a:t>
            </a:r>
          </a:p>
          <a:p>
            <a:pPr>
              <a:buNone/>
            </a:pPr>
            <a:endParaRPr lang="es-ES_tradnl" sz="2000" dirty="0"/>
          </a:p>
          <a:p>
            <a:pPr algn="ctr"/>
            <a:r>
              <a:rPr lang="es-ES_tradnl" sz="2000" dirty="0"/>
              <a:t>Patrimonio </a:t>
            </a:r>
          </a:p>
          <a:p>
            <a:pPr algn="ctr"/>
            <a:r>
              <a:rPr lang="es-ES_tradnl" sz="2000" dirty="0"/>
              <a:t>Renta </a:t>
            </a:r>
          </a:p>
          <a:p>
            <a:pPr algn="ctr"/>
            <a:r>
              <a:rPr lang="es-ES_tradnl" sz="2000" dirty="0"/>
              <a:t>Gasto o consumo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b="67947"/>
          <a:stretch>
            <a:fillRect/>
          </a:stretch>
        </p:blipFill>
        <p:spPr bwMode="auto">
          <a:xfrm>
            <a:off x="0" y="1714488"/>
            <a:ext cx="9144000" cy="1071570"/>
          </a:xfrm>
          <a:prstGeom prst="rect">
            <a:avLst/>
          </a:prstGeom>
          <a:noFill/>
          <a:ln w="9525">
            <a:noFill/>
            <a:miter lim="800000"/>
            <a:headEnd/>
            <a:tailEnd/>
          </a:ln>
          <a:effectLst/>
        </p:spPr>
      </p:pic>
      <p:sp>
        <p:nvSpPr>
          <p:cNvPr id="3" name="2 Elipse"/>
          <p:cNvSpPr/>
          <p:nvPr/>
        </p:nvSpPr>
        <p:spPr>
          <a:xfrm>
            <a:off x="1428728" y="3857628"/>
            <a:ext cx="5447528" cy="1928826"/>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dirty="0">
                <a:solidFill>
                  <a:schemeClr val="tx1"/>
                </a:solidFill>
              </a:rPr>
              <a:t>Para el ejercicio fiscal  2024, que vence en junio 2025, el patrimonio no gravado es de  </a:t>
            </a:r>
          </a:p>
          <a:p>
            <a:pPr algn="ctr"/>
            <a:r>
              <a:rPr lang="es-ES_tradnl" b="1" dirty="0">
                <a:solidFill>
                  <a:schemeClr val="tx1"/>
                </a:solidFill>
              </a:rPr>
              <a:t>$100,000,000.00 </a:t>
            </a:r>
            <a:endParaRPr lang="es-ES_tradnl" dirty="0">
              <a:solidFill>
                <a:schemeClr val="tx1"/>
              </a:solidFill>
            </a:endParaRPr>
          </a:p>
          <a:p>
            <a:pPr algn="ctr"/>
            <a:endParaRPr lang="es-ES_tradnl" dirty="0"/>
          </a:p>
        </p:txBody>
      </p:sp>
      <p:sp>
        <p:nvSpPr>
          <p:cNvPr id="6" name="5 Flecha abajo"/>
          <p:cNvSpPr/>
          <p:nvPr/>
        </p:nvSpPr>
        <p:spPr>
          <a:xfrm>
            <a:off x="3571868" y="2857496"/>
            <a:ext cx="928694"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213716" y="857232"/>
            <a:ext cx="8930284" cy="534036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785926"/>
            <a:ext cx="9144000" cy="393860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066800"/>
          </a:xfrm>
        </p:spPr>
        <p:txBody>
          <a:bodyPr>
            <a:normAutofit fontScale="90000"/>
          </a:bodyPr>
          <a:lstStyle/>
          <a:p>
            <a:r>
              <a:rPr lang="es-ES_tradnl" dirty="0"/>
              <a:t>Principios que fija la Constitución para los tributos</a:t>
            </a:r>
            <a:br>
              <a:rPr lang="es-ES_tradnl" dirty="0"/>
            </a:br>
            <a:endParaRPr lang="es-ES_tradnl" dirty="0"/>
          </a:p>
        </p:txBody>
      </p:sp>
      <p:pic>
        <p:nvPicPr>
          <p:cNvPr id="5122" name="Picture 2"/>
          <p:cNvPicPr>
            <a:picLocks noGrp="1" noChangeAspect="1" noChangeArrowheads="1"/>
          </p:cNvPicPr>
          <p:nvPr>
            <p:ph idx="1"/>
          </p:nvPr>
        </p:nvPicPr>
        <p:blipFill>
          <a:blip r:embed="rId2"/>
          <a:srcRect/>
          <a:stretch>
            <a:fillRect/>
          </a:stretch>
        </p:blipFill>
        <p:spPr bwMode="auto">
          <a:xfrm>
            <a:off x="357158" y="1571612"/>
            <a:ext cx="8248667" cy="456309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1484784"/>
            <a:ext cx="8292607" cy="3744416"/>
          </a:xfrm>
          <a:prstGeom prst="rect">
            <a:avLst/>
          </a:prstGeom>
        </p:spPr>
      </p:pic>
    </p:spTree>
    <p:extLst>
      <p:ext uri="{BB962C8B-B14F-4D97-AF65-F5344CB8AC3E}">
        <p14:creationId xmlns:p14="http://schemas.microsoft.com/office/powerpoint/2010/main" val="292728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71472" y="642918"/>
            <a:ext cx="8027312" cy="571502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14282" y="1357298"/>
            <a:ext cx="8643047" cy="421484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28596" y="1285860"/>
            <a:ext cx="8447126" cy="447200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282" y="928670"/>
            <a:ext cx="8551491" cy="467203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srcRect/>
          <a:stretch>
            <a:fillRect/>
          </a:stretch>
        </p:blipFill>
        <p:spPr bwMode="auto">
          <a:xfrm>
            <a:off x="357158" y="928670"/>
            <a:ext cx="8598139" cy="529116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3842" y="1772816"/>
            <a:ext cx="8178051" cy="3240360"/>
          </a:xfrm>
          <a:prstGeom prst="rect">
            <a:avLst/>
          </a:prstGeom>
        </p:spPr>
      </p:pic>
    </p:spTree>
    <p:extLst>
      <p:ext uri="{BB962C8B-B14F-4D97-AF65-F5344CB8AC3E}">
        <p14:creationId xmlns:p14="http://schemas.microsoft.com/office/powerpoint/2010/main" val="243963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9512" y="1772816"/>
            <a:ext cx="8812279" cy="3312368"/>
          </a:xfrm>
          <a:prstGeom prst="rect">
            <a:avLst/>
          </a:prstGeom>
        </p:spPr>
      </p:pic>
    </p:spTree>
    <p:extLst>
      <p:ext uri="{BB962C8B-B14F-4D97-AF65-F5344CB8AC3E}">
        <p14:creationId xmlns:p14="http://schemas.microsoft.com/office/powerpoint/2010/main" val="293860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1285860"/>
            <a:ext cx="8458200" cy="1470025"/>
          </a:xfrm>
        </p:spPr>
        <p:txBody>
          <a:bodyPr>
            <a:normAutofit fontScale="90000"/>
          </a:bodyPr>
          <a:lstStyle/>
          <a:p>
            <a:r>
              <a:rPr lang="es-ES_tradnl" dirty="0"/>
              <a:t>¿La cultura fiscal es sólo pagar impuestos? ¿Cómo construimos una cultura fiscal?</a:t>
            </a:r>
          </a:p>
        </p:txBody>
      </p:sp>
      <p:sp>
        <p:nvSpPr>
          <p:cNvPr id="3" name="2 Subtítulo"/>
          <p:cNvSpPr>
            <a:spLocks noGrp="1"/>
          </p:cNvSpPr>
          <p:nvPr>
            <p:ph type="subTitle" idx="1"/>
          </p:nvPr>
        </p:nvSpPr>
        <p:spPr/>
        <p:txBody>
          <a:bodyPr>
            <a:normAutofit fontScale="85000" lnSpcReduction="10000"/>
          </a:bodyPr>
          <a:lstStyle/>
          <a:p>
            <a:r>
              <a:rPr lang="es-ES_tradnl" dirty="0"/>
              <a:t>Si bien hemos crecido como sociedad democrática, la cultura de la contribución fiscal no está aún consolidada entre los ciudadanos. Por el contrario, se considera aceptable y se propicia la evasión en casi todos los estamentos de nuestra sociedad.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500042"/>
            <a:ext cx="8715436" cy="6143668"/>
          </a:xfrm>
        </p:spPr>
        <p:txBody>
          <a:bodyPr>
            <a:normAutofit/>
          </a:bodyPr>
          <a:lstStyle/>
          <a:p>
            <a:pPr algn="just">
              <a:buNone/>
            </a:pPr>
            <a:r>
              <a:rPr lang="es-ES_tradnl" sz="2600" dirty="0"/>
              <a:t>El artículo 4 de nuestra Constitución Nacional, dice: “El Gobierno federal provee a </a:t>
            </a:r>
            <a:r>
              <a:rPr lang="es-ES_tradnl" sz="2600" u="sng" dirty="0"/>
              <a:t>los gastos de la Nación</a:t>
            </a:r>
            <a:r>
              <a:rPr lang="es-ES_tradnl" sz="2600" dirty="0"/>
              <a:t> con los </a:t>
            </a:r>
            <a:r>
              <a:rPr lang="es-ES_tradnl" sz="2600" u="sng" dirty="0"/>
              <a:t>fondos del Tesoro nacional</a:t>
            </a:r>
            <a:r>
              <a:rPr lang="es-ES_tradnl" sz="2600" dirty="0"/>
              <a:t>, formado del producto de;</a:t>
            </a:r>
          </a:p>
          <a:p>
            <a:pPr algn="just">
              <a:buFont typeface="Arial" charset="0"/>
              <a:buChar char="•"/>
            </a:pPr>
            <a:r>
              <a:rPr lang="es-ES_tradnl" sz="2600" i="1" dirty="0"/>
              <a:t>Derechos de importación y exportación</a:t>
            </a:r>
          </a:p>
          <a:p>
            <a:pPr algn="just">
              <a:buFont typeface="Arial" charset="0"/>
              <a:buChar char="•"/>
            </a:pPr>
            <a:r>
              <a:rPr lang="es-ES_tradnl" sz="2600" dirty="0"/>
              <a:t>De la venta o locación de tierras de propiedad nacional, </a:t>
            </a:r>
          </a:p>
          <a:p>
            <a:pPr algn="just">
              <a:buFont typeface="Arial" charset="0"/>
              <a:buChar char="•"/>
            </a:pPr>
            <a:r>
              <a:rPr lang="es-ES_tradnl" sz="2600" dirty="0"/>
              <a:t>De la renta de Correos</a:t>
            </a:r>
          </a:p>
          <a:p>
            <a:pPr algn="just">
              <a:buFont typeface="Arial" charset="0"/>
              <a:buChar char="•"/>
            </a:pPr>
            <a:r>
              <a:rPr lang="es-ES_tradnl" sz="2600" i="1" dirty="0"/>
              <a:t>De las demás contribuciones que equitativamente y proporcionalmente a la población imponga el Congreso General</a:t>
            </a:r>
          </a:p>
          <a:p>
            <a:pPr algn="just">
              <a:buFont typeface="Arial" charset="0"/>
              <a:buChar char="•"/>
            </a:pPr>
            <a:r>
              <a:rPr lang="es-ES_tradnl" sz="2600" dirty="0"/>
              <a:t>Y de los empréstitos y operaciones de crédito que decrete el mismo Congreso para urgencias de la Nación, o para empresas de utilidad nacional.”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2209800"/>
          </a:xfrm>
        </p:spPr>
        <p:txBody>
          <a:bodyPr>
            <a:normAutofit/>
          </a:bodyPr>
          <a:lstStyle/>
          <a:p>
            <a:r>
              <a:rPr lang="es-ES_tradnl" dirty="0"/>
              <a:t>¿Cuál es la relación entre normas sociales y educación fiscal?</a:t>
            </a:r>
          </a:p>
        </p:txBody>
      </p:sp>
      <p:sp>
        <p:nvSpPr>
          <p:cNvPr id="3" name="2 Marcador de contenido"/>
          <p:cNvSpPr>
            <a:spLocks noGrp="1"/>
          </p:cNvSpPr>
          <p:nvPr>
            <p:ph idx="1"/>
          </p:nvPr>
        </p:nvSpPr>
        <p:spPr>
          <a:xfrm>
            <a:off x="457200" y="1785926"/>
            <a:ext cx="8401080" cy="4857784"/>
          </a:xfrm>
        </p:spPr>
        <p:txBody>
          <a:bodyPr>
            <a:normAutofit fontScale="85000" lnSpcReduction="20000"/>
          </a:bodyPr>
          <a:lstStyle/>
          <a:p>
            <a:r>
              <a:rPr lang="es-ES_tradnl" b="1" dirty="0"/>
              <a:t>Las normas tributarias </a:t>
            </a:r>
            <a:r>
              <a:rPr lang="es-ES_tradnl" dirty="0"/>
              <a:t>forman parte del conjunto de reglas que debe cumplir un individuo adulto en una cultura democrática.</a:t>
            </a:r>
          </a:p>
          <a:p>
            <a:r>
              <a:rPr lang="es-ES_tradnl" b="1" dirty="0"/>
              <a:t>La conciencia fiscal </a:t>
            </a:r>
            <a:r>
              <a:rPr lang="es-ES_tradnl" dirty="0"/>
              <a:t>es un indicador del modo en que se ha desarrollado una moral ciudadana. Es esperable que todo sujeto, al ejercer la ciudadanía, repruebe y actúe contra la evasión y que tenga una postura crítica y participativa frente a los requerimientos del Estado. </a:t>
            </a:r>
          </a:p>
          <a:p>
            <a:endParaRPr lang="es-ES_tradnl" dirty="0"/>
          </a:p>
          <a:p>
            <a:pPr algn="ctr">
              <a:buNone/>
            </a:pPr>
            <a:r>
              <a:rPr lang="es-ES_tradnl" dirty="0"/>
              <a:t>Es decir, tome conciencia de que los efectos del incumplimiento son negativos para el conjunto de la sociedad. Ahora bien, es importante reconocer también que aquel que tenga en su poder de decisión la utilización de recursos públicos y los utilice de manera inapropiada, también está provocando este mismo perjuicio colectivo.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857232"/>
            <a:ext cx="8229600" cy="1439850"/>
          </a:xfrm>
        </p:spPr>
        <p:txBody>
          <a:bodyPr>
            <a:normAutofit fontScale="90000"/>
          </a:bodyPr>
          <a:lstStyle/>
          <a:p>
            <a:r>
              <a:rPr lang="es-ES_tradnl" sz="2800" u="sng" dirty="0"/>
              <a:t>El presupuesto nacional </a:t>
            </a:r>
            <a:r>
              <a:rPr lang="es-ES_tradnl" sz="2800" dirty="0"/>
              <a:t>es un instrumento por medio del cual el Estado prevé los ingresos que le permitirán financiar los gastos públicos para atender las necesidades colectivas.</a:t>
            </a:r>
            <a:br>
              <a:rPr lang="es-ES_tradnl" dirty="0"/>
            </a:br>
            <a:endParaRPr lang="es-ES_tradnl" dirty="0"/>
          </a:p>
        </p:txBody>
      </p:sp>
      <p:sp>
        <p:nvSpPr>
          <p:cNvPr id="3" name="2 Marcador de contenido"/>
          <p:cNvSpPr>
            <a:spLocks noGrp="1"/>
          </p:cNvSpPr>
          <p:nvPr>
            <p:ph idx="1"/>
          </p:nvPr>
        </p:nvSpPr>
        <p:spPr>
          <a:xfrm>
            <a:off x="457200" y="2571744"/>
            <a:ext cx="8229600" cy="3554419"/>
          </a:xfrm>
        </p:spPr>
        <p:txBody>
          <a:bodyPr>
            <a:normAutofit/>
          </a:bodyPr>
          <a:lstStyle/>
          <a:p>
            <a:r>
              <a:rPr lang="es-ES_tradnl" sz="1800" dirty="0"/>
              <a:t>Es un proceso planificado que el Estado efectúa para cumplir con sus obligaciones y lo plasma a través de la Ley de Presupuesto. </a:t>
            </a:r>
          </a:p>
          <a:p>
            <a:pPr>
              <a:buNone/>
            </a:pPr>
            <a:endParaRPr lang="es-ES_tradnl" sz="1800" dirty="0"/>
          </a:p>
          <a:p>
            <a:r>
              <a:rPr lang="es-ES_tradnl" sz="1800" dirty="0"/>
              <a:t>Se estiman los gastos públicos que se efectuarán durante el período de un año, así como las fuentes de financiamiento. </a:t>
            </a:r>
          </a:p>
          <a:p>
            <a:pPr>
              <a:buNone/>
            </a:pPr>
            <a:endParaRPr lang="es-ES_tradnl" sz="1800" dirty="0"/>
          </a:p>
          <a:p>
            <a:r>
              <a:rPr lang="es-ES_tradnl" sz="1800" dirty="0"/>
              <a:t>La Ley de Presupuesto tiene una validez anual y muestra las proyecciones económicas y financieras de las transacciones programadas para ese período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472518" cy="6143668"/>
          </a:xfrm>
        </p:spPr>
        <p:txBody>
          <a:bodyPr>
            <a:normAutofit/>
          </a:bodyPr>
          <a:lstStyle/>
          <a:p>
            <a:pPr>
              <a:buNone/>
            </a:pPr>
            <a:endParaRPr lang="es-ES_tradnl" sz="1800" dirty="0"/>
          </a:p>
          <a:p>
            <a:pPr>
              <a:buNone/>
            </a:pPr>
            <a:r>
              <a:rPr lang="es-ES_tradnl" sz="1800" dirty="0"/>
              <a:t>1) </a:t>
            </a:r>
            <a:r>
              <a:rPr lang="es-ES_tradnl" sz="1800" u="sng" dirty="0"/>
              <a:t>Formulación o programación de la Ley de Presupuesto</a:t>
            </a:r>
            <a:r>
              <a:rPr lang="es-ES_tradnl" sz="1800" dirty="0"/>
              <a:t>:  Cada institución pública -Poder Ejecutivo, Poder Legislativo, Poder Judicial y Organismos Descentralizados anteproyecto. Estos son recibidos por la Secretaría de Hacienda del Ministerio de Economía.</a:t>
            </a:r>
          </a:p>
          <a:p>
            <a:pPr>
              <a:buNone/>
            </a:pPr>
            <a:r>
              <a:rPr lang="es-ES_tradnl" sz="1800" dirty="0"/>
              <a:t>2) </a:t>
            </a:r>
            <a:r>
              <a:rPr lang="es-ES_tradnl" sz="1800" u="sng" dirty="0"/>
              <a:t>Aprobación o autorización de la Ley de Presupuesto </a:t>
            </a:r>
            <a:r>
              <a:rPr lang="es-ES_tradnl" sz="1800" dirty="0"/>
              <a:t>:La aprobación del Proyecto de Ley se efectúa en la Cámara de Diputados y de Senadores, Si no hubiera modificaciones, se envía al Poder Ejecutivo, quien puede ejercer la facultad de veto. El plazo para la aprobación de la Ley de Presupuesto vence el 31 de Diciembre.  </a:t>
            </a:r>
          </a:p>
          <a:p>
            <a:pPr>
              <a:buNone/>
            </a:pPr>
            <a:r>
              <a:rPr lang="es-ES_tradnl" sz="1800" dirty="0"/>
              <a:t>3) </a:t>
            </a:r>
            <a:r>
              <a:rPr lang="es-ES_tradnl" sz="1800" u="sng" dirty="0"/>
              <a:t>Ejecución de la Ley de Presupuesto</a:t>
            </a:r>
            <a:r>
              <a:rPr lang="es-ES_tradnl" sz="1800" dirty="0"/>
              <a:t>: la Jefatura de Gabinete efectúa la distribución en el tiempo de los gastos por programas y por partidas presupuestarias así como los recursos por rubros del presupuesto aprobado por ley. Trimestralmente se difunden por internet los gastos comprometidos, devengados y pagados así como los recursos percibidos.</a:t>
            </a:r>
          </a:p>
          <a:p>
            <a:pPr>
              <a:buNone/>
            </a:pPr>
            <a:r>
              <a:rPr lang="es-ES_tradnl" sz="1800" dirty="0"/>
              <a:t>4) </a:t>
            </a:r>
            <a:r>
              <a:rPr lang="es-ES_tradnl" sz="1800" u="sng" dirty="0"/>
              <a:t>Evaluación del presupuesto </a:t>
            </a:r>
            <a:r>
              <a:rPr lang="es-ES_tradnl" sz="1800" dirty="0"/>
              <a:t>El Parlamento, la Sindicatura General de la Nación (SIGEN) y las Unidades de Auditoría Interna, efectúan el control y verifican que las distintas instituciones públicas realicen sus gastos de acuerdo a lo que fue planificado en la Ley de Presupuesto.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595</TotalTime>
  <Words>1207</Words>
  <Application>Microsoft Office PowerPoint</Application>
  <PresentationFormat>Presentación en pantalla (4:3)</PresentationFormat>
  <Paragraphs>61</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Georgia</vt:lpstr>
      <vt:lpstr>Trebuchet MS</vt:lpstr>
      <vt:lpstr>Wingdings 2</vt:lpstr>
      <vt:lpstr>Urbano</vt:lpstr>
      <vt:lpstr>Planificación Fiscal </vt:lpstr>
      <vt:lpstr>Presentación de PowerPoint</vt:lpstr>
      <vt:lpstr>Presentación de PowerPoint</vt:lpstr>
      <vt:lpstr>Presentación de PowerPoint</vt:lpstr>
      <vt:lpstr>¿La cultura fiscal es sólo pagar impuestos? ¿Cómo construimos una cultura fiscal?</vt:lpstr>
      <vt:lpstr>Presentación de PowerPoint</vt:lpstr>
      <vt:lpstr>¿Cuál es la relación entre normas sociales y educación fiscal?</vt:lpstr>
      <vt:lpstr>El presupuesto nacional es un instrumento por medio del cual el Estado prevé los ingresos que le permitirán financiar los gastos públicos para atender las necesidades colectivas. </vt:lpstr>
      <vt:lpstr>Presentación de PowerPoint</vt:lpstr>
      <vt:lpstr>El gasto público: los egresos planificados en el Presupuesto</vt:lpstr>
      <vt:lpstr>Los ingresos públicos</vt:lpstr>
      <vt:lpstr>El sistema tributario argentino</vt:lpstr>
      <vt:lpstr>El sistema tributario Argentino </vt:lpstr>
      <vt:lpstr>Obligación tributaria</vt:lpstr>
      <vt:lpstr>Capacidad contributiva</vt:lpstr>
      <vt:lpstr>Presentación de PowerPoint</vt:lpstr>
      <vt:lpstr>Presentación de PowerPoint</vt:lpstr>
      <vt:lpstr>Presentación de PowerPoint</vt:lpstr>
      <vt:lpstr>Principios que fija la Constitución para los tributos </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cultura fiscal es sólo pagar impuestos? ¿Cómo construimos una cultura fiscal?</dc:title>
  <dc:creator>WinuE</dc:creator>
  <cp:lastModifiedBy>Usuario</cp:lastModifiedBy>
  <cp:revision>41</cp:revision>
  <dcterms:created xsi:type="dcterms:W3CDTF">2018-03-26T17:05:09Z</dcterms:created>
  <dcterms:modified xsi:type="dcterms:W3CDTF">2025-03-13T01:45:08Z</dcterms:modified>
</cp:coreProperties>
</file>