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7" r:id="rId4"/>
    <p:sldId id="270" r:id="rId5"/>
    <p:sldId id="268" r:id="rId6"/>
    <p:sldId id="269" r:id="rId7"/>
    <p:sldId id="258" r:id="rId8"/>
    <p:sldId id="259" r:id="rId9"/>
    <p:sldId id="260" r:id="rId10"/>
    <p:sldId id="262" r:id="rId11"/>
    <p:sldId id="263" r:id="rId12"/>
    <p:sldId id="261" r:id="rId13"/>
    <p:sldId id="264" r:id="rId14"/>
    <p:sldId id="271" r:id="rId15"/>
    <p:sldId id="266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D02DE7-E279-4360-AB3E-D1F3A7E1E68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A2BBE60C-6273-447D-AF3F-D9BD3B7B6C79}">
      <dgm:prSet phldrT="[Texto]"/>
      <dgm:spPr/>
      <dgm:t>
        <a:bodyPr/>
        <a:lstStyle/>
        <a:p>
          <a:r>
            <a:rPr lang="es-ES" dirty="0"/>
            <a:t>IMPUESTOS</a:t>
          </a:r>
          <a:endParaRPr lang="es-AR" dirty="0"/>
        </a:p>
      </dgm:t>
    </dgm:pt>
    <dgm:pt modelId="{759BB1AF-80AF-458A-9DAA-C068D5E1ADCD}" type="parTrans" cxnId="{B325F11E-22B9-44A4-8BEF-4449C51F9ABA}">
      <dgm:prSet/>
      <dgm:spPr/>
      <dgm:t>
        <a:bodyPr/>
        <a:lstStyle/>
        <a:p>
          <a:endParaRPr lang="es-AR"/>
        </a:p>
      </dgm:t>
    </dgm:pt>
    <dgm:pt modelId="{5953A432-6AEF-41BE-B2E3-87598C49A85D}" type="sibTrans" cxnId="{B325F11E-22B9-44A4-8BEF-4449C51F9ABA}">
      <dgm:prSet/>
      <dgm:spPr/>
      <dgm:t>
        <a:bodyPr/>
        <a:lstStyle/>
        <a:p>
          <a:endParaRPr lang="es-AR"/>
        </a:p>
      </dgm:t>
    </dgm:pt>
    <dgm:pt modelId="{F17B3584-186B-48E7-879B-0D01A7E94BBA}">
      <dgm:prSet phldrT="[Texto]"/>
      <dgm:spPr/>
      <dgm:t>
        <a:bodyPr/>
        <a:lstStyle/>
        <a:p>
          <a:r>
            <a:rPr lang="es-ES" dirty="0"/>
            <a:t>OBLIGACIÓN ECONÓMICA SIN CONTRAPRESTACIÓN DIRECTA</a:t>
          </a:r>
          <a:endParaRPr lang="es-AR" dirty="0"/>
        </a:p>
      </dgm:t>
    </dgm:pt>
    <dgm:pt modelId="{E6CF35E2-B74A-4A3F-8E45-C790A234AF40}" type="parTrans" cxnId="{2226FF71-C8A7-4662-B05A-6DFBDDCE5906}">
      <dgm:prSet/>
      <dgm:spPr/>
      <dgm:t>
        <a:bodyPr/>
        <a:lstStyle/>
        <a:p>
          <a:endParaRPr lang="es-AR"/>
        </a:p>
      </dgm:t>
    </dgm:pt>
    <dgm:pt modelId="{E7B88FCC-06EF-47EB-804A-CEE8BB43A5C6}" type="sibTrans" cxnId="{2226FF71-C8A7-4662-B05A-6DFBDDCE5906}">
      <dgm:prSet/>
      <dgm:spPr/>
      <dgm:t>
        <a:bodyPr/>
        <a:lstStyle/>
        <a:p>
          <a:endParaRPr lang="es-AR"/>
        </a:p>
      </dgm:t>
    </dgm:pt>
    <dgm:pt modelId="{8C9A605A-6DD0-4766-9C03-1DFDE32C2572}">
      <dgm:prSet phldrT="[Texto]" phldr="1"/>
      <dgm:spPr/>
      <dgm:t>
        <a:bodyPr/>
        <a:lstStyle/>
        <a:p>
          <a:endParaRPr lang="es-AR"/>
        </a:p>
      </dgm:t>
    </dgm:pt>
    <dgm:pt modelId="{A59F78FD-165E-4A0F-A7F0-500ACB2895BD}" type="parTrans" cxnId="{5B51B8F2-026F-4B5B-9E86-E0010D3354B6}">
      <dgm:prSet/>
      <dgm:spPr/>
      <dgm:t>
        <a:bodyPr/>
        <a:lstStyle/>
        <a:p>
          <a:endParaRPr lang="es-AR"/>
        </a:p>
      </dgm:t>
    </dgm:pt>
    <dgm:pt modelId="{3A4CD2C7-68B9-43E5-A012-0858C36FE63D}" type="sibTrans" cxnId="{5B51B8F2-026F-4B5B-9E86-E0010D3354B6}">
      <dgm:prSet/>
      <dgm:spPr/>
      <dgm:t>
        <a:bodyPr/>
        <a:lstStyle/>
        <a:p>
          <a:endParaRPr lang="es-AR"/>
        </a:p>
      </dgm:t>
    </dgm:pt>
    <dgm:pt modelId="{C7D5EEB7-1107-4A13-9F83-EECA492199D9}">
      <dgm:prSet phldrT="[Texto]"/>
      <dgm:spPr/>
      <dgm:t>
        <a:bodyPr/>
        <a:lstStyle/>
        <a:p>
          <a:r>
            <a:rPr lang="es-ES" dirty="0"/>
            <a:t>TASAS</a:t>
          </a:r>
          <a:endParaRPr lang="es-AR" dirty="0"/>
        </a:p>
      </dgm:t>
    </dgm:pt>
    <dgm:pt modelId="{15CEADBC-420E-46D3-A996-15320F9A147A}" type="parTrans" cxnId="{2CF0524C-BD39-46BA-91B2-F4177D69A837}">
      <dgm:prSet/>
      <dgm:spPr/>
      <dgm:t>
        <a:bodyPr/>
        <a:lstStyle/>
        <a:p>
          <a:endParaRPr lang="es-AR"/>
        </a:p>
      </dgm:t>
    </dgm:pt>
    <dgm:pt modelId="{8B4C1B42-97DF-4635-8562-BD67B85C8A4E}" type="sibTrans" cxnId="{2CF0524C-BD39-46BA-91B2-F4177D69A837}">
      <dgm:prSet/>
      <dgm:spPr/>
      <dgm:t>
        <a:bodyPr/>
        <a:lstStyle/>
        <a:p>
          <a:endParaRPr lang="es-AR"/>
        </a:p>
      </dgm:t>
    </dgm:pt>
    <dgm:pt modelId="{E60D7FB3-85AE-48D3-8A5C-BB3703DB05D5}">
      <dgm:prSet phldrT="[Texto]"/>
      <dgm:spPr/>
      <dgm:t>
        <a:bodyPr/>
        <a:lstStyle/>
        <a:p>
          <a:r>
            <a:rPr lang="es-ES" dirty="0"/>
            <a:t>OBLIGACIÓN ECONÓMICA A NIVEL MUNICIPAL CON CONTRAPRESTACIÓN DIRECTA</a:t>
          </a:r>
          <a:endParaRPr lang="es-AR" dirty="0"/>
        </a:p>
      </dgm:t>
    </dgm:pt>
    <dgm:pt modelId="{2988F9D7-A65D-423D-8F88-699C106B024B}" type="parTrans" cxnId="{9C7A4171-FE88-4D57-A046-9C2E8128CE5F}">
      <dgm:prSet/>
      <dgm:spPr/>
      <dgm:t>
        <a:bodyPr/>
        <a:lstStyle/>
        <a:p>
          <a:endParaRPr lang="es-AR"/>
        </a:p>
      </dgm:t>
    </dgm:pt>
    <dgm:pt modelId="{B15ED93B-A6E3-47FA-8E17-6129B654EF58}" type="sibTrans" cxnId="{9C7A4171-FE88-4D57-A046-9C2E8128CE5F}">
      <dgm:prSet/>
      <dgm:spPr/>
      <dgm:t>
        <a:bodyPr/>
        <a:lstStyle/>
        <a:p>
          <a:endParaRPr lang="es-AR"/>
        </a:p>
      </dgm:t>
    </dgm:pt>
    <dgm:pt modelId="{091F093B-AC7C-410F-8D86-B08ECDF51F93}">
      <dgm:prSet phldrT="[Texto]" phldr="1"/>
      <dgm:spPr/>
      <dgm:t>
        <a:bodyPr/>
        <a:lstStyle/>
        <a:p>
          <a:endParaRPr lang="es-AR"/>
        </a:p>
      </dgm:t>
    </dgm:pt>
    <dgm:pt modelId="{50E19293-DBFD-498B-9D06-14BBFE7D92B0}" type="parTrans" cxnId="{026AF1A4-AA1C-4AD0-B959-C0D7C03618F3}">
      <dgm:prSet/>
      <dgm:spPr/>
      <dgm:t>
        <a:bodyPr/>
        <a:lstStyle/>
        <a:p>
          <a:endParaRPr lang="es-AR"/>
        </a:p>
      </dgm:t>
    </dgm:pt>
    <dgm:pt modelId="{20AAD63D-7C78-48F5-92EE-B29E26368246}" type="sibTrans" cxnId="{026AF1A4-AA1C-4AD0-B959-C0D7C03618F3}">
      <dgm:prSet/>
      <dgm:spPr/>
      <dgm:t>
        <a:bodyPr/>
        <a:lstStyle/>
        <a:p>
          <a:endParaRPr lang="es-AR"/>
        </a:p>
      </dgm:t>
    </dgm:pt>
    <dgm:pt modelId="{DE766433-6912-47B6-A56D-032E2A26FA0E}">
      <dgm:prSet phldrT="[Texto]"/>
      <dgm:spPr/>
      <dgm:t>
        <a:bodyPr/>
        <a:lstStyle/>
        <a:p>
          <a:r>
            <a:rPr lang="es-ES" dirty="0"/>
            <a:t>CONTRIBUCIONES</a:t>
          </a:r>
          <a:endParaRPr lang="es-AR" dirty="0"/>
        </a:p>
      </dgm:t>
    </dgm:pt>
    <dgm:pt modelId="{074DFC68-46A0-4C80-9801-9016DE17BF46}" type="parTrans" cxnId="{8E27BDB3-6983-4490-BF93-93D03203D96B}">
      <dgm:prSet/>
      <dgm:spPr/>
      <dgm:t>
        <a:bodyPr/>
        <a:lstStyle/>
        <a:p>
          <a:endParaRPr lang="es-AR"/>
        </a:p>
      </dgm:t>
    </dgm:pt>
    <dgm:pt modelId="{BDB2F262-4DCD-4105-8616-E6CDA08EDA5D}" type="sibTrans" cxnId="{8E27BDB3-6983-4490-BF93-93D03203D96B}">
      <dgm:prSet/>
      <dgm:spPr/>
      <dgm:t>
        <a:bodyPr/>
        <a:lstStyle/>
        <a:p>
          <a:endParaRPr lang="es-AR"/>
        </a:p>
      </dgm:t>
    </dgm:pt>
    <dgm:pt modelId="{E5E03561-5588-4422-8094-8E24281092AF}">
      <dgm:prSet phldrT="[Texto]"/>
      <dgm:spPr/>
      <dgm:t>
        <a:bodyPr/>
        <a:lstStyle/>
        <a:p>
          <a:r>
            <a:rPr lang="es-ES" dirty="0"/>
            <a:t>OBLIGACIÓN ECONÓMICA POR UNA MEJORA ESPECÍFICA PARA EL CONTRIBUYENTE</a:t>
          </a:r>
          <a:endParaRPr lang="es-AR" dirty="0"/>
        </a:p>
      </dgm:t>
    </dgm:pt>
    <dgm:pt modelId="{2C3B7C1B-4E3A-4356-B796-4BF980FB99D8}" type="parTrans" cxnId="{1A9253A5-7D59-4DD8-8C8A-0F4B7182F012}">
      <dgm:prSet/>
      <dgm:spPr/>
      <dgm:t>
        <a:bodyPr/>
        <a:lstStyle/>
        <a:p>
          <a:endParaRPr lang="es-AR"/>
        </a:p>
      </dgm:t>
    </dgm:pt>
    <dgm:pt modelId="{EF187896-A8B9-409C-B940-AB3F18A9CEA2}" type="sibTrans" cxnId="{1A9253A5-7D59-4DD8-8C8A-0F4B7182F012}">
      <dgm:prSet/>
      <dgm:spPr/>
      <dgm:t>
        <a:bodyPr/>
        <a:lstStyle/>
        <a:p>
          <a:endParaRPr lang="es-AR"/>
        </a:p>
      </dgm:t>
    </dgm:pt>
    <dgm:pt modelId="{B7579A1D-F8CF-4EFF-9E0B-2036188805B4}">
      <dgm:prSet phldrT="[Texto]" phldr="1"/>
      <dgm:spPr/>
      <dgm:t>
        <a:bodyPr/>
        <a:lstStyle/>
        <a:p>
          <a:endParaRPr lang="es-AR"/>
        </a:p>
      </dgm:t>
    </dgm:pt>
    <dgm:pt modelId="{71E2EB52-582A-43A4-9E9B-E35D541F1C03}" type="parTrans" cxnId="{80B73857-E17F-4400-B25F-B4082C19AF16}">
      <dgm:prSet/>
      <dgm:spPr/>
      <dgm:t>
        <a:bodyPr/>
        <a:lstStyle/>
        <a:p>
          <a:endParaRPr lang="es-AR"/>
        </a:p>
      </dgm:t>
    </dgm:pt>
    <dgm:pt modelId="{A8A24DA8-FCE2-43D9-97D6-E3D0794CA6AD}" type="sibTrans" cxnId="{80B73857-E17F-4400-B25F-B4082C19AF16}">
      <dgm:prSet/>
      <dgm:spPr/>
      <dgm:t>
        <a:bodyPr/>
        <a:lstStyle/>
        <a:p>
          <a:endParaRPr lang="es-AR"/>
        </a:p>
      </dgm:t>
    </dgm:pt>
    <dgm:pt modelId="{51A9965F-0128-4A32-AC78-403312AA1A78}" type="pres">
      <dgm:prSet presAssocID="{ACD02DE7-E279-4360-AB3E-D1F3A7E1E680}" presName="Name0" presStyleCnt="0">
        <dgm:presLayoutVars>
          <dgm:dir/>
          <dgm:animLvl val="lvl"/>
          <dgm:resizeHandles val="exact"/>
        </dgm:presLayoutVars>
      </dgm:prSet>
      <dgm:spPr/>
    </dgm:pt>
    <dgm:pt modelId="{D906202D-ABD9-43E5-8DE8-B10E3958E2D7}" type="pres">
      <dgm:prSet presAssocID="{A2BBE60C-6273-447D-AF3F-D9BD3B7B6C79}" presName="composite" presStyleCnt="0"/>
      <dgm:spPr/>
    </dgm:pt>
    <dgm:pt modelId="{E8973841-51F5-45AB-B89C-5E7103D0E4B6}" type="pres">
      <dgm:prSet presAssocID="{A2BBE60C-6273-447D-AF3F-D9BD3B7B6C7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5BC66FF6-51E8-4652-979E-D44D12FCCFF2}" type="pres">
      <dgm:prSet presAssocID="{A2BBE60C-6273-447D-AF3F-D9BD3B7B6C79}" presName="desTx" presStyleLbl="alignAccFollowNode1" presStyleIdx="0" presStyleCnt="3">
        <dgm:presLayoutVars>
          <dgm:bulletEnabled val="1"/>
        </dgm:presLayoutVars>
      </dgm:prSet>
      <dgm:spPr/>
    </dgm:pt>
    <dgm:pt modelId="{3CC0BB32-591B-488D-8FEE-00F8C23A968A}" type="pres">
      <dgm:prSet presAssocID="{5953A432-6AEF-41BE-B2E3-87598C49A85D}" presName="space" presStyleCnt="0"/>
      <dgm:spPr/>
    </dgm:pt>
    <dgm:pt modelId="{D11572FC-2CF9-433E-AF65-ACB946530D71}" type="pres">
      <dgm:prSet presAssocID="{C7D5EEB7-1107-4A13-9F83-EECA492199D9}" presName="composite" presStyleCnt="0"/>
      <dgm:spPr/>
    </dgm:pt>
    <dgm:pt modelId="{A164C3E4-5658-4DF9-8DAA-2A48E0A63314}" type="pres">
      <dgm:prSet presAssocID="{C7D5EEB7-1107-4A13-9F83-EECA492199D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17B2B153-60E5-47F6-99F9-56B2401DEA9C}" type="pres">
      <dgm:prSet presAssocID="{C7D5EEB7-1107-4A13-9F83-EECA492199D9}" presName="desTx" presStyleLbl="alignAccFollowNode1" presStyleIdx="1" presStyleCnt="3">
        <dgm:presLayoutVars>
          <dgm:bulletEnabled val="1"/>
        </dgm:presLayoutVars>
      </dgm:prSet>
      <dgm:spPr/>
    </dgm:pt>
    <dgm:pt modelId="{862C0D6E-6434-4047-819A-728F917CE8EE}" type="pres">
      <dgm:prSet presAssocID="{8B4C1B42-97DF-4635-8562-BD67B85C8A4E}" presName="space" presStyleCnt="0"/>
      <dgm:spPr/>
    </dgm:pt>
    <dgm:pt modelId="{4AF375DE-43B5-46D0-8C47-A91DD7F23C61}" type="pres">
      <dgm:prSet presAssocID="{DE766433-6912-47B6-A56D-032E2A26FA0E}" presName="composite" presStyleCnt="0"/>
      <dgm:spPr/>
    </dgm:pt>
    <dgm:pt modelId="{82CCEC76-71C5-4966-B43E-D70C09D4FD61}" type="pres">
      <dgm:prSet presAssocID="{DE766433-6912-47B6-A56D-032E2A26FA0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D431BB01-FEB6-4446-B4B1-184DCA5A3629}" type="pres">
      <dgm:prSet presAssocID="{DE766433-6912-47B6-A56D-032E2A26FA0E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A2D9004-AC69-4A55-9359-78AEDA0ED223}" type="presOf" srcId="{B7579A1D-F8CF-4EFF-9E0B-2036188805B4}" destId="{D431BB01-FEB6-4446-B4B1-184DCA5A3629}" srcOrd="0" destOrd="1" presId="urn:microsoft.com/office/officeart/2005/8/layout/hList1"/>
    <dgm:cxn modelId="{EA02E90B-C0AF-4C79-8B93-DB015F345B34}" type="presOf" srcId="{091F093B-AC7C-410F-8D86-B08ECDF51F93}" destId="{17B2B153-60E5-47F6-99F9-56B2401DEA9C}" srcOrd="0" destOrd="1" presId="urn:microsoft.com/office/officeart/2005/8/layout/hList1"/>
    <dgm:cxn modelId="{B325F11E-22B9-44A4-8BEF-4449C51F9ABA}" srcId="{ACD02DE7-E279-4360-AB3E-D1F3A7E1E680}" destId="{A2BBE60C-6273-447D-AF3F-D9BD3B7B6C79}" srcOrd="0" destOrd="0" parTransId="{759BB1AF-80AF-458A-9DAA-C068D5E1ADCD}" sibTransId="{5953A432-6AEF-41BE-B2E3-87598C49A85D}"/>
    <dgm:cxn modelId="{E88F6B45-91AF-42F0-9651-9C055FF93098}" type="presOf" srcId="{A2BBE60C-6273-447D-AF3F-D9BD3B7B6C79}" destId="{E8973841-51F5-45AB-B89C-5E7103D0E4B6}" srcOrd="0" destOrd="0" presId="urn:microsoft.com/office/officeart/2005/8/layout/hList1"/>
    <dgm:cxn modelId="{2E661969-A2DE-4491-8CFB-4B0BA5F6D830}" type="presOf" srcId="{ACD02DE7-E279-4360-AB3E-D1F3A7E1E680}" destId="{51A9965F-0128-4A32-AC78-403312AA1A78}" srcOrd="0" destOrd="0" presId="urn:microsoft.com/office/officeart/2005/8/layout/hList1"/>
    <dgm:cxn modelId="{2CF0524C-BD39-46BA-91B2-F4177D69A837}" srcId="{ACD02DE7-E279-4360-AB3E-D1F3A7E1E680}" destId="{C7D5EEB7-1107-4A13-9F83-EECA492199D9}" srcOrd="1" destOrd="0" parTransId="{15CEADBC-420E-46D3-A996-15320F9A147A}" sibTransId="{8B4C1B42-97DF-4635-8562-BD67B85C8A4E}"/>
    <dgm:cxn modelId="{9D986E4E-B65F-4EB2-9FD9-E5624DC8CBFB}" type="presOf" srcId="{E5E03561-5588-4422-8094-8E24281092AF}" destId="{D431BB01-FEB6-4446-B4B1-184DCA5A3629}" srcOrd="0" destOrd="0" presId="urn:microsoft.com/office/officeart/2005/8/layout/hList1"/>
    <dgm:cxn modelId="{9C7A4171-FE88-4D57-A046-9C2E8128CE5F}" srcId="{C7D5EEB7-1107-4A13-9F83-EECA492199D9}" destId="{E60D7FB3-85AE-48D3-8A5C-BB3703DB05D5}" srcOrd="0" destOrd="0" parTransId="{2988F9D7-A65D-423D-8F88-699C106B024B}" sibTransId="{B15ED93B-A6E3-47FA-8E17-6129B654EF58}"/>
    <dgm:cxn modelId="{2226FF71-C8A7-4662-B05A-6DFBDDCE5906}" srcId="{A2BBE60C-6273-447D-AF3F-D9BD3B7B6C79}" destId="{F17B3584-186B-48E7-879B-0D01A7E94BBA}" srcOrd="0" destOrd="0" parTransId="{E6CF35E2-B74A-4A3F-8E45-C790A234AF40}" sibTransId="{E7B88FCC-06EF-47EB-804A-CEE8BB43A5C6}"/>
    <dgm:cxn modelId="{80B73857-E17F-4400-B25F-B4082C19AF16}" srcId="{DE766433-6912-47B6-A56D-032E2A26FA0E}" destId="{B7579A1D-F8CF-4EFF-9E0B-2036188805B4}" srcOrd="1" destOrd="0" parTransId="{71E2EB52-582A-43A4-9E9B-E35D541F1C03}" sibTransId="{A8A24DA8-FCE2-43D9-97D6-E3D0794CA6AD}"/>
    <dgm:cxn modelId="{026AF1A4-AA1C-4AD0-B959-C0D7C03618F3}" srcId="{C7D5EEB7-1107-4A13-9F83-EECA492199D9}" destId="{091F093B-AC7C-410F-8D86-B08ECDF51F93}" srcOrd="1" destOrd="0" parTransId="{50E19293-DBFD-498B-9D06-14BBFE7D92B0}" sibTransId="{20AAD63D-7C78-48F5-92EE-B29E26368246}"/>
    <dgm:cxn modelId="{1A9253A5-7D59-4DD8-8C8A-0F4B7182F012}" srcId="{DE766433-6912-47B6-A56D-032E2A26FA0E}" destId="{E5E03561-5588-4422-8094-8E24281092AF}" srcOrd="0" destOrd="0" parTransId="{2C3B7C1B-4E3A-4356-B796-4BF980FB99D8}" sibTransId="{EF187896-A8B9-409C-B940-AB3F18A9CEA2}"/>
    <dgm:cxn modelId="{5DC7E0B2-38D0-4436-B7E5-FE7C8ABEEA33}" type="presOf" srcId="{F17B3584-186B-48E7-879B-0D01A7E94BBA}" destId="{5BC66FF6-51E8-4652-979E-D44D12FCCFF2}" srcOrd="0" destOrd="0" presId="urn:microsoft.com/office/officeart/2005/8/layout/hList1"/>
    <dgm:cxn modelId="{8E27BDB3-6983-4490-BF93-93D03203D96B}" srcId="{ACD02DE7-E279-4360-AB3E-D1F3A7E1E680}" destId="{DE766433-6912-47B6-A56D-032E2A26FA0E}" srcOrd="2" destOrd="0" parTransId="{074DFC68-46A0-4C80-9801-9016DE17BF46}" sibTransId="{BDB2F262-4DCD-4105-8616-E6CDA08EDA5D}"/>
    <dgm:cxn modelId="{FE6CADB6-2944-4DCE-AD11-D5C12E9E2AD5}" type="presOf" srcId="{C7D5EEB7-1107-4A13-9F83-EECA492199D9}" destId="{A164C3E4-5658-4DF9-8DAA-2A48E0A63314}" srcOrd="0" destOrd="0" presId="urn:microsoft.com/office/officeart/2005/8/layout/hList1"/>
    <dgm:cxn modelId="{8521C9D0-AC2F-495D-AEE2-FEE8CCF5B701}" type="presOf" srcId="{E60D7FB3-85AE-48D3-8A5C-BB3703DB05D5}" destId="{17B2B153-60E5-47F6-99F9-56B2401DEA9C}" srcOrd="0" destOrd="0" presId="urn:microsoft.com/office/officeart/2005/8/layout/hList1"/>
    <dgm:cxn modelId="{A92B21D2-31C8-4B6E-B086-B456119A12EE}" type="presOf" srcId="{8C9A605A-6DD0-4766-9C03-1DFDE32C2572}" destId="{5BC66FF6-51E8-4652-979E-D44D12FCCFF2}" srcOrd="0" destOrd="1" presId="urn:microsoft.com/office/officeart/2005/8/layout/hList1"/>
    <dgm:cxn modelId="{010B50EA-A0C1-44E6-BD93-210FA2C94614}" type="presOf" srcId="{DE766433-6912-47B6-A56D-032E2A26FA0E}" destId="{82CCEC76-71C5-4966-B43E-D70C09D4FD61}" srcOrd="0" destOrd="0" presId="urn:microsoft.com/office/officeart/2005/8/layout/hList1"/>
    <dgm:cxn modelId="{5B51B8F2-026F-4B5B-9E86-E0010D3354B6}" srcId="{A2BBE60C-6273-447D-AF3F-D9BD3B7B6C79}" destId="{8C9A605A-6DD0-4766-9C03-1DFDE32C2572}" srcOrd="1" destOrd="0" parTransId="{A59F78FD-165E-4A0F-A7F0-500ACB2895BD}" sibTransId="{3A4CD2C7-68B9-43E5-A012-0858C36FE63D}"/>
    <dgm:cxn modelId="{5A6644BF-C6C9-4B9F-994C-D7477F2EAF51}" type="presParOf" srcId="{51A9965F-0128-4A32-AC78-403312AA1A78}" destId="{D906202D-ABD9-43E5-8DE8-B10E3958E2D7}" srcOrd="0" destOrd="0" presId="urn:microsoft.com/office/officeart/2005/8/layout/hList1"/>
    <dgm:cxn modelId="{21882872-726C-43E5-9E84-A2BBB7892A1A}" type="presParOf" srcId="{D906202D-ABD9-43E5-8DE8-B10E3958E2D7}" destId="{E8973841-51F5-45AB-B89C-5E7103D0E4B6}" srcOrd="0" destOrd="0" presId="urn:microsoft.com/office/officeart/2005/8/layout/hList1"/>
    <dgm:cxn modelId="{544D8B12-70B4-41B8-B011-950B114D1320}" type="presParOf" srcId="{D906202D-ABD9-43E5-8DE8-B10E3958E2D7}" destId="{5BC66FF6-51E8-4652-979E-D44D12FCCFF2}" srcOrd="1" destOrd="0" presId="urn:microsoft.com/office/officeart/2005/8/layout/hList1"/>
    <dgm:cxn modelId="{5E79E66B-4370-4059-8618-EDDFB56B80F3}" type="presParOf" srcId="{51A9965F-0128-4A32-AC78-403312AA1A78}" destId="{3CC0BB32-591B-488D-8FEE-00F8C23A968A}" srcOrd="1" destOrd="0" presId="urn:microsoft.com/office/officeart/2005/8/layout/hList1"/>
    <dgm:cxn modelId="{A16A334E-7304-4CE8-94A8-14F7BC9996CD}" type="presParOf" srcId="{51A9965F-0128-4A32-AC78-403312AA1A78}" destId="{D11572FC-2CF9-433E-AF65-ACB946530D71}" srcOrd="2" destOrd="0" presId="urn:microsoft.com/office/officeart/2005/8/layout/hList1"/>
    <dgm:cxn modelId="{90D08251-8B37-44FE-8011-C59F4002CF3F}" type="presParOf" srcId="{D11572FC-2CF9-433E-AF65-ACB946530D71}" destId="{A164C3E4-5658-4DF9-8DAA-2A48E0A63314}" srcOrd="0" destOrd="0" presId="urn:microsoft.com/office/officeart/2005/8/layout/hList1"/>
    <dgm:cxn modelId="{AE6185D2-6C61-4BD0-8370-5BA0C72A7DD4}" type="presParOf" srcId="{D11572FC-2CF9-433E-AF65-ACB946530D71}" destId="{17B2B153-60E5-47F6-99F9-56B2401DEA9C}" srcOrd="1" destOrd="0" presId="urn:microsoft.com/office/officeart/2005/8/layout/hList1"/>
    <dgm:cxn modelId="{81B66DA9-7CA4-41F9-B61A-6B3EF21C36F8}" type="presParOf" srcId="{51A9965F-0128-4A32-AC78-403312AA1A78}" destId="{862C0D6E-6434-4047-819A-728F917CE8EE}" srcOrd="3" destOrd="0" presId="urn:microsoft.com/office/officeart/2005/8/layout/hList1"/>
    <dgm:cxn modelId="{3D1B035D-D852-44D1-A95F-4EAAB9BC8B46}" type="presParOf" srcId="{51A9965F-0128-4A32-AC78-403312AA1A78}" destId="{4AF375DE-43B5-46D0-8C47-A91DD7F23C61}" srcOrd="4" destOrd="0" presId="urn:microsoft.com/office/officeart/2005/8/layout/hList1"/>
    <dgm:cxn modelId="{3CF8424B-10C6-402B-B7D5-EF8FCC3EFA8D}" type="presParOf" srcId="{4AF375DE-43B5-46D0-8C47-A91DD7F23C61}" destId="{82CCEC76-71C5-4966-B43E-D70C09D4FD61}" srcOrd="0" destOrd="0" presId="urn:microsoft.com/office/officeart/2005/8/layout/hList1"/>
    <dgm:cxn modelId="{BA9A6098-7F58-47F9-A3C7-C25C10BAA041}" type="presParOf" srcId="{4AF375DE-43B5-46D0-8C47-A91DD7F23C61}" destId="{D431BB01-FEB6-4446-B4B1-184DCA5A362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6F9258-C41B-431E-A420-3145AC4EC343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81BE521D-9AEA-48E8-BD28-EFD835613DB7}">
      <dgm:prSet phldrT="[Texto]"/>
      <dgm:spPr/>
      <dgm:t>
        <a:bodyPr/>
        <a:lstStyle/>
        <a:p>
          <a:r>
            <a:rPr lang="es-ES" dirty="0"/>
            <a:t>56,66% PROVINCIAS</a:t>
          </a:r>
        </a:p>
      </dgm:t>
    </dgm:pt>
    <dgm:pt modelId="{07833209-FB53-433B-9517-52168FA383A1}" type="parTrans" cxnId="{4F0C5297-37D4-4501-9B5B-08C05D08B8C6}">
      <dgm:prSet/>
      <dgm:spPr/>
      <dgm:t>
        <a:bodyPr/>
        <a:lstStyle/>
        <a:p>
          <a:endParaRPr lang="es-ES"/>
        </a:p>
      </dgm:t>
    </dgm:pt>
    <dgm:pt modelId="{3382AAA9-51B2-48F7-AAB3-6D323B3E0876}" type="sibTrans" cxnId="{4F0C5297-37D4-4501-9B5B-08C05D08B8C6}">
      <dgm:prSet/>
      <dgm:spPr/>
      <dgm:t>
        <a:bodyPr/>
        <a:lstStyle/>
        <a:p>
          <a:endParaRPr lang="es-ES"/>
        </a:p>
      </dgm:t>
    </dgm:pt>
    <dgm:pt modelId="{CA8BECE6-91B1-4276-8C4C-BF948941A885}">
      <dgm:prSet phldrT="[Texto]"/>
      <dgm:spPr/>
      <dgm:t>
        <a:bodyPr/>
        <a:lstStyle/>
        <a:p>
          <a:r>
            <a:rPr lang="es-ES" dirty="0"/>
            <a:t>42,34 % TESORO NACIONAL</a:t>
          </a:r>
        </a:p>
      </dgm:t>
    </dgm:pt>
    <dgm:pt modelId="{1F373498-DE15-43EB-A582-B2EC3BC1C5FE}" type="parTrans" cxnId="{3A35C294-C187-490C-A675-BB5C96F1149A}">
      <dgm:prSet/>
      <dgm:spPr/>
      <dgm:t>
        <a:bodyPr/>
        <a:lstStyle/>
        <a:p>
          <a:endParaRPr lang="es-ES"/>
        </a:p>
      </dgm:t>
    </dgm:pt>
    <dgm:pt modelId="{6118BA1B-C7F5-46EA-B991-9FA7457F62F6}" type="sibTrans" cxnId="{3A35C294-C187-490C-A675-BB5C96F1149A}">
      <dgm:prSet/>
      <dgm:spPr/>
      <dgm:t>
        <a:bodyPr/>
        <a:lstStyle/>
        <a:p>
          <a:endParaRPr lang="es-ES"/>
        </a:p>
      </dgm:t>
    </dgm:pt>
    <dgm:pt modelId="{64ED0235-D022-4B3D-9DEC-0E797EE436D2}">
      <dgm:prSet phldrT="[Texto]"/>
      <dgm:spPr/>
      <dgm:t>
        <a:bodyPr/>
        <a:lstStyle/>
        <a:p>
          <a:r>
            <a:rPr lang="es-ES" dirty="0"/>
            <a:t>1% MINIST DEL INTERIOR</a:t>
          </a:r>
        </a:p>
      </dgm:t>
    </dgm:pt>
    <dgm:pt modelId="{B336EAB4-2878-44DB-BD38-F483BD624BDF}" type="parTrans" cxnId="{6EDD4EAE-C56E-41E2-BD96-F8C50AD3A878}">
      <dgm:prSet/>
      <dgm:spPr/>
      <dgm:t>
        <a:bodyPr/>
        <a:lstStyle/>
        <a:p>
          <a:endParaRPr lang="es-ES"/>
        </a:p>
      </dgm:t>
    </dgm:pt>
    <dgm:pt modelId="{F04D66C4-B667-4CA0-88DD-395DB79E451D}" type="sibTrans" cxnId="{6EDD4EAE-C56E-41E2-BD96-F8C50AD3A878}">
      <dgm:prSet/>
      <dgm:spPr/>
      <dgm:t>
        <a:bodyPr/>
        <a:lstStyle/>
        <a:p>
          <a:endParaRPr lang="es-ES"/>
        </a:p>
      </dgm:t>
    </dgm:pt>
    <dgm:pt modelId="{63B0739E-DB33-4DBC-B1C5-C91D0EF926BE}" type="pres">
      <dgm:prSet presAssocID="{EB6F9258-C41B-431E-A420-3145AC4EC343}" presName="compositeShape" presStyleCnt="0">
        <dgm:presLayoutVars>
          <dgm:chMax val="7"/>
          <dgm:dir/>
          <dgm:resizeHandles val="exact"/>
        </dgm:presLayoutVars>
      </dgm:prSet>
      <dgm:spPr/>
    </dgm:pt>
    <dgm:pt modelId="{8B8B8370-14BE-420C-8770-94BD5CB83D9A}" type="pres">
      <dgm:prSet presAssocID="{EB6F9258-C41B-431E-A420-3145AC4EC343}" presName="wedge1" presStyleLbl="node1" presStyleIdx="0" presStyleCnt="3" custLinFactNeighborX="69585" custLinFactNeighborY="-7279"/>
      <dgm:spPr/>
    </dgm:pt>
    <dgm:pt modelId="{0A5F4F48-21F6-4871-9D60-3F60401E8C62}" type="pres">
      <dgm:prSet presAssocID="{EB6F9258-C41B-431E-A420-3145AC4EC343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1704396-9DDF-43AA-82F5-36AD8327E32B}" type="pres">
      <dgm:prSet presAssocID="{EB6F9258-C41B-431E-A420-3145AC4EC343}" presName="wedge2" presStyleLbl="node1" presStyleIdx="1" presStyleCnt="3" custLinFactNeighborX="81813" custLinFactNeighborY="15825"/>
      <dgm:spPr/>
    </dgm:pt>
    <dgm:pt modelId="{217F8268-9229-4E52-8043-03DF68F44EC0}" type="pres">
      <dgm:prSet presAssocID="{EB6F9258-C41B-431E-A420-3145AC4EC343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313B43FE-7875-41BB-B827-8770F8B64444}" type="pres">
      <dgm:prSet presAssocID="{EB6F9258-C41B-431E-A420-3145AC4EC343}" presName="wedge3" presStyleLbl="node1" presStyleIdx="2" presStyleCnt="3" custScaleY="49457" custLinFactNeighborX="64992" custLinFactNeighborY="-44073"/>
      <dgm:spPr/>
    </dgm:pt>
    <dgm:pt modelId="{5DC4895C-E0EF-4E1F-B5EC-9D241AA99F9C}" type="pres">
      <dgm:prSet presAssocID="{EB6F9258-C41B-431E-A420-3145AC4EC343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E617606-9D79-473C-973D-2556E187F3C0}" type="presOf" srcId="{81BE521D-9AEA-48E8-BD28-EFD835613DB7}" destId="{0A5F4F48-21F6-4871-9D60-3F60401E8C62}" srcOrd="1" destOrd="0" presId="urn:microsoft.com/office/officeart/2005/8/layout/chart3"/>
    <dgm:cxn modelId="{CFC7086E-3FAF-46CB-B60A-E454F6E043E5}" type="presOf" srcId="{64ED0235-D022-4B3D-9DEC-0E797EE436D2}" destId="{313B43FE-7875-41BB-B827-8770F8B64444}" srcOrd="0" destOrd="0" presId="urn:microsoft.com/office/officeart/2005/8/layout/chart3"/>
    <dgm:cxn modelId="{D4C7EA50-C431-489B-ABCF-2D464793E1D1}" type="presOf" srcId="{EB6F9258-C41B-431E-A420-3145AC4EC343}" destId="{63B0739E-DB33-4DBC-B1C5-C91D0EF926BE}" srcOrd="0" destOrd="0" presId="urn:microsoft.com/office/officeart/2005/8/layout/chart3"/>
    <dgm:cxn modelId="{356C2953-D783-403E-A703-09B8A2EA5A2C}" type="presOf" srcId="{CA8BECE6-91B1-4276-8C4C-BF948941A885}" destId="{E1704396-9DDF-43AA-82F5-36AD8327E32B}" srcOrd="0" destOrd="0" presId="urn:microsoft.com/office/officeart/2005/8/layout/chart3"/>
    <dgm:cxn modelId="{3A35C294-C187-490C-A675-BB5C96F1149A}" srcId="{EB6F9258-C41B-431E-A420-3145AC4EC343}" destId="{CA8BECE6-91B1-4276-8C4C-BF948941A885}" srcOrd="1" destOrd="0" parTransId="{1F373498-DE15-43EB-A582-B2EC3BC1C5FE}" sibTransId="{6118BA1B-C7F5-46EA-B991-9FA7457F62F6}"/>
    <dgm:cxn modelId="{4F0C5297-37D4-4501-9B5B-08C05D08B8C6}" srcId="{EB6F9258-C41B-431E-A420-3145AC4EC343}" destId="{81BE521D-9AEA-48E8-BD28-EFD835613DB7}" srcOrd="0" destOrd="0" parTransId="{07833209-FB53-433B-9517-52168FA383A1}" sibTransId="{3382AAA9-51B2-48F7-AAB3-6D323B3E0876}"/>
    <dgm:cxn modelId="{DFE431A0-DD9E-4670-AB2E-518CA784C6A6}" type="presOf" srcId="{64ED0235-D022-4B3D-9DEC-0E797EE436D2}" destId="{5DC4895C-E0EF-4E1F-B5EC-9D241AA99F9C}" srcOrd="1" destOrd="0" presId="urn:microsoft.com/office/officeart/2005/8/layout/chart3"/>
    <dgm:cxn modelId="{6EDD4EAE-C56E-41E2-BD96-F8C50AD3A878}" srcId="{EB6F9258-C41B-431E-A420-3145AC4EC343}" destId="{64ED0235-D022-4B3D-9DEC-0E797EE436D2}" srcOrd="2" destOrd="0" parTransId="{B336EAB4-2878-44DB-BD38-F483BD624BDF}" sibTransId="{F04D66C4-B667-4CA0-88DD-395DB79E451D}"/>
    <dgm:cxn modelId="{49F211AF-2A45-4FAC-BAA3-270C33111CD4}" type="presOf" srcId="{CA8BECE6-91B1-4276-8C4C-BF948941A885}" destId="{217F8268-9229-4E52-8043-03DF68F44EC0}" srcOrd="1" destOrd="0" presId="urn:microsoft.com/office/officeart/2005/8/layout/chart3"/>
    <dgm:cxn modelId="{A6A3B2E4-F01D-49F6-BFF8-57C5E06ABF32}" type="presOf" srcId="{81BE521D-9AEA-48E8-BD28-EFD835613DB7}" destId="{8B8B8370-14BE-420C-8770-94BD5CB83D9A}" srcOrd="0" destOrd="0" presId="urn:microsoft.com/office/officeart/2005/8/layout/chart3"/>
    <dgm:cxn modelId="{05AA904A-7FCA-49AD-857B-DF4666806EAB}" type="presParOf" srcId="{63B0739E-DB33-4DBC-B1C5-C91D0EF926BE}" destId="{8B8B8370-14BE-420C-8770-94BD5CB83D9A}" srcOrd="0" destOrd="0" presId="urn:microsoft.com/office/officeart/2005/8/layout/chart3"/>
    <dgm:cxn modelId="{992320A1-20E9-4635-98FD-813B2DDE3C3F}" type="presParOf" srcId="{63B0739E-DB33-4DBC-B1C5-C91D0EF926BE}" destId="{0A5F4F48-21F6-4871-9D60-3F60401E8C62}" srcOrd="1" destOrd="0" presId="urn:microsoft.com/office/officeart/2005/8/layout/chart3"/>
    <dgm:cxn modelId="{B09C916F-88B8-4CF1-A81A-E957F5CDE6B8}" type="presParOf" srcId="{63B0739E-DB33-4DBC-B1C5-C91D0EF926BE}" destId="{E1704396-9DDF-43AA-82F5-36AD8327E32B}" srcOrd="2" destOrd="0" presId="urn:microsoft.com/office/officeart/2005/8/layout/chart3"/>
    <dgm:cxn modelId="{D281521D-5EB0-45F7-8AC2-FF56890A22C0}" type="presParOf" srcId="{63B0739E-DB33-4DBC-B1C5-C91D0EF926BE}" destId="{217F8268-9229-4E52-8043-03DF68F44EC0}" srcOrd="3" destOrd="0" presId="urn:microsoft.com/office/officeart/2005/8/layout/chart3"/>
    <dgm:cxn modelId="{EA7FB25E-574F-481E-AABB-7E0B3BF50911}" type="presParOf" srcId="{63B0739E-DB33-4DBC-B1C5-C91D0EF926BE}" destId="{313B43FE-7875-41BB-B827-8770F8B64444}" srcOrd="4" destOrd="0" presId="urn:microsoft.com/office/officeart/2005/8/layout/chart3"/>
    <dgm:cxn modelId="{1B1322BA-B835-4100-B5D9-6E8187544C9F}" type="presParOf" srcId="{63B0739E-DB33-4DBC-B1C5-C91D0EF926BE}" destId="{5DC4895C-E0EF-4E1F-B5EC-9D241AA99F9C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73841-51F5-45AB-B89C-5E7103D0E4B6}">
      <dsp:nvSpPr>
        <dsp:cNvPr id="0" name=""/>
        <dsp:cNvSpPr/>
      </dsp:nvSpPr>
      <dsp:spPr>
        <a:xfrm>
          <a:off x="2540" y="1357591"/>
          <a:ext cx="2476500" cy="54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IMPUESTOS</a:t>
          </a:r>
          <a:endParaRPr lang="es-AR" sz="1900" kern="1200" dirty="0"/>
        </a:p>
      </dsp:txBody>
      <dsp:txXfrm>
        <a:off x="2540" y="1357591"/>
        <a:ext cx="2476500" cy="547200"/>
      </dsp:txXfrm>
    </dsp:sp>
    <dsp:sp modelId="{5BC66FF6-51E8-4652-979E-D44D12FCCFF2}">
      <dsp:nvSpPr>
        <dsp:cNvPr id="0" name=""/>
        <dsp:cNvSpPr/>
      </dsp:nvSpPr>
      <dsp:spPr>
        <a:xfrm>
          <a:off x="2540" y="1904791"/>
          <a:ext cx="2476500" cy="21562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OBLIGACIÓN ECONÓMICA SIN CONTRAPRESTACIÓN DIRECTA</a:t>
          </a:r>
          <a:endParaRPr lang="es-A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1900" kern="1200"/>
        </a:p>
      </dsp:txBody>
      <dsp:txXfrm>
        <a:off x="2540" y="1904791"/>
        <a:ext cx="2476500" cy="2156283"/>
      </dsp:txXfrm>
    </dsp:sp>
    <dsp:sp modelId="{A164C3E4-5658-4DF9-8DAA-2A48E0A63314}">
      <dsp:nvSpPr>
        <dsp:cNvPr id="0" name=""/>
        <dsp:cNvSpPr/>
      </dsp:nvSpPr>
      <dsp:spPr>
        <a:xfrm>
          <a:off x="2825750" y="1357591"/>
          <a:ext cx="2476500" cy="54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TASAS</a:t>
          </a:r>
          <a:endParaRPr lang="es-AR" sz="1900" kern="1200" dirty="0"/>
        </a:p>
      </dsp:txBody>
      <dsp:txXfrm>
        <a:off x="2825750" y="1357591"/>
        <a:ext cx="2476500" cy="547200"/>
      </dsp:txXfrm>
    </dsp:sp>
    <dsp:sp modelId="{17B2B153-60E5-47F6-99F9-56B2401DEA9C}">
      <dsp:nvSpPr>
        <dsp:cNvPr id="0" name=""/>
        <dsp:cNvSpPr/>
      </dsp:nvSpPr>
      <dsp:spPr>
        <a:xfrm>
          <a:off x="2825750" y="1904791"/>
          <a:ext cx="2476500" cy="21562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OBLIGACIÓN ECONÓMICA A NIVEL MUNICIPAL CON CONTRAPRESTACIÓN DIRECTA</a:t>
          </a:r>
          <a:endParaRPr lang="es-A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1900" kern="1200"/>
        </a:p>
      </dsp:txBody>
      <dsp:txXfrm>
        <a:off x="2825750" y="1904791"/>
        <a:ext cx="2476500" cy="2156283"/>
      </dsp:txXfrm>
    </dsp:sp>
    <dsp:sp modelId="{82CCEC76-71C5-4966-B43E-D70C09D4FD61}">
      <dsp:nvSpPr>
        <dsp:cNvPr id="0" name=""/>
        <dsp:cNvSpPr/>
      </dsp:nvSpPr>
      <dsp:spPr>
        <a:xfrm>
          <a:off x="5648960" y="1357591"/>
          <a:ext cx="2476500" cy="547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CONTRIBUCIONES</a:t>
          </a:r>
          <a:endParaRPr lang="es-AR" sz="1900" kern="1200" dirty="0"/>
        </a:p>
      </dsp:txBody>
      <dsp:txXfrm>
        <a:off x="5648960" y="1357591"/>
        <a:ext cx="2476500" cy="547200"/>
      </dsp:txXfrm>
    </dsp:sp>
    <dsp:sp modelId="{D431BB01-FEB6-4446-B4B1-184DCA5A3629}">
      <dsp:nvSpPr>
        <dsp:cNvPr id="0" name=""/>
        <dsp:cNvSpPr/>
      </dsp:nvSpPr>
      <dsp:spPr>
        <a:xfrm>
          <a:off x="5648960" y="1904791"/>
          <a:ext cx="2476500" cy="21562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/>
            <a:t>OBLIGACIÓN ECONÓMICA POR UNA MEJORA ESPECÍFICA PARA EL CONTRIBUYENTE</a:t>
          </a:r>
          <a:endParaRPr lang="es-A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AR" sz="1900" kern="1200"/>
        </a:p>
      </dsp:txBody>
      <dsp:txXfrm>
        <a:off x="5648960" y="1904791"/>
        <a:ext cx="2476500" cy="21562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B8370-14BE-420C-8770-94BD5CB83D9A}">
      <dsp:nvSpPr>
        <dsp:cNvPr id="0" name=""/>
        <dsp:cNvSpPr/>
      </dsp:nvSpPr>
      <dsp:spPr>
        <a:xfrm>
          <a:off x="5072760" y="34443"/>
          <a:ext cx="4551680" cy="4551680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56,66% PROVINCIAS</a:t>
          </a:r>
        </a:p>
      </dsp:txBody>
      <dsp:txXfrm>
        <a:off x="7547465" y="874336"/>
        <a:ext cx="1544320" cy="1517226"/>
      </dsp:txXfrm>
    </dsp:sp>
    <dsp:sp modelId="{E1704396-9DDF-43AA-82F5-36AD8327E32B}">
      <dsp:nvSpPr>
        <dsp:cNvPr id="0" name=""/>
        <dsp:cNvSpPr/>
      </dsp:nvSpPr>
      <dsp:spPr>
        <a:xfrm>
          <a:off x="5394711" y="1221530"/>
          <a:ext cx="4551680" cy="4551680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42,34 % TESORO NACIONAL</a:t>
          </a:r>
        </a:p>
      </dsp:txBody>
      <dsp:txXfrm>
        <a:off x="6641005" y="4093423"/>
        <a:ext cx="2059093" cy="1408853"/>
      </dsp:txXfrm>
    </dsp:sp>
    <dsp:sp modelId="{313B43FE-7875-41BB-B827-8770F8B64444}">
      <dsp:nvSpPr>
        <dsp:cNvPr id="0" name=""/>
        <dsp:cNvSpPr/>
      </dsp:nvSpPr>
      <dsp:spPr>
        <a:xfrm>
          <a:off x="4629073" y="-354557"/>
          <a:ext cx="4551680" cy="2251124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1% MINIST DEL INTERIOR</a:t>
          </a:r>
        </a:p>
      </dsp:txBody>
      <dsp:txXfrm>
        <a:off x="5116753" y="87627"/>
        <a:ext cx="1544320" cy="750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3B9A6-3A83-4EC9-B86E-28DF9D3A748F}" type="datetimeFigureOut">
              <a:rPr lang="es-AR" smtClean="0"/>
              <a:t>14/3/2025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1B9BD-E6DE-4A0B-BC83-1884E0FAB85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72501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677A5-4AB0-4359-AC12-045AD799EAE9}" type="datetimeFigureOut">
              <a:rPr lang="es-ES" smtClean="0"/>
              <a:t>14/03/2025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979E-3951-4EFF-89F8-4731EF21D1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91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677A5-4AB0-4359-AC12-045AD799EAE9}" type="datetimeFigureOut">
              <a:rPr lang="es-ES" smtClean="0"/>
              <a:t>14/03/2025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979E-3951-4EFF-89F8-4731EF21D1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501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677A5-4AB0-4359-AC12-045AD799EAE9}" type="datetimeFigureOut">
              <a:rPr lang="es-ES" smtClean="0"/>
              <a:t>14/03/2025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979E-3951-4EFF-89F8-4731EF21D1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6566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677A5-4AB0-4359-AC12-045AD799EAE9}" type="datetimeFigureOut">
              <a:rPr lang="es-ES" smtClean="0"/>
              <a:t>14/03/2025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979E-3951-4EFF-89F8-4731EF21D1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5598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677A5-4AB0-4359-AC12-045AD799EAE9}" type="datetimeFigureOut">
              <a:rPr lang="es-ES" smtClean="0"/>
              <a:t>14/03/2025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979E-3951-4EFF-89F8-4731EF21D1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99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677A5-4AB0-4359-AC12-045AD799EAE9}" type="datetimeFigureOut">
              <a:rPr lang="es-ES" smtClean="0"/>
              <a:t>14/03/2025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979E-3951-4EFF-89F8-4731EF21D1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006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677A5-4AB0-4359-AC12-045AD799EAE9}" type="datetimeFigureOut">
              <a:rPr lang="es-ES" smtClean="0"/>
              <a:t>14/03/2025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979E-3951-4EFF-89F8-4731EF21D1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409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677A5-4AB0-4359-AC12-045AD799EAE9}" type="datetimeFigureOut">
              <a:rPr lang="es-ES" smtClean="0"/>
              <a:t>14/03/2025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979E-3951-4EFF-89F8-4731EF21D1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194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677A5-4AB0-4359-AC12-045AD799EAE9}" type="datetimeFigureOut">
              <a:rPr lang="es-ES" smtClean="0"/>
              <a:t>14/03/2025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979E-3951-4EFF-89F8-4731EF21D1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492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677A5-4AB0-4359-AC12-045AD799EAE9}" type="datetimeFigureOut">
              <a:rPr lang="es-ES" smtClean="0"/>
              <a:t>14/03/2025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979E-3951-4EFF-89F8-4731EF21D1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8164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677A5-4AB0-4359-AC12-045AD799EAE9}" type="datetimeFigureOut">
              <a:rPr lang="es-ES" smtClean="0"/>
              <a:t>14/03/2025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1979E-3951-4EFF-89F8-4731EF21D1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863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677A5-4AB0-4359-AC12-045AD799EAE9}" type="datetimeFigureOut">
              <a:rPr lang="es-ES" smtClean="0"/>
              <a:t>14/03/2025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1979E-3951-4EFF-89F8-4731EF21D1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81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u="sng" dirty="0"/>
              <a:t>CAPÍTULO 1</a:t>
            </a:r>
            <a:r>
              <a:rPr lang="es-ES" dirty="0"/>
              <a:t>: INTRODUCCIÓN AL SISTEMA TRIBUTARIO ARGENTINO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03487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74221" y="1069171"/>
            <a:ext cx="4357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u="sng" dirty="0">
                <a:latin typeface="+mj-lt"/>
              </a:rPr>
              <a:t>DISTRIBUCIÓN</a:t>
            </a:r>
            <a:r>
              <a:rPr lang="es-ES" u="sng" dirty="0"/>
              <a:t> </a:t>
            </a:r>
            <a:r>
              <a:rPr lang="es-ES" sz="2800" u="sng" dirty="0"/>
              <a:t>SECUNDARIA</a:t>
            </a:r>
            <a:endParaRPr lang="es-ES" sz="28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145" y="1980767"/>
            <a:ext cx="5638800" cy="1704975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0195" y="4271096"/>
            <a:ext cx="5619750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225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6587" y="590550"/>
            <a:ext cx="5838825" cy="56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659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019" y="614362"/>
            <a:ext cx="5950094" cy="5970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499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u="sng" dirty="0"/>
              <a:t>LEY DE PRECIO ÚNICO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679" y="1980848"/>
            <a:ext cx="11956321" cy="1413164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D5CD9F5E-8094-4E08-A678-01EAA6FCF3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6226" y="777375"/>
            <a:ext cx="3604591" cy="572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86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2BD0B70-733C-42F1-B0E8-26B79CD9E4F5}"/>
              </a:ext>
            </a:extLst>
          </p:cNvPr>
          <p:cNvSpPr/>
          <p:nvPr/>
        </p:nvSpPr>
        <p:spPr>
          <a:xfrm>
            <a:off x="2504661" y="461665"/>
            <a:ext cx="6096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ctr"/>
            <a:r>
              <a:rPr lang="es-ES" dirty="0">
                <a:solidFill>
                  <a:srgbClr val="001D35"/>
                </a:solidFill>
                <a:latin typeface="Google Sans"/>
              </a:rPr>
              <a:t>El Decreto 38/2025, publicado en el Boletín Oficial de la República Argentina el 27 de enero de 2025, estableció una reducción temporal de los derechos de exportación para el sector agropecuario. </a:t>
            </a:r>
          </a:p>
          <a:p>
            <a:r>
              <a:rPr lang="es-ES" dirty="0">
                <a:solidFill>
                  <a:srgbClr val="001D35"/>
                </a:solidFill>
                <a:latin typeface="Google Sans"/>
              </a:rPr>
              <a:t>Principales medidas</a:t>
            </a:r>
          </a:p>
          <a:p>
            <a:pPr fontAlgn="ctr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1D35"/>
                </a:solidFill>
                <a:latin typeface="Google Sans"/>
              </a:rPr>
              <a:t>Se eximió de derechos de exportación a una gran variedad de mercaderías, entre ellas cueros, tejidos, construcciones prefabricadas, azúcar y bebidas espirituosas. </a:t>
            </a:r>
          </a:p>
          <a:p>
            <a:pPr fontAlgn="ctr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1D35"/>
                </a:solidFill>
                <a:latin typeface="Google Sans"/>
              </a:rPr>
              <a:t>Se estableció una reducción de las alícuotas de derechos de exportación del sector agropecuario hasta el 30 de junio de 2025. </a:t>
            </a:r>
          </a:p>
          <a:p>
            <a:pPr fontAlgn="ctr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1D35"/>
                </a:solidFill>
                <a:latin typeface="Google Sans"/>
              </a:rPr>
              <a:t>Se redujo el derecho de exportación de la soja del 33% al 26%, y el de sus derivados del 31% al 24,5%. </a:t>
            </a:r>
          </a:p>
          <a:p>
            <a:pPr fontAlgn="ctr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1D35"/>
                </a:solidFill>
                <a:latin typeface="Google Sans"/>
              </a:rPr>
              <a:t>Se redujo el derecho de exportación del trigo del 12% al 9,5%, y el de la cebada, el maíz y el sorgo a igual porcentaje. </a:t>
            </a:r>
          </a:p>
          <a:p>
            <a:pPr fontAlgn="ctr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1D35"/>
                </a:solidFill>
                <a:latin typeface="Google Sans"/>
              </a:rPr>
              <a:t>Se redujo el derecho de exportación del girasol del 7% al 5,5%. </a:t>
            </a:r>
          </a:p>
          <a:p>
            <a:r>
              <a:rPr lang="es-ES" dirty="0">
                <a:solidFill>
                  <a:srgbClr val="001D35"/>
                </a:solidFill>
                <a:latin typeface="Google Sans"/>
              </a:rPr>
              <a:t>Vigencia de las nuevas alícuotas</a:t>
            </a:r>
          </a:p>
          <a:p>
            <a:r>
              <a:rPr lang="es-ES" dirty="0">
                <a:solidFill>
                  <a:srgbClr val="001D35"/>
                </a:solidFill>
                <a:latin typeface="Google Sans"/>
              </a:rPr>
              <a:t>Las nuevas alícuotas son aplicables a partir de la entrada en vigencia del Decreto 38/2025 y hasta el 30 de junio de 2025, inclusive. </a:t>
            </a:r>
            <a:endParaRPr lang="es-ES" b="0" i="0" dirty="0">
              <a:solidFill>
                <a:srgbClr val="001D35"/>
              </a:solidFill>
              <a:effectLst/>
              <a:latin typeface="Google San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423F637-771D-4951-BFFE-71C7D1D78604}"/>
              </a:ext>
            </a:extLst>
          </p:cNvPr>
          <p:cNvSpPr txBox="1"/>
          <p:nvPr/>
        </p:nvSpPr>
        <p:spPr>
          <a:xfrm>
            <a:off x="3158837" y="0"/>
            <a:ext cx="5985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u="sng" dirty="0"/>
              <a:t>DERECHOS DE EXPORTACIÓN 2025</a:t>
            </a:r>
          </a:p>
        </p:txBody>
      </p:sp>
    </p:spTree>
    <p:extLst>
      <p:ext uri="{BB962C8B-B14F-4D97-AF65-F5344CB8AC3E}">
        <p14:creationId xmlns:p14="http://schemas.microsoft.com/office/powerpoint/2010/main" val="2753204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D297044-7A6B-4067-A084-DF77D055D3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7813" y="1809076"/>
            <a:ext cx="6549196" cy="4618228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09DFE17-6F25-4360-A641-E5564E8B1C0D}"/>
              </a:ext>
            </a:extLst>
          </p:cNvPr>
          <p:cNvSpPr txBox="1"/>
          <p:nvPr/>
        </p:nvSpPr>
        <p:spPr>
          <a:xfrm>
            <a:off x="4174435" y="488169"/>
            <a:ext cx="4346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QUÉ EXPORTAMOS</a:t>
            </a:r>
            <a:r>
              <a:rPr lang="es-ES" dirty="0"/>
              <a:t>?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41708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u="sng" dirty="0"/>
              <a:t>FINALIDADES DEL SISTEMA TRIBUTARIO ARGENTINO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s-ES" dirty="0"/>
          </a:p>
          <a:p>
            <a:r>
              <a:rPr lang="es-ES" dirty="0"/>
              <a:t>FINES FISCALES: </a:t>
            </a:r>
            <a:r>
              <a:rPr lang="es-ES" sz="2400" dirty="0"/>
              <a:t>RECAUDATORIO</a:t>
            </a:r>
          </a:p>
          <a:p>
            <a:endParaRPr lang="es-ES" dirty="0"/>
          </a:p>
          <a:p>
            <a:r>
              <a:rPr lang="es-ES" dirty="0"/>
              <a:t>POLÍTICA ECONÓMICA: </a:t>
            </a:r>
            <a:r>
              <a:rPr lang="es-ES" sz="2400" dirty="0"/>
              <a:t>REGULAR PRECIOS INTERNOS</a:t>
            </a:r>
            <a:endParaRPr lang="es-ES" dirty="0"/>
          </a:p>
          <a:p>
            <a:endParaRPr lang="es-ES" dirty="0"/>
          </a:p>
          <a:p>
            <a:r>
              <a:rPr lang="es-ES" dirty="0"/>
              <a:t>FINES EXTRA FISCALES: </a:t>
            </a:r>
            <a:r>
              <a:rPr lang="es-ES" sz="2400" dirty="0"/>
              <a:t>INCENTIVAR, O NO, EL CONSUMO</a:t>
            </a:r>
          </a:p>
          <a:p>
            <a:endParaRPr lang="es-ES" dirty="0"/>
          </a:p>
        </p:txBody>
      </p:sp>
      <p:sp>
        <p:nvSpPr>
          <p:cNvPr id="4" name="Elipse 3"/>
          <p:cNvSpPr/>
          <p:nvPr/>
        </p:nvSpPr>
        <p:spPr>
          <a:xfrm>
            <a:off x="6277000" y="1305474"/>
            <a:ext cx="5915000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dirty="0"/>
              <a:t>* GASTO PÚBLICO: FUNCIONARIOS, FUNCIÓN SOCIAL, EDUCACIÓN, SALUD Y SEGURIDAD</a:t>
            </a:r>
          </a:p>
        </p:txBody>
      </p:sp>
      <p:sp>
        <p:nvSpPr>
          <p:cNvPr id="5" name="Elipse 4"/>
          <p:cNvSpPr/>
          <p:nvPr/>
        </p:nvSpPr>
        <p:spPr>
          <a:xfrm>
            <a:off x="8869761" y="3240611"/>
            <a:ext cx="266429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dirty="0"/>
              <a:t>D.E.X.</a:t>
            </a:r>
          </a:p>
        </p:txBody>
      </p:sp>
      <p:sp>
        <p:nvSpPr>
          <p:cNvPr id="6" name="Elipse 5"/>
          <p:cNvSpPr/>
          <p:nvPr/>
        </p:nvSpPr>
        <p:spPr>
          <a:xfrm>
            <a:off x="4079776" y="5013176"/>
            <a:ext cx="5184576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dirty="0"/>
              <a:t>IMPUESTOS INTERNOS AL CIGARRILLO, BEBIDAS ALCOHÓLICAS, ETC</a:t>
            </a:r>
          </a:p>
        </p:txBody>
      </p:sp>
    </p:spTree>
    <p:extLst>
      <p:ext uri="{BB962C8B-B14F-4D97-AF65-F5344CB8AC3E}">
        <p14:creationId xmlns:p14="http://schemas.microsoft.com/office/powerpoint/2010/main" val="390058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D913FF7-7349-4400-92B6-DB838CFD8F57}"/>
              </a:ext>
            </a:extLst>
          </p:cNvPr>
          <p:cNvSpPr txBox="1"/>
          <p:nvPr/>
        </p:nvSpPr>
        <p:spPr>
          <a:xfrm>
            <a:off x="3617843" y="397565"/>
            <a:ext cx="4359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TRIBUTOS EN ARGENTINA</a:t>
            </a:r>
            <a:endParaRPr lang="es-AR" sz="2800" dirty="0"/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4EAB0C6-719C-4CFD-8131-67D1D0EC22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941706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6788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719A82D-C005-4EEE-87E4-AACB6A41873A}"/>
              </a:ext>
            </a:extLst>
          </p:cNvPr>
          <p:cNvSpPr txBox="1"/>
          <p:nvPr/>
        </p:nvSpPr>
        <p:spPr>
          <a:xfrm>
            <a:off x="3829878" y="543339"/>
            <a:ext cx="3723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CLASES DE IMPUESTOS</a:t>
            </a:r>
            <a:endParaRPr lang="es-AR" sz="24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C1AF1D2-ECDA-4A1E-9765-B6E66D34A1A0}"/>
              </a:ext>
            </a:extLst>
          </p:cNvPr>
          <p:cNvSpPr txBox="1"/>
          <p:nvPr/>
        </p:nvSpPr>
        <p:spPr>
          <a:xfrm>
            <a:off x="1325217" y="1895061"/>
            <a:ext cx="74609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REGRESIVOS: A MENOR CAPACIDAD CONTRIBUTIVA, MAYOR IMPACTO DE LA ALÍCUOTA ( EJ IVA)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PROGRESIVOS: MAYOR RENTA, MAYOR %(EJ IMP. A LAS GANANCIAS)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54228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D515E17-E01C-4CE8-95E7-15A48E1F973F}"/>
              </a:ext>
            </a:extLst>
          </p:cNvPr>
          <p:cNvSpPr txBox="1"/>
          <p:nvPr/>
        </p:nvSpPr>
        <p:spPr>
          <a:xfrm>
            <a:off x="3074505" y="463827"/>
            <a:ext cx="4770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ELEMENTOS DEL IMPUESTO</a:t>
            </a:r>
            <a:endParaRPr lang="es-AR" sz="28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FE8E0B0-290C-49EB-A982-F19998115EC0}"/>
              </a:ext>
            </a:extLst>
          </p:cNvPr>
          <p:cNvSpPr txBox="1"/>
          <p:nvPr/>
        </p:nvSpPr>
        <p:spPr>
          <a:xfrm>
            <a:off x="1205948" y="1431234"/>
            <a:ext cx="417443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HECHO IMPONIBLE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BASE IMPONIBLE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SUJETO ACTIVO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SUJETO PASIVO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ALÍCUOTA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MONTO A ABONAR</a:t>
            </a:r>
            <a:endParaRPr lang="es-AR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E261AFF-94A6-4CEA-AC0A-977F3DE84A74}"/>
              </a:ext>
            </a:extLst>
          </p:cNvPr>
          <p:cNvSpPr txBox="1"/>
          <p:nvPr/>
        </p:nvSpPr>
        <p:spPr>
          <a:xfrm>
            <a:off x="6811618" y="1431234"/>
            <a:ext cx="408166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SUCESO A PARTIR DEL CUAL SE DETERMINA LA OBLIGACIÓN TRIBUTARIA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MONTO A PARTIR DEL CUAL SE APLICA EL IMPUESTO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ESTADO RECAUDADOR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CONTRIBUYENTE OBLIGADO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$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20006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3EFAA51-962E-42C6-8682-6C98CA96D8CD}"/>
              </a:ext>
            </a:extLst>
          </p:cNvPr>
          <p:cNvSpPr txBox="1"/>
          <p:nvPr/>
        </p:nvSpPr>
        <p:spPr>
          <a:xfrm>
            <a:off x="2107097" y="596348"/>
            <a:ext cx="68778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u="sng" dirty="0"/>
              <a:t>DETERMINACIÓN DEL EJERCICIO IMPOSITIVO</a:t>
            </a:r>
            <a:endParaRPr lang="es-AR" sz="2800" u="sng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C477395-DFAC-4396-982D-EADE3127D5F7}"/>
              </a:ext>
            </a:extLst>
          </p:cNvPr>
          <p:cNvSpPr txBox="1"/>
          <p:nvPr/>
        </p:nvSpPr>
        <p:spPr>
          <a:xfrm>
            <a:off x="2849217" y="2517913"/>
            <a:ext cx="56056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PERSONAS FÍSICAS: AÑO CALENDARIO</a:t>
            </a:r>
          </a:p>
          <a:p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PERSONAS JURÍDICAS: EJERCICIO CONTABLE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899768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9854" y="1503948"/>
            <a:ext cx="8052291" cy="4904223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3287688" y="980728"/>
            <a:ext cx="504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RECAUDACIÓN IMPOSITIVA</a:t>
            </a:r>
          </a:p>
        </p:txBody>
      </p:sp>
      <p:sp>
        <p:nvSpPr>
          <p:cNvPr id="4" name="Elipse 3"/>
          <p:cNvSpPr/>
          <p:nvPr/>
        </p:nvSpPr>
        <p:spPr>
          <a:xfrm>
            <a:off x="2711624" y="1503948"/>
            <a:ext cx="1440160" cy="6289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dirty="0"/>
              <a:t>75%</a:t>
            </a:r>
          </a:p>
        </p:txBody>
      </p:sp>
      <p:sp>
        <p:nvSpPr>
          <p:cNvPr id="5" name="Elipse 4"/>
          <p:cNvSpPr/>
          <p:nvPr/>
        </p:nvSpPr>
        <p:spPr>
          <a:xfrm>
            <a:off x="4367808" y="1503948"/>
            <a:ext cx="1440160" cy="6289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dirty="0"/>
              <a:t>90%</a:t>
            </a:r>
          </a:p>
        </p:txBody>
      </p:sp>
    </p:spTree>
    <p:extLst>
      <p:ext uri="{BB962C8B-B14F-4D97-AF65-F5344CB8AC3E}">
        <p14:creationId xmlns:p14="http://schemas.microsoft.com/office/powerpoint/2010/main" val="2175321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blob:https://web.whatsapp.com/8048a1fb-0a85-4db9-9b6b-770e2600da26">
            <a:extLst>
              <a:ext uri="{FF2B5EF4-FFF2-40B4-BE49-F238E27FC236}">
                <a16:creationId xmlns:a16="http://schemas.microsoft.com/office/drawing/2014/main" id="{304A1E8A-C8D4-454D-9005-D3F7BDF1120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7" name="AutoShape 4" descr="blob:https://web.whatsapp.com/8048a1fb-0a85-4db9-9b6b-770e2600da26">
            <a:extLst>
              <a:ext uri="{FF2B5EF4-FFF2-40B4-BE49-F238E27FC236}">
                <a16:creationId xmlns:a16="http://schemas.microsoft.com/office/drawing/2014/main" id="{754C353F-B8EF-4A9A-8DAC-8647833D887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64835" y="708992"/>
            <a:ext cx="2557669" cy="2557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3070198-6449-464B-81EC-716648BD06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6209" y="708992"/>
            <a:ext cx="5674001" cy="5374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205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u="sng" dirty="0"/>
              <a:t>SISTEMA DE COPARTICIPACIÓN:</a:t>
            </a:r>
            <a:br>
              <a:rPr lang="es-ES" u="sng" dirty="0"/>
            </a:br>
            <a:br>
              <a:rPr lang="es-ES" u="sng" dirty="0"/>
            </a:br>
            <a:r>
              <a:rPr lang="es-ES" sz="3100" b="1" u="sng" dirty="0"/>
              <a:t>DISTRIBUCIÓN PRIMARIA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318162"/>
            <a:ext cx="8746793" cy="2685737"/>
          </a:xfrm>
          <a:prstGeom prst="rect">
            <a:avLst/>
          </a:prstGeom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05171287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40795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247</Words>
  <Application>Microsoft Office PowerPoint</Application>
  <PresentationFormat>Panorámica</PresentationFormat>
  <Paragraphs>74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Google Sans</vt:lpstr>
      <vt:lpstr>Tema de Office</vt:lpstr>
      <vt:lpstr>CAPÍTULO 1: INTRODUCCIÓN AL SISTEMA TRIBUTARIO ARGENTINO</vt:lpstr>
      <vt:lpstr>FINALIDADES DEL SISTEMA TRIBUTARIO ARGENTINO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SISTEMA DE COPARTICIPACIÓN:  DISTRIBUCIÓN PRIMARIA</vt:lpstr>
      <vt:lpstr>Presentación de PowerPoint</vt:lpstr>
      <vt:lpstr>Presentación de PowerPoint</vt:lpstr>
      <vt:lpstr>Presentación de PowerPoint</vt:lpstr>
      <vt:lpstr>LEY DE PRECIO ÚNICO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CAPÍTULO 1: INTRODUCCIÓN AL SISTEMA TRIBUTARIO ARGENTINO</dc:title>
  <dc:creator>Laura</dc:creator>
  <cp:lastModifiedBy>Usuario</cp:lastModifiedBy>
  <cp:revision>39</cp:revision>
  <dcterms:created xsi:type="dcterms:W3CDTF">2019-03-13T18:01:56Z</dcterms:created>
  <dcterms:modified xsi:type="dcterms:W3CDTF">2025-03-14T17:28:30Z</dcterms:modified>
</cp:coreProperties>
</file>