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4"/>
  </p:notesMasterIdLst>
  <p:handoutMasterIdLst>
    <p:handoutMasterId r:id="rId35"/>
  </p:handoutMasterIdLst>
  <p:sldIdLst>
    <p:sldId id="257" r:id="rId2"/>
    <p:sldId id="460" r:id="rId3"/>
    <p:sldId id="461" r:id="rId4"/>
    <p:sldId id="420" r:id="rId5"/>
    <p:sldId id="418" r:id="rId6"/>
    <p:sldId id="258" r:id="rId7"/>
    <p:sldId id="262" r:id="rId8"/>
    <p:sldId id="264" r:id="rId9"/>
    <p:sldId id="265" r:id="rId10"/>
    <p:sldId id="266" r:id="rId11"/>
    <p:sldId id="272" r:id="rId12"/>
    <p:sldId id="276" r:id="rId13"/>
    <p:sldId id="283" r:id="rId14"/>
    <p:sldId id="291" r:id="rId15"/>
    <p:sldId id="404" r:id="rId16"/>
    <p:sldId id="405" r:id="rId17"/>
    <p:sldId id="406" r:id="rId18"/>
    <p:sldId id="407" r:id="rId19"/>
    <p:sldId id="408" r:id="rId20"/>
    <p:sldId id="409" r:id="rId21"/>
    <p:sldId id="410" r:id="rId22"/>
    <p:sldId id="411" r:id="rId23"/>
    <p:sldId id="412" r:id="rId24"/>
    <p:sldId id="413" r:id="rId25"/>
    <p:sldId id="414" r:id="rId26"/>
    <p:sldId id="415" r:id="rId27"/>
    <p:sldId id="421" r:id="rId28"/>
    <p:sldId id="451" r:id="rId29"/>
    <p:sldId id="357" r:id="rId30"/>
    <p:sldId id="463" r:id="rId31"/>
    <p:sldId id="452" r:id="rId32"/>
    <p:sldId id="453" r:id="rId33"/>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A0C06"/>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99" autoAdjust="0"/>
    <p:restoredTop sz="94660"/>
  </p:normalViewPr>
  <p:slideViewPr>
    <p:cSldViewPr>
      <p:cViewPr varScale="1">
        <p:scale>
          <a:sx n="111" d="100"/>
          <a:sy n="111" d="100"/>
        </p:scale>
        <p:origin x="-1614" y="-7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18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3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11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2211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2211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2211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EAF75AD-A663-48FD-97E4-4982AFEA4181}" type="slidenum">
              <a:rPr lang="es-ES"/>
              <a:pPr/>
              <a:t>‹Nº›</a:t>
            </a:fld>
            <a:endParaRPr lang="es-ES"/>
          </a:p>
        </p:txBody>
      </p:sp>
    </p:spTree>
    <p:extLst>
      <p:ext uri="{BB962C8B-B14F-4D97-AF65-F5344CB8AC3E}">
        <p14:creationId xmlns:p14="http://schemas.microsoft.com/office/powerpoint/2010/main" val="41925833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99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2099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2099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99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099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2099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CF6C7DAF-172E-43E2-9DC3-83D012DF055F}" type="slidenum">
              <a:rPr lang="es-ES"/>
              <a:pPr/>
              <a:t>‹Nº›</a:t>
            </a:fld>
            <a:endParaRPr lang="es-ES"/>
          </a:p>
        </p:txBody>
      </p:sp>
    </p:spTree>
    <p:extLst>
      <p:ext uri="{BB962C8B-B14F-4D97-AF65-F5344CB8AC3E}">
        <p14:creationId xmlns:p14="http://schemas.microsoft.com/office/powerpoint/2010/main" val="29963279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626CDE2-5D32-4A86-8615-AE2A1E0B4896}" type="slidenum">
              <a:rPr lang="es-ES"/>
              <a:pPr/>
              <a:t>30</a:t>
            </a:fld>
            <a:endParaRPr lang="es-ES"/>
          </a:p>
        </p:txBody>
      </p:sp>
      <p:sp>
        <p:nvSpPr>
          <p:cNvPr id="228354" name="Rectangle 2"/>
          <p:cNvSpPr>
            <a:spLocks noGrp="1" noRot="1" noChangeAspect="1" noChangeArrowheads="1" noTextEdit="1"/>
          </p:cNvSpPr>
          <p:nvPr>
            <p:ph type="sldImg"/>
          </p:nvPr>
        </p:nvSpPr>
        <p:spPr>
          <a:ln/>
        </p:spPr>
      </p:sp>
      <p:sp>
        <p:nvSpPr>
          <p:cNvPr id="228355" name="Rectangle 3"/>
          <p:cNvSpPr>
            <a:spLocks noGrp="1" noChangeArrowheads="1"/>
          </p:cNvSpPr>
          <p:nvPr>
            <p:ph type="body" idx="1"/>
          </p:nvPr>
        </p:nvSpPr>
        <p:spPr>
          <a:xfrm>
            <a:off x="685800" y="4341813"/>
            <a:ext cx="5486400" cy="4116387"/>
          </a:xfrm>
        </p:spPr>
        <p:txBody>
          <a:bodyPr/>
          <a:lstStyle/>
          <a:p>
            <a:endParaRPr lang="es-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15042" name="Rectangle 2"/>
          <p:cNvSpPr>
            <a:spLocks noGrp="1" noRot="1" noChangeArrowheads="1"/>
          </p:cNvSpPr>
          <p:nvPr>
            <p:ph type="ctrTitle"/>
          </p:nvPr>
        </p:nvSpPr>
        <p:spPr>
          <a:xfrm>
            <a:off x="685800" y="1981200"/>
            <a:ext cx="7772400" cy="1600200"/>
          </a:xfrm>
        </p:spPr>
        <p:txBody>
          <a:bodyPr/>
          <a:lstStyle>
            <a:lvl1pPr>
              <a:defRPr/>
            </a:lvl1pPr>
          </a:lstStyle>
          <a:p>
            <a:r>
              <a:rPr lang="es-ES"/>
              <a:t>Haga clic para cambiar el estilo de título	</a:t>
            </a:r>
          </a:p>
        </p:txBody>
      </p:sp>
      <p:sp>
        <p:nvSpPr>
          <p:cNvPr id="215043"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s-ES"/>
              <a:t>Haga clic para modificar el estilo de subtítulo del patrón</a:t>
            </a:r>
          </a:p>
        </p:txBody>
      </p:sp>
      <p:sp>
        <p:nvSpPr>
          <p:cNvPr id="215044" name="Rectangle 4"/>
          <p:cNvSpPr>
            <a:spLocks noGrp="1" noChangeArrowheads="1"/>
          </p:cNvSpPr>
          <p:nvPr>
            <p:ph type="dt" sz="quarter" idx="2"/>
          </p:nvPr>
        </p:nvSpPr>
        <p:spPr/>
        <p:txBody>
          <a:bodyPr/>
          <a:lstStyle>
            <a:lvl1pPr>
              <a:defRPr/>
            </a:lvl1pPr>
          </a:lstStyle>
          <a:p>
            <a:endParaRPr lang="es-ES"/>
          </a:p>
        </p:txBody>
      </p:sp>
      <p:sp>
        <p:nvSpPr>
          <p:cNvPr id="215045" name="Rectangle 5"/>
          <p:cNvSpPr>
            <a:spLocks noGrp="1" noChangeArrowheads="1"/>
          </p:cNvSpPr>
          <p:nvPr>
            <p:ph type="ftr" sz="quarter" idx="3"/>
          </p:nvPr>
        </p:nvSpPr>
        <p:spPr/>
        <p:txBody>
          <a:bodyPr/>
          <a:lstStyle>
            <a:lvl1pPr>
              <a:defRPr/>
            </a:lvl1pPr>
          </a:lstStyle>
          <a:p>
            <a:endParaRPr lang="es-ES"/>
          </a:p>
        </p:txBody>
      </p:sp>
      <p:sp>
        <p:nvSpPr>
          <p:cNvPr id="215046" name="Rectangle 6"/>
          <p:cNvSpPr>
            <a:spLocks noGrp="1" noChangeArrowheads="1"/>
          </p:cNvSpPr>
          <p:nvPr>
            <p:ph type="sldNum" sz="quarter" idx="4"/>
          </p:nvPr>
        </p:nvSpPr>
        <p:spPr/>
        <p:txBody>
          <a:bodyPr/>
          <a:lstStyle>
            <a:lvl1pPr>
              <a:defRPr/>
            </a:lvl1pPr>
          </a:lstStyle>
          <a:p>
            <a:fld id="{7001E6AC-0F2D-4473-A556-126291BF2722}" type="slidenum">
              <a:rPr lang="es-ES"/>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7B18CA89-BF18-45DD-BABE-836D21E0F96C}" type="slidenum">
              <a:rPr lang="es-ES"/>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07188" y="228600"/>
            <a:ext cx="2135187" cy="587057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301625" y="228600"/>
            <a:ext cx="6253163" cy="587057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935494F4-251A-4712-B080-13B8DB1577F4}" type="slidenum">
              <a:rPr lang="es-ES"/>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301625" y="228600"/>
            <a:ext cx="8510588" cy="1325563"/>
          </a:xfrm>
        </p:spPr>
        <p:txBody>
          <a:bodyPr/>
          <a:lstStyle/>
          <a:p>
            <a:r>
              <a:rPr lang="es-ES" smtClean="0"/>
              <a:t>Haga clic para modificar el estilo de título del patrón</a:t>
            </a:r>
            <a:endParaRPr lang="es-AR"/>
          </a:p>
        </p:txBody>
      </p:sp>
      <p:sp>
        <p:nvSpPr>
          <p:cNvPr id="3" name="2 Marcador de tabla"/>
          <p:cNvSpPr>
            <a:spLocks noGrp="1"/>
          </p:cNvSpPr>
          <p:nvPr>
            <p:ph type="tbl" idx="1"/>
          </p:nvPr>
        </p:nvSpPr>
        <p:spPr>
          <a:xfrm>
            <a:off x="301625" y="1676400"/>
            <a:ext cx="8540750" cy="4422775"/>
          </a:xfrm>
        </p:spPr>
        <p:txBody>
          <a:bodyPr/>
          <a:lstStyle/>
          <a:p>
            <a:endParaRPr lang="es-AR"/>
          </a:p>
        </p:txBody>
      </p:sp>
      <p:sp>
        <p:nvSpPr>
          <p:cNvPr id="4" name="3 Marcador de fecha"/>
          <p:cNvSpPr>
            <a:spLocks noGrp="1"/>
          </p:cNvSpPr>
          <p:nvPr>
            <p:ph type="dt" sz="half" idx="10"/>
          </p:nvPr>
        </p:nvSpPr>
        <p:spPr>
          <a:xfrm>
            <a:off x="304800" y="6245225"/>
            <a:ext cx="2286000" cy="476250"/>
          </a:xfrm>
        </p:spPr>
        <p:txBody>
          <a:bodyPr/>
          <a:lstStyle>
            <a:lvl1pPr>
              <a:defRPr/>
            </a:lvl1pPr>
          </a:lstStyle>
          <a:p>
            <a:endParaRPr lang="es-ES"/>
          </a:p>
        </p:txBody>
      </p:sp>
      <p:sp>
        <p:nvSpPr>
          <p:cNvPr id="5" name="4 Marcador de pie de página"/>
          <p:cNvSpPr>
            <a:spLocks noGrp="1"/>
          </p:cNvSpPr>
          <p:nvPr>
            <p:ph type="ftr" sz="quarter" idx="11"/>
          </p:nvPr>
        </p:nvSpPr>
        <p:spPr>
          <a:xfrm>
            <a:off x="3124200" y="6245225"/>
            <a:ext cx="2895600" cy="476250"/>
          </a:xfrm>
        </p:spPr>
        <p:txBody>
          <a:bodyPr/>
          <a:lstStyle>
            <a:lvl1pPr>
              <a:defRPr/>
            </a:lvl1pPr>
          </a:lstStyle>
          <a:p>
            <a:endParaRPr lang="es-ES"/>
          </a:p>
        </p:txBody>
      </p:sp>
      <p:sp>
        <p:nvSpPr>
          <p:cNvPr id="6" name="5 Marcador de número de diapositiva"/>
          <p:cNvSpPr>
            <a:spLocks noGrp="1"/>
          </p:cNvSpPr>
          <p:nvPr>
            <p:ph type="sldNum" sz="quarter" idx="12"/>
          </p:nvPr>
        </p:nvSpPr>
        <p:spPr>
          <a:xfrm>
            <a:off x="6553200" y="6245225"/>
            <a:ext cx="2286000" cy="476250"/>
          </a:xfrm>
        </p:spPr>
        <p:txBody>
          <a:bodyPr/>
          <a:lstStyle>
            <a:lvl1pPr>
              <a:defRPr/>
            </a:lvl1pPr>
          </a:lstStyle>
          <a:p>
            <a:fld id="{9D2B9059-87AD-46E7-9EC9-A62824E3C79F}"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827D7567-993D-48D0-BFBE-2ADE1D67FD06}" type="slidenum">
              <a:rPr lang="es-ES"/>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
          </a:p>
        </p:txBody>
      </p:sp>
      <p:sp>
        <p:nvSpPr>
          <p:cNvPr id="5" name="4 Marcador de pie de página"/>
          <p:cNvSpPr>
            <a:spLocks noGrp="1"/>
          </p:cNvSpPr>
          <p:nvPr>
            <p:ph type="ftr" sz="quarter" idx="11"/>
          </p:nvPr>
        </p:nvSpPr>
        <p:spPr/>
        <p:txBody>
          <a:bodyPr/>
          <a:lstStyle>
            <a:lvl1pPr>
              <a:defRPr/>
            </a:lvl1pPr>
          </a:lstStyle>
          <a:p>
            <a:endParaRPr lang="es-ES"/>
          </a:p>
        </p:txBody>
      </p:sp>
      <p:sp>
        <p:nvSpPr>
          <p:cNvPr id="6" name="5 Marcador de número de diapositiva"/>
          <p:cNvSpPr>
            <a:spLocks noGrp="1"/>
          </p:cNvSpPr>
          <p:nvPr>
            <p:ph type="sldNum" sz="quarter" idx="12"/>
          </p:nvPr>
        </p:nvSpPr>
        <p:spPr/>
        <p:txBody>
          <a:bodyPr/>
          <a:lstStyle>
            <a:lvl1pPr>
              <a:defRPr/>
            </a:lvl1pPr>
          </a:lstStyle>
          <a:p>
            <a:fld id="{C8784454-8C1B-4332-9050-15276722F082}" type="slidenum">
              <a:rPr lang="es-ES"/>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268C66BA-DF08-47FE-B101-F9543324E8AE}" type="slidenum">
              <a:rPr lang="es-ES"/>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lvl1pPr>
              <a:defRPr/>
            </a:lvl1pPr>
          </a:lstStyle>
          <a:p>
            <a:endParaRPr lang="es-ES"/>
          </a:p>
        </p:txBody>
      </p:sp>
      <p:sp>
        <p:nvSpPr>
          <p:cNvPr id="8" name="7 Marcador de pie de página"/>
          <p:cNvSpPr>
            <a:spLocks noGrp="1"/>
          </p:cNvSpPr>
          <p:nvPr>
            <p:ph type="ftr" sz="quarter" idx="11"/>
          </p:nvPr>
        </p:nvSpPr>
        <p:spPr/>
        <p:txBody>
          <a:bodyPr/>
          <a:lstStyle>
            <a:lvl1pPr>
              <a:defRPr/>
            </a:lvl1pPr>
          </a:lstStyle>
          <a:p>
            <a:endParaRPr lang="es-ES"/>
          </a:p>
        </p:txBody>
      </p:sp>
      <p:sp>
        <p:nvSpPr>
          <p:cNvPr id="9" name="8 Marcador de número de diapositiva"/>
          <p:cNvSpPr>
            <a:spLocks noGrp="1"/>
          </p:cNvSpPr>
          <p:nvPr>
            <p:ph type="sldNum" sz="quarter" idx="12"/>
          </p:nvPr>
        </p:nvSpPr>
        <p:spPr/>
        <p:txBody>
          <a:bodyPr/>
          <a:lstStyle>
            <a:lvl1pPr>
              <a:defRPr/>
            </a:lvl1pPr>
          </a:lstStyle>
          <a:p>
            <a:fld id="{2E3D1FE6-83A6-44FC-BF61-1FB0FA603F80}" type="slidenum">
              <a:rPr lang="es-ES"/>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lvl1pPr>
              <a:defRPr/>
            </a:lvl1pPr>
          </a:lstStyle>
          <a:p>
            <a:endParaRPr lang="es-ES"/>
          </a:p>
        </p:txBody>
      </p:sp>
      <p:sp>
        <p:nvSpPr>
          <p:cNvPr id="4" name="3 Marcador de pie de página"/>
          <p:cNvSpPr>
            <a:spLocks noGrp="1"/>
          </p:cNvSpPr>
          <p:nvPr>
            <p:ph type="ftr" sz="quarter" idx="11"/>
          </p:nvPr>
        </p:nvSpPr>
        <p:spPr/>
        <p:txBody>
          <a:bodyPr/>
          <a:lstStyle>
            <a:lvl1pPr>
              <a:defRPr/>
            </a:lvl1pPr>
          </a:lstStyle>
          <a:p>
            <a:endParaRPr lang="es-ES"/>
          </a:p>
        </p:txBody>
      </p:sp>
      <p:sp>
        <p:nvSpPr>
          <p:cNvPr id="5" name="4 Marcador de número de diapositiva"/>
          <p:cNvSpPr>
            <a:spLocks noGrp="1"/>
          </p:cNvSpPr>
          <p:nvPr>
            <p:ph type="sldNum" sz="quarter" idx="12"/>
          </p:nvPr>
        </p:nvSpPr>
        <p:spPr/>
        <p:txBody>
          <a:bodyPr/>
          <a:lstStyle>
            <a:lvl1pPr>
              <a:defRPr/>
            </a:lvl1pPr>
          </a:lstStyle>
          <a:p>
            <a:fld id="{CE5544EC-C781-427B-950E-B2638557C7DC}" type="slidenum">
              <a:rPr lang="es-ES"/>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
          </a:p>
        </p:txBody>
      </p:sp>
      <p:sp>
        <p:nvSpPr>
          <p:cNvPr id="3" name="2 Marcador de pie de página"/>
          <p:cNvSpPr>
            <a:spLocks noGrp="1"/>
          </p:cNvSpPr>
          <p:nvPr>
            <p:ph type="ftr" sz="quarter" idx="11"/>
          </p:nvPr>
        </p:nvSpPr>
        <p:spPr/>
        <p:txBody>
          <a:bodyPr/>
          <a:lstStyle>
            <a:lvl1pPr>
              <a:defRPr/>
            </a:lvl1pPr>
          </a:lstStyle>
          <a:p>
            <a:endParaRPr lang="es-ES"/>
          </a:p>
        </p:txBody>
      </p:sp>
      <p:sp>
        <p:nvSpPr>
          <p:cNvPr id="4" name="3 Marcador de número de diapositiva"/>
          <p:cNvSpPr>
            <a:spLocks noGrp="1"/>
          </p:cNvSpPr>
          <p:nvPr>
            <p:ph type="sldNum" sz="quarter" idx="12"/>
          </p:nvPr>
        </p:nvSpPr>
        <p:spPr/>
        <p:txBody>
          <a:bodyPr/>
          <a:lstStyle>
            <a:lvl1pPr>
              <a:defRPr/>
            </a:lvl1pPr>
          </a:lstStyle>
          <a:p>
            <a:fld id="{AE52E0B6-6379-49AA-A93F-B3C5D6784AFD}" type="slidenum">
              <a:rPr lang="es-ES"/>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521F754A-6CD4-4A5F-BF2F-C89D6E2FA076}" type="slidenum">
              <a:rPr lang="es-ES"/>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
          </a:p>
        </p:txBody>
      </p:sp>
      <p:sp>
        <p:nvSpPr>
          <p:cNvPr id="6" name="5 Marcador de pie de página"/>
          <p:cNvSpPr>
            <a:spLocks noGrp="1"/>
          </p:cNvSpPr>
          <p:nvPr>
            <p:ph type="ftr" sz="quarter" idx="11"/>
          </p:nvPr>
        </p:nvSpPr>
        <p:spPr/>
        <p:txBody>
          <a:bodyPr/>
          <a:lstStyle>
            <a:lvl1pPr>
              <a:defRPr/>
            </a:lvl1pPr>
          </a:lstStyle>
          <a:p>
            <a:endParaRPr lang="es-ES"/>
          </a:p>
        </p:txBody>
      </p:sp>
      <p:sp>
        <p:nvSpPr>
          <p:cNvPr id="7" name="6 Marcador de número de diapositiva"/>
          <p:cNvSpPr>
            <a:spLocks noGrp="1"/>
          </p:cNvSpPr>
          <p:nvPr>
            <p:ph type="sldNum" sz="quarter" idx="12"/>
          </p:nvPr>
        </p:nvSpPr>
        <p:spPr/>
        <p:txBody>
          <a:bodyPr/>
          <a:lstStyle>
            <a:lvl1pPr>
              <a:defRPr/>
            </a:lvl1pPr>
          </a:lstStyle>
          <a:p>
            <a:fld id="{3CCAA129-F66B-4A6C-BD1B-F771A0AFC8A2}" type="slidenum">
              <a:rPr lang="es-ES"/>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14018"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214019"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214020"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endParaRPr lang="es-E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endParaRPr lang="es-ES"/>
          </a:p>
        </p:txBody>
      </p:sp>
      <p:sp>
        <p:nvSpPr>
          <p:cNvPr id="214022"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B74A5472-90C1-45FA-9635-4339501916BD}" type="slidenum">
              <a:rPr lang="es-ES"/>
              <a:pPr/>
              <a:t>‹Nº›</a:t>
            </a:fld>
            <a:endParaRPr lang="es-E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hdr="0" ft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marketgl.com/travels/tourism/calabria/silagrande.jpg"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
          </p:nvPr>
        </p:nvSpPr>
        <p:spPr/>
        <p:txBody>
          <a:bodyPr/>
          <a:lstStyle/>
          <a:p>
            <a:fld id="{CCF10C2E-0E96-471A-ADA2-2971A1FFA3F3}" type="slidenum">
              <a:rPr lang="es-ES"/>
              <a:pPr/>
              <a:t>1</a:t>
            </a:fld>
            <a:endParaRPr lang="es-ES"/>
          </a:p>
        </p:txBody>
      </p:sp>
      <p:sp>
        <p:nvSpPr>
          <p:cNvPr id="3074" name="Rectangle 2"/>
          <p:cNvSpPr>
            <a:spLocks noGrp="1" noRot="1" noChangeArrowheads="1"/>
          </p:cNvSpPr>
          <p:nvPr>
            <p:ph type="ctrTitle"/>
          </p:nvPr>
        </p:nvSpPr>
        <p:spPr>
          <a:xfrm>
            <a:off x="457200" y="1447800"/>
            <a:ext cx="8218488" cy="3565525"/>
          </a:xfrm>
          <a:ln>
            <a:solidFill>
              <a:srgbClr val="FF0000"/>
            </a:solidFill>
          </a:ln>
        </p:spPr>
        <p:txBody>
          <a:bodyPr/>
          <a:lstStyle/>
          <a:p>
            <a:r>
              <a:rPr lang="es-AR" b="1" dirty="0">
                <a:solidFill>
                  <a:srgbClr val="FF00FF"/>
                </a:solidFill>
              </a:rPr>
              <a:t>MEDICINA DEL TRABAJO </a:t>
            </a:r>
            <a:endParaRPr lang="es-ES" b="1" dirty="0">
              <a:solidFill>
                <a:srgbClr val="FF00FF"/>
              </a:solidFill>
            </a:endParaRPr>
          </a:p>
        </p:txBody>
      </p:sp>
      <p:sp>
        <p:nvSpPr>
          <p:cNvPr id="3075" name="Rectangle 3"/>
          <p:cNvSpPr>
            <a:spLocks noGrp="1" noRot="1" noChangeArrowheads="1"/>
          </p:cNvSpPr>
          <p:nvPr>
            <p:ph type="subTitle" idx="1"/>
          </p:nvPr>
        </p:nvSpPr>
        <p:spPr>
          <a:xfrm>
            <a:off x="1371600" y="5300663"/>
            <a:ext cx="6400800" cy="433387"/>
          </a:xfrm>
        </p:spPr>
        <p:txBody>
          <a:bodyPr/>
          <a:lstStyle/>
          <a:p>
            <a:pPr>
              <a:lnSpc>
                <a:spcPct val="80000"/>
              </a:lnSpc>
            </a:pPr>
            <a:endParaRPr lang="es-AR" sz="2400" b="1" dirty="0">
              <a:solidFill>
                <a:srgbClr val="FFFF00"/>
              </a:solidFill>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3074">
                                            <p:txEl>
                                              <p:charRg st="4294967295" end="4294967295"/>
                                            </p:txEl>
                                          </p:spTgt>
                                        </p:tgtEl>
                                        <p:attrNameLst>
                                          <p:attrName>style.visibility</p:attrName>
                                        </p:attrNameLst>
                                      </p:cBhvr>
                                      <p:to>
                                        <p:strVal val="visible"/>
                                      </p:to>
                                    </p:set>
                                    <p:animEffect transition="in" filter="fade">
                                      <p:cBhvr>
                                        <p:cTn id="7" dur="768" decel="100000"/>
                                        <p:tgtEl>
                                          <p:spTgt spid="3074">
                                            <p:txEl>
                                              <p:charRg st="4294967295" end="4294967295"/>
                                            </p:txEl>
                                          </p:spTgt>
                                        </p:tgtEl>
                                      </p:cBhvr>
                                    </p:animEffect>
                                    <p:animScale>
                                      <p:cBhvr>
                                        <p:cTn id="8" dur="768" decel="100000"/>
                                        <p:tgtEl>
                                          <p:spTgt spid="3074">
                                            <p:txEl>
                                              <p:charRg st="4294967295" end="4294967295"/>
                                            </p:txEl>
                                          </p:spTgt>
                                        </p:tgtEl>
                                      </p:cBhvr>
                                      <p:from x="10000" y="10000"/>
                                      <p:to x="200000" y="450000"/>
                                    </p:animScale>
                                    <p:animScale>
                                      <p:cBhvr>
                                        <p:cTn id="9" dur="1230" accel="100000" fill="hold">
                                          <p:stCondLst>
                                            <p:cond delay="768"/>
                                          </p:stCondLst>
                                        </p:cTn>
                                        <p:tgtEl>
                                          <p:spTgt spid="3074">
                                            <p:txEl>
                                              <p:charRg st="4294967295" end="4294967295"/>
                                            </p:txEl>
                                          </p:spTgt>
                                        </p:tgtEl>
                                      </p:cBhvr>
                                      <p:from x="200000" y="450000"/>
                                      <p:to x="100000" y="100000"/>
                                    </p:animScale>
                                    <p:set>
                                      <p:cBhvr>
                                        <p:cTn id="10" dur="768" fill="hold"/>
                                        <p:tgtEl>
                                          <p:spTgt spid="3074">
                                            <p:txEl>
                                              <p:charRg st="4294967295" end="4294967295"/>
                                            </p:txEl>
                                          </p:spTgt>
                                        </p:tgtEl>
                                        <p:attrNameLst>
                                          <p:attrName>ppt_x</p:attrName>
                                        </p:attrNameLst>
                                      </p:cBhvr>
                                      <p:to>
                                        <p:strVal val="(0.5)"/>
                                      </p:to>
                                    </p:set>
                                    <p:anim from="(0.5)" to="(#ppt_x)" calcmode="lin" valueType="num">
                                      <p:cBhvr>
                                        <p:cTn id="11" dur="1230" accel="100000" fill="hold">
                                          <p:stCondLst>
                                            <p:cond delay="768"/>
                                          </p:stCondLst>
                                        </p:cTn>
                                        <p:tgtEl>
                                          <p:spTgt spid="3074">
                                            <p:txEl>
                                              <p:charRg st="4294967295" end="4294967295"/>
                                            </p:txEl>
                                          </p:spTgt>
                                        </p:tgtEl>
                                        <p:attrNameLst>
                                          <p:attrName>ppt_x</p:attrName>
                                        </p:attrNameLst>
                                      </p:cBhvr>
                                    </p:anim>
                                    <p:set>
                                      <p:cBhvr>
                                        <p:cTn id="12" dur="768" fill="hold"/>
                                        <p:tgtEl>
                                          <p:spTgt spid="3074">
                                            <p:txEl>
                                              <p:charRg st="4294967295" end="4294967295"/>
                                            </p:txEl>
                                          </p:spTgt>
                                        </p:tgtEl>
                                        <p:attrNameLst>
                                          <p:attrName>ppt_y</p:attrName>
                                        </p:attrNameLst>
                                      </p:cBhvr>
                                      <p:to>
                                        <p:strVal val="(#ppt_y+0.4)"/>
                                      </p:to>
                                    </p:set>
                                    <p:anim from="(#ppt_y+0.4)" to="(#ppt_y)" calcmode="lin" valueType="num">
                                      <p:cBhvr>
                                        <p:cTn id="13" dur="1230" accel="100000" fill="hold">
                                          <p:stCondLst>
                                            <p:cond delay="768"/>
                                          </p:stCondLst>
                                        </p:cTn>
                                        <p:tgtEl>
                                          <p:spTgt spid="3074">
                                            <p:txEl>
                                              <p:charRg st="4294967295" end="4294967295"/>
                                            </p:txEl>
                                          </p:spTgt>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nodePh="1">
                                  <p:stCondLst>
                                    <p:cond delay="0"/>
                                  </p:stCondLst>
                                  <p:endCondLst>
                                    <p:cond evt="begin" delay="0">
                                      <p:tn val="16"/>
                                    </p:cond>
                                  </p:endCondLst>
                                  <p:childTnLst>
                                    <p:set>
                                      <p:cBhvr>
                                        <p:cTn id="17" dur="1" fill="hold">
                                          <p:stCondLst>
                                            <p:cond delay="0"/>
                                          </p:stCondLst>
                                        </p:cTn>
                                        <p:tgtEl>
                                          <p:spTgt spid="3075">
                                            <p:txEl>
                                              <p:pRg st="0" end="0"/>
                                            </p:txEl>
                                          </p:spTgt>
                                        </p:tgtEl>
                                        <p:attrNameLst>
                                          <p:attrName>style.visibility</p:attrName>
                                        </p:attrNameLst>
                                      </p:cBhvr>
                                      <p:to>
                                        <p:strVal val="visible"/>
                                      </p:to>
                                    </p:set>
                                    <p:anim calcmode="lin" valueType="num">
                                      <p:cBhvr>
                                        <p:cTn id="18" dur="500" fill="hold"/>
                                        <p:tgtEl>
                                          <p:spTgt spid="3075">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3075">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30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Marcador de número de diapositiva"/>
          <p:cNvSpPr>
            <a:spLocks noGrp="1"/>
          </p:cNvSpPr>
          <p:nvPr>
            <p:ph type="sldNum" sz="quarter" idx="12"/>
          </p:nvPr>
        </p:nvSpPr>
        <p:spPr/>
        <p:txBody>
          <a:bodyPr/>
          <a:lstStyle/>
          <a:p>
            <a:fld id="{743C3D55-4881-45D8-B784-47058A9FC535}" type="slidenum">
              <a:rPr lang="es-ES"/>
              <a:pPr/>
              <a:t>10</a:t>
            </a:fld>
            <a:endParaRPr lang="es-ES"/>
          </a:p>
        </p:txBody>
      </p:sp>
      <p:sp>
        <p:nvSpPr>
          <p:cNvPr id="12290" name="Rectangle 2"/>
          <p:cNvSpPr>
            <a:spLocks noChangeArrowheads="1"/>
          </p:cNvSpPr>
          <p:nvPr/>
        </p:nvSpPr>
        <p:spPr bwMode="auto">
          <a:xfrm>
            <a:off x="0" y="2362200"/>
            <a:ext cx="3200400" cy="3902075"/>
          </a:xfrm>
          <a:prstGeom prst="rect">
            <a:avLst/>
          </a:prstGeom>
          <a:noFill/>
          <a:ln w="9525">
            <a:noFill/>
            <a:miter lim="800000"/>
            <a:headEnd/>
            <a:tailEnd/>
          </a:ln>
          <a:effectLst/>
        </p:spPr>
        <p:txBody>
          <a:bodyPr>
            <a:spAutoFit/>
          </a:bodyPr>
          <a:lstStyle/>
          <a:p>
            <a:endParaRPr lang="es-AR" sz="1000">
              <a:cs typeface="Arial" charset="0"/>
            </a:endParaRPr>
          </a:p>
          <a:p>
            <a:pPr algn="ctr"/>
            <a:r>
              <a:rPr lang="es-AR" sz="2000" b="1">
                <a:solidFill>
                  <a:schemeClr val="accent2"/>
                </a:solidFill>
                <a:effectLst>
                  <a:outerShdw blurRad="38100" dist="38100" dir="2700000" algn="tl">
                    <a:srgbClr val="000000"/>
                  </a:outerShdw>
                </a:effectLst>
                <a:cs typeface="Arial" charset="0"/>
              </a:rPr>
              <a:t>Salud:</a:t>
            </a:r>
          </a:p>
          <a:p>
            <a:endParaRPr lang="es-AR" sz="2000" b="1">
              <a:solidFill>
                <a:schemeClr val="accent2"/>
              </a:solidFill>
              <a:effectLst>
                <a:outerShdw blurRad="38100" dist="38100" dir="2700000" algn="tl">
                  <a:srgbClr val="000000"/>
                </a:outerShdw>
              </a:effectLst>
              <a:cs typeface="Arial" charset="0"/>
            </a:endParaRPr>
          </a:p>
          <a:p>
            <a:endParaRPr lang="es-AR" sz="2000">
              <a:cs typeface="Arial" charset="0"/>
            </a:endParaRPr>
          </a:p>
          <a:p>
            <a:pPr algn="ctr"/>
            <a:r>
              <a:rPr lang="es-AR" sz="2000" b="1">
                <a:solidFill>
                  <a:schemeClr val="hlink"/>
                </a:solidFill>
                <a:latin typeface="Arial Black" pitchFamily="34" charset="0"/>
                <a:cs typeface="Arial" charset="0"/>
              </a:rPr>
              <a:t>Estado de bienestar físico, psíquico,social y </a:t>
            </a:r>
            <a:r>
              <a:rPr lang="es-ES" sz="2000" b="1">
                <a:solidFill>
                  <a:schemeClr val="hlink"/>
                </a:solidFill>
                <a:latin typeface="Arial Black" pitchFamily="34" charset="0"/>
              </a:rPr>
              <a:t> ambiental</a:t>
            </a:r>
          </a:p>
          <a:p>
            <a:pPr algn="ctr"/>
            <a:endParaRPr lang="es-ES" sz="2000" b="1">
              <a:solidFill>
                <a:schemeClr val="hlink"/>
              </a:solidFill>
              <a:latin typeface="Arial Black" pitchFamily="34" charset="0"/>
            </a:endParaRPr>
          </a:p>
          <a:p>
            <a:pPr algn="ctr"/>
            <a:r>
              <a:rPr lang="es-AR" sz="2000" b="1" i="1">
                <a:solidFill>
                  <a:schemeClr val="hlink"/>
                </a:solidFill>
                <a:latin typeface="Arial Black" pitchFamily="34" charset="0"/>
                <a:cs typeface="Arial" charset="0"/>
              </a:rPr>
              <a:t>“Organización Mundial de la Salud” (OMS) </a:t>
            </a:r>
          </a:p>
          <a:p>
            <a:pPr algn="ctr"/>
            <a:endParaRPr lang="es-ES" sz="2000" b="1" i="1">
              <a:solidFill>
                <a:schemeClr val="hlink"/>
              </a:solidFill>
              <a:latin typeface="Arial Black" pitchFamily="34" charset="0"/>
            </a:endParaRPr>
          </a:p>
        </p:txBody>
      </p:sp>
      <p:pic>
        <p:nvPicPr>
          <p:cNvPr id="12291" name="Picture 3" descr="MEDPC008"/>
          <p:cNvPicPr>
            <a:picLocks noChangeAspect="1" noChangeArrowheads="1"/>
          </p:cNvPicPr>
          <p:nvPr/>
        </p:nvPicPr>
        <p:blipFill>
          <a:blip r:embed="rId2" cstate="print"/>
          <a:srcRect/>
          <a:stretch>
            <a:fillRect/>
          </a:stretch>
        </p:blipFill>
        <p:spPr bwMode="auto">
          <a:xfrm>
            <a:off x="3509963" y="1600200"/>
            <a:ext cx="5634037" cy="4291013"/>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12290"/>
                                        </p:tgtEl>
                                        <p:attrNameLst>
                                          <p:attrName>style.visibility</p:attrName>
                                        </p:attrNameLst>
                                      </p:cBhvr>
                                      <p:to>
                                        <p:strVal val="visible"/>
                                      </p:to>
                                    </p:set>
                                    <p:anim calcmode="lin" valueType="num">
                                      <p:cBhvr>
                                        <p:cTn id="7" dur="1000" fill="hold"/>
                                        <p:tgtEl>
                                          <p:spTgt spid="12290"/>
                                        </p:tgtEl>
                                        <p:attrNameLst>
                                          <p:attrName>ppt_w</p:attrName>
                                        </p:attrNameLst>
                                      </p:cBhvr>
                                      <p:tavLst>
                                        <p:tav tm="0">
                                          <p:val>
                                            <p:fltVal val="0"/>
                                          </p:val>
                                        </p:tav>
                                        <p:tav tm="100000">
                                          <p:val>
                                            <p:strVal val="#ppt_w"/>
                                          </p:val>
                                        </p:tav>
                                      </p:tavLst>
                                    </p:anim>
                                    <p:anim calcmode="lin" valueType="num">
                                      <p:cBhvr>
                                        <p:cTn id="8" dur="1000" fill="hold"/>
                                        <p:tgtEl>
                                          <p:spTgt spid="12290"/>
                                        </p:tgtEl>
                                        <p:attrNameLst>
                                          <p:attrName>ppt_h</p:attrName>
                                        </p:attrNameLst>
                                      </p:cBhvr>
                                      <p:tavLst>
                                        <p:tav tm="0">
                                          <p:val>
                                            <p:fltVal val="0"/>
                                          </p:val>
                                        </p:tav>
                                        <p:tav tm="100000">
                                          <p:val>
                                            <p:strVal val="#ppt_h"/>
                                          </p:val>
                                        </p:tav>
                                      </p:tavLst>
                                    </p:anim>
                                    <p:anim calcmode="lin" valueType="num">
                                      <p:cBhvr>
                                        <p:cTn id="9" dur="1000" fill="hold"/>
                                        <p:tgtEl>
                                          <p:spTgt spid="12290"/>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229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1000"/>
                            </p:stCondLst>
                            <p:childTnLst>
                              <p:par>
                                <p:cTn id="12" presetID="2" presetClass="entr" presetSubtype="6" fill="hold" nodeType="afterEffect">
                                  <p:stCondLst>
                                    <p:cond delay="0"/>
                                  </p:stCondLst>
                                  <p:childTnLst>
                                    <p:set>
                                      <p:cBhvr>
                                        <p:cTn id="13" dur="1" fill="hold">
                                          <p:stCondLst>
                                            <p:cond delay="0"/>
                                          </p:stCondLst>
                                        </p:cTn>
                                        <p:tgtEl>
                                          <p:spTgt spid="12291"/>
                                        </p:tgtEl>
                                        <p:attrNameLst>
                                          <p:attrName>style.visibility</p:attrName>
                                        </p:attrNameLst>
                                      </p:cBhvr>
                                      <p:to>
                                        <p:strVal val="visible"/>
                                      </p:to>
                                    </p:set>
                                    <p:anim calcmode="lin" valueType="num">
                                      <p:cBhvr additive="base">
                                        <p:cTn id="14" dur="500" fill="hold"/>
                                        <p:tgtEl>
                                          <p:spTgt spid="12291"/>
                                        </p:tgtEl>
                                        <p:attrNameLst>
                                          <p:attrName>ppt_x</p:attrName>
                                        </p:attrNameLst>
                                      </p:cBhvr>
                                      <p:tavLst>
                                        <p:tav tm="0">
                                          <p:val>
                                            <p:strVal val="1+#ppt_w/2"/>
                                          </p:val>
                                        </p:tav>
                                        <p:tav tm="100000">
                                          <p:val>
                                            <p:strVal val="#ppt_x"/>
                                          </p:val>
                                        </p:tav>
                                      </p:tavLst>
                                    </p:anim>
                                    <p:anim calcmode="lin" valueType="num">
                                      <p:cBhvr additive="base">
                                        <p:cTn id="15" dur="500" fill="hold"/>
                                        <p:tgtEl>
                                          <p:spTgt spid="1229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A61F506-7EBE-4A70-9C3C-5741B0968D1C}" type="slidenum">
              <a:rPr lang="es-ES"/>
              <a:pPr/>
              <a:t>11</a:t>
            </a:fld>
            <a:endParaRPr lang="es-ES"/>
          </a:p>
        </p:txBody>
      </p:sp>
      <p:sp>
        <p:nvSpPr>
          <p:cNvPr id="18434" name="Rectangle 2"/>
          <p:cNvSpPr>
            <a:spLocks noGrp="1" noRot="1" noChangeArrowheads="1"/>
          </p:cNvSpPr>
          <p:nvPr>
            <p:ph type="title"/>
          </p:nvPr>
        </p:nvSpPr>
        <p:spPr>
          <a:xfrm>
            <a:off x="301625" y="228600"/>
            <a:ext cx="8510588" cy="319088"/>
          </a:xfrm>
        </p:spPr>
        <p:txBody>
          <a:bodyPr/>
          <a:lstStyle/>
          <a:p>
            <a:endParaRPr lang="es-MX" sz="4000"/>
          </a:p>
        </p:txBody>
      </p:sp>
      <p:sp>
        <p:nvSpPr>
          <p:cNvPr id="18435" name="Rectangle 3"/>
          <p:cNvSpPr>
            <a:spLocks noGrp="1" noRot="1" noChangeArrowheads="1"/>
          </p:cNvSpPr>
          <p:nvPr>
            <p:ph type="body" idx="1"/>
          </p:nvPr>
        </p:nvSpPr>
        <p:spPr>
          <a:xfrm>
            <a:off x="301625" y="2387600"/>
            <a:ext cx="8540750" cy="3711575"/>
          </a:xfrm>
        </p:spPr>
        <p:txBody>
          <a:bodyPr/>
          <a:lstStyle/>
          <a:p>
            <a:r>
              <a:rPr lang="es-ES" b="1" i="1">
                <a:solidFill>
                  <a:srgbClr val="FFFF00"/>
                </a:solidFill>
              </a:rPr>
              <a:t>TODO LO QUE SURJA DEL EXAMEN CLINICO  Y DE LOS ESTUDIOS DE RUTINA ES OBLIGACION DEL MEDICO PROFUNDIZAR EN SU DIAGNÓSTICO PRECISO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iterate type="lt">
                                    <p:tmPct val="10000"/>
                                  </p:iterate>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fade">
                                      <p:cBhvr>
                                        <p:cTn id="7" dur="1000"/>
                                        <p:tgtEl>
                                          <p:spTgt spid="18435">
                                            <p:txEl>
                                              <p:pRg st="0" end="0"/>
                                            </p:txEl>
                                          </p:spTgt>
                                        </p:tgtEl>
                                      </p:cBhvr>
                                    </p:animEffect>
                                    <p:anim calcmode="lin" valueType="num">
                                      <p:cBhvr>
                                        <p:cTn id="8" dur="10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843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Marcador de número de diapositiva"/>
          <p:cNvSpPr>
            <a:spLocks noGrp="1"/>
          </p:cNvSpPr>
          <p:nvPr>
            <p:ph type="sldNum" sz="quarter" idx="12"/>
          </p:nvPr>
        </p:nvSpPr>
        <p:spPr/>
        <p:txBody>
          <a:bodyPr/>
          <a:lstStyle/>
          <a:p>
            <a:fld id="{886FF055-D85E-4F53-99B6-34F71CD0A9A7}" type="slidenum">
              <a:rPr lang="es-ES"/>
              <a:pPr/>
              <a:t>12</a:t>
            </a:fld>
            <a:endParaRPr lang="es-ES"/>
          </a:p>
        </p:txBody>
      </p:sp>
      <p:sp>
        <p:nvSpPr>
          <p:cNvPr id="22530" name="Rectangle 2"/>
          <p:cNvSpPr>
            <a:spLocks noChangeArrowheads="1"/>
          </p:cNvSpPr>
          <p:nvPr/>
        </p:nvSpPr>
        <p:spPr bwMode="auto">
          <a:xfrm>
            <a:off x="1447800" y="1905000"/>
            <a:ext cx="6629400" cy="4473575"/>
          </a:xfrm>
          <a:prstGeom prst="rect">
            <a:avLst/>
          </a:prstGeom>
          <a:noFill/>
          <a:ln w="9525">
            <a:noFill/>
            <a:miter lim="800000"/>
            <a:headEnd/>
            <a:tailEnd/>
          </a:ln>
          <a:effectLst/>
        </p:spPr>
        <p:txBody>
          <a:bodyPr>
            <a:spAutoFit/>
          </a:bodyPr>
          <a:lstStyle/>
          <a:p>
            <a:pPr algn="just"/>
            <a:r>
              <a:rPr lang="es-AR" sz="2400" b="1">
                <a:cs typeface="Arial" charset="0"/>
              </a:rPr>
              <a:t>Consideramos que el hombre es un ser social, todo aquello que signifique un mejor nivel educativo, un trabajo que le permita sostenerse adecuadamente, condiciones de vida sanas, sin alcohol, sin obesidad, con tiempo para desarrollar una vida activa, no sedentaria, implica realizar </a:t>
            </a:r>
            <a:r>
              <a:rPr lang="es-AR" sz="2400" b="1" i="1" u="sng">
                <a:solidFill>
                  <a:srgbClr val="FFFF00"/>
                </a:solidFill>
                <a:cs typeface="Arial" charset="0"/>
              </a:rPr>
              <a:t>prevención. </a:t>
            </a:r>
          </a:p>
          <a:p>
            <a:pPr algn="just"/>
            <a:endParaRPr lang="es-AR" sz="2400" b="1" i="1" u="sng">
              <a:solidFill>
                <a:srgbClr val="FFFF00"/>
              </a:solidFill>
              <a:cs typeface="Arial" charset="0"/>
            </a:endParaRPr>
          </a:p>
          <a:p>
            <a:pPr algn="just"/>
            <a:r>
              <a:rPr lang="es-AR" sz="2400" b="1">
                <a:cs typeface="Arial" charset="0"/>
              </a:rPr>
              <a:t>Para lograr este objetivo, es necesario convocar a diversas disciplinas científicas ya que por la complejidad de los fenómenos no alcanza con una sola perspectiva</a:t>
            </a:r>
            <a:r>
              <a:rPr lang="es-ES" sz="2400" b="1">
                <a:latin typeface="Times New Roman" pitchFamily="18" charset="0"/>
              </a:rPr>
              <a:t> </a:t>
            </a:r>
          </a:p>
        </p:txBody>
      </p:sp>
      <p:sp>
        <p:nvSpPr>
          <p:cNvPr id="22531" name="Text Box 3"/>
          <p:cNvSpPr txBox="1">
            <a:spLocks noChangeArrowheads="1"/>
          </p:cNvSpPr>
          <p:nvPr/>
        </p:nvSpPr>
        <p:spPr bwMode="auto">
          <a:xfrm>
            <a:off x="2590800" y="990600"/>
            <a:ext cx="4267200" cy="641350"/>
          </a:xfrm>
          <a:prstGeom prst="rect">
            <a:avLst/>
          </a:prstGeom>
          <a:noFill/>
          <a:ln w="9525">
            <a:noFill/>
            <a:miter lim="800000"/>
            <a:headEnd/>
            <a:tailEnd/>
          </a:ln>
          <a:effectLst/>
        </p:spPr>
        <p:txBody>
          <a:bodyPr>
            <a:spAutoFit/>
          </a:bodyPr>
          <a:lstStyle/>
          <a:p>
            <a:pPr algn="ctr">
              <a:spcBef>
                <a:spcPct val="50000"/>
              </a:spcBef>
            </a:pPr>
            <a:r>
              <a:rPr lang="es-MX" sz="3600" b="1">
                <a:solidFill>
                  <a:srgbClr val="FFFF00"/>
                </a:solidFill>
                <a:effectLst>
                  <a:outerShdw blurRad="38100" dist="38100" dir="2700000" algn="tl">
                    <a:srgbClr val="000000"/>
                  </a:outerShdw>
                </a:effectLst>
              </a:rPr>
              <a:t>Conclusiones</a:t>
            </a:r>
            <a:endParaRPr lang="es-ES" sz="3600" b="1">
              <a:solidFill>
                <a:srgbClr val="FFFF00"/>
              </a:solidFill>
              <a:effectLst>
                <a:outerShdw blurRad="38100" dist="38100" dir="2700000" algn="tl">
                  <a:srgbClr val="000000"/>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2531"/>
                                        </p:tgtEl>
                                        <p:attrNameLst>
                                          <p:attrName>style.visibility</p:attrName>
                                        </p:attrNameLst>
                                      </p:cBhvr>
                                      <p:to>
                                        <p:strVal val="visible"/>
                                      </p:to>
                                    </p:set>
                                  </p:childTnLst>
                                </p:cTn>
                              </p:par>
                            </p:childTnLst>
                          </p:cTn>
                        </p:par>
                        <p:par>
                          <p:cTn id="7" fill="hold">
                            <p:stCondLst>
                              <p:cond delay="500"/>
                            </p:stCondLst>
                            <p:childTnLst>
                              <p:par>
                                <p:cTn id="8" presetID="23" presetClass="entr" presetSubtype="16" fill="hold" grpId="0" nodeType="afterEffect">
                                  <p:stCondLst>
                                    <p:cond delay="0"/>
                                  </p:stCondLst>
                                  <p:childTnLst>
                                    <p:set>
                                      <p:cBhvr>
                                        <p:cTn id="9" dur="1" fill="hold">
                                          <p:stCondLst>
                                            <p:cond delay="0"/>
                                          </p:stCondLst>
                                        </p:cTn>
                                        <p:tgtEl>
                                          <p:spTgt spid="22530"/>
                                        </p:tgtEl>
                                        <p:attrNameLst>
                                          <p:attrName>style.visibility</p:attrName>
                                        </p:attrNameLst>
                                      </p:cBhvr>
                                      <p:to>
                                        <p:strVal val="visible"/>
                                      </p:to>
                                    </p:set>
                                    <p:anim calcmode="lin" valueType="num">
                                      <p:cBhvr>
                                        <p:cTn id="10" dur="500" fill="hold"/>
                                        <p:tgtEl>
                                          <p:spTgt spid="22530"/>
                                        </p:tgtEl>
                                        <p:attrNameLst>
                                          <p:attrName>ppt_w</p:attrName>
                                        </p:attrNameLst>
                                      </p:cBhvr>
                                      <p:tavLst>
                                        <p:tav tm="0">
                                          <p:val>
                                            <p:fltVal val="0"/>
                                          </p:val>
                                        </p:tav>
                                        <p:tav tm="100000">
                                          <p:val>
                                            <p:strVal val="#ppt_w"/>
                                          </p:val>
                                        </p:tav>
                                      </p:tavLst>
                                    </p:anim>
                                    <p:anim calcmode="lin" valueType="num">
                                      <p:cBhvr>
                                        <p:cTn id="11" dur="500" fill="hold"/>
                                        <p:tgtEl>
                                          <p:spTgt spid="2253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autoUpdateAnimBg="0"/>
      <p:bldP spid="22531"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Marcador de número de diapositiva"/>
          <p:cNvSpPr>
            <a:spLocks noGrp="1"/>
          </p:cNvSpPr>
          <p:nvPr>
            <p:ph type="sldNum" sz="quarter" idx="12"/>
          </p:nvPr>
        </p:nvSpPr>
        <p:spPr/>
        <p:txBody>
          <a:bodyPr/>
          <a:lstStyle/>
          <a:p>
            <a:fld id="{52C20F93-C1DA-4FC9-B654-6C9D7624DC0B}" type="slidenum">
              <a:rPr lang="es-ES"/>
              <a:pPr/>
              <a:t>13</a:t>
            </a:fld>
            <a:endParaRPr lang="es-ES"/>
          </a:p>
        </p:txBody>
      </p:sp>
      <p:sp>
        <p:nvSpPr>
          <p:cNvPr id="29698" name="Rectangle 2"/>
          <p:cNvSpPr>
            <a:spLocks noChangeArrowheads="1"/>
          </p:cNvSpPr>
          <p:nvPr/>
        </p:nvSpPr>
        <p:spPr bwMode="auto">
          <a:xfrm>
            <a:off x="3962400" y="1268413"/>
            <a:ext cx="4267200" cy="4093428"/>
          </a:xfrm>
          <a:prstGeom prst="rect">
            <a:avLst/>
          </a:prstGeom>
          <a:noFill/>
          <a:ln w="9525">
            <a:noFill/>
            <a:miter lim="800000"/>
            <a:headEnd/>
            <a:tailEnd/>
          </a:ln>
          <a:effectLst/>
        </p:spPr>
        <p:txBody>
          <a:bodyPr>
            <a:spAutoFit/>
          </a:bodyPr>
          <a:lstStyle/>
          <a:p>
            <a:pPr algn="ctr"/>
            <a:r>
              <a:rPr lang="es-AR" sz="2400" dirty="0">
                <a:cs typeface="Arial" charset="0"/>
              </a:rPr>
              <a:t>    </a:t>
            </a:r>
            <a:r>
              <a:rPr lang="es-AR" sz="2400" b="1" dirty="0">
                <a:effectLst>
                  <a:outerShdw blurRad="38100" dist="38100" dir="2700000" algn="tl">
                    <a:srgbClr val="000000"/>
                  </a:outerShdw>
                </a:effectLst>
                <a:cs typeface="Arial" charset="0"/>
              </a:rPr>
              <a:t>Prevención, asistencia y </a:t>
            </a:r>
            <a:r>
              <a:rPr lang="es-AR" sz="2400" b="1" dirty="0">
                <a:solidFill>
                  <a:srgbClr val="FFFF00"/>
                </a:solidFill>
                <a:effectLst>
                  <a:outerShdw blurRad="38100" dist="38100" dir="2700000" algn="tl">
                    <a:srgbClr val="000000"/>
                  </a:outerShdw>
                </a:effectLst>
                <a:cs typeface="Arial" charset="0"/>
              </a:rPr>
              <a:t>rehabilitación</a:t>
            </a:r>
            <a:r>
              <a:rPr lang="es-AR" sz="2400" b="1" dirty="0">
                <a:effectLst>
                  <a:outerShdw blurRad="38100" dist="38100" dir="2700000" algn="tl">
                    <a:srgbClr val="000000"/>
                  </a:outerShdw>
                </a:effectLst>
                <a:cs typeface="Arial" charset="0"/>
              </a:rPr>
              <a:t> forman parte de un mismo proceso que tiene como finalidad producir un “</a:t>
            </a:r>
            <a:r>
              <a:rPr lang="es-AR" sz="2400" b="1" i="1" dirty="0">
                <a:effectLst>
                  <a:outerShdw blurRad="38100" dist="38100" dir="2700000" algn="tl">
                    <a:srgbClr val="000000"/>
                  </a:outerShdw>
                </a:effectLst>
                <a:cs typeface="Arial" charset="0"/>
              </a:rPr>
              <a:t>cambio”</a:t>
            </a:r>
            <a:r>
              <a:rPr lang="es-ES" sz="2000" i="1" dirty="0">
                <a:latin typeface="Times New Roman" pitchFamily="18" charset="0"/>
              </a:rPr>
              <a:t> </a:t>
            </a:r>
          </a:p>
          <a:p>
            <a:pPr algn="ctr"/>
            <a:endParaRPr lang="es-ES" sz="2000" i="1" dirty="0">
              <a:latin typeface="Times New Roman" pitchFamily="18" charset="0"/>
            </a:endParaRPr>
          </a:p>
          <a:p>
            <a:pPr algn="ctr"/>
            <a:endParaRPr lang="es-ES" sz="2000" i="1" dirty="0">
              <a:latin typeface="Times New Roman" pitchFamily="18" charset="0"/>
            </a:endParaRPr>
          </a:p>
          <a:p>
            <a:pPr algn="ctr"/>
            <a:r>
              <a:rPr lang="es-ES" sz="2000" b="1" i="1" dirty="0">
                <a:latin typeface="Times New Roman" pitchFamily="18" charset="0"/>
              </a:rPr>
              <a:t>Se denominan también  “MEDICINA PREVENTIVA PRIMARIA, SECUNDARIA , </a:t>
            </a:r>
            <a:r>
              <a:rPr lang="es-ES" sz="2000" b="1" i="1" dirty="0" smtClean="0">
                <a:latin typeface="Times New Roman" pitchFamily="18" charset="0"/>
              </a:rPr>
              <a:t>TERCIARIA, </a:t>
            </a:r>
            <a:r>
              <a:rPr lang="es-ES" sz="2000" b="1" i="1" dirty="0">
                <a:latin typeface="Times New Roman" pitchFamily="18" charset="0"/>
              </a:rPr>
              <a:t>(SEGÚN EN QUE ETAPA ACTUEMOS)</a:t>
            </a:r>
          </a:p>
        </p:txBody>
      </p:sp>
      <p:pic>
        <p:nvPicPr>
          <p:cNvPr id="29699" name="Picture 3" descr="HEALT003"/>
          <p:cNvPicPr>
            <a:picLocks noChangeAspect="1" noChangeArrowheads="1"/>
          </p:cNvPicPr>
          <p:nvPr/>
        </p:nvPicPr>
        <p:blipFill>
          <a:blip r:embed="rId2" cstate="print"/>
          <a:srcRect/>
          <a:stretch>
            <a:fillRect/>
          </a:stretch>
        </p:blipFill>
        <p:spPr bwMode="auto">
          <a:xfrm>
            <a:off x="533400" y="3733800"/>
            <a:ext cx="3076575" cy="24860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9698"/>
                                        </p:tgtEl>
                                        <p:attrNameLst>
                                          <p:attrName>style.visibility</p:attrName>
                                        </p:attrNameLst>
                                      </p:cBhvr>
                                      <p:to>
                                        <p:strVal val="visible"/>
                                      </p:to>
                                    </p:set>
                                  </p:childTnLst>
                                </p:cTn>
                              </p:par>
                            </p:childTnLst>
                          </p:cTn>
                        </p:par>
                        <p:par>
                          <p:cTn id="7" fill="hold">
                            <p:stCondLst>
                              <p:cond delay="500"/>
                            </p:stCondLst>
                            <p:childTnLst>
                              <p:par>
                                <p:cTn id="8" presetID="23" presetClass="entr" presetSubtype="16" fill="hold" nodeType="afterEffect">
                                  <p:stCondLst>
                                    <p:cond delay="0"/>
                                  </p:stCondLst>
                                  <p:childTnLst>
                                    <p:set>
                                      <p:cBhvr>
                                        <p:cTn id="9" dur="1" fill="hold">
                                          <p:stCondLst>
                                            <p:cond delay="0"/>
                                          </p:stCondLst>
                                        </p:cTn>
                                        <p:tgtEl>
                                          <p:spTgt spid="29699"/>
                                        </p:tgtEl>
                                        <p:attrNameLst>
                                          <p:attrName>style.visibility</p:attrName>
                                        </p:attrNameLst>
                                      </p:cBhvr>
                                      <p:to>
                                        <p:strVal val="visible"/>
                                      </p:to>
                                    </p:set>
                                    <p:anim calcmode="lin" valueType="num">
                                      <p:cBhvr>
                                        <p:cTn id="10" dur="500" fill="hold"/>
                                        <p:tgtEl>
                                          <p:spTgt spid="29699"/>
                                        </p:tgtEl>
                                        <p:attrNameLst>
                                          <p:attrName>ppt_w</p:attrName>
                                        </p:attrNameLst>
                                      </p:cBhvr>
                                      <p:tavLst>
                                        <p:tav tm="0">
                                          <p:val>
                                            <p:fltVal val="0"/>
                                          </p:val>
                                        </p:tav>
                                        <p:tav tm="100000">
                                          <p:val>
                                            <p:strVal val="#ppt_w"/>
                                          </p:val>
                                        </p:tav>
                                      </p:tavLst>
                                    </p:anim>
                                    <p:anim calcmode="lin" valueType="num">
                                      <p:cBhvr>
                                        <p:cTn id="11" dur="500" fill="hold"/>
                                        <p:tgtEl>
                                          <p:spTgt spid="2969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 name="3 Marcador de número de diapositiva"/>
          <p:cNvSpPr>
            <a:spLocks noGrp="1"/>
          </p:cNvSpPr>
          <p:nvPr>
            <p:ph type="sldNum" sz="quarter" idx="12"/>
          </p:nvPr>
        </p:nvSpPr>
        <p:spPr/>
        <p:txBody>
          <a:bodyPr/>
          <a:lstStyle/>
          <a:p>
            <a:fld id="{F37D2A69-E2C1-466F-B3FE-55F2F086C658}" type="slidenum">
              <a:rPr lang="es-ES"/>
              <a:pPr/>
              <a:t>14</a:t>
            </a:fld>
            <a:endParaRPr lang="es-ES"/>
          </a:p>
        </p:txBody>
      </p:sp>
      <p:sp>
        <p:nvSpPr>
          <p:cNvPr id="37890" name="Rectangle 2"/>
          <p:cNvSpPr>
            <a:spLocks noChangeArrowheads="1"/>
          </p:cNvSpPr>
          <p:nvPr/>
        </p:nvSpPr>
        <p:spPr bwMode="auto">
          <a:xfrm>
            <a:off x="755650" y="333375"/>
            <a:ext cx="7772400" cy="1143000"/>
          </a:xfrm>
          <a:prstGeom prst="rect">
            <a:avLst/>
          </a:prstGeom>
          <a:solidFill>
            <a:srgbClr val="FFFF00"/>
          </a:solidFill>
          <a:ln w="9525">
            <a:solidFill>
              <a:srgbClr val="FF0000"/>
            </a:solidFill>
            <a:miter lim="800000"/>
            <a:headEnd/>
            <a:tailEnd/>
          </a:ln>
          <a:effectLst/>
        </p:spPr>
        <p:txBody>
          <a:bodyPr anchor="ctr"/>
          <a:lstStyle/>
          <a:p>
            <a:pPr algn="ctr"/>
            <a:r>
              <a:rPr lang="es-AR" sz="4400" b="1">
                <a:solidFill>
                  <a:srgbClr val="FF0000"/>
                </a:solidFill>
                <a:latin typeface="Century Gothic" pitchFamily="34" charset="0"/>
              </a:rPr>
              <a:t>PROTAGONISTAS</a:t>
            </a:r>
            <a:endParaRPr lang="es-ES" sz="4400" b="1">
              <a:solidFill>
                <a:srgbClr val="FF0000"/>
              </a:solidFill>
              <a:latin typeface="Century Gothic" pitchFamily="34" charset="0"/>
            </a:endParaRPr>
          </a:p>
        </p:txBody>
      </p:sp>
      <p:sp>
        <p:nvSpPr>
          <p:cNvPr id="37891" name="Rectangle 3"/>
          <p:cNvSpPr>
            <a:spLocks noChangeArrowheads="1"/>
          </p:cNvSpPr>
          <p:nvPr/>
        </p:nvSpPr>
        <p:spPr bwMode="auto">
          <a:xfrm>
            <a:off x="741363" y="608013"/>
            <a:ext cx="8693150" cy="1384300"/>
          </a:xfrm>
          <a:prstGeom prst="rect">
            <a:avLst/>
          </a:prstGeom>
          <a:noFill/>
          <a:ln w="9525">
            <a:noFill/>
            <a:miter lim="800000"/>
            <a:headEnd/>
            <a:tailEnd/>
          </a:ln>
          <a:effectLst/>
        </p:spPr>
        <p:txBody>
          <a:bodyPr lIns="91416" tIns="45707" rIns="91416" bIns="45707" anchor="ctr"/>
          <a:lstStyle/>
          <a:p>
            <a:pPr marL="862013" indent="-862013" algn="ctr"/>
            <a:endParaRPr lang="es-MX" sz="4500" b="1">
              <a:solidFill>
                <a:schemeClr val="tx2"/>
              </a:solidFill>
              <a:effectLst>
                <a:outerShdw blurRad="38100" dist="38100" dir="2700000" algn="tl">
                  <a:srgbClr val="000000"/>
                </a:outerShdw>
              </a:effectLst>
            </a:endParaRPr>
          </a:p>
        </p:txBody>
      </p:sp>
      <p:sp>
        <p:nvSpPr>
          <p:cNvPr id="37892" name="Rectangle 4"/>
          <p:cNvSpPr>
            <a:spLocks noChangeArrowheads="1"/>
          </p:cNvSpPr>
          <p:nvPr/>
        </p:nvSpPr>
        <p:spPr bwMode="auto">
          <a:xfrm>
            <a:off x="2395538" y="4197350"/>
            <a:ext cx="5033962" cy="622300"/>
          </a:xfrm>
          <a:prstGeom prst="rect">
            <a:avLst/>
          </a:prstGeom>
          <a:noFill/>
          <a:ln w="9525">
            <a:noFill/>
            <a:miter lim="800000"/>
            <a:headEnd/>
            <a:tailEnd/>
          </a:ln>
          <a:effectLst/>
        </p:spPr>
        <p:txBody>
          <a:bodyPr lIns="87965" tIns="43983" rIns="87965" bIns="43983">
            <a:spAutoFit/>
          </a:bodyPr>
          <a:lstStyle/>
          <a:p>
            <a:pPr algn="ctr" defTabSz="879475"/>
            <a:r>
              <a:rPr lang="es-ES" sz="3500" b="1">
                <a:solidFill>
                  <a:srgbClr val="FFFF00"/>
                </a:solidFill>
                <a:latin typeface="Comic Sans MS" pitchFamily="66" charset="0"/>
              </a:rPr>
              <a:t>ENFERMEDAD</a:t>
            </a:r>
          </a:p>
        </p:txBody>
      </p:sp>
      <p:sp>
        <p:nvSpPr>
          <p:cNvPr id="37893" name="Rectangle 5"/>
          <p:cNvSpPr>
            <a:spLocks noChangeArrowheads="1"/>
          </p:cNvSpPr>
          <p:nvPr/>
        </p:nvSpPr>
        <p:spPr bwMode="auto">
          <a:xfrm>
            <a:off x="539750" y="5300663"/>
            <a:ext cx="2770188" cy="925512"/>
          </a:xfrm>
          <a:prstGeom prst="rect">
            <a:avLst/>
          </a:prstGeom>
          <a:noFill/>
          <a:ln w="9525">
            <a:noFill/>
            <a:miter lim="800000"/>
            <a:headEnd/>
            <a:tailEnd/>
          </a:ln>
          <a:effectLst/>
        </p:spPr>
        <p:txBody>
          <a:bodyPr wrap="none" lIns="87965" tIns="43983" rIns="87965" bIns="43983" anchor="ctr"/>
          <a:lstStyle/>
          <a:p>
            <a:pPr algn="ctr" defTabSz="879475"/>
            <a:r>
              <a:rPr lang="es-ES" sz="2400" b="1">
                <a:solidFill>
                  <a:srgbClr val="FFFF00"/>
                </a:solidFill>
                <a:latin typeface="Comic Sans MS" pitchFamily="66" charset="0"/>
              </a:rPr>
              <a:t>PACIENTE</a:t>
            </a:r>
          </a:p>
        </p:txBody>
      </p:sp>
      <p:sp>
        <p:nvSpPr>
          <p:cNvPr id="37894" name="Rectangle 6"/>
          <p:cNvSpPr>
            <a:spLocks noChangeArrowheads="1"/>
          </p:cNvSpPr>
          <p:nvPr/>
        </p:nvSpPr>
        <p:spPr bwMode="auto">
          <a:xfrm>
            <a:off x="6659563" y="2133600"/>
            <a:ext cx="1646237" cy="1138238"/>
          </a:xfrm>
          <a:prstGeom prst="rect">
            <a:avLst/>
          </a:prstGeom>
          <a:noFill/>
          <a:ln w="9525">
            <a:noFill/>
            <a:miter lim="800000"/>
            <a:headEnd/>
            <a:tailEnd/>
          </a:ln>
          <a:effectLst/>
        </p:spPr>
        <p:txBody>
          <a:bodyPr wrap="none" lIns="87965" tIns="43983" rIns="87965" bIns="43983" anchor="ctr"/>
          <a:lstStyle/>
          <a:p>
            <a:pPr algn="ctr" defTabSz="879475"/>
            <a:r>
              <a:rPr lang="es-ES" sz="2400" b="1">
                <a:solidFill>
                  <a:schemeClr val="hlink"/>
                </a:solidFill>
                <a:latin typeface="Comic Sans MS" pitchFamily="66" charset="0"/>
              </a:rPr>
              <a:t>TIEMPO</a:t>
            </a:r>
          </a:p>
        </p:txBody>
      </p:sp>
      <p:sp>
        <p:nvSpPr>
          <p:cNvPr id="37895" name="Rectangle 7"/>
          <p:cNvSpPr>
            <a:spLocks noChangeArrowheads="1"/>
          </p:cNvSpPr>
          <p:nvPr/>
        </p:nvSpPr>
        <p:spPr bwMode="auto">
          <a:xfrm>
            <a:off x="2320925" y="4125913"/>
            <a:ext cx="5092700" cy="711200"/>
          </a:xfrm>
          <a:prstGeom prst="rect">
            <a:avLst/>
          </a:prstGeom>
          <a:noFill/>
          <a:ln w="9525">
            <a:solidFill>
              <a:schemeClr val="tx1"/>
            </a:solidFill>
            <a:miter lim="800000"/>
            <a:headEnd/>
            <a:tailEnd/>
          </a:ln>
          <a:effectLst/>
        </p:spPr>
        <p:txBody>
          <a:bodyPr wrap="none" anchor="ctr"/>
          <a:lstStyle/>
          <a:p>
            <a:endParaRPr lang="es-AR"/>
          </a:p>
        </p:txBody>
      </p:sp>
      <p:sp>
        <p:nvSpPr>
          <p:cNvPr id="37896" name="Line 8"/>
          <p:cNvSpPr>
            <a:spLocks noChangeShapeType="1"/>
          </p:cNvSpPr>
          <p:nvPr/>
        </p:nvSpPr>
        <p:spPr bwMode="auto">
          <a:xfrm>
            <a:off x="2627313" y="3644900"/>
            <a:ext cx="523875" cy="355600"/>
          </a:xfrm>
          <a:prstGeom prst="line">
            <a:avLst/>
          </a:prstGeom>
          <a:noFill/>
          <a:ln w="76200">
            <a:solidFill>
              <a:schemeClr val="tx1"/>
            </a:solidFill>
            <a:round/>
            <a:headEnd/>
            <a:tailEnd type="triangle" w="med" len="med"/>
          </a:ln>
          <a:effectLst/>
        </p:spPr>
        <p:txBody>
          <a:bodyPr/>
          <a:lstStyle/>
          <a:p>
            <a:endParaRPr lang="es-AR"/>
          </a:p>
        </p:txBody>
      </p:sp>
      <p:sp>
        <p:nvSpPr>
          <p:cNvPr id="37897" name="Line 9"/>
          <p:cNvSpPr>
            <a:spLocks noChangeShapeType="1"/>
          </p:cNvSpPr>
          <p:nvPr/>
        </p:nvSpPr>
        <p:spPr bwMode="auto">
          <a:xfrm>
            <a:off x="4427538" y="3213100"/>
            <a:ext cx="0" cy="715963"/>
          </a:xfrm>
          <a:prstGeom prst="line">
            <a:avLst/>
          </a:prstGeom>
          <a:noFill/>
          <a:ln w="76200">
            <a:solidFill>
              <a:schemeClr val="tx1"/>
            </a:solidFill>
            <a:round/>
            <a:headEnd/>
            <a:tailEnd type="triangle" w="med" len="med"/>
          </a:ln>
          <a:effectLst/>
        </p:spPr>
        <p:txBody>
          <a:bodyPr/>
          <a:lstStyle/>
          <a:p>
            <a:endParaRPr lang="es-AR"/>
          </a:p>
        </p:txBody>
      </p:sp>
      <p:sp>
        <p:nvSpPr>
          <p:cNvPr id="37898" name="Line 10"/>
          <p:cNvSpPr>
            <a:spLocks noChangeShapeType="1"/>
          </p:cNvSpPr>
          <p:nvPr/>
        </p:nvSpPr>
        <p:spPr bwMode="auto">
          <a:xfrm flipV="1">
            <a:off x="3059113" y="4868863"/>
            <a:ext cx="300037" cy="427037"/>
          </a:xfrm>
          <a:prstGeom prst="line">
            <a:avLst/>
          </a:prstGeom>
          <a:noFill/>
          <a:ln w="76200">
            <a:solidFill>
              <a:schemeClr val="tx1"/>
            </a:solidFill>
            <a:round/>
            <a:headEnd/>
            <a:tailEnd type="triangle" w="med" len="med"/>
          </a:ln>
          <a:effectLst/>
        </p:spPr>
        <p:txBody>
          <a:bodyPr/>
          <a:lstStyle/>
          <a:p>
            <a:endParaRPr lang="es-AR"/>
          </a:p>
        </p:txBody>
      </p:sp>
      <p:sp>
        <p:nvSpPr>
          <p:cNvPr id="37899" name="Line 11"/>
          <p:cNvSpPr>
            <a:spLocks noChangeShapeType="1"/>
          </p:cNvSpPr>
          <p:nvPr/>
        </p:nvSpPr>
        <p:spPr bwMode="auto">
          <a:xfrm flipH="1" flipV="1">
            <a:off x="5691188" y="4837113"/>
            <a:ext cx="449262" cy="427037"/>
          </a:xfrm>
          <a:prstGeom prst="line">
            <a:avLst/>
          </a:prstGeom>
          <a:noFill/>
          <a:ln w="76200">
            <a:solidFill>
              <a:schemeClr val="tx1"/>
            </a:solidFill>
            <a:round/>
            <a:headEnd/>
            <a:tailEnd type="triangle" w="med" len="med"/>
          </a:ln>
          <a:effectLst/>
        </p:spPr>
        <p:txBody>
          <a:bodyPr/>
          <a:lstStyle/>
          <a:p>
            <a:endParaRPr lang="es-AR"/>
          </a:p>
        </p:txBody>
      </p:sp>
      <p:sp>
        <p:nvSpPr>
          <p:cNvPr id="37900" name="Oval 12"/>
          <p:cNvSpPr>
            <a:spLocks noChangeArrowheads="1"/>
          </p:cNvSpPr>
          <p:nvPr/>
        </p:nvSpPr>
        <p:spPr bwMode="auto">
          <a:xfrm>
            <a:off x="323850" y="2205038"/>
            <a:ext cx="2665413" cy="1565275"/>
          </a:xfrm>
          <a:prstGeom prst="ellipse">
            <a:avLst/>
          </a:prstGeom>
          <a:noFill/>
          <a:ln w="9525">
            <a:solidFill>
              <a:schemeClr val="tx1"/>
            </a:solidFill>
            <a:round/>
            <a:headEnd/>
            <a:tailEnd/>
          </a:ln>
          <a:effectLst/>
        </p:spPr>
        <p:txBody>
          <a:bodyPr wrap="none" anchor="ctr"/>
          <a:lstStyle/>
          <a:p>
            <a:endParaRPr lang="es-AR"/>
          </a:p>
        </p:txBody>
      </p:sp>
      <p:sp>
        <p:nvSpPr>
          <p:cNvPr id="37901" name="Rectangle 13"/>
          <p:cNvSpPr>
            <a:spLocks noChangeArrowheads="1"/>
          </p:cNvSpPr>
          <p:nvPr/>
        </p:nvSpPr>
        <p:spPr bwMode="auto">
          <a:xfrm>
            <a:off x="395288" y="2565400"/>
            <a:ext cx="2395537" cy="996950"/>
          </a:xfrm>
          <a:prstGeom prst="rect">
            <a:avLst/>
          </a:prstGeom>
          <a:noFill/>
          <a:ln w="9525">
            <a:noFill/>
            <a:miter lim="800000"/>
            <a:headEnd/>
            <a:tailEnd/>
          </a:ln>
          <a:effectLst/>
        </p:spPr>
        <p:txBody>
          <a:bodyPr wrap="none" lIns="87965" tIns="43983" rIns="87965" bIns="43983" anchor="ctr"/>
          <a:lstStyle/>
          <a:p>
            <a:pPr algn="ctr" defTabSz="879475"/>
            <a:r>
              <a:rPr lang="es-MX" sz="2400" b="1">
                <a:solidFill>
                  <a:schemeClr val="hlink"/>
                </a:solidFill>
                <a:latin typeface="Comic Sans MS" pitchFamily="66" charset="0"/>
              </a:rPr>
              <a:t>HERENCIA</a:t>
            </a:r>
            <a:r>
              <a:rPr lang="es-MX" sz="3100" b="1">
                <a:latin typeface="Comic Sans MS" pitchFamily="66" charset="0"/>
              </a:rPr>
              <a:t> </a:t>
            </a:r>
            <a:endParaRPr lang="es-ES" sz="3100" b="1">
              <a:latin typeface="Comic Sans MS" pitchFamily="66" charset="0"/>
            </a:endParaRPr>
          </a:p>
        </p:txBody>
      </p:sp>
      <p:sp>
        <p:nvSpPr>
          <p:cNvPr id="37902" name="Oval 14"/>
          <p:cNvSpPr>
            <a:spLocks noChangeArrowheads="1"/>
          </p:cNvSpPr>
          <p:nvPr/>
        </p:nvSpPr>
        <p:spPr bwMode="auto">
          <a:xfrm>
            <a:off x="611188" y="5013325"/>
            <a:ext cx="2665412" cy="1565275"/>
          </a:xfrm>
          <a:prstGeom prst="ellipse">
            <a:avLst/>
          </a:prstGeom>
          <a:noFill/>
          <a:ln w="9525">
            <a:solidFill>
              <a:schemeClr val="tx1"/>
            </a:solidFill>
            <a:round/>
            <a:headEnd/>
            <a:tailEnd/>
          </a:ln>
          <a:effectLst/>
        </p:spPr>
        <p:txBody>
          <a:bodyPr wrap="none" anchor="ctr"/>
          <a:lstStyle/>
          <a:p>
            <a:endParaRPr lang="es-AR"/>
          </a:p>
        </p:txBody>
      </p:sp>
      <p:sp>
        <p:nvSpPr>
          <p:cNvPr id="37903" name="Oval 15"/>
          <p:cNvSpPr>
            <a:spLocks noChangeArrowheads="1"/>
          </p:cNvSpPr>
          <p:nvPr/>
        </p:nvSpPr>
        <p:spPr bwMode="auto">
          <a:xfrm>
            <a:off x="6084888" y="1989138"/>
            <a:ext cx="2665412" cy="1565275"/>
          </a:xfrm>
          <a:prstGeom prst="ellipse">
            <a:avLst/>
          </a:prstGeom>
          <a:noFill/>
          <a:ln w="9525">
            <a:solidFill>
              <a:schemeClr val="tx1"/>
            </a:solidFill>
            <a:round/>
            <a:headEnd/>
            <a:tailEnd/>
          </a:ln>
          <a:effectLst/>
        </p:spPr>
        <p:txBody>
          <a:bodyPr wrap="none" anchor="ctr"/>
          <a:lstStyle/>
          <a:p>
            <a:endParaRPr lang="es-AR"/>
          </a:p>
        </p:txBody>
      </p:sp>
      <p:sp>
        <p:nvSpPr>
          <p:cNvPr id="37904" name="Oval 16"/>
          <p:cNvSpPr>
            <a:spLocks noChangeArrowheads="1"/>
          </p:cNvSpPr>
          <p:nvPr/>
        </p:nvSpPr>
        <p:spPr bwMode="auto">
          <a:xfrm>
            <a:off x="5867400" y="5013325"/>
            <a:ext cx="2665413" cy="1565275"/>
          </a:xfrm>
          <a:prstGeom prst="ellipse">
            <a:avLst/>
          </a:prstGeom>
          <a:noFill/>
          <a:ln w="9525">
            <a:solidFill>
              <a:schemeClr val="tx1"/>
            </a:solidFill>
            <a:round/>
            <a:headEnd/>
            <a:tailEnd/>
          </a:ln>
          <a:effectLst/>
        </p:spPr>
        <p:txBody>
          <a:bodyPr wrap="none" anchor="ctr"/>
          <a:lstStyle/>
          <a:p>
            <a:endParaRPr lang="es-AR"/>
          </a:p>
        </p:txBody>
      </p:sp>
      <p:sp>
        <p:nvSpPr>
          <p:cNvPr id="37905" name="Oval 17"/>
          <p:cNvSpPr>
            <a:spLocks noChangeArrowheads="1"/>
          </p:cNvSpPr>
          <p:nvPr/>
        </p:nvSpPr>
        <p:spPr bwMode="auto">
          <a:xfrm>
            <a:off x="3059113" y="1557338"/>
            <a:ext cx="2665412" cy="1565275"/>
          </a:xfrm>
          <a:prstGeom prst="ellipse">
            <a:avLst/>
          </a:prstGeom>
          <a:noFill/>
          <a:ln w="9525">
            <a:solidFill>
              <a:schemeClr val="tx1"/>
            </a:solidFill>
            <a:round/>
            <a:headEnd/>
            <a:tailEnd/>
          </a:ln>
          <a:effectLst/>
        </p:spPr>
        <p:txBody>
          <a:bodyPr wrap="none" anchor="ctr"/>
          <a:lstStyle/>
          <a:p>
            <a:endParaRPr lang="es-AR"/>
          </a:p>
        </p:txBody>
      </p:sp>
      <p:sp>
        <p:nvSpPr>
          <p:cNvPr id="37906" name="Line 18"/>
          <p:cNvSpPr>
            <a:spLocks noChangeShapeType="1"/>
          </p:cNvSpPr>
          <p:nvPr/>
        </p:nvSpPr>
        <p:spPr bwMode="auto">
          <a:xfrm flipH="1">
            <a:off x="6516688" y="3573463"/>
            <a:ext cx="374650" cy="355600"/>
          </a:xfrm>
          <a:prstGeom prst="line">
            <a:avLst/>
          </a:prstGeom>
          <a:noFill/>
          <a:ln w="76200">
            <a:solidFill>
              <a:schemeClr val="tx1"/>
            </a:solidFill>
            <a:round/>
            <a:headEnd/>
            <a:tailEnd type="triangle" w="med" len="med"/>
          </a:ln>
          <a:effectLst/>
        </p:spPr>
        <p:txBody>
          <a:bodyPr/>
          <a:lstStyle/>
          <a:p>
            <a:endParaRPr lang="es-AR"/>
          </a:p>
        </p:txBody>
      </p:sp>
      <p:sp>
        <p:nvSpPr>
          <p:cNvPr id="37907" name="Rectangle 19"/>
          <p:cNvSpPr>
            <a:spLocks noChangeArrowheads="1"/>
          </p:cNvSpPr>
          <p:nvPr/>
        </p:nvSpPr>
        <p:spPr bwMode="auto">
          <a:xfrm>
            <a:off x="3635375" y="1844675"/>
            <a:ext cx="1646238" cy="1138238"/>
          </a:xfrm>
          <a:prstGeom prst="rect">
            <a:avLst/>
          </a:prstGeom>
          <a:noFill/>
          <a:ln w="9525">
            <a:noFill/>
            <a:miter lim="800000"/>
            <a:headEnd/>
            <a:tailEnd/>
          </a:ln>
          <a:effectLst/>
        </p:spPr>
        <p:txBody>
          <a:bodyPr wrap="none" lIns="87965" tIns="43983" rIns="87965" bIns="43983" anchor="ctr"/>
          <a:lstStyle/>
          <a:p>
            <a:pPr algn="ctr" defTabSz="879475"/>
            <a:r>
              <a:rPr lang="es-ES" sz="2400" b="1">
                <a:solidFill>
                  <a:schemeClr val="hlink"/>
                </a:solidFill>
                <a:latin typeface="Century Gothic" pitchFamily="34" charset="0"/>
              </a:rPr>
              <a:t>LO PSICOSOCIAL</a:t>
            </a:r>
          </a:p>
          <a:p>
            <a:pPr algn="ctr" defTabSz="879475"/>
            <a:r>
              <a:rPr lang="es-ES" sz="2400" b="1">
                <a:solidFill>
                  <a:schemeClr val="hlink"/>
                </a:solidFill>
                <a:latin typeface="Century Gothic" pitchFamily="34" charset="0"/>
              </a:rPr>
              <a:t>-AMBIENTAL</a:t>
            </a:r>
          </a:p>
        </p:txBody>
      </p:sp>
      <p:sp>
        <p:nvSpPr>
          <p:cNvPr id="37908" name="Rectangle 20"/>
          <p:cNvSpPr>
            <a:spLocks noChangeArrowheads="1"/>
          </p:cNvSpPr>
          <p:nvPr/>
        </p:nvSpPr>
        <p:spPr bwMode="auto">
          <a:xfrm>
            <a:off x="6372225" y="5300663"/>
            <a:ext cx="1646238" cy="1138237"/>
          </a:xfrm>
          <a:prstGeom prst="rect">
            <a:avLst/>
          </a:prstGeom>
          <a:noFill/>
          <a:ln w="9525">
            <a:noFill/>
            <a:miter lim="800000"/>
            <a:headEnd/>
            <a:tailEnd/>
          </a:ln>
          <a:effectLst/>
        </p:spPr>
        <p:txBody>
          <a:bodyPr wrap="none" lIns="87965" tIns="43983" rIns="87965" bIns="43983" anchor="ctr"/>
          <a:lstStyle/>
          <a:p>
            <a:pPr algn="ctr" defTabSz="879475"/>
            <a:r>
              <a:rPr lang="es-ES" sz="2400" b="1">
                <a:solidFill>
                  <a:srgbClr val="FFFF00"/>
                </a:solidFill>
                <a:latin typeface="Century Gothic" pitchFamily="34" charset="0"/>
              </a:rPr>
              <a:t>MEDICO</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7890">
                                            <p:txEl>
                                              <p:pRg st="0" end="0"/>
                                            </p:txEl>
                                          </p:spTgt>
                                        </p:tgtEl>
                                        <p:attrNameLst>
                                          <p:attrName>style.visibility</p:attrName>
                                        </p:attrNameLst>
                                      </p:cBhvr>
                                      <p:to>
                                        <p:strVal val="visible"/>
                                      </p:to>
                                    </p:set>
                                    <p:animEffect transition="in" filter="diamond(in)">
                                      <p:cBhvr>
                                        <p:cTn id="7" dur="2000"/>
                                        <p:tgtEl>
                                          <p:spTgt spid="3789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mph" presetSubtype="0" fill="hold" grpId="0" nodeType="clickEffect">
                                  <p:stCondLst>
                                    <p:cond delay="0"/>
                                  </p:stCondLst>
                                  <p:childTnLst>
                                    <p:animScale>
                                      <p:cBhvr>
                                        <p:cTn id="11" dur="2000" fill="hold"/>
                                        <p:tgtEl>
                                          <p:spTgt spid="37901"/>
                                        </p:tgtEl>
                                      </p:cBhvr>
                                      <p:by x="150000" y="150000"/>
                                    </p:animScale>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7907"/>
                                        </p:tgtEl>
                                        <p:attrNameLst>
                                          <p:attrName>style.visibility</p:attrName>
                                        </p:attrNameLst>
                                      </p:cBhvr>
                                      <p:to>
                                        <p:strVal val="visible"/>
                                      </p:to>
                                    </p:set>
                                    <p:animEffect transition="in" filter="checkerboard(across)">
                                      <p:cBhvr>
                                        <p:cTn id="16" dur="500"/>
                                        <p:tgtEl>
                                          <p:spTgt spid="37907"/>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xit" presetSubtype="4" fill="hold" grpId="0" nodeType="clickEffect">
                                  <p:stCondLst>
                                    <p:cond delay="0"/>
                                  </p:stCondLst>
                                  <p:childTnLst>
                                    <p:animEffect transition="out" filter="wheel(4)">
                                      <p:cBhvr>
                                        <p:cTn id="20" dur="2000"/>
                                        <p:tgtEl>
                                          <p:spTgt spid="37894"/>
                                        </p:tgtEl>
                                      </p:cBhvr>
                                    </p:animEffect>
                                    <p:set>
                                      <p:cBhvr>
                                        <p:cTn id="21" dur="1" fill="hold">
                                          <p:stCondLst>
                                            <p:cond delay="1999"/>
                                          </p:stCondLst>
                                        </p:cTn>
                                        <p:tgtEl>
                                          <p:spTgt spid="37894"/>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7892"/>
                                        </p:tgtEl>
                                        <p:attrNameLst>
                                          <p:attrName>style.visibility</p:attrName>
                                        </p:attrNameLst>
                                      </p:cBhvr>
                                      <p:to>
                                        <p:strVal val="visible"/>
                                      </p:to>
                                    </p:set>
                                    <p:animEffect transition="in" filter="blinds(horizontal)">
                                      <p:cBhvr>
                                        <p:cTn id="26" dur="500"/>
                                        <p:tgtEl>
                                          <p:spTgt spid="37892"/>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xit" presetSubtype="16" fill="hold" grpId="0" nodeType="clickEffect">
                                  <p:stCondLst>
                                    <p:cond delay="0"/>
                                  </p:stCondLst>
                                  <p:childTnLst>
                                    <p:animEffect transition="out" filter="diamond(in)">
                                      <p:cBhvr>
                                        <p:cTn id="30" dur="2000"/>
                                        <p:tgtEl>
                                          <p:spTgt spid="37893"/>
                                        </p:tgtEl>
                                      </p:cBhvr>
                                    </p:animEffect>
                                    <p:set>
                                      <p:cBhvr>
                                        <p:cTn id="31" dur="1" fill="hold">
                                          <p:stCondLst>
                                            <p:cond delay="1999"/>
                                          </p:stCondLst>
                                        </p:cTn>
                                        <p:tgtEl>
                                          <p:spTgt spid="37893"/>
                                        </p:tgtEl>
                                        <p:attrNameLst>
                                          <p:attrName>style.visibility</p:attrName>
                                        </p:attrNameLst>
                                      </p:cBhvr>
                                      <p:to>
                                        <p:strVal val="hidden"/>
                                      </p:to>
                                    </p:se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37908"/>
                                        </p:tgtEl>
                                        <p:attrNameLst>
                                          <p:attrName>style.visibility</p:attrName>
                                        </p:attrNameLst>
                                      </p:cBhvr>
                                      <p:to>
                                        <p:strVal val="visible"/>
                                      </p:to>
                                    </p:set>
                                    <p:animEffect transition="in" filter="diamond(in)">
                                      <p:cBhvr>
                                        <p:cTn id="36" dur="2000"/>
                                        <p:tgtEl>
                                          <p:spTgt spid="379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p:bldP spid="37893" grpId="0"/>
      <p:bldP spid="37894" grpId="0"/>
      <p:bldP spid="37901" grpId="0"/>
      <p:bldP spid="37907" grpId="0"/>
      <p:bldP spid="37908" grpId="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3AA370FB-CB95-407E-AB14-68429455BFA8}" type="slidenum">
              <a:rPr lang="es-ES"/>
              <a:pPr/>
              <a:t>15</a:t>
            </a:fld>
            <a:endParaRPr lang="es-ES"/>
          </a:p>
        </p:txBody>
      </p:sp>
      <p:sp>
        <p:nvSpPr>
          <p:cNvPr id="155650" name="Rectangle 2"/>
          <p:cNvSpPr>
            <a:spLocks noGrp="1" noRot="1" noChangeArrowheads="1"/>
          </p:cNvSpPr>
          <p:nvPr>
            <p:ph type="title"/>
          </p:nvPr>
        </p:nvSpPr>
        <p:spPr/>
        <p:txBody>
          <a:bodyPr/>
          <a:lstStyle/>
          <a:p>
            <a:r>
              <a:rPr lang="es-AR" sz="4000" b="1">
                <a:solidFill>
                  <a:srgbClr val="FFFF00"/>
                </a:solidFill>
              </a:rPr>
              <a:t>OBJETIVOS DE LOS SERVICIOS DE SALUD OCUPACIONAL</a:t>
            </a:r>
          </a:p>
        </p:txBody>
      </p:sp>
      <p:sp>
        <p:nvSpPr>
          <p:cNvPr id="155651" name="Rectangle 3"/>
          <p:cNvSpPr>
            <a:spLocks noGrp="1" noRot="1" noChangeArrowheads="1"/>
          </p:cNvSpPr>
          <p:nvPr>
            <p:ph type="body" idx="1"/>
          </p:nvPr>
        </p:nvSpPr>
        <p:spPr/>
        <p:txBody>
          <a:bodyPr/>
          <a:lstStyle/>
          <a:p>
            <a:pPr algn="just"/>
            <a:r>
              <a:rPr lang="es-AR"/>
              <a:t>Prevenir</a:t>
            </a:r>
            <a:r>
              <a:rPr lang="es-AR">
                <a:solidFill>
                  <a:schemeClr val="accent1"/>
                </a:solidFill>
              </a:rPr>
              <a:t> </a:t>
            </a:r>
            <a:r>
              <a:rPr lang="es-AR">
                <a:solidFill>
                  <a:srgbClr val="FFFF00"/>
                </a:solidFill>
              </a:rPr>
              <a:t>accidentes y enfermedades profesionales</a:t>
            </a:r>
          </a:p>
          <a:p>
            <a:pPr algn="just"/>
            <a:r>
              <a:rPr lang="es-AR"/>
              <a:t>Promover y mantener la </a:t>
            </a:r>
            <a:r>
              <a:rPr lang="es-AR">
                <a:solidFill>
                  <a:srgbClr val="FFFF00"/>
                </a:solidFill>
              </a:rPr>
              <a:t>capacidad laboral</a:t>
            </a:r>
            <a:r>
              <a:rPr lang="es-AR"/>
              <a:t> y la salud de los trabajadores</a:t>
            </a:r>
          </a:p>
          <a:p>
            <a:pPr algn="just"/>
            <a:r>
              <a:rPr lang="es-AR"/>
              <a:t>Restaurar las </a:t>
            </a:r>
            <a:r>
              <a:rPr lang="es-AR">
                <a:solidFill>
                  <a:srgbClr val="FFFF00"/>
                </a:solidFill>
              </a:rPr>
              <a:t>minusvalías</a:t>
            </a:r>
            <a:r>
              <a:rPr lang="es-AR"/>
              <a:t> provocadas por accidentes de trabajo y enfermedades profesionales</a:t>
            </a: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155650"/>
                                        </p:tgtEl>
                                        <p:attrNameLst>
                                          <p:attrName>style.visibility</p:attrName>
                                        </p:attrNameLst>
                                      </p:cBhvr>
                                      <p:to>
                                        <p:strVal val="visible"/>
                                      </p:to>
                                    </p:set>
                                    <p:anim calcmode="lin" valueType="num">
                                      <p:cBhvr>
                                        <p:cTn id="7" dur="2000" fill="hold"/>
                                        <p:tgtEl>
                                          <p:spTgt spid="155650"/>
                                        </p:tgtEl>
                                        <p:attrNameLst>
                                          <p:attrName>ppt_w</p:attrName>
                                        </p:attrNameLst>
                                      </p:cBhvr>
                                      <p:tavLst>
                                        <p:tav tm="0">
                                          <p:val>
                                            <p:strVal val="#ppt_w*2.5"/>
                                          </p:val>
                                        </p:tav>
                                        <p:tav tm="100000">
                                          <p:val>
                                            <p:strVal val="#ppt_w"/>
                                          </p:val>
                                        </p:tav>
                                      </p:tavLst>
                                    </p:anim>
                                    <p:anim calcmode="lin" valueType="num">
                                      <p:cBhvr>
                                        <p:cTn id="8" dur="2000" fill="hold"/>
                                        <p:tgtEl>
                                          <p:spTgt spid="155650"/>
                                        </p:tgtEl>
                                        <p:attrNameLst>
                                          <p:attrName>ppt_h</p:attrName>
                                        </p:attrNameLst>
                                      </p:cBhvr>
                                      <p:tavLst>
                                        <p:tav tm="0">
                                          <p:val>
                                            <p:strVal val="#ppt_h"/>
                                          </p:val>
                                        </p:tav>
                                        <p:tav tm="100000">
                                          <p:val>
                                            <p:strVal val="#ppt_h"/>
                                          </p:val>
                                        </p:tav>
                                      </p:tavLst>
                                    </p:anim>
                                    <p:anim calcmode="lin" valueType="num">
                                      <p:cBhvr>
                                        <p:cTn id="9" dur="2000" fill="hold"/>
                                        <p:tgtEl>
                                          <p:spTgt spid="155650"/>
                                        </p:tgtEl>
                                        <p:attrNameLst>
                                          <p:attrName>ppt_x</p:attrName>
                                        </p:attrNameLst>
                                      </p:cBhvr>
                                      <p:tavLst>
                                        <p:tav tm="0">
                                          <p:val>
                                            <p:strVal val="#ppt_x-.2"/>
                                          </p:val>
                                        </p:tav>
                                        <p:tav tm="50000">
                                          <p:val>
                                            <p:strVal val="#ppt_x+.1"/>
                                          </p:val>
                                        </p:tav>
                                        <p:tav tm="100000">
                                          <p:val>
                                            <p:strVal val="#ppt_x"/>
                                          </p:val>
                                        </p:tav>
                                      </p:tavLst>
                                    </p:anim>
                                    <p:anim calcmode="lin" valueType="num">
                                      <p:cBhvr>
                                        <p:cTn id="10" dur="2000" fill="hold"/>
                                        <p:tgtEl>
                                          <p:spTgt spid="155650"/>
                                        </p:tgtEl>
                                        <p:attrNameLst>
                                          <p:attrName>ppt_y</p:attrName>
                                        </p:attrNameLst>
                                      </p:cBhvr>
                                      <p:tavLst>
                                        <p:tav tm="0">
                                          <p:val>
                                            <p:strVal val="#ppt_y+1"/>
                                          </p:val>
                                        </p:tav>
                                        <p:tav tm="50000">
                                          <p:val>
                                            <p:strVal val="#ppt_y+.5"/>
                                          </p:val>
                                        </p:tav>
                                        <p:tav tm="100000">
                                          <p:val>
                                            <p:strVal val="#ppt_y"/>
                                          </p:val>
                                        </p:tav>
                                      </p:tavLst>
                                    </p:anim>
                                    <p:animEffect transition="in" filter="fade">
                                      <p:cBhvr>
                                        <p:cTn id="11" dur="2000"/>
                                        <p:tgtEl>
                                          <p:spTgt spid="155650"/>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55651">
                                            <p:txEl>
                                              <p:pRg st="0" end="0"/>
                                            </p:txEl>
                                          </p:spTgt>
                                        </p:tgtEl>
                                        <p:attrNameLst>
                                          <p:attrName>style.visibility</p:attrName>
                                        </p:attrNameLst>
                                      </p:cBhvr>
                                      <p:to>
                                        <p:strVal val="visible"/>
                                      </p:to>
                                    </p:set>
                                    <p:animEffect transition="in" filter="wipe(left)">
                                      <p:cBhvr>
                                        <p:cTn id="16" dur="500"/>
                                        <p:tgtEl>
                                          <p:spTgt spid="15565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55651">
                                            <p:txEl>
                                              <p:pRg st="1" end="1"/>
                                            </p:txEl>
                                          </p:spTgt>
                                        </p:tgtEl>
                                        <p:attrNameLst>
                                          <p:attrName>style.visibility</p:attrName>
                                        </p:attrNameLst>
                                      </p:cBhvr>
                                      <p:to>
                                        <p:strVal val="visible"/>
                                      </p:to>
                                    </p:set>
                                    <p:animEffect transition="in" filter="wipe(left)">
                                      <p:cBhvr>
                                        <p:cTn id="21" dur="500"/>
                                        <p:tgtEl>
                                          <p:spTgt spid="15565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55651">
                                            <p:txEl>
                                              <p:pRg st="2" end="2"/>
                                            </p:txEl>
                                          </p:spTgt>
                                        </p:tgtEl>
                                        <p:attrNameLst>
                                          <p:attrName>style.visibility</p:attrName>
                                        </p:attrNameLst>
                                      </p:cBhvr>
                                      <p:to>
                                        <p:strVal val="visible"/>
                                      </p:to>
                                    </p:set>
                                    <p:animEffect transition="in" filter="wipe(left)">
                                      <p:cBhvr>
                                        <p:cTn id="26" dur="500"/>
                                        <p:tgtEl>
                                          <p:spTgt spid="15565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0" grpId="0"/>
      <p:bldP spid="155651"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EF1CB4C6-3462-44B0-9049-2C7322F219F1}" type="slidenum">
              <a:rPr lang="es-ES"/>
              <a:pPr/>
              <a:t>16</a:t>
            </a:fld>
            <a:endParaRPr lang="es-ES"/>
          </a:p>
        </p:txBody>
      </p:sp>
      <p:sp>
        <p:nvSpPr>
          <p:cNvPr id="156674" name="Rectangle 2"/>
          <p:cNvSpPr>
            <a:spLocks noGrp="1" noRot="1" noChangeArrowheads="1"/>
          </p:cNvSpPr>
          <p:nvPr>
            <p:ph type="title"/>
          </p:nvPr>
        </p:nvSpPr>
        <p:spPr/>
        <p:txBody>
          <a:bodyPr/>
          <a:lstStyle/>
          <a:p>
            <a:r>
              <a:rPr lang="es-AR" sz="4000" b="1">
                <a:solidFill>
                  <a:srgbClr val="FFFF00"/>
                </a:solidFill>
              </a:rPr>
              <a:t>SERVICIOS DE SALUD OCUPACIONAL</a:t>
            </a:r>
          </a:p>
        </p:txBody>
      </p:sp>
      <p:sp>
        <p:nvSpPr>
          <p:cNvPr id="156675" name="Rectangle 3"/>
          <p:cNvSpPr>
            <a:spLocks noGrp="1" noRot="1" noChangeArrowheads="1"/>
          </p:cNvSpPr>
          <p:nvPr>
            <p:ph type="body" idx="1"/>
          </p:nvPr>
        </p:nvSpPr>
        <p:spPr/>
        <p:txBody>
          <a:bodyPr/>
          <a:lstStyle/>
          <a:p>
            <a:pPr algn="just"/>
            <a:r>
              <a:rPr lang="es-AR" sz="2800" b="1"/>
              <a:t>En nuestro país está </a:t>
            </a:r>
            <a:r>
              <a:rPr lang="es-AR" sz="2800" b="1">
                <a:solidFill>
                  <a:srgbClr val="FFFF00"/>
                </a:solidFill>
              </a:rPr>
              <a:t>a cargo de los empleadores.</a:t>
            </a:r>
          </a:p>
          <a:p>
            <a:pPr algn="just"/>
            <a:r>
              <a:rPr lang="es-AR" sz="2800" b="1"/>
              <a:t>Se implantan por la necesidad de las empresas de:</a:t>
            </a:r>
          </a:p>
          <a:p>
            <a:pPr lvl="1" algn="just"/>
            <a:r>
              <a:rPr lang="es-AR" b="1"/>
              <a:t>efectuar una </a:t>
            </a:r>
            <a:r>
              <a:rPr lang="es-AR" b="1">
                <a:solidFill>
                  <a:srgbClr val="FFFF00"/>
                </a:solidFill>
              </a:rPr>
              <a:t>prevención</a:t>
            </a:r>
            <a:r>
              <a:rPr lang="es-AR" b="1"/>
              <a:t> de las </a:t>
            </a:r>
            <a:r>
              <a:rPr lang="es-AR" b="1">
                <a:solidFill>
                  <a:srgbClr val="FFFF00"/>
                </a:solidFill>
              </a:rPr>
              <a:t>enfermedades del trabajo.</a:t>
            </a:r>
          </a:p>
          <a:p>
            <a:pPr lvl="1" algn="just"/>
            <a:r>
              <a:rPr lang="es-AR" b="1"/>
              <a:t>Controlar el </a:t>
            </a:r>
            <a:r>
              <a:rPr lang="es-AR" b="1">
                <a:solidFill>
                  <a:srgbClr val="FFFF00"/>
                </a:solidFill>
              </a:rPr>
              <a:t>gasto producido por la enfermedad inculpable</a:t>
            </a:r>
            <a:r>
              <a:rPr lang="es-AR" b="1"/>
              <a:t> (no producida en relación con las condiciones y medio ambiente de trabajo).</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p:stCondLst>
                                    <p:cond delay="0"/>
                                  </p:stCondLst>
                                  <p:childTnLst>
                                    <p:set>
                                      <p:cBhvr>
                                        <p:cTn id="6" dur="1" fill="hold">
                                          <p:stCondLst>
                                            <p:cond delay="0"/>
                                          </p:stCondLst>
                                        </p:cTn>
                                        <p:tgtEl>
                                          <p:spTgt spid="156674"/>
                                        </p:tgtEl>
                                        <p:attrNameLst>
                                          <p:attrName>style.visibility</p:attrName>
                                        </p:attrNameLst>
                                      </p:cBhvr>
                                      <p:to>
                                        <p:strVal val="visible"/>
                                      </p:to>
                                    </p:set>
                                    <p:anim calcmode="lin" valueType="num">
                                      <p:cBhvr>
                                        <p:cTn id="7" dur="1000" fill="hold"/>
                                        <p:tgtEl>
                                          <p:spTgt spid="156674"/>
                                        </p:tgtEl>
                                        <p:attrNameLst>
                                          <p:attrName>ppt_x</p:attrName>
                                        </p:attrNameLst>
                                      </p:cBhvr>
                                      <p:tavLst>
                                        <p:tav tm="0">
                                          <p:val>
                                            <p:strVal val="#ppt_x-.2"/>
                                          </p:val>
                                        </p:tav>
                                        <p:tav tm="100000">
                                          <p:val>
                                            <p:strVal val="#ppt_x"/>
                                          </p:val>
                                        </p:tav>
                                      </p:tavLst>
                                    </p:anim>
                                    <p:anim calcmode="lin" valueType="num">
                                      <p:cBhvr>
                                        <p:cTn id="8" dur="1000" fill="hold"/>
                                        <p:tgtEl>
                                          <p:spTgt spid="156674"/>
                                        </p:tgtEl>
                                        <p:attrNameLst>
                                          <p:attrName>ppt_y</p:attrName>
                                        </p:attrNameLst>
                                      </p:cBhvr>
                                      <p:tavLst>
                                        <p:tav tm="0">
                                          <p:val>
                                            <p:strVal val="#ppt_y"/>
                                          </p:val>
                                        </p:tav>
                                        <p:tav tm="100000">
                                          <p:val>
                                            <p:strVal val="#ppt_y"/>
                                          </p:val>
                                        </p:tav>
                                      </p:tavLst>
                                    </p:anim>
                                    <p:animEffect transition="in" filter="wipe(right)" prLst="gradientSize: 0.1">
                                      <p:cBhvr>
                                        <p:cTn id="9" dur="1000"/>
                                        <p:tgtEl>
                                          <p:spTgt spid="156674"/>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156675">
                                            <p:txEl>
                                              <p:pRg st="0" end="0"/>
                                            </p:txEl>
                                          </p:spTgt>
                                        </p:tgtEl>
                                        <p:attrNameLst>
                                          <p:attrName>style.visibility</p:attrName>
                                        </p:attrNameLst>
                                      </p:cBhvr>
                                      <p:to>
                                        <p:strVal val="visible"/>
                                      </p:to>
                                    </p:set>
                                    <p:animEffect transition="in" filter="fade">
                                      <p:cBhvr>
                                        <p:cTn id="14" dur="500"/>
                                        <p:tgtEl>
                                          <p:spTgt spid="156675">
                                            <p:txEl>
                                              <p:pRg st="0" end="0"/>
                                            </p:txEl>
                                          </p:spTgt>
                                        </p:tgtEl>
                                      </p:cBhvr>
                                    </p:animEffect>
                                    <p:anim calcmode="lin" valueType="num">
                                      <p:cBhvr>
                                        <p:cTn id="15" dur="500" fill="hold"/>
                                        <p:tgtEl>
                                          <p:spTgt spid="156675">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156675">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156675">
                                            <p:txEl>
                                              <p:pRg st="1" end="1"/>
                                            </p:txEl>
                                          </p:spTgt>
                                        </p:tgtEl>
                                        <p:attrNameLst>
                                          <p:attrName>style.visibility</p:attrName>
                                        </p:attrNameLst>
                                      </p:cBhvr>
                                      <p:to>
                                        <p:strVal val="visible"/>
                                      </p:to>
                                    </p:set>
                                    <p:animEffect transition="in" filter="fade">
                                      <p:cBhvr>
                                        <p:cTn id="21" dur="500"/>
                                        <p:tgtEl>
                                          <p:spTgt spid="156675">
                                            <p:txEl>
                                              <p:pRg st="1" end="1"/>
                                            </p:txEl>
                                          </p:spTgt>
                                        </p:tgtEl>
                                      </p:cBhvr>
                                    </p:animEffect>
                                    <p:anim calcmode="lin" valueType="num">
                                      <p:cBhvr>
                                        <p:cTn id="22" dur="500" fill="hold"/>
                                        <p:tgtEl>
                                          <p:spTgt spid="156675">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156675">
                                            <p:txEl>
                                              <p:pRg st="1" end="1"/>
                                            </p:txEl>
                                          </p:spTgt>
                                        </p:tgtEl>
                                        <p:attrNameLst>
                                          <p:attrName>ppt_y</p:attrName>
                                        </p:attrNameLst>
                                      </p:cBhvr>
                                      <p:tavLst>
                                        <p:tav tm="0">
                                          <p:val>
                                            <p:strVal val="#ppt_y+.05"/>
                                          </p:val>
                                        </p:tav>
                                        <p:tav tm="100000">
                                          <p:val>
                                            <p:strVal val="#ppt_y"/>
                                          </p:val>
                                        </p:tav>
                                      </p:tavLst>
                                    </p:anim>
                                  </p:childTnLst>
                                </p:cTn>
                              </p:par>
                              <p:par>
                                <p:cTn id="24" presetID="44" presetClass="entr" presetSubtype="0" fill="hold" grpId="0" nodeType="withEffect">
                                  <p:stCondLst>
                                    <p:cond delay="0"/>
                                  </p:stCondLst>
                                  <p:childTnLst>
                                    <p:set>
                                      <p:cBhvr>
                                        <p:cTn id="25" dur="1" fill="hold">
                                          <p:stCondLst>
                                            <p:cond delay="0"/>
                                          </p:stCondLst>
                                        </p:cTn>
                                        <p:tgtEl>
                                          <p:spTgt spid="156675">
                                            <p:txEl>
                                              <p:pRg st="2" end="2"/>
                                            </p:txEl>
                                          </p:spTgt>
                                        </p:tgtEl>
                                        <p:attrNameLst>
                                          <p:attrName>style.visibility</p:attrName>
                                        </p:attrNameLst>
                                      </p:cBhvr>
                                      <p:to>
                                        <p:strVal val="visible"/>
                                      </p:to>
                                    </p:set>
                                    <p:animEffect transition="in" filter="fade">
                                      <p:cBhvr>
                                        <p:cTn id="26" dur="500"/>
                                        <p:tgtEl>
                                          <p:spTgt spid="156675">
                                            <p:txEl>
                                              <p:pRg st="2" end="2"/>
                                            </p:txEl>
                                          </p:spTgt>
                                        </p:tgtEl>
                                      </p:cBhvr>
                                    </p:animEffect>
                                    <p:anim calcmode="lin" valueType="num">
                                      <p:cBhvr>
                                        <p:cTn id="27" dur="500" fill="hold"/>
                                        <p:tgtEl>
                                          <p:spTgt spid="156675">
                                            <p:txEl>
                                              <p:pRg st="2" end="2"/>
                                            </p:txEl>
                                          </p:spTgt>
                                        </p:tgtEl>
                                        <p:attrNameLst>
                                          <p:attrName>ppt_x</p:attrName>
                                        </p:attrNameLst>
                                      </p:cBhvr>
                                      <p:tavLst>
                                        <p:tav tm="0">
                                          <p:val>
                                            <p:strVal val="#ppt_x"/>
                                          </p:val>
                                        </p:tav>
                                        <p:tav tm="100000">
                                          <p:val>
                                            <p:strVal val="#ppt_x"/>
                                          </p:val>
                                        </p:tav>
                                      </p:tavLst>
                                    </p:anim>
                                    <p:anim calcmode="lin" valueType="num">
                                      <p:cBhvr>
                                        <p:cTn id="28" dur="500" fill="hold"/>
                                        <p:tgtEl>
                                          <p:spTgt spid="156675">
                                            <p:txEl>
                                              <p:pRg st="2" end="2"/>
                                            </p:txEl>
                                          </p:spTgt>
                                        </p:tgtEl>
                                        <p:attrNameLst>
                                          <p:attrName>ppt_y</p:attrName>
                                        </p:attrNameLst>
                                      </p:cBhvr>
                                      <p:tavLst>
                                        <p:tav tm="0">
                                          <p:val>
                                            <p:strVal val="#ppt_y+.05"/>
                                          </p:val>
                                        </p:tav>
                                        <p:tav tm="100000">
                                          <p:val>
                                            <p:strVal val="#ppt_y"/>
                                          </p:val>
                                        </p:tav>
                                      </p:tavLst>
                                    </p:anim>
                                  </p:childTnLst>
                                </p:cTn>
                              </p:par>
                              <p:par>
                                <p:cTn id="29" presetID="44" presetClass="entr" presetSubtype="0" fill="hold" grpId="0" nodeType="withEffect">
                                  <p:stCondLst>
                                    <p:cond delay="0"/>
                                  </p:stCondLst>
                                  <p:childTnLst>
                                    <p:set>
                                      <p:cBhvr>
                                        <p:cTn id="30" dur="1" fill="hold">
                                          <p:stCondLst>
                                            <p:cond delay="0"/>
                                          </p:stCondLst>
                                        </p:cTn>
                                        <p:tgtEl>
                                          <p:spTgt spid="156675">
                                            <p:txEl>
                                              <p:pRg st="3" end="3"/>
                                            </p:txEl>
                                          </p:spTgt>
                                        </p:tgtEl>
                                        <p:attrNameLst>
                                          <p:attrName>style.visibility</p:attrName>
                                        </p:attrNameLst>
                                      </p:cBhvr>
                                      <p:to>
                                        <p:strVal val="visible"/>
                                      </p:to>
                                    </p:set>
                                    <p:animEffect transition="in" filter="fade">
                                      <p:cBhvr>
                                        <p:cTn id="31" dur="500"/>
                                        <p:tgtEl>
                                          <p:spTgt spid="156675">
                                            <p:txEl>
                                              <p:pRg st="3" end="3"/>
                                            </p:txEl>
                                          </p:spTgt>
                                        </p:tgtEl>
                                      </p:cBhvr>
                                    </p:animEffect>
                                    <p:anim calcmode="lin" valueType="num">
                                      <p:cBhvr>
                                        <p:cTn id="32" dur="500" fill="hold"/>
                                        <p:tgtEl>
                                          <p:spTgt spid="156675">
                                            <p:txEl>
                                              <p:pRg st="3" end="3"/>
                                            </p:txEl>
                                          </p:spTgt>
                                        </p:tgtEl>
                                        <p:attrNameLst>
                                          <p:attrName>ppt_x</p:attrName>
                                        </p:attrNameLst>
                                      </p:cBhvr>
                                      <p:tavLst>
                                        <p:tav tm="0">
                                          <p:val>
                                            <p:strVal val="#ppt_x"/>
                                          </p:val>
                                        </p:tav>
                                        <p:tav tm="100000">
                                          <p:val>
                                            <p:strVal val="#ppt_x"/>
                                          </p:val>
                                        </p:tav>
                                      </p:tavLst>
                                    </p:anim>
                                    <p:anim calcmode="lin" valueType="num">
                                      <p:cBhvr>
                                        <p:cTn id="33" dur="500" fill="hold"/>
                                        <p:tgtEl>
                                          <p:spTgt spid="156675">
                                            <p:txEl>
                                              <p:pRg st="3" end="3"/>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4" grpId="0"/>
      <p:bldP spid="156675"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EF8D1DE9-6A38-41C0-AB7D-94C4E9FADB40}" type="slidenum">
              <a:rPr lang="es-ES"/>
              <a:pPr/>
              <a:t>17</a:t>
            </a:fld>
            <a:endParaRPr lang="es-ES"/>
          </a:p>
        </p:txBody>
      </p:sp>
      <p:sp>
        <p:nvSpPr>
          <p:cNvPr id="157698" name="Rectangle 2"/>
          <p:cNvSpPr>
            <a:spLocks noGrp="1" noRot="1" noChangeArrowheads="1"/>
          </p:cNvSpPr>
          <p:nvPr>
            <p:ph type="title"/>
          </p:nvPr>
        </p:nvSpPr>
        <p:spPr/>
        <p:txBody>
          <a:bodyPr/>
          <a:lstStyle/>
          <a:p>
            <a:r>
              <a:rPr lang="es-AR" sz="2800" b="1">
                <a:solidFill>
                  <a:srgbClr val="FFFF00"/>
                </a:solidFill>
              </a:rPr>
              <a:t>Ley 19.587/72 DE HIGIENE Y SERGURIDAD EN EL TRABAJO.</a:t>
            </a:r>
            <a:br>
              <a:rPr lang="es-AR" sz="2800" b="1">
                <a:solidFill>
                  <a:srgbClr val="FFFF00"/>
                </a:solidFill>
              </a:rPr>
            </a:br>
            <a:r>
              <a:rPr lang="es-AR" sz="2800" b="1">
                <a:solidFill>
                  <a:srgbClr val="FFFF00"/>
                </a:solidFill>
              </a:rPr>
              <a:t> </a:t>
            </a:r>
            <a:r>
              <a:rPr lang="es-ES_tradnl" sz="2800" b="1">
                <a:solidFill>
                  <a:srgbClr val="FFFF00"/>
                </a:solidFill>
              </a:rPr>
              <a:t>DTO 351/79. DTO 1338/96</a:t>
            </a:r>
            <a:endParaRPr lang="es-AR" sz="2800" b="1">
              <a:solidFill>
                <a:srgbClr val="FFFF00"/>
              </a:solidFill>
            </a:endParaRPr>
          </a:p>
        </p:txBody>
      </p:sp>
      <p:sp>
        <p:nvSpPr>
          <p:cNvPr id="157699" name="Rectangle 3"/>
          <p:cNvSpPr>
            <a:spLocks noGrp="1" noRot="1" noChangeArrowheads="1"/>
          </p:cNvSpPr>
          <p:nvPr>
            <p:ph type="body" idx="1"/>
          </p:nvPr>
        </p:nvSpPr>
        <p:spPr>
          <a:xfrm>
            <a:off x="457200" y="1981200"/>
            <a:ext cx="8229600" cy="4616450"/>
          </a:xfrm>
        </p:spPr>
        <p:txBody>
          <a:bodyPr/>
          <a:lstStyle/>
          <a:p>
            <a:pPr>
              <a:lnSpc>
                <a:spcPct val="80000"/>
              </a:lnSpc>
              <a:buFont typeface="Wingdings" pitchFamily="2" charset="2"/>
              <a:buNone/>
            </a:pPr>
            <a:r>
              <a:rPr lang="es-AR" sz="2800" b="1">
                <a:solidFill>
                  <a:srgbClr val="FFFF00"/>
                </a:solidFill>
              </a:rPr>
              <a:t>OBJETIVOS:</a:t>
            </a:r>
          </a:p>
          <a:p>
            <a:pPr algn="just">
              <a:lnSpc>
                <a:spcPct val="80000"/>
              </a:lnSpc>
            </a:pPr>
            <a:r>
              <a:rPr lang="es-ES_tradnl" sz="2400" b="1"/>
              <a:t>PROTEGER LA VIDA, PRESERVAR Y MANTENER LA </a:t>
            </a:r>
            <a:r>
              <a:rPr lang="es-ES_tradnl" sz="2400" b="1">
                <a:solidFill>
                  <a:srgbClr val="FFFF00"/>
                </a:solidFill>
              </a:rPr>
              <a:t>INTEGRIDAD PSICOFISICA</a:t>
            </a:r>
            <a:r>
              <a:rPr lang="es-ES_tradnl" sz="2400" b="1"/>
              <a:t> DEL TRABAJADOR</a:t>
            </a:r>
          </a:p>
          <a:p>
            <a:pPr algn="just">
              <a:lnSpc>
                <a:spcPct val="80000"/>
              </a:lnSpc>
              <a:buFont typeface="Wingdings" pitchFamily="2" charset="2"/>
              <a:buNone/>
            </a:pPr>
            <a:endParaRPr lang="es-ES_tradnl" sz="2400" b="1"/>
          </a:p>
          <a:p>
            <a:pPr algn="just">
              <a:lnSpc>
                <a:spcPct val="80000"/>
              </a:lnSpc>
            </a:pPr>
            <a:r>
              <a:rPr lang="es-ES_tradnl" sz="2400" b="1"/>
              <a:t>PREVENCIÓN DE </a:t>
            </a:r>
            <a:r>
              <a:rPr lang="es-ES_tradnl" sz="2400" b="1">
                <a:solidFill>
                  <a:srgbClr val="FFFF00"/>
                </a:solidFill>
              </a:rPr>
              <a:t>ACCIDENTES Y ENFERMEDADES PROFESIONALES.</a:t>
            </a:r>
          </a:p>
          <a:p>
            <a:pPr algn="just">
              <a:lnSpc>
                <a:spcPct val="80000"/>
              </a:lnSpc>
            </a:pPr>
            <a:endParaRPr lang="es-ES_tradnl" sz="2400" b="1">
              <a:solidFill>
                <a:srgbClr val="FFFF00"/>
              </a:solidFill>
            </a:endParaRPr>
          </a:p>
          <a:p>
            <a:pPr algn="just">
              <a:lnSpc>
                <a:spcPct val="80000"/>
              </a:lnSpc>
            </a:pPr>
            <a:r>
              <a:rPr lang="es-ES_tradnl" sz="2400" b="1"/>
              <a:t>PROMOVER Y MANTENER LA </a:t>
            </a:r>
            <a:r>
              <a:rPr lang="es-ES_tradnl" sz="2400" b="1">
                <a:solidFill>
                  <a:srgbClr val="FFFF00"/>
                </a:solidFill>
              </a:rPr>
              <a:t>CAPACIDAD LABORAL.</a:t>
            </a:r>
          </a:p>
          <a:p>
            <a:pPr algn="just">
              <a:lnSpc>
                <a:spcPct val="80000"/>
              </a:lnSpc>
              <a:buFont typeface="Wingdings" pitchFamily="2" charset="2"/>
              <a:buNone/>
            </a:pPr>
            <a:endParaRPr lang="es-ES_tradnl" sz="2400" b="1">
              <a:solidFill>
                <a:srgbClr val="FFFF00"/>
              </a:solidFill>
            </a:endParaRPr>
          </a:p>
          <a:p>
            <a:pPr algn="just">
              <a:lnSpc>
                <a:spcPct val="80000"/>
              </a:lnSpc>
            </a:pPr>
            <a:r>
              <a:rPr lang="es-ES_tradnl" sz="2400" b="1"/>
              <a:t>ESTIMULAR Y DESARROLLAR UNA </a:t>
            </a:r>
            <a:r>
              <a:rPr lang="es-ES_tradnl" sz="2400" b="1">
                <a:solidFill>
                  <a:srgbClr val="FFFF00"/>
                </a:solidFill>
              </a:rPr>
              <a:t>ACTITUD POSITIVA</a:t>
            </a:r>
            <a:r>
              <a:rPr lang="es-ES_tradnl" sz="2400" b="1"/>
              <a:t> RESPECTO DE LA PREVENCIÓN DE ACCIDENTES O ENFERMEDADES PROFESIONALES</a:t>
            </a:r>
            <a:endParaRPr lang="es-AR" sz="24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57698"/>
                                        </p:tgtEl>
                                        <p:attrNameLst>
                                          <p:attrName>style.visibility</p:attrName>
                                        </p:attrNameLst>
                                      </p:cBhvr>
                                      <p:to>
                                        <p:strVal val="visible"/>
                                      </p:to>
                                    </p:set>
                                    <p:anim calcmode="lin" valueType="num">
                                      <p:cBhvr>
                                        <p:cTn id="7" dur="500" fill="hold"/>
                                        <p:tgtEl>
                                          <p:spTgt spid="157698"/>
                                        </p:tgtEl>
                                        <p:attrNameLst>
                                          <p:attrName>ppt_w</p:attrName>
                                        </p:attrNameLst>
                                      </p:cBhvr>
                                      <p:tavLst>
                                        <p:tav tm="0">
                                          <p:val>
                                            <p:fltVal val="0"/>
                                          </p:val>
                                        </p:tav>
                                        <p:tav tm="100000">
                                          <p:val>
                                            <p:strVal val="#ppt_w"/>
                                          </p:val>
                                        </p:tav>
                                      </p:tavLst>
                                    </p:anim>
                                    <p:anim calcmode="lin" valueType="num">
                                      <p:cBhvr>
                                        <p:cTn id="8" dur="500" fill="hold"/>
                                        <p:tgtEl>
                                          <p:spTgt spid="157698"/>
                                        </p:tgtEl>
                                        <p:attrNameLst>
                                          <p:attrName>ppt_h</p:attrName>
                                        </p:attrNameLst>
                                      </p:cBhvr>
                                      <p:tavLst>
                                        <p:tav tm="0">
                                          <p:val>
                                            <p:fltVal val="0"/>
                                          </p:val>
                                        </p:tav>
                                        <p:tav tm="100000">
                                          <p:val>
                                            <p:strVal val="#ppt_h"/>
                                          </p:val>
                                        </p:tav>
                                      </p:tavLst>
                                    </p:anim>
                                    <p:animEffect transition="in" filter="fade">
                                      <p:cBhvr>
                                        <p:cTn id="9" dur="500"/>
                                        <p:tgtEl>
                                          <p:spTgt spid="157698"/>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57699">
                                            <p:txEl>
                                              <p:pRg st="0" end="0"/>
                                            </p:txEl>
                                          </p:spTgt>
                                        </p:tgtEl>
                                        <p:attrNameLst>
                                          <p:attrName>style.visibility</p:attrName>
                                        </p:attrNameLst>
                                      </p:cBhvr>
                                      <p:to>
                                        <p:strVal val="visible"/>
                                      </p:to>
                                    </p:set>
                                    <p:animEffect transition="in" filter="fade">
                                      <p:cBhvr>
                                        <p:cTn id="14" dur="1000">
                                          <p:stCondLst>
                                            <p:cond delay="0"/>
                                          </p:stCondLst>
                                        </p:cTn>
                                        <p:tgtEl>
                                          <p:spTgt spid="157699">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57699">
                                            <p:txEl>
                                              <p:pRg st="1" end="1"/>
                                            </p:txEl>
                                          </p:spTgt>
                                        </p:tgtEl>
                                        <p:attrNameLst>
                                          <p:attrName>style.visibility</p:attrName>
                                        </p:attrNameLst>
                                      </p:cBhvr>
                                      <p:to>
                                        <p:strVal val="visible"/>
                                      </p:to>
                                    </p:set>
                                    <p:animEffect transition="in" filter="fade">
                                      <p:cBhvr>
                                        <p:cTn id="19" dur="1000">
                                          <p:stCondLst>
                                            <p:cond delay="0"/>
                                          </p:stCondLst>
                                        </p:cTn>
                                        <p:tgtEl>
                                          <p:spTgt spid="157699">
                                            <p:txEl>
                                              <p:pRg st="1" end="1"/>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7699">
                                            <p:txEl>
                                              <p:pRg st="3" end="3"/>
                                            </p:txEl>
                                          </p:spTgt>
                                        </p:tgtEl>
                                        <p:attrNameLst>
                                          <p:attrName>style.visibility</p:attrName>
                                        </p:attrNameLst>
                                      </p:cBhvr>
                                      <p:to>
                                        <p:strVal val="visible"/>
                                      </p:to>
                                    </p:set>
                                    <p:animEffect transition="in" filter="fade">
                                      <p:cBhvr>
                                        <p:cTn id="24" dur="1000">
                                          <p:stCondLst>
                                            <p:cond delay="0"/>
                                          </p:stCondLst>
                                        </p:cTn>
                                        <p:tgtEl>
                                          <p:spTgt spid="157699">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57699">
                                            <p:txEl>
                                              <p:pRg st="5" end="5"/>
                                            </p:txEl>
                                          </p:spTgt>
                                        </p:tgtEl>
                                        <p:attrNameLst>
                                          <p:attrName>style.visibility</p:attrName>
                                        </p:attrNameLst>
                                      </p:cBhvr>
                                      <p:to>
                                        <p:strVal val="visible"/>
                                      </p:to>
                                    </p:set>
                                    <p:animEffect transition="in" filter="fade">
                                      <p:cBhvr>
                                        <p:cTn id="29" dur="1000">
                                          <p:stCondLst>
                                            <p:cond delay="0"/>
                                          </p:stCondLst>
                                        </p:cTn>
                                        <p:tgtEl>
                                          <p:spTgt spid="157699">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57699">
                                            <p:txEl>
                                              <p:pRg st="7" end="7"/>
                                            </p:txEl>
                                          </p:spTgt>
                                        </p:tgtEl>
                                        <p:attrNameLst>
                                          <p:attrName>style.visibility</p:attrName>
                                        </p:attrNameLst>
                                      </p:cBhvr>
                                      <p:to>
                                        <p:strVal val="visible"/>
                                      </p:to>
                                    </p:set>
                                    <p:animEffect transition="in" filter="fade">
                                      <p:cBhvr>
                                        <p:cTn id="34" dur="1000">
                                          <p:stCondLst>
                                            <p:cond delay="0"/>
                                          </p:stCondLst>
                                        </p:cTn>
                                        <p:tgtEl>
                                          <p:spTgt spid="15769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8" grpId="0"/>
      <p:bldP spid="157699"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68180D88-75CD-4BC3-BE51-78B95F8A2A46}" type="slidenum">
              <a:rPr lang="es-ES"/>
              <a:pPr/>
              <a:t>18</a:t>
            </a:fld>
            <a:endParaRPr lang="es-ES"/>
          </a:p>
        </p:txBody>
      </p:sp>
      <p:sp>
        <p:nvSpPr>
          <p:cNvPr id="158722" name="Rectangle 2"/>
          <p:cNvSpPr>
            <a:spLocks noGrp="1" noRot="1" noChangeArrowheads="1"/>
          </p:cNvSpPr>
          <p:nvPr>
            <p:ph type="title"/>
          </p:nvPr>
        </p:nvSpPr>
        <p:spPr/>
        <p:txBody>
          <a:bodyPr/>
          <a:lstStyle/>
          <a:p>
            <a:r>
              <a:rPr lang="es-AR" sz="3200" b="1">
                <a:solidFill>
                  <a:srgbClr val="FFFF00"/>
                </a:solidFill>
              </a:rPr>
              <a:t>Ley 24.557 DE RIESGOS DE TRABAJO</a:t>
            </a:r>
          </a:p>
        </p:txBody>
      </p:sp>
      <p:sp>
        <p:nvSpPr>
          <p:cNvPr id="158723" name="Rectangle 3"/>
          <p:cNvSpPr>
            <a:spLocks noGrp="1" noRot="1" noChangeArrowheads="1"/>
          </p:cNvSpPr>
          <p:nvPr>
            <p:ph type="body" idx="1"/>
          </p:nvPr>
        </p:nvSpPr>
        <p:spPr>
          <a:xfrm>
            <a:off x="457200" y="1981200"/>
            <a:ext cx="8229600" cy="4616450"/>
          </a:xfrm>
        </p:spPr>
        <p:txBody>
          <a:bodyPr/>
          <a:lstStyle/>
          <a:p>
            <a:pPr>
              <a:lnSpc>
                <a:spcPct val="80000"/>
              </a:lnSpc>
              <a:buFont typeface="Wingdings" pitchFamily="2" charset="2"/>
              <a:buNone/>
            </a:pPr>
            <a:r>
              <a:rPr lang="es-AR" sz="2800" b="1" dirty="0">
                <a:solidFill>
                  <a:schemeClr val="accent2"/>
                </a:solidFill>
              </a:rPr>
              <a:t>OBJETIVOS:</a:t>
            </a:r>
          </a:p>
          <a:p>
            <a:pPr algn="ctr">
              <a:lnSpc>
                <a:spcPct val="80000"/>
              </a:lnSpc>
            </a:pPr>
            <a:r>
              <a:rPr lang="es-ES_tradnl" sz="2400" b="1" dirty="0"/>
              <a:t>REDUCIR LA SINIESTRALIDAD LABORAL A TRAVÉS DE LA </a:t>
            </a:r>
            <a:r>
              <a:rPr lang="es-ES_tradnl" sz="2400" b="1" dirty="0">
                <a:solidFill>
                  <a:srgbClr val="FFFF00"/>
                </a:solidFill>
              </a:rPr>
              <a:t>PREVENCIÓN DE LOS RIESGOS DERIVADOS DEL TRABAJO</a:t>
            </a:r>
            <a:r>
              <a:rPr lang="es-ES_tradnl" sz="2400" b="1" dirty="0"/>
              <a:t>.</a:t>
            </a:r>
          </a:p>
          <a:p>
            <a:pPr algn="ctr">
              <a:lnSpc>
                <a:spcPct val="80000"/>
              </a:lnSpc>
            </a:pPr>
            <a:endParaRPr lang="es-ES_tradnl" sz="2400" b="1" dirty="0"/>
          </a:p>
          <a:p>
            <a:pPr algn="ctr">
              <a:lnSpc>
                <a:spcPct val="80000"/>
              </a:lnSpc>
            </a:pPr>
            <a:r>
              <a:rPr lang="es-ES_tradnl" sz="2400" b="1" dirty="0"/>
              <a:t>PROMOVER </a:t>
            </a:r>
            <a:r>
              <a:rPr lang="es-ES_tradnl" sz="2400" b="1" dirty="0" smtClean="0"/>
              <a:t>LA </a:t>
            </a:r>
            <a:r>
              <a:rPr lang="es-ES_tradnl" sz="2400" b="1" dirty="0" smtClean="0">
                <a:solidFill>
                  <a:srgbClr val="FFFF00"/>
                </a:solidFill>
              </a:rPr>
              <a:t>REHABILITACIÓN</a:t>
            </a:r>
            <a:r>
              <a:rPr lang="es-ES_tradnl" sz="2400" b="1" dirty="0">
                <a:solidFill>
                  <a:srgbClr val="FFFF00"/>
                </a:solidFill>
              </a:rPr>
              <a:t>, RECALIFICACIÓN Y LA </a:t>
            </a:r>
            <a:r>
              <a:rPr lang="es-ES_tradnl" sz="2400" b="1" dirty="0" smtClean="0">
                <a:solidFill>
                  <a:srgbClr val="FFFF00"/>
                </a:solidFill>
              </a:rPr>
              <a:t>REUBICACIÓN</a:t>
            </a:r>
            <a:r>
              <a:rPr lang="es-ES_tradnl" sz="2400" b="1" dirty="0" smtClean="0"/>
              <a:t> </a:t>
            </a:r>
            <a:r>
              <a:rPr lang="es-ES_tradnl" sz="2400" b="1" dirty="0"/>
              <a:t>DE LOS TRABAJADORES DAMNIFICADOS.</a:t>
            </a:r>
          </a:p>
          <a:p>
            <a:pPr algn="ctr">
              <a:lnSpc>
                <a:spcPct val="80000"/>
              </a:lnSpc>
            </a:pPr>
            <a:endParaRPr lang="es-ES_tradnl" sz="2400" b="1" dirty="0"/>
          </a:p>
          <a:p>
            <a:pPr algn="ctr">
              <a:lnSpc>
                <a:spcPct val="80000"/>
              </a:lnSpc>
            </a:pPr>
            <a:r>
              <a:rPr lang="es-ES_tradnl" sz="2400" b="1" dirty="0"/>
              <a:t>PROMOVER LA </a:t>
            </a:r>
            <a:r>
              <a:rPr lang="es-ES_tradnl" sz="2400" b="1" dirty="0">
                <a:solidFill>
                  <a:srgbClr val="FFFF00"/>
                </a:solidFill>
              </a:rPr>
              <a:t>NEGOCIACIÓN COLECTIVA LABORAL</a:t>
            </a:r>
            <a:r>
              <a:rPr lang="es-ES_tradnl" sz="2400" b="1" dirty="0"/>
              <a:t> PARA MEJORAR LAS MEDIDAS DE PREVENCIÓN Y DE LAS PRESTACIONES REPARADORAS.</a:t>
            </a:r>
          </a:p>
          <a:p>
            <a:pPr>
              <a:lnSpc>
                <a:spcPct val="80000"/>
              </a:lnSpc>
              <a:buFont typeface="Wingdings" pitchFamily="2" charset="2"/>
              <a:buNone/>
            </a:pPr>
            <a:endParaRPr lang="es-A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15872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2" grpId="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6A37C760-F500-49D5-9831-E52D5346B30C}" type="slidenum">
              <a:rPr lang="es-ES"/>
              <a:pPr/>
              <a:t>19</a:t>
            </a:fld>
            <a:endParaRPr lang="es-ES"/>
          </a:p>
        </p:txBody>
      </p:sp>
      <p:sp>
        <p:nvSpPr>
          <p:cNvPr id="159746" name="Rectangle 2"/>
          <p:cNvSpPr>
            <a:spLocks noGrp="1" noRot="1" noChangeArrowheads="1"/>
          </p:cNvSpPr>
          <p:nvPr>
            <p:ph type="title"/>
          </p:nvPr>
        </p:nvSpPr>
        <p:spPr/>
        <p:txBody>
          <a:bodyPr/>
          <a:lstStyle/>
          <a:p>
            <a:r>
              <a:rPr lang="es-AR" sz="3200" b="1">
                <a:solidFill>
                  <a:srgbClr val="FFFF00"/>
                </a:solidFill>
              </a:rPr>
              <a:t>Ley 24.557 DE RIESGOS DE TRABAJO</a:t>
            </a:r>
          </a:p>
        </p:txBody>
      </p:sp>
      <p:sp>
        <p:nvSpPr>
          <p:cNvPr id="159747" name="Rectangle 3"/>
          <p:cNvSpPr>
            <a:spLocks noGrp="1" noRot="1" noChangeArrowheads="1"/>
          </p:cNvSpPr>
          <p:nvPr>
            <p:ph type="body" idx="1"/>
          </p:nvPr>
        </p:nvSpPr>
        <p:spPr>
          <a:xfrm>
            <a:off x="457200" y="1981200"/>
            <a:ext cx="7931150" cy="4616450"/>
          </a:xfrm>
        </p:spPr>
        <p:txBody>
          <a:bodyPr/>
          <a:lstStyle/>
          <a:p>
            <a:pPr>
              <a:lnSpc>
                <a:spcPct val="90000"/>
              </a:lnSpc>
            </a:pPr>
            <a:r>
              <a:rPr lang="es-ES_tradnl" b="1" dirty="0"/>
              <a:t>La responsabilidad deja de ser individual para ser </a:t>
            </a:r>
            <a:r>
              <a:rPr lang="es-ES_tradnl" b="1" dirty="0">
                <a:solidFill>
                  <a:srgbClr val="FFFF00"/>
                </a:solidFill>
              </a:rPr>
              <a:t>colectiva</a:t>
            </a:r>
            <a:r>
              <a:rPr lang="es-ES_tradnl" b="1" dirty="0"/>
              <a:t> y delegada a entes administrativos privados: las ASEGURADORAS DE RIESGOS DE TRABAJO </a:t>
            </a:r>
            <a:r>
              <a:rPr lang="es-ES_tradnl" b="1" dirty="0">
                <a:solidFill>
                  <a:srgbClr val="FFFF00"/>
                </a:solidFill>
              </a:rPr>
              <a:t>(ART)</a:t>
            </a:r>
          </a:p>
          <a:p>
            <a:pPr>
              <a:lnSpc>
                <a:spcPct val="90000"/>
              </a:lnSpc>
            </a:pPr>
            <a:r>
              <a:rPr lang="es-ES_tradnl" b="1" dirty="0"/>
              <a:t>Se establece el pago de una </a:t>
            </a:r>
            <a:r>
              <a:rPr lang="es-ES_tradnl" b="1" dirty="0">
                <a:solidFill>
                  <a:srgbClr val="FFFF00"/>
                </a:solidFill>
              </a:rPr>
              <a:t>prima</a:t>
            </a:r>
            <a:r>
              <a:rPr lang="es-ES_tradnl" b="1" dirty="0"/>
              <a:t> mediante el sistema de alícuota (% del salario) que se calcula teniendo en cuenta la </a:t>
            </a:r>
            <a:r>
              <a:rPr lang="es-ES_tradnl" b="1" dirty="0">
                <a:solidFill>
                  <a:srgbClr val="FFFF00"/>
                </a:solidFill>
              </a:rPr>
              <a:t>siniestralidad presunta de la actividad.</a:t>
            </a:r>
          </a:p>
          <a:p>
            <a:pPr>
              <a:lnSpc>
                <a:spcPct val="90000"/>
              </a:lnSpc>
              <a:buFont typeface="Wingdings" pitchFamily="2" charset="2"/>
              <a:buNone/>
            </a:pPr>
            <a:endParaRPr lang="es-AR" sz="36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159746"/>
                                        </p:tgtEl>
                                        <p:attrNameLst>
                                          <p:attrName>style.visibility</p:attrName>
                                        </p:attrNameLst>
                                      </p:cBhvr>
                                      <p:to>
                                        <p:strVal val="visible"/>
                                      </p:to>
                                    </p:set>
                                    <p:animEffect transition="in" filter="randombar(horizontal)">
                                      <p:cBhvr>
                                        <p:cTn id="7" dur="600">
                                          <p:stCondLst>
                                            <p:cond delay="0"/>
                                          </p:stCondLst>
                                        </p:cTn>
                                        <p:tgtEl>
                                          <p:spTgt spid="159746"/>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59747">
                                            <p:txEl>
                                              <p:pRg st="0" end="0"/>
                                            </p:txEl>
                                          </p:spTgt>
                                        </p:tgtEl>
                                        <p:attrNameLst>
                                          <p:attrName>style.visibility</p:attrName>
                                        </p:attrNameLst>
                                      </p:cBhvr>
                                      <p:to>
                                        <p:strVal val="visible"/>
                                      </p:to>
                                    </p:set>
                                    <p:animEffect transition="in" filter="randombar(horizontal)">
                                      <p:cBhvr>
                                        <p:cTn id="12" dur="500"/>
                                        <p:tgtEl>
                                          <p:spTgt spid="15974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159747">
                                            <p:txEl>
                                              <p:pRg st="1" end="1"/>
                                            </p:txEl>
                                          </p:spTgt>
                                        </p:tgtEl>
                                        <p:attrNameLst>
                                          <p:attrName>style.visibility</p:attrName>
                                        </p:attrNameLst>
                                      </p:cBhvr>
                                      <p:to>
                                        <p:strVal val="visible"/>
                                      </p:to>
                                    </p:set>
                                    <p:animEffect transition="in" filter="randombar(horizontal)">
                                      <p:cBhvr>
                                        <p:cTn id="17" dur="500"/>
                                        <p:tgtEl>
                                          <p:spTgt spid="15974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p:bldP spid="15974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3 Marcador de número de diapositiva"/>
          <p:cNvSpPr>
            <a:spLocks noGrp="1"/>
          </p:cNvSpPr>
          <p:nvPr>
            <p:ph type="sldNum" sz="quarter" idx="12"/>
          </p:nvPr>
        </p:nvSpPr>
        <p:spPr/>
        <p:txBody>
          <a:bodyPr/>
          <a:lstStyle/>
          <a:p>
            <a:fld id="{8ACA3C43-12D2-44B3-B757-F6C497742578}" type="slidenum">
              <a:rPr lang="es-ES"/>
              <a:pPr/>
              <a:t>2</a:t>
            </a:fld>
            <a:endParaRPr lang="es-ES"/>
          </a:p>
        </p:txBody>
      </p:sp>
      <p:pic>
        <p:nvPicPr>
          <p:cNvPr id="224258" name="Picture 2" descr="RamazziniBernardino"/>
          <p:cNvPicPr>
            <a:picLocks noChangeAspect="1" noChangeArrowheads="1"/>
          </p:cNvPicPr>
          <p:nvPr/>
        </p:nvPicPr>
        <p:blipFill>
          <a:blip r:embed="rId2" cstate="print"/>
          <a:srcRect/>
          <a:stretch>
            <a:fillRect/>
          </a:stretch>
        </p:blipFill>
        <p:spPr bwMode="auto">
          <a:xfrm>
            <a:off x="2051050" y="0"/>
            <a:ext cx="4495800" cy="4941888"/>
          </a:xfrm>
          <a:prstGeom prst="rect">
            <a:avLst/>
          </a:prstGeom>
          <a:noFill/>
        </p:spPr>
      </p:pic>
      <p:pic>
        <p:nvPicPr>
          <p:cNvPr id="224259" name="Picture 3" descr="ramazzinidemorbis"/>
          <p:cNvPicPr>
            <a:picLocks noChangeAspect="1" noChangeArrowheads="1"/>
          </p:cNvPicPr>
          <p:nvPr/>
        </p:nvPicPr>
        <p:blipFill>
          <a:blip r:embed="rId3" cstate="print"/>
          <a:srcRect/>
          <a:stretch>
            <a:fillRect/>
          </a:stretch>
        </p:blipFill>
        <p:spPr bwMode="auto">
          <a:xfrm>
            <a:off x="0" y="0"/>
            <a:ext cx="2339975" cy="3311525"/>
          </a:xfrm>
          <a:prstGeom prst="rect">
            <a:avLst/>
          </a:prstGeom>
          <a:noFill/>
        </p:spPr>
      </p:pic>
      <p:sp>
        <p:nvSpPr>
          <p:cNvPr id="224260" name="Text Box 4"/>
          <p:cNvSpPr txBox="1">
            <a:spLocks noChangeArrowheads="1"/>
          </p:cNvSpPr>
          <p:nvPr/>
        </p:nvSpPr>
        <p:spPr bwMode="auto">
          <a:xfrm>
            <a:off x="0" y="5118100"/>
            <a:ext cx="9144000" cy="1739900"/>
          </a:xfrm>
          <a:prstGeom prst="rect">
            <a:avLst/>
          </a:prstGeom>
          <a:noFill/>
          <a:ln w="9525">
            <a:noFill/>
            <a:miter lim="800000"/>
            <a:headEnd/>
            <a:tailEnd/>
          </a:ln>
          <a:effectLst/>
        </p:spPr>
        <p:txBody>
          <a:bodyPr>
            <a:spAutoFit/>
          </a:bodyPr>
          <a:lstStyle/>
          <a:p>
            <a:r>
              <a:rPr lang="es-ES"/>
              <a:t>Bernardino </a:t>
            </a:r>
            <a:r>
              <a:rPr lang="es-ES">
                <a:ea typeface="Batang" pitchFamily="18" charset="-127"/>
              </a:rPr>
              <a:t>Ramazzini (1663-1714) describió varias enfermedades ocupacionales en Italia, desarrollando un enfoque </a:t>
            </a:r>
            <a:r>
              <a:rPr lang="es-ES"/>
              <a:t>preventivo y reivindicando el desarrollo de la legislación como elemento clave para la protección de los trabajadores. “Cuando un médico visita la casa de un trabajador (....) debe tomar tiempo para su examen y a las preguntas recomendadas por Hipócrates añadirá una más: ¿cuál es su ocupación?”. (</a:t>
            </a:r>
            <a:r>
              <a:rPr lang="es-ES" i="1"/>
              <a:t>De morbis artificum diatriba</a:t>
            </a:r>
            <a:r>
              <a:rPr lang="es-ES"/>
              <a:t> </a:t>
            </a:r>
            <a:r>
              <a:rPr lang="es-ES">
                <a:ea typeface="Batang" pitchFamily="18" charset="-127"/>
              </a:rPr>
              <a:t>1700). </a:t>
            </a:r>
          </a:p>
        </p:txBody>
      </p:sp>
      <p:pic>
        <p:nvPicPr>
          <p:cNvPr id="224261" name="Picture 5" descr="Diseases of Workers by Rammazzini"/>
          <p:cNvPicPr>
            <a:picLocks noChangeAspect="1" noChangeArrowheads="1"/>
          </p:cNvPicPr>
          <p:nvPr/>
        </p:nvPicPr>
        <p:blipFill>
          <a:blip r:embed="rId4" cstate="print"/>
          <a:srcRect/>
          <a:stretch>
            <a:fillRect/>
          </a:stretch>
        </p:blipFill>
        <p:spPr bwMode="auto">
          <a:xfrm>
            <a:off x="6372225" y="0"/>
            <a:ext cx="2771775" cy="3284538"/>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CC02E5F-E1F4-46CF-91D5-AA80C969D13F}" type="slidenum">
              <a:rPr lang="es-ES"/>
              <a:pPr/>
              <a:t>20</a:t>
            </a:fld>
            <a:endParaRPr lang="es-ES"/>
          </a:p>
        </p:txBody>
      </p:sp>
      <p:sp>
        <p:nvSpPr>
          <p:cNvPr id="160770" name="Rectangle 2"/>
          <p:cNvSpPr>
            <a:spLocks noGrp="1" noRot="1" noChangeArrowheads="1"/>
          </p:cNvSpPr>
          <p:nvPr>
            <p:ph type="title"/>
          </p:nvPr>
        </p:nvSpPr>
        <p:spPr/>
        <p:txBody>
          <a:bodyPr/>
          <a:lstStyle/>
          <a:p>
            <a:r>
              <a:rPr lang="es-AR" sz="3200" b="1">
                <a:solidFill>
                  <a:srgbClr val="FFFF00"/>
                </a:solidFill>
              </a:rPr>
              <a:t>Ley 24.557 DE RIESGOS DE TRABAJO</a:t>
            </a:r>
          </a:p>
        </p:txBody>
      </p:sp>
      <p:sp>
        <p:nvSpPr>
          <p:cNvPr id="160771" name="Rectangle 3"/>
          <p:cNvSpPr>
            <a:spLocks noGrp="1" noRot="1" noChangeArrowheads="1"/>
          </p:cNvSpPr>
          <p:nvPr>
            <p:ph type="body" idx="1"/>
          </p:nvPr>
        </p:nvSpPr>
        <p:spPr>
          <a:xfrm>
            <a:off x="457200" y="1628775"/>
            <a:ext cx="7643813" cy="4968875"/>
          </a:xfrm>
        </p:spPr>
        <p:txBody>
          <a:bodyPr/>
          <a:lstStyle/>
          <a:p>
            <a:pPr>
              <a:lnSpc>
                <a:spcPct val="90000"/>
              </a:lnSpc>
            </a:pPr>
            <a:r>
              <a:rPr lang="es-ES_tradnl" sz="2800" b="1" dirty="0"/>
              <a:t>El </a:t>
            </a:r>
            <a:r>
              <a:rPr lang="es-ES_tradnl" sz="2800" b="1" dirty="0">
                <a:solidFill>
                  <a:srgbClr val="FFFF00"/>
                </a:solidFill>
              </a:rPr>
              <a:t>empleador</a:t>
            </a:r>
            <a:r>
              <a:rPr lang="es-ES_tradnl" sz="2800" b="1" dirty="0"/>
              <a:t> debe abonar mensualmente la </a:t>
            </a:r>
            <a:r>
              <a:rPr lang="es-ES_tradnl" sz="2800" b="1" dirty="0">
                <a:solidFill>
                  <a:srgbClr val="FFFF00"/>
                </a:solidFill>
              </a:rPr>
              <a:t>prima</a:t>
            </a:r>
            <a:r>
              <a:rPr lang="es-ES_tradnl" sz="2800" b="1" dirty="0"/>
              <a:t> correspondiente junto con los demás aportes  y contribuciones del sistema de seguridad social</a:t>
            </a:r>
          </a:p>
          <a:p>
            <a:pPr>
              <a:lnSpc>
                <a:spcPct val="90000"/>
              </a:lnSpc>
            </a:pPr>
            <a:r>
              <a:rPr lang="es-ES_tradnl" sz="2800" b="1" dirty="0"/>
              <a:t>La </a:t>
            </a:r>
            <a:r>
              <a:rPr lang="es-ES_tradnl" sz="2800" b="1" dirty="0">
                <a:solidFill>
                  <a:srgbClr val="FFFF00"/>
                </a:solidFill>
              </a:rPr>
              <a:t>aseguradora</a:t>
            </a:r>
            <a:r>
              <a:rPr lang="es-ES_tradnl" sz="2800" b="1" dirty="0"/>
              <a:t> asume la </a:t>
            </a:r>
            <a:r>
              <a:rPr lang="es-ES_tradnl" sz="2800" b="1" dirty="0">
                <a:solidFill>
                  <a:srgbClr val="FFFF00"/>
                </a:solidFill>
              </a:rPr>
              <a:t>responsabilidad</a:t>
            </a:r>
            <a:r>
              <a:rPr lang="es-ES_tradnl" sz="2800" b="1" dirty="0"/>
              <a:t> de la </a:t>
            </a:r>
            <a:r>
              <a:rPr lang="es-ES_tradnl" sz="2800" b="1" dirty="0">
                <a:solidFill>
                  <a:srgbClr val="FFFF00"/>
                </a:solidFill>
              </a:rPr>
              <a:t>prevención, la atención</a:t>
            </a:r>
            <a:r>
              <a:rPr lang="es-ES_tradnl" sz="2800" b="1" dirty="0"/>
              <a:t> de los accidentes o enfermedades profesionales y la </a:t>
            </a:r>
            <a:r>
              <a:rPr lang="es-ES_tradnl" sz="2800" b="1" dirty="0">
                <a:solidFill>
                  <a:srgbClr val="FFFF00"/>
                </a:solidFill>
              </a:rPr>
              <a:t>indemnización</a:t>
            </a:r>
            <a:r>
              <a:rPr lang="es-ES_tradnl" sz="2800" b="1" dirty="0"/>
              <a:t> de las secuelas de acuerdo con el </a:t>
            </a:r>
            <a:r>
              <a:rPr lang="es-ES_tradnl" sz="2800" b="1" dirty="0">
                <a:solidFill>
                  <a:srgbClr val="FFFF00"/>
                </a:solidFill>
              </a:rPr>
              <a:t>porcentaje de incapacidad laboral</a:t>
            </a:r>
            <a:r>
              <a:rPr lang="es-ES_tradnl" sz="2800" b="1" dirty="0"/>
              <a:t> que provoquen. Para ello contratan a empresas de medicina laboral.</a:t>
            </a:r>
          </a:p>
          <a:p>
            <a:pPr>
              <a:lnSpc>
                <a:spcPct val="90000"/>
              </a:lnSpc>
              <a:buFont typeface="Wingdings" pitchFamily="2" charset="2"/>
              <a:buNone/>
            </a:pPr>
            <a:endParaRPr lang="es-A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0770"/>
                                        </p:tgtEl>
                                        <p:attrNameLst>
                                          <p:attrName>style.visibility</p:attrName>
                                        </p:attrNameLst>
                                      </p:cBhvr>
                                      <p:to>
                                        <p:strVal val="visible"/>
                                      </p:to>
                                    </p:set>
                                    <p:animEffect transition="in" filter="fade">
                                      <p:cBhvr>
                                        <p:cTn id="7" dur="2000"/>
                                        <p:tgtEl>
                                          <p:spTgt spid="16077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0771">
                                            <p:txEl>
                                              <p:pRg st="0" end="0"/>
                                            </p:txEl>
                                          </p:spTgt>
                                        </p:tgtEl>
                                        <p:attrNameLst>
                                          <p:attrName>style.visibility</p:attrName>
                                        </p:attrNameLst>
                                      </p:cBhvr>
                                      <p:to>
                                        <p:strVal val="visible"/>
                                      </p:to>
                                    </p:set>
                                    <p:animEffect transition="in" filter="fade">
                                      <p:cBhvr>
                                        <p:cTn id="12" dur="2000"/>
                                        <p:tgtEl>
                                          <p:spTgt spid="16077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0771">
                                            <p:txEl>
                                              <p:pRg st="1" end="1"/>
                                            </p:txEl>
                                          </p:spTgt>
                                        </p:tgtEl>
                                        <p:attrNameLst>
                                          <p:attrName>style.visibility</p:attrName>
                                        </p:attrNameLst>
                                      </p:cBhvr>
                                      <p:to>
                                        <p:strVal val="visible"/>
                                      </p:to>
                                    </p:set>
                                    <p:animEffect transition="in" filter="fade">
                                      <p:cBhvr>
                                        <p:cTn id="17" dur="2000"/>
                                        <p:tgtEl>
                                          <p:spTgt spid="1607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0" grpId="0"/>
      <p:bldP spid="160771"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BB6442D4-6B0F-49A9-A737-291BB89BC11E}" type="slidenum">
              <a:rPr lang="es-ES"/>
              <a:pPr/>
              <a:t>21</a:t>
            </a:fld>
            <a:endParaRPr lang="es-ES"/>
          </a:p>
        </p:txBody>
      </p:sp>
      <p:sp>
        <p:nvSpPr>
          <p:cNvPr id="161794" name="Rectangle 2"/>
          <p:cNvSpPr>
            <a:spLocks noGrp="1" noRot="1" noChangeArrowheads="1"/>
          </p:cNvSpPr>
          <p:nvPr>
            <p:ph type="title"/>
          </p:nvPr>
        </p:nvSpPr>
        <p:spPr/>
        <p:txBody>
          <a:bodyPr/>
          <a:lstStyle/>
          <a:p>
            <a:r>
              <a:rPr lang="es-AR" sz="3200" b="1">
                <a:solidFill>
                  <a:srgbClr val="FFFF00"/>
                </a:solidFill>
              </a:rPr>
              <a:t>Ley 24.557 DE RIESGOS DE TRABAJO</a:t>
            </a:r>
          </a:p>
        </p:txBody>
      </p:sp>
      <p:sp>
        <p:nvSpPr>
          <p:cNvPr id="161795" name="Rectangle 3"/>
          <p:cNvSpPr>
            <a:spLocks noGrp="1" noRot="1" noChangeArrowheads="1"/>
          </p:cNvSpPr>
          <p:nvPr>
            <p:ph type="body" idx="1"/>
          </p:nvPr>
        </p:nvSpPr>
        <p:spPr>
          <a:xfrm>
            <a:off x="457200" y="1981200"/>
            <a:ext cx="7643813" cy="4616450"/>
          </a:xfrm>
        </p:spPr>
        <p:txBody>
          <a:bodyPr/>
          <a:lstStyle/>
          <a:p>
            <a:pPr>
              <a:lnSpc>
                <a:spcPct val="90000"/>
              </a:lnSpc>
            </a:pPr>
            <a:r>
              <a:rPr lang="es-ES_tradnl" sz="2800" b="1" dirty="0">
                <a:solidFill>
                  <a:srgbClr val="FFFF00"/>
                </a:solidFill>
              </a:rPr>
              <a:t>La ART se encarga de abonar:</a:t>
            </a:r>
          </a:p>
          <a:p>
            <a:pPr lvl="1">
              <a:lnSpc>
                <a:spcPct val="90000"/>
              </a:lnSpc>
            </a:pPr>
            <a:r>
              <a:rPr lang="es-AR" b="1" dirty="0"/>
              <a:t>Atención médica y farmacéutica</a:t>
            </a:r>
          </a:p>
          <a:p>
            <a:pPr lvl="1">
              <a:lnSpc>
                <a:spcPct val="90000"/>
              </a:lnSpc>
            </a:pPr>
            <a:r>
              <a:rPr lang="es-AR" b="1" dirty="0"/>
              <a:t>Rehabilitación</a:t>
            </a:r>
          </a:p>
          <a:p>
            <a:pPr lvl="1">
              <a:lnSpc>
                <a:spcPct val="90000"/>
              </a:lnSpc>
            </a:pPr>
            <a:r>
              <a:rPr lang="es-AR" b="1" dirty="0"/>
              <a:t>Otorgamiento de elementos de prótesis</a:t>
            </a:r>
          </a:p>
          <a:p>
            <a:pPr lvl="1">
              <a:lnSpc>
                <a:spcPct val="90000"/>
              </a:lnSpc>
            </a:pPr>
            <a:r>
              <a:rPr lang="es-AR" b="1" dirty="0"/>
              <a:t>Servicio funerario en caso de muerte por accidente de trabajo aún los denominados </a:t>
            </a:r>
            <a:r>
              <a:rPr lang="es-AR" b="1" i="1" dirty="0">
                <a:solidFill>
                  <a:srgbClr val="FFFF00"/>
                </a:solidFill>
              </a:rPr>
              <a:t>in </a:t>
            </a:r>
            <a:r>
              <a:rPr lang="es-AR" b="1" i="1" dirty="0" err="1">
                <a:solidFill>
                  <a:srgbClr val="FFFF00"/>
                </a:solidFill>
              </a:rPr>
              <a:t>itinere</a:t>
            </a:r>
            <a:endParaRPr lang="es-AR" b="1" i="1" dirty="0">
              <a:solidFill>
                <a:srgbClr val="FFFF00"/>
              </a:solidFill>
            </a:endParaRPr>
          </a:p>
          <a:p>
            <a:pPr lvl="1">
              <a:lnSpc>
                <a:spcPct val="90000"/>
              </a:lnSpc>
            </a:pPr>
            <a:r>
              <a:rPr lang="es-AR" b="1" dirty="0"/>
              <a:t>Costo de enfermedades </a:t>
            </a:r>
            <a:r>
              <a:rPr lang="es-AR" b="1" dirty="0" smtClean="0"/>
              <a:t>profesionales y accidentes de trabajo(Salario)</a:t>
            </a:r>
            <a:endParaRPr lang="es-AR" b="1" dirty="0"/>
          </a:p>
          <a:p>
            <a:pPr lvl="1">
              <a:lnSpc>
                <a:spcPct val="90000"/>
              </a:lnSpc>
            </a:pPr>
            <a:r>
              <a:rPr lang="es-AR" b="1" dirty="0"/>
              <a:t>Indemnizaciones por incapacidad laboral</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61794"/>
                                        </p:tgtEl>
                                        <p:attrNameLst>
                                          <p:attrName>style.visibility</p:attrName>
                                        </p:attrNameLst>
                                      </p:cBhvr>
                                      <p:to>
                                        <p:strVal val="visible"/>
                                      </p:to>
                                    </p:set>
                                    <p:anim calcmode="lin" valueType="num">
                                      <p:cBhvr>
                                        <p:cTn id="7" dur="1000" fill="hold"/>
                                        <p:tgtEl>
                                          <p:spTgt spid="161794"/>
                                        </p:tgtEl>
                                        <p:attrNameLst>
                                          <p:attrName>ppt_w</p:attrName>
                                        </p:attrNameLst>
                                      </p:cBhvr>
                                      <p:tavLst>
                                        <p:tav tm="0">
                                          <p:val>
                                            <p:strVal val="#ppt_w+.3"/>
                                          </p:val>
                                        </p:tav>
                                        <p:tav tm="100000">
                                          <p:val>
                                            <p:strVal val="#ppt_w"/>
                                          </p:val>
                                        </p:tav>
                                      </p:tavLst>
                                    </p:anim>
                                    <p:anim calcmode="lin" valueType="num">
                                      <p:cBhvr>
                                        <p:cTn id="8" dur="1000" fill="hold"/>
                                        <p:tgtEl>
                                          <p:spTgt spid="161794"/>
                                        </p:tgtEl>
                                        <p:attrNameLst>
                                          <p:attrName>ppt_h</p:attrName>
                                        </p:attrNameLst>
                                      </p:cBhvr>
                                      <p:tavLst>
                                        <p:tav tm="0">
                                          <p:val>
                                            <p:strVal val="#ppt_h"/>
                                          </p:val>
                                        </p:tav>
                                        <p:tav tm="100000">
                                          <p:val>
                                            <p:strVal val="#ppt_h"/>
                                          </p:val>
                                        </p:tav>
                                      </p:tavLst>
                                    </p:anim>
                                    <p:animEffect transition="in" filter="fade">
                                      <p:cBhvr>
                                        <p:cTn id="9" dur="1000"/>
                                        <p:tgtEl>
                                          <p:spTgt spid="161794"/>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61795">
                                            <p:txEl>
                                              <p:pRg st="0" end="0"/>
                                            </p:txEl>
                                          </p:spTgt>
                                        </p:tgtEl>
                                        <p:attrNameLst>
                                          <p:attrName>style.visibility</p:attrName>
                                        </p:attrNameLst>
                                      </p:cBhvr>
                                      <p:to>
                                        <p:strVal val="visible"/>
                                      </p:to>
                                    </p:set>
                                    <p:anim calcmode="lin" valueType="num">
                                      <p:cBhvr>
                                        <p:cTn id="14" dur="1000" fill="hold"/>
                                        <p:tgtEl>
                                          <p:spTgt spid="161795">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61795">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61795">
                                            <p:txEl>
                                              <p:pRg st="0" end="0"/>
                                            </p:txEl>
                                          </p:spTgt>
                                        </p:tgtEl>
                                      </p:cBhvr>
                                    </p:animEffect>
                                  </p:childTnLst>
                                </p:cTn>
                              </p:par>
                              <p:par>
                                <p:cTn id="17" presetID="50" presetClass="entr" presetSubtype="0" decel="100000" fill="hold" grpId="0" nodeType="withEffect">
                                  <p:stCondLst>
                                    <p:cond delay="0"/>
                                  </p:stCondLst>
                                  <p:childTnLst>
                                    <p:set>
                                      <p:cBhvr>
                                        <p:cTn id="18" dur="1" fill="hold">
                                          <p:stCondLst>
                                            <p:cond delay="0"/>
                                          </p:stCondLst>
                                        </p:cTn>
                                        <p:tgtEl>
                                          <p:spTgt spid="161795">
                                            <p:txEl>
                                              <p:pRg st="1" end="1"/>
                                            </p:txEl>
                                          </p:spTgt>
                                        </p:tgtEl>
                                        <p:attrNameLst>
                                          <p:attrName>style.visibility</p:attrName>
                                        </p:attrNameLst>
                                      </p:cBhvr>
                                      <p:to>
                                        <p:strVal val="visible"/>
                                      </p:to>
                                    </p:set>
                                    <p:anim calcmode="lin" valueType="num">
                                      <p:cBhvr>
                                        <p:cTn id="19" dur="1000" fill="hold"/>
                                        <p:tgtEl>
                                          <p:spTgt spid="161795">
                                            <p:txEl>
                                              <p:pRg st="1" end="1"/>
                                            </p:txEl>
                                          </p:spTgt>
                                        </p:tgtEl>
                                        <p:attrNameLst>
                                          <p:attrName>ppt_w</p:attrName>
                                        </p:attrNameLst>
                                      </p:cBhvr>
                                      <p:tavLst>
                                        <p:tav tm="0">
                                          <p:val>
                                            <p:strVal val="#ppt_w+.3"/>
                                          </p:val>
                                        </p:tav>
                                        <p:tav tm="100000">
                                          <p:val>
                                            <p:strVal val="#ppt_w"/>
                                          </p:val>
                                        </p:tav>
                                      </p:tavLst>
                                    </p:anim>
                                    <p:anim calcmode="lin" valueType="num">
                                      <p:cBhvr>
                                        <p:cTn id="20" dur="1000" fill="hold"/>
                                        <p:tgtEl>
                                          <p:spTgt spid="161795">
                                            <p:txEl>
                                              <p:pRg st="1" end="1"/>
                                            </p:txEl>
                                          </p:spTgt>
                                        </p:tgtEl>
                                        <p:attrNameLst>
                                          <p:attrName>ppt_h</p:attrName>
                                        </p:attrNameLst>
                                      </p:cBhvr>
                                      <p:tavLst>
                                        <p:tav tm="0">
                                          <p:val>
                                            <p:strVal val="#ppt_h"/>
                                          </p:val>
                                        </p:tav>
                                        <p:tav tm="100000">
                                          <p:val>
                                            <p:strVal val="#ppt_h"/>
                                          </p:val>
                                        </p:tav>
                                      </p:tavLst>
                                    </p:anim>
                                    <p:animEffect transition="in" filter="fade">
                                      <p:cBhvr>
                                        <p:cTn id="21" dur="1000"/>
                                        <p:tgtEl>
                                          <p:spTgt spid="161795">
                                            <p:txEl>
                                              <p:pRg st="1" end="1"/>
                                            </p:txEl>
                                          </p:spTgt>
                                        </p:tgtEl>
                                      </p:cBhvr>
                                    </p:animEffect>
                                  </p:childTnLst>
                                </p:cTn>
                              </p:par>
                              <p:par>
                                <p:cTn id="22" presetID="50" presetClass="entr" presetSubtype="0" decel="100000" fill="hold" grpId="0" nodeType="withEffect">
                                  <p:stCondLst>
                                    <p:cond delay="0"/>
                                  </p:stCondLst>
                                  <p:childTnLst>
                                    <p:set>
                                      <p:cBhvr>
                                        <p:cTn id="23" dur="1" fill="hold">
                                          <p:stCondLst>
                                            <p:cond delay="0"/>
                                          </p:stCondLst>
                                        </p:cTn>
                                        <p:tgtEl>
                                          <p:spTgt spid="161795">
                                            <p:txEl>
                                              <p:pRg st="2" end="2"/>
                                            </p:txEl>
                                          </p:spTgt>
                                        </p:tgtEl>
                                        <p:attrNameLst>
                                          <p:attrName>style.visibility</p:attrName>
                                        </p:attrNameLst>
                                      </p:cBhvr>
                                      <p:to>
                                        <p:strVal val="visible"/>
                                      </p:to>
                                    </p:set>
                                    <p:anim calcmode="lin" valueType="num">
                                      <p:cBhvr>
                                        <p:cTn id="24" dur="1000" fill="hold"/>
                                        <p:tgtEl>
                                          <p:spTgt spid="161795">
                                            <p:txEl>
                                              <p:pRg st="2" end="2"/>
                                            </p:txEl>
                                          </p:spTgt>
                                        </p:tgtEl>
                                        <p:attrNameLst>
                                          <p:attrName>ppt_w</p:attrName>
                                        </p:attrNameLst>
                                      </p:cBhvr>
                                      <p:tavLst>
                                        <p:tav tm="0">
                                          <p:val>
                                            <p:strVal val="#ppt_w+.3"/>
                                          </p:val>
                                        </p:tav>
                                        <p:tav tm="100000">
                                          <p:val>
                                            <p:strVal val="#ppt_w"/>
                                          </p:val>
                                        </p:tav>
                                      </p:tavLst>
                                    </p:anim>
                                    <p:anim calcmode="lin" valueType="num">
                                      <p:cBhvr>
                                        <p:cTn id="25" dur="1000" fill="hold"/>
                                        <p:tgtEl>
                                          <p:spTgt spid="161795">
                                            <p:txEl>
                                              <p:pRg st="2" end="2"/>
                                            </p:txEl>
                                          </p:spTgt>
                                        </p:tgtEl>
                                        <p:attrNameLst>
                                          <p:attrName>ppt_h</p:attrName>
                                        </p:attrNameLst>
                                      </p:cBhvr>
                                      <p:tavLst>
                                        <p:tav tm="0">
                                          <p:val>
                                            <p:strVal val="#ppt_h"/>
                                          </p:val>
                                        </p:tav>
                                        <p:tav tm="100000">
                                          <p:val>
                                            <p:strVal val="#ppt_h"/>
                                          </p:val>
                                        </p:tav>
                                      </p:tavLst>
                                    </p:anim>
                                    <p:animEffect transition="in" filter="fade">
                                      <p:cBhvr>
                                        <p:cTn id="26" dur="1000"/>
                                        <p:tgtEl>
                                          <p:spTgt spid="161795">
                                            <p:txEl>
                                              <p:pRg st="2" end="2"/>
                                            </p:txEl>
                                          </p:spTgt>
                                        </p:tgtEl>
                                      </p:cBhvr>
                                    </p:animEffect>
                                  </p:childTnLst>
                                </p:cTn>
                              </p:par>
                              <p:par>
                                <p:cTn id="27" presetID="50" presetClass="entr" presetSubtype="0" decel="100000" fill="hold" grpId="0" nodeType="withEffect">
                                  <p:stCondLst>
                                    <p:cond delay="0"/>
                                  </p:stCondLst>
                                  <p:childTnLst>
                                    <p:set>
                                      <p:cBhvr>
                                        <p:cTn id="28" dur="1" fill="hold">
                                          <p:stCondLst>
                                            <p:cond delay="0"/>
                                          </p:stCondLst>
                                        </p:cTn>
                                        <p:tgtEl>
                                          <p:spTgt spid="161795">
                                            <p:txEl>
                                              <p:pRg st="3" end="3"/>
                                            </p:txEl>
                                          </p:spTgt>
                                        </p:tgtEl>
                                        <p:attrNameLst>
                                          <p:attrName>style.visibility</p:attrName>
                                        </p:attrNameLst>
                                      </p:cBhvr>
                                      <p:to>
                                        <p:strVal val="visible"/>
                                      </p:to>
                                    </p:set>
                                    <p:anim calcmode="lin" valueType="num">
                                      <p:cBhvr>
                                        <p:cTn id="29" dur="1000" fill="hold"/>
                                        <p:tgtEl>
                                          <p:spTgt spid="161795">
                                            <p:txEl>
                                              <p:pRg st="3" end="3"/>
                                            </p:txEl>
                                          </p:spTgt>
                                        </p:tgtEl>
                                        <p:attrNameLst>
                                          <p:attrName>ppt_w</p:attrName>
                                        </p:attrNameLst>
                                      </p:cBhvr>
                                      <p:tavLst>
                                        <p:tav tm="0">
                                          <p:val>
                                            <p:strVal val="#ppt_w+.3"/>
                                          </p:val>
                                        </p:tav>
                                        <p:tav tm="100000">
                                          <p:val>
                                            <p:strVal val="#ppt_w"/>
                                          </p:val>
                                        </p:tav>
                                      </p:tavLst>
                                    </p:anim>
                                    <p:anim calcmode="lin" valueType="num">
                                      <p:cBhvr>
                                        <p:cTn id="30" dur="1000" fill="hold"/>
                                        <p:tgtEl>
                                          <p:spTgt spid="161795">
                                            <p:txEl>
                                              <p:pRg st="3" end="3"/>
                                            </p:txEl>
                                          </p:spTgt>
                                        </p:tgtEl>
                                        <p:attrNameLst>
                                          <p:attrName>ppt_h</p:attrName>
                                        </p:attrNameLst>
                                      </p:cBhvr>
                                      <p:tavLst>
                                        <p:tav tm="0">
                                          <p:val>
                                            <p:strVal val="#ppt_h"/>
                                          </p:val>
                                        </p:tav>
                                        <p:tav tm="100000">
                                          <p:val>
                                            <p:strVal val="#ppt_h"/>
                                          </p:val>
                                        </p:tav>
                                      </p:tavLst>
                                    </p:anim>
                                    <p:animEffect transition="in" filter="fade">
                                      <p:cBhvr>
                                        <p:cTn id="31" dur="1000"/>
                                        <p:tgtEl>
                                          <p:spTgt spid="161795">
                                            <p:txEl>
                                              <p:pRg st="3" end="3"/>
                                            </p:txEl>
                                          </p:spTgt>
                                        </p:tgtEl>
                                      </p:cBhvr>
                                    </p:animEffect>
                                  </p:childTnLst>
                                </p:cTn>
                              </p:par>
                              <p:par>
                                <p:cTn id="32" presetID="50" presetClass="entr" presetSubtype="0" decel="100000" fill="hold" grpId="0" nodeType="withEffect">
                                  <p:stCondLst>
                                    <p:cond delay="0"/>
                                  </p:stCondLst>
                                  <p:childTnLst>
                                    <p:set>
                                      <p:cBhvr>
                                        <p:cTn id="33" dur="1" fill="hold">
                                          <p:stCondLst>
                                            <p:cond delay="0"/>
                                          </p:stCondLst>
                                        </p:cTn>
                                        <p:tgtEl>
                                          <p:spTgt spid="161795">
                                            <p:txEl>
                                              <p:pRg st="4" end="4"/>
                                            </p:txEl>
                                          </p:spTgt>
                                        </p:tgtEl>
                                        <p:attrNameLst>
                                          <p:attrName>style.visibility</p:attrName>
                                        </p:attrNameLst>
                                      </p:cBhvr>
                                      <p:to>
                                        <p:strVal val="visible"/>
                                      </p:to>
                                    </p:set>
                                    <p:anim calcmode="lin" valueType="num">
                                      <p:cBhvr>
                                        <p:cTn id="34" dur="1000" fill="hold"/>
                                        <p:tgtEl>
                                          <p:spTgt spid="161795">
                                            <p:txEl>
                                              <p:pRg st="4" end="4"/>
                                            </p:txEl>
                                          </p:spTgt>
                                        </p:tgtEl>
                                        <p:attrNameLst>
                                          <p:attrName>ppt_w</p:attrName>
                                        </p:attrNameLst>
                                      </p:cBhvr>
                                      <p:tavLst>
                                        <p:tav tm="0">
                                          <p:val>
                                            <p:strVal val="#ppt_w+.3"/>
                                          </p:val>
                                        </p:tav>
                                        <p:tav tm="100000">
                                          <p:val>
                                            <p:strVal val="#ppt_w"/>
                                          </p:val>
                                        </p:tav>
                                      </p:tavLst>
                                    </p:anim>
                                    <p:anim calcmode="lin" valueType="num">
                                      <p:cBhvr>
                                        <p:cTn id="35" dur="1000" fill="hold"/>
                                        <p:tgtEl>
                                          <p:spTgt spid="161795">
                                            <p:txEl>
                                              <p:pRg st="4" end="4"/>
                                            </p:txEl>
                                          </p:spTgt>
                                        </p:tgtEl>
                                        <p:attrNameLst>
                                          <p:attrName>ppt_h</p:attrName>
                                        </p:attrNameLst>
                                      </p:cBhvr>
                                      <p:tavLst>
                                        <p:tav tm="0">
                                          <p:val>
                                            <p:strVal val="#ppt_h"/>
                                          </p:val>
                                        </p:tav>
                                        <p:tav tm="100000">
                                          <p:val>
                                            <p:strVal val="#ppt_h"/>
                                          </p:val>
                                        </p:tav>
                                      </p:tavLst>
                                    </p:anim>
                                    <p:animEffect transition="in" filter="fade">
                                      <p:cBhvr>
                                        <p:cTn id="36" dur="1000"/>
                                        <p:tgtEl>
                                          <p:spTgt spid="161795">
                                            <p:txEl>
                                              <p:pRg st="4" end="4"/>
                                            </p:txEl>
                                          </p:spTgt>
                                        </p:tgtEl>
                                      </p:cBhvr>
                                    </p:animEffect>
                                  </p:childTnLst>
                                </p:cTn>
                              </p:par>
                              <p:par>
                                <p:cTn id="37" presetID="50" presetClass="entr" presetSubtype="0" decel="100000" fill="hold" grpId="0" nodeType="withEffect">
                                  <p:stCondLst>
                                    <p:cond delay="0"/>
                                  </p:stCondLst>
                                  <p:childTnLst>
                                    <p:set>
                                      <p:cBhvr>
                                        <p:cTn id="38" dur="1" fill="hold">
                                          <p:stCondLst>
                                            <p:cond delay="0"/>
                                          </p:stCondLst>
                                        </p:cTn>
                                        <p:tgtEl>
                                          <p:spTgt spid="161795">
                                            <p:txEl>
                                              <p:pRg st="5" end="5"/>
                                            </p:txEl>
                                          </p:spTgt>
                                        </p:tgtEl>
                                        <p:attrNameLst>
                                          <p:attrName>style.visibility</p:attrName>
                                        </p:attrNameLst>
                                      </p:cBhvr>
                                      <p:to>
                                        <p:strVal val="visible"/>
                                      </p:to>
                                    </p:set>
                                    <p:anim calcmode="lin" valueType="num">
                                      <p:cBhvr>
                                        <p:cTn id="39" dur="1000" fill="hold"/>
                                        <p:tgtEl>
                                          <p:spTgt spid="161795">
                                            <p:txEl>
                                              <p:pRg st="5" end="5"/>
                                            </p:txEl>
                                          </p:spTgt>
                                        </p:tgtEl>
                                        <p:attrNameLst>
                                          <p:attrName>ppt_w</p:attrName>
                                        </p:attrNameLst>
                                      </p:cBhvr>
                                      <p:tavLst>
                                        <p:tav tm="0">
                                          <p:val>
                                            <p:strVal val="#ppt_w+.3"/>
                                          </p:val>
                                        </p:tav>
                                        <p:tav tm="100000">
                                          <p:val>
                                            <p:strVal val="#ppt_w"/>
                                          </p:val>
                                        </p:tav>
                                      </p:tavLst>
                                    </p:anim>
                                    <p:anim calcmode="lin" valueType="num">
                                      <p:cBhvr>
                                        <p:cTn id="40" dur="1000" fill="hold"/>
                                        <p:tgtEl>
                                          <p:spTgt spid="161795">
                                            <p:txEl>
                                              <p:pRg st="5" end="5"/>
                                            </p:txEl>
                                          </p:spTgt>
                                        </p:tgtEl>
                                        <p:attrNameLst>
                                          <p:attrName>ppt_h</p:attrName>
                                        </p:attrNameLst>
                                      </p:cBhvr>
                                      <p:tavLst>
                                        <p:tav tm="0">
                                          <p:val>
                                            <p:strVal val="#ppt_h"/>
                                          </p:val>
                                        </p:tav>
                                        <p:tav tm="100000">
                                          <p:val>
                                            <p:strVal val="#ppt_h"/>
                                          </p:val>
                                        </p:tav>
                                      </p:tavLst>
                                    </p:anim>
                                    <p:animEffect transition="in" filter="fade">
                                      <p:cBhvr>
                                        <p:cTn id="41" dur="1000"/>
                                        <p:tgtEl>
                                          <p:spTgt spid="161795">
                                            <p:txEl>
                                              <p:pRg st="5" end="5"/>
                                            </p:txEl>
                                          </p:spTgt>
                                        </p:tgtEl>
                                      </p:cBhvr>
                                    </p:animEffect>
                                  </p:childTnLst>
                                </p:cTn>
                              </p:par>
                              <p:par>
                                <p:cTn id="42" presetID="50" presetClass="entr" presetSubtype="0" decel="100000" fill="hold" grpId="0" nodeType="withEffect">
                                  <p:stCondLst>
                                    <p:cond delay="0"/>
                                  </p:stCondLst>
                                  <p:childTnLst>
                                    <p:set>
                                      <p:cBhvr>
                                        <p:cTn id="43" dur="1" fill="hold">
                                          <p:stCondLst>
                                            <p:cond delay="0"/>
                                          </p:stCondLst>
                                        </p:cTn>
                                        <p:tgtEl>
                                          <p:spTgt spid="161795">
                                            <p:txEl>
                                              <p:pRg st="6" end="6"/>
                                            </p:txEl>
                                          </p:spTgt>
                                        </p:tgtEl>
                                        <p:attrNameLst>
                                          <p:attrName>style.visibility</p:attrName>
                                        </p:attrNameLst>
                                      </p:cBhvr>
                                      <p:to>
                                        <p:strVal val="visible"/>
                                      </p:to>
                                    </p:set>
                                    <p:anim calcmode="lin" valueType="num">
                                      <p:cBhvr>
                                        <p:cTn id="44" dur="1000" fill="hold"/>
                                        <p:tgtEl>
                                          <p:spTgt spid="161795">
                                            <p:txEl>
                                              <p:pRg st="6" end="6"/>
                                            </p:txEl>
                                          </p:spTgt>
                                        </p:tgtEl>
                                        <p:attrNameLst>
                                          <p:attrName>ppt_w</p:attrName>
                                        </p:attrNameLst>
                                      </p:cBhvr>
                                      <p:tavLst>
                                        <p:tav tm="0">
                                          <p:val>
                                            <p:strVal val="#ppt_w+.3"/>
                                          </p:val>
                                        </p:tav>
                                        <p:tav tm="100000">
                                          <p:val>
                                            <p:strVal val="#ppt_w"/>
                                          </p:val>
                                        </p:tav>
                                      </p:tavLst>
                                    </p:anim>
                                    <p:anim calcmode="lin" valueType="num">
                                      <p:cBhvr>
                                        <p:cTn id="45" dur="1000" fill="hold"/>
                                        <p:tgtEl>
                                          <p:spTgt spid="161795">
                                            <p:txEl>
                                              <p:pRg st="6" end="6"/>
                                            </p:txEl>
                                          </p:spTgt>
                                        </p:tgtEl>
                                        <p:attrNameLst>
                                          <p:attrName>ppt_h</p:attrName>
                                        </p:attrNameLst>
                                      </p:cBhvr>
                                      <p:tavLst>
                                        <p:tav tm="0">
                                          <p:val>
                                            <p:strVal val="#ppt_h"/>
                                          </p:val>
                                        </p:tav>
                                        <p:tav tm="100000">
                                          <p:val>
                                            <p:strVal val="#ppt_h"/>
                                          </p:val>
                                        </p:tav>
                                      </p:tavLst>
                                    </p:anim>
                                    <p:animEffect transition="in" filter="fade">
                                      <p:cBhvr>
                                        <p:cTn id="46" dur="1000"/>
                                        <p:tgtEl>
                                          <p:spTgt spid="16179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1794" grpId="0"/>
      <p:bldP spid="16179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9E63853F-6559-4553-9C74-C20983D8986B}" type="slidenum">
              <a:rPr lang="es-ES"/>
              <a:pPr/>
              <a:t>22</a:t>
            </a:fld>
            <a:endParaRPr lang="es-ES"/>
          </a:p>
        </p:txBody>
      </p:sp>
      <p:sp>
        <p:nvSpPr>
          <p:cNvPr id="162818" name="Rectangle 2"/>
          <p:cNvSpPr>
            <a:spLocks noGrp="1" noRot="1" noChangeArrowheads="1"/>
          </p:cNvSpPr>
          <p:nvPr>
            <p:ph type="title"/>
          </p:nvPr>
        </p:nvSpPr>
        <p:spPr/>
        <p:txBody>
          <a:bodyPr/>
          <a:lstStyle/>
          <a:p>
            <a:r>
              <a:rPr lang="es-AR" sz="3200" b="1">
                <a:solidFill>
                  <a:srgbClr val="FFFF00"/>
                </a:solidFill>
              </a:rPr>
              <a:t>SERVICIO DE MEDICINA DEL TRABAJO</a:t>
            </a:r>
          </a:p>
        </p:txBody>
      </p:sp>
      <p:sp>
        <p:nvSpPr>
          <p:cNvPr id="162819" name="Rectangle 3"/>
          <p:cNvSpPr>
            <a:spLocks noGrp="1" noRot="1" noChangeArrowheads="1"/>
          </p:cNvSpPr>
          <p:nvPr>
            <p:ph type="body" idx="1"/>
          </p:nvPr>
        </p:nvSpPr>
        <p:spPr>
          <a:xfrm>
            <a:off x="457200" y="1981200"/>
            <a:ext cx="7643813" cy="4616450"/>
          </a:xfrm>
        </p:spPr>
        <p:txBody>
          <a:bodyPr/>
          <a:lstStyle/>
          <a:p>
            <a:pPr>
              <a:lnSpc>
                <a:spcPct val="90000"/>
              </a:lnSpc>
              <a:buFont typeface="Wingdings" pitchFamily="2" charset="2"/>
              <a:buNone/>
            </a:pPr>
            <a:r>
              <a:rPr lang="es-AR" b="1" dirty="0"/>
              <a:t>	Dependiendo de la cantidad de empleados, puede ser:</a:t>
            </a:r>
          </a:p>
          <a:p>
            <a:pPr>
              <a:lnSpc>
                <a:spcPct val="90000"/>
              </a:lnSpc>
            </a:pPr>
            <a:r>
              <a:rPr lang="es-AR" b="1" dirty="0">
                <a:solidFill>
                  <a:srgbClr val="FFFF00"/>
                </a:solidFill>
              </a:rPr>
              <a:t>INTERNO:</a:t>
            </a:r>
            <a:r>
              <a:rPr lang="es-AR" b="1" dirty="0"/>
              <a:t> instalado en la empresa (debe incluir médicos, enfermeras, profesional en higiene y seguridad industrial y técnicos en higiene y seguridad)</a:t>
            </a:r>
          </a:p>
          <a:p>
            <a:pPr>
              <a:lnSpc>
                <a:spcPct val="90000"/>
              </a:lnSpc>
            </a:pPr>
            <a:r>
              <a:rPr lang="es-AR" b="1" dirty="0">
                <a:solidFill>
                  <a:srgbClr val="FFFF00"/>
                </a:solidFill>
              </a:rPr>
              <a:t>EXTERNO</a:t>
            </a:r>
            <a:r>
              <a:rPr lang="es-AR" b="1" dirty="0"/>
              <a:t>: cuando funciona fuera de la empresa (consultorio o clínica)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withEffect">
                                  <p:stCondLst>
                                    <p:cond delay="0"/>
                                  </p:stCondLst>
                                  <p:childTnLst>
                                    <p:animEffect transition="out" filter="fade">
                                      <p:cBhvr>
                                        <p:cTn id="6" dur="500"/>
                                        <p:tgtEl>
                                          <p:spTgt spid="162818"/>
                                        </p:tgtEl>
                                      </p:cBhvr>
                                    </p:animEffect>
                                    <p:animScale>
                                      <p:cBhvr>
                                        <p:cTn id="7" dur="250" autoRev="1" fill="hold"/>
                                        <p:tgtEl>
                                          <p:spTgt spid="16281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8" grpId="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BD3C73BD-970C-4ACA-B974-9132894D0161}" type="slidenum">
              <a:rPr lang="es-ES"/>
              <a:pPr/>
              <a:t>23</a:t>
            </a:fld>
            <a:endParaRPr lang="es-ES"/>
          </a:p>
        </p:txBody>
      </p:sp>
      <p:sp>
        <p:nvSpPr>
          <p:cNvPr id="163842" name="Rectangle 2"/>
          <p:cNvSpPr>
            <a:spLocks noGrp="1" noRot="1" noChangeArrowheads="1"/>
          </p:cNvSpPr>
          <p:nvPr>
            <p:ph type="title"/>
          </p:nvPr>
        </p:nvSpPr>
        <p:spPr/>
        <p:txBody>
          <a:bodyPr/>
          <a:lstStyle/>
          <a:p>
            <a:r>
              <a:rPr lang="es-AR" sz="3200" b="1">
                <a:solidFill>
                  <a:srgbClr val="FFFF00"/>
                </a:solidFill>
              </a:rPr>
              <a:t>SERVICIO INTERNO DE MEDICINA DEL TRABAJO</a:t>
            </a:r>
          </a:p>
        </p:txBody>
      </p:sp>
      <p:sp>
        <p:nvSpPr>
          <p:cNvPr id="163843" name="Rectangle 3"/>
          <p:cNvSpPr>
            <a:spLocks noGrp="1" noRot="1" noChangeArrowheads="1"/>
          </p:cNvSpPr>
          <p:nvPr>
            <p:ph type="body" idx="1"/>
          </p:nvPr>
        </p:nvSpPr>
        <p:spPr>
          <a:xfrm>
            <a:off x="457200" y="1981200"/>
            <a:ext cx="8075613" cy="4616450"/>
          </a:xfrm>
        </p:spPr>
        <p:txBody>
          <a:bodyPr/>
          <a:lstStyle/>
          <a:p>
            <a:pPr>
              <a:buFont typeface="Wingdings" pitchFamily="2" charset="2"/>
              <a:buNone/>
            </a:pPr>
            <a:r>
              <a:rPr lang="es-AR" b="1" dirty="0"/>
              <a:t>	</a:t>
            </a:r>
            <a:r>
              <a:rPr lang="es-AR" b="1" dirty="0">
                <a:solidFill>
                  <a:srgbClr val="FFFF00"/>
                </a:solidFill>
              </a:rPr>
              <a:t>Trabajadores equivalentes:</a:t>
            </a:r>
            <a:r>
              <a:rPr lang="es-AR" b="1" dirty="0"/>
              <a:t> suma de trabajadores dedicados a las tareas de producción más el 50 % del número de trabajadores asignados a tareas administrativas.</a:t>
            </a:r>
          </a:p>
          <a:p>
            <a:pPr>
              <a:buFont typeface="Wingdings" pitchFamily="2" charset="2"/>
              <a:buNone/>
            </a:pPr>
            <a:r>
              <a:rPr lang="es-AR" b="1" dirty="0"/>
              <a:t>	Si la cantidad de trabajadores equivalentes es superior a 150, el empleador debe asignar la siguiente cantidad de horas-médico semanales: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63842"/>
                                        </p:tgtEl>
                                        <p:attrNameLst>
                                          <p:attrName>style.visibility</p:attrName>
                                        </p:attrNameLst>
                                      </p:cBhvr>
                                      <p:to>
                                        <p:strVal val="visible"/>
                                      </p:to>
                                    </p:set>
                                    <p:anim calcmode="lin" valueType="num">
                                      <p:cBhvr>
                                        <p:cTn id="7" dur="500" fill="hold"/>
                                        <p:tgtEl>
                                          <p:spTgt spid="163842"/>
                                        </p:tgtEl>
                                        <p:attrNameLst>
                                          <p:attrName>ppt_w</p:attrName>
                                        </p:attrNameLst>
                                      </p:cBhvr>
                                      <p:tavLst>
                                        <p:tav tm="0">
                                          <p:val>
                                            <p:fltVal val="0"/>
                                          </p:val>
                                        </p:tav>
                                        <p:tav tm="100000">
                                          <p:val>
                                            <p:strVal val="#ppt_w"/>
                                          </p:val>
                                        </p:tav>
                                      </p:tavLst>
                                    </p:anim>
                                    <p:anim calcmode="lin" valueType="num">
                                      <p:cBhvr>
                                        <p:cTn id="8" dur="500" fill="hold"/>
                                        <p:tgtEl>
                                          <p:spTgt spid="163842"/>
                                        </p:tgtEl>
                                        <p:attrNameLst>
                                          <p:attrName>ppt_h</p:attrName>
                                        </p:attrNameLst>
                                      </p:cBhvr>
                                      <p:tavLst>
                                        <p:tav tm="0">
                                          <p:val>
                                            <p:fltVal val="0"/>
                                          </p:val>
                                        </p:tav>
                                        <p:tav tm="100000">
                                          <p:val>
                                            <p:strVal val="#ppt_h"/>
                                          </p:val>
                                        </p:tav>
                                      </p:tavLst>
                                    </p:anim>
                                    <p:animEffect transition="in" filter="fade">
                                      <p:cBhvr>
                                        <p:cTn id="9" dur="500"/>
                                        <p:tgtEl>
                                          <p:spTgt spid="163842"/>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63843">
                                            <p:txEl>
                                              <p:pRg st="0" end="0"/>
                                            </p:txEl>
                                          </p:spTgt>
                                        </p:tgtEl>
                                        <p:attrNameLst>
                                          <p:attrName>style.visibility</p:attrName>
                                        </p:attrNameLst>
                                      </p:cBhvr>
                                      <p:to>
                                        <p:strVal val="visible"/>
                                      </p:to>
                                    </p:set>
                                    <p:animEffect transition="in" filter="fade">
                                      <p:cBhvr>
                                        <p:cTn id="14" dur="1000">
                                          <p:stCondLst>
                                            <p:cond delay="0"/>
                                          </p:stCondLst>
                                        </p:cTn>
                                        <p:tgtEl>
                                          <p:spTgt spid="16384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63843">
                                            <p:txEl>
                                              <p:pRg st="1" end="1"/>
                                            </p:txEl>
                                          </p:spTgt>
                                        </p:tgtEl>
                                        <p:attrNameLst>
                                          <p:attrName>style.visibility</p:attrName>
                                        </p:attrNameLst>
                                      </p:cBhvr>
                                      <p:to>
                                        <p:strVal val="visible"/>
                                      </p:to>
                                    </p:set>
                                    <p:animEffect transition="in" filter="fade">
                                      <p:cBhvr>
                                        <p:cTn id="19" dur="1000">
                                          <p:stCondLst>
                                            <p:cond delay="0"/>
                                          </p:stCondLst>
                                        </p:cTn>
                                        <p:tgtEl>
                                          <p:spTgt spid="16384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2" grpId="0"/>
      <p:bldP spid="163843"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 name="5 Marcador de número de diapositiva"/>
          <p:cNvSpPr>
            <a:spLocks noGrp="1"/>
          </p:cNvSpPr>
          <p:nvPr>
            <p:ph type="sldNum" sz="quarter" idx="12"/>
          </p:nvPr>
        </p:nvSpPr>
        <p:spPr/>
        <p:txBody>
          <a:bodyPr/>
          <a:lstStyle/>
          <a:p>
            <a:fld id="{529AF882-2940-4CA2-AAC3-E49F811EDDB6}" type="slidenum">
              <a:rPr lang="es-ES"/>
              <a:pPr/>
              <a:t>24</a:t>
            </a:fld>
            <a:endParaRPr lang="es-ES"/>
          </a:p>
        </p:txBody>
      </p:sp>
      <p:sp>
        <p:nvSpPr>
          <p:cNvPr id="164866" name="Rectangle 2"/>
          <p:cNvSpPr>
            <a:spLocks noGrp="1" noRot="1" noChangeArrowheads="1"/>
          </p:cNvSpPr>
          <p:nvPr>
            <p:ph type="title"/>
          </p:nvPr>
        </p:nvSpPr>
        <p:spPr>
          <a:xfrm>
            <a:off x="301625" y="228600"/>
            <a:ext cx="8510588" cy="1063625"/>
          </a:xfrm>
        </p:spPr>
        <p:txBody>
          <a:bodyPr/>
          <a:lstStyle/>
          <a:p>
            <a:r>
              <a:rPr lang="es-AR" sz="3200" b="1">
                <a:solidFill>
                  <a:srgbClr val="FFFF00"/>
                </a:solidFill>
              </a:rPr>
              <a:t>SERVICIO INTERNO DE MEDICINA DEL TRABAJO</a:t>
            </a:r>
          </a:p>
        </p:txBody>
      </p:sp>
      <p:graphicFrame>
        <p:nvGraphicFramePr>
          <p:cNvPr id="164891" name="Group 27"/>
          <p:cNvGraphicFramePr>
            <a:graphicFrameLocks noGrp="1"/>
          </p:cNvGraphicFramePr>
          <p:nvPr>
            <p:ph idx="1"/>
          </p:nvPr>
        </p:nvGraphicFramePr>
        <p:xfrm>
          <a:off x="468313" y="1557338"/>
          <a:ext cx="8229600" cy="3937000"/>
        </p:xfrm>
        <a:graphic>
          <a:graphicData uri="http://schemas.openxmlformats.org/drawingml/2006/table">
            <a:tbl>
              <a:tblPr/>
              <a:tblGrid>
                <a:gridCol w="4114800"/>
                <a:gridCol w="4114800"/>
              </a:tblGrid>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rgbClr val="FFFF00"/>
                          </a:solidFill>
                          <a:effectLst>
                            <a:outerShdw blurRad="38100" dist="38100" dir="2700000" algn="tl">
                              <a:srgbClr val="000000"/>
                            </a:outerShdw>
                          </a:effectLst>
                          <a:latin typeface="Arial" charset="0"/>
                        </a:rPr>
                        <a:t>TRABAJADORES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rgbClr val="FFFF00"/>
                          </a:solidFill>
                          <a:effectLst>
                            <a:outerShdw blurRad="38100" dist="38100" dir="2700000" algn="tl">
                              <a:srgbClr val="000000"/>
                            </a:outerShdw>
                          </a:effectLst>
                          <a:latin typeface="Arial" charset="0"/>
                        </a:rPr>
                        <a:t>EQUIVALENTES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rgbClr val="FFFF00"/>
                          </a:solidFill>
                          <a:effectLst>
                            <a:outerShdw blurRad="38100" dist="38100" dir="2700000" algn="tl">
                              <a:srgbClr val="000000"/>
                            </a:outerShdw>
                          </a:effectLst>
                          <a:latin typeface="Arial" charset="0"/>
                        </a:rPr>
                        <a:t>HORAS-MÉDICO</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rgbClr val="FFFF00"/>
                          </a:solidFill>
                          <a:effectLst>
                            <a:outerShdw blurRad="38100" dist="38100" dir="2700000" algn="tl">
                              <a:srgbClr val="000000"/>
                            </a:outerShdw>
                          </a:effectLst>
                          <a:latin typeface="Arial" charset="0"/>
                        </a:rPr>
                        <a:t>SEMANALES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151-300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301-500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501-700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15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85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701-1000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1001-1500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AR" sz="1800" b="1" i="0" u="none" strike="noStrike" cap="none" normalizeH="0" baseline="0" smtClean="0">
                          <a:ln>
                            <a:noFill/>
                          </a:ln>
                          <a:solidFill>
                            <a:schemeClr val="tx1"/>
                          </a:solidFill>
                          <a:effectLst/>
                          <a:latin typeface="Arial" charset="0"/>
                        </a:rPr>
                        <a:t>25</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4890" name="Text Box 26"/>
          <p:cNvSpPr txBox="1">
            <a:spLocks noChangeArrowheads="1"/>
          </p:cNvSpPr>
          <p:nvPr/>
        </p:nvSpPr>
        <p:spPr bwMode="auto">
          <a:xfrm>
            <a:off x="684213" y="6021388"/>
            <a:ext cx="8012112" cy="822325"/>
          </a:xfrm>
          <a:prstGeom prst="rect">
            <a:avLst/>
          </a:prstGeom>
          <a:noFill/>
          <a:ln w="9525">
            <a:noFill/>
            <a:miter lim="800000"/>
            <a:headEnd/>
            <a:tailEnd/>
          </a:ln>
          <a:effectLst/>
        </p:spPr>
        <p:txBody>
          <a:bodyPr>
            <a:spAutoFit/>
          </a:bodyPr>
          <a:lstStyle/>
          <a:p>
            <a:r>
              <a:rPr lang="es-AR" sz="2400" b="1">
                <a:solidFill>
                  <a:srgbClr val="FFFF00"/>
                </a:solidFill>
                <a:effectLst>
                  <a:outerShdw blurRad="38100" dist="38100" dir="2700000" algn="tl">
                    <a:srgbClr val="000000"/>
                  </a:outerShdw>
                </a:effectLst>
              </a:rPr>
              <a:t>A partir de 1501 trabajadores se deberá agregar a las 25 horas una hora por cada 100 trabajadores.</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64866"/>
                                        </p:tgtEl>
                                        <p:attrNameLst>
                                          <p:attrName>style.visibility</p:attrName>
                                        </p:attrNameLst>
                                      </p:cBhvr>
                                      <p:to>
                                        <p:strVal val="visible"/>
                                      </p:to>
                                    </p:set>
                                    <p:anim calcmode="lin" valueType="num">
                                      <p:cBhvr>
                                        <p:cTn id="7" dur="1000" fill="hold"/>
                                        <p:tgtEl>
                                          <p:spTgt spid="164866"/>
                                        </p:tgtEl>
                                        <p:attrNameLst>
                                          <p:attrName>ppt_w</p:attrName>
                                        </p:attrNameLst>
                                      </p:cBhvr>
                                      <p:tavLst>
                                        <p:tav tm="0">
                                          <p:val>
                                            <p:strVal val="#ppt_w+.3"/>
                                          </p:val>
                                        </p:tav>
                                        <p:tav tm="100000">
                                          <p:val>
                                            <p:strVal val="#ppt_w"/>
                                          </p:val>
                                        </p:tav>
                                      </p:tavLst>
                                    </p:anim>
                                    <p:anim calcmode="lin" valueType="num">
                                      <p:cBhvr>
                                        <p:cTn id="8" dur="1000" fill="hold"/>
                                        <p:tgtEl>
                                          <p:spTgt spid="164866"/>
                                        </p:tgtEl>
                                        <p:attrNameLst>
                                          <p:attrName>ppt_h</p:attrName>
                                        </p:attrNameLst>
                                      </p:cBhvr>
                                      <p:tavLst>
                                        <p:tav tm="0">
                                          <p:val>
                                            <p:strVal val="#ppt_h"/>
                                          </p:val>
                                        </p:tav>
                                        <p:tav tm="100000">
                                          <p:val>
                                            <p:strVal val="#ppt_h"/>
                                          </p:val>
                                        </p:tav>
                                      </p:tavLst>
                                    </p:anim>
                                    <p:animEffect transition="in" filter="fade">
                                      <p:cBhvr>
                                        <p:cTn id="9" dur="1000"/>
                                        <p:tgtEl>
                                          <p:spTgt spid="1648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866" grpId="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1019A49-A247-41C2-957D-B0B4F6F3F2E6}" type="slidenum">
              <a:rPr lang="es-ES"/>
              <a:pPr/>
              <a:t>25</a:t>
            </a:fld>
            <a:endParaRPr lang="es-ES"/>
          </a:p>
        </p:txBody>
      </p:sp>
      <p:sp>
        <p:nvSpPr>
          <p:cNvPr id="165890" name="Rectangle 2"/>
          <p:cNvSpPr>
            <a:spLocks noGrp="1" noRot="1" noChangeArrowheads="1"/>
          </p:cNvSpPr>
          <p:nvPr>
            <p:ph type="title"/>
          </p:nvPr>
        </p:nvSpPr>
        <p:spPr>
          <a:xfrm>
            <a:off x="301625" y="228600"/>
            <a:ext cx="8510588" cy="1063625"/>
          </a:xfrm>
        </p:spPr>
        <p:txBody>
          <a:bodyPr/>
          <a:lstStyle/>
          <a:p>
            <a:r>
              <a:rPr lang="es-AR" sz="3200" b="1">
                <a:solidFill>
                  <a:srgbClr val="FFFF00"/>
                </a:solidFill>
              </a:rPr>
              <a:t>SERVICIO EXTERNO DE MEDICINA DEL TRABAJO</a:t>
            </a:r>
          </a:p>
        </p:txBody>
      </p:sp>
      <p:sp>
        <p:nvSpPr>
          <p:cNvPr id="165891" name="Text Box 3"/>
          <p:cNvSpPr txBox="1">
            <a:spLocks noChangeArrowheads="1"/>
          </p:cNvSpPr>
          <p:nvPr/>
        </p:nvSpPr>
        <p:spPr bwMode="auto">
          <a:xfrm>
            <a:off x="611188" y="1892300"/>
            <a:ext cx="8012112" cy="5016758"/>
          </a:xfrm>
          <a:prstGeom prst="rect">
            <a:avLst/>
          </a:prstGeom>
          <a:noFill/>
          <a:ln w="9525">
            <a:noFill/>
            <a:miter lim="800000"/>
            <a:headEnd/>
            <a:tailEnd/>
          </a:ln>
          <a:effectLst/>
        </p:spPr>
        <p:txBody>
          <a:bodyPr>
            <a:spAutoFit/>
          </a:bodyPr>
          <a:lstStyle/>
          <a:p>
            <a:r>
              <a:rPr lang="es-AR" sz="3200" dirty="0"/>
              <a:t>Las </a:t>
            </a:r>
            <a:r>
              <a:rPr lang="es-AR" sz="3200" dirty="0">
                <a:solidFill>
                  <a:srgbClr val="FFFF00"/>
                </a:solidFill>
              </a:rPr>
              <a:t>empresas de medicina laboral</a:t>
            </a:r>
            <a:r>
              <a:rPr lang="es-AR" sz="3200" dirty="0"/>
              <a:t> brindan el servicio de salud ocupacional a las </a:t>
            </a:r>
            <a:r>
              <a:rPr lang="es-AR" sz="3200" dirty="0">
                <a:solidFill>
                  <a:srgbClr val="FFFF00"/>
                </a:solidFill>
              </a:rPr>
              <a:t>pequeñas o medianas empresas</a:t>
            </a:r>
            <a:r>
              <a:rPr lang="es-AR" sz="3200" dirty="0"/>
              <a:t> que, por cantidad de personal, (menos de 150 trabajadores equivalentes) no están obligadas a contar con un servicio interno.</a:t>
            </a:r>
          </a:p>
          <a:p>
            <a:r>
              <a:rPr lang="es-AR" sz="3200" dirty="0"/>
              <a:t>Generalmente </a:t>
            </a:r>
            <a:r>
              <a:rPr lang="es-AR" sz="3200" dirty="0">
                <a:solidFill>
                  <a:srgbClr val="FFFF00"/>
                </a:solidFill>
              </a:rPr>
              <a:t>se pactan </a:t>
            </a:r>
            <a:r>
              <a:rPr lang="es-AR" sz="3200" i="1" dirty="0">
                <a:solidFill>
                  <a:srgbClr val="FFFF00"/>
                </a:solidFill>
              </a:rPr>
              <a:t>abonos</a:t>
            </a:r>
            <a:r>
              <a:rPr lang="es-AR" sz="3200" dirty="0"/>
              <a:t> que incluyen una serie de prestaciones.</a:t>
            </a:r>
          </a:p>
          <a:p>
            <a:pPr algn="just"/>
            <a:endParaRPr lang="es-AR" sz="3200" dirty="0"/>
          </a:p>
          <a:p>
            <a:pPr algn="just"/>
            <a:endParaRPr lang="es-AR" sz="3200"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1" fill="hold">
                                          <p:stCondLst>
                                            <p:cond delay="0"/>
                                          </p:stCondLst>
                                        </p:cTn>
                                        <p:tgtEl>
                                          <p:spTgt spid="165890"/>
                                        </p:tgtEl>
                                        <p:attrNameLst>
                                          <p:attrName>style.visibility</p:attrName>
                                        </p:attrNameLst>
                                      </p:cBhvr>
                                      <p:to>
                                        <p:strVal val="visible"/>
                                      </p:to>
                                    </p:set>
                                    <p:anim calcmode="lin" valueType="num">
                                      <p:cBhvr>
                                        <p:cTn id="7" dur="1000" fill="hold">
                                          <p:stCondLst>
                                            <p:cond delay="0"/>
                                          </p:stCondLst>
                                        </p:cTn>
                                        <p:tgtEl>
                                          <p:spTgt spid="165890"/>
                                        </p:tgtEl>
                                        <p:attrNameLst>
                                          <p:attrName>style.rotation</p:attrName>
                                        </p:attrNameLst>
                                      </p:cBhvr>
                                      <p:tavLst>
                                        <p:tav tm="0">
                                          <p:val>
                                            <p:fltVal val="-90"/>
                                          </p:val>
                                        </p:tav>
                                        <p:tav tm="100000">
                                          <p:val>
                                            <p:fltVal val="0"/>
                                          </p:val>
                                        </p:tav>
                                      </p:tavLst>
                                    </p:anim>
                                    <p:anim calcmode="lin" valueType="num">
                                      <p:cBhvr>
                                        <p:cTn id="8" dur="1000" fill="hold">
                                          <p:stCondLst>
                                            <p:cond delay="0"/>
                                          </p:stCondLst>
                                        </p:cTn>
                                        <p:tgtEl>
                                          <p:spTgt spid="165890"/>
                                        </p:tgtEl>
                                        <p:attrNameLst>
                                          <p:attrName>ppt_w</p:attrName>
                                        </p:attrNameLst>
                                      </p:cBhvr>
                                      <p:tavLst>
                                        <p:tav tm="0">
                                          <p:val>
                                            <p:strVal val="#ppt_w-.5"/>
                                          </p:val>
                                        </p:tav>
                                        <p:tav tm="50000">
                                          <p:val>
                                            <p:strVal val="#ppt_w-.5"/>
                                          </p:val>
                                        </p:tav>
                                        <p:tav tm="100000">
                                          <p:val>
                                            <p:strVal val="#ppt_w"/>
                                          </p:val>
                                        </p:tav>
                                      </p:tavLst>
                                    </p:anim>
                                    <p:anim calcmode="lin" valueType="num">
                                      <p:cBhvr>
                                        <p:cTn id="9" dur="1000" fill="hold">
                                          <p:stCondLst>
                                            <p:cond delay="0"/>
                                          </p:stCondLst>
                                        </p:cTn>
                                        <p:tgtEl>
                                          <p:spTgt spid="165890"/>
                                        </p:tgtEl>
                                        <p:attrNameLst>
                                          <p:attrName>ppt_h</p:attrName>
                                        </p:attrNameLst>
                                      </p:cBhvr>
                                      <p:tavLst>
                                        <p:tav tm="0">
                                          <p:val>
                                            <p:strVal val="#ppt_h"/>
                                          </p:val>
                                        </p:tav>
                                        <p:tav tm="100000">
                                          <p:val>
                                            <p:strVal val="#ppt_h"/>
                                          </p:val>
                                        </p:tav>
                                      </p:tavLst>
                                    </p:anim>
                                    <p:anim calcmode="lin" valueType="num">
                                      <p:cBhvr>
                                        <p:cTn id="10" dur="1000" fill="hold">
                                          <p:stCondLst>
                                            <p:cond delay="0"/>
                                          </p:stCondLst>
                                        </p:cTn>
                                        <p:tgtEl>
                                          <p:spTgt spid="165890"/>
                                        </p:tgtEl>
                                        <p:attrNameLst>
                                          <p:attrName>ppt_x</p:attrName>
                                        </p:attrNameLst>
                                      </p:cBhvr>
                                      <p:tavLst>
                                        <p:tav tm="0">
                                          <p:val>
                                            <p:strVal val="#ppt_x+.4"/>
                                          </p:val>
                                        </p:tav>
                                        <p:tav tm="100000">
                                          <p:val>
                                            <p:strVal val="#ppt_x"/>
                                          </p:val>
                                        </p:tav>
                                      </p:tavLst>
                                    </p:anim>
                                    <p:anim calcmode="lin" valueType="num">
                                      <p:cBhvr>
                                        <p:cTn id="11" dur="1000" fill="hold">
                                          <p:stCondLst>
                                            <p:cond delay="0"/>
                                          </p:stCondLst>
                                        </p:cTn>
                                        <p:tgtEl>
                                          <p:spTgt spid="165890"/>
                                        </p:tgtEl>
                                        <p:attrNameLst>
                                          <p:attrName>ppt_y</p:attrName>
                                        </p:attrNameLst>
                                      </p:cBhvr>
                                      <p:tavLst>
                                        <p:tav tm="0">
                                          <p:val>
                                            <p:strVal val="#ppt_y-.2"/>
                                          </p:val>
                                        </p:tav>
                                        <p:tav tm="5000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5" presetClass="exit" presetSubtype="0" fill="hold" grpId="1" nodeType="clickEffect">
                                  <p:stCondLst>
                                    <p:cond delay="0"/>
                                  </p:stCondLst>
                                  <p:childTnLst>
                                    <p:anim calcmode="lin" valueType="num">
                                      <p:cBhvr>
                                        <p:cTn id="15" dur="2000" fill="hold"/>
                                        <p:tgtEl>
                                          <p:spTgt spid="165890"/>
                                        </p:tgtEl>
                                        <p:attrNameLst>
                                          <p:attrName>style.rotation</p:attrName>
                                        </p:attrNameLst>
                                      </p:cBhvr>
                                      <p:tavLst>
                                        <p:tav tm="0">
                                          <p:val>
                                            <p:fltVal val="0"/>
                                          </p:val>
                                        </p:tav>
                                        <p:tav tm="100000">
                                          <p:val>
                                            <p:fltVal val="-90"/>
                                          </p:val>
                                        </p:tav>
                                      </p:tavLst>
                                    </p:anim>
                                    <p:anim calcmode="lin" valueType="num">
                                      <p:cBhvr>
                                        <p:cTn id="16" dur="2000" fill="hold"/>
                                        <p:tgtEl>
                                          <p:spTgt spid="165890"/>
                                        </p:tgtEl>
                                        <p:attrNameLst>
                                          <p:attrName>ppt_w</p:attrName>
                                        </p:attrNameLst>
                                      </p:cBhvr>
                                      <p:tavLst>
                                        <p:tav tm="0">
                                          <p:val>
                                            <p:strVal val="ppt_w"/>
                                          </p:val>
                                        </p:tav>
                                        <p:tav tm="50000">
                                          <p:val>
                                            <p:strVal val="ppt_w-.5"/>
                                          </p:val>
                                        </p:tav>
                                        <p:tav tm="100000">
                                          <p:val>
                                            <p:strVal val="ppt_w-.5"/>
                                          </p:val>
                                        </p:tav>
                                      </p:tavLst>
                                    </p:anim>
                                    <p:anim calcmode="lin" valueType="num">
                                      <p:cBhvr>
                                        <p:cTn id="17" dur="2000" fill="hold"/>
                                        <p:tgtEl>
                                          <p:spTgt spid="165890"/>
                                        </p:tgtEl>
                                        <p:attrNameLst>
                                          <p:attrName>ppt_h</p:attrName>
                                        </p:attrNameLst>
                                      </p:cBhvr>
                                      <p:tavLst>
                                        <p:tav tm="0">
                                          <p:val>
                                            <p:strVal val="ppt_h"/>
                                          </p:val>
                                        </p:tav>
                                        <p:tav tm="100000">
                                          <p:val>
                                            <p:strVal val="ppt_h"/>
                                          </p:val>
                                        </p:tav>
                                      </p:tavLst>
                                    </p:anim>
                                    <p:anim calcmode="lin" valueType="num">
                                      <p:cBhvr>
                                        <p:cTn id="18" dur="2000" fill="hold"/>
                                        <p:tgtEl>
                                          <p:spTgt spid="165890"/>
                                        </p:tgtEl>
                                        <p:attrNameLst>
                                          <p:attrName>ppt_x</p:attrName>
                                        </p:attrNameLst>
                                      </p:cBhvr>
                                      <p:tavLst>
                                        <p:tav tm="0">
                                          <p:val>
                                            <p:strVal val="ppt_x"/>
                                          </p:val>
                                        </p:tav>
                                        <p:tav tm="100000">
                                          <p:val>
                                            <p:strVal val="ppt_x+.4"/>
                                          </p:val>
                                        </p:tav>
                                      </p:tavLst>
                                    </p:anim>
                                    <p:anim calcmode="lin" valueType="num">
                                      <p:cBhvr>
                                        <p:cTn id="19" dur="2000" fill="hold"/>
                                        <p:tgtEl>
                                          <p:spTgt spid="165890"/>
                                        </p:tgtEl>
                                        <p:attrNameLst>
                                          <p:attrName>ppt_y</p:attrName>
                                        </p:attrNameLst>
                                      </p:cBhvr>
                                      <p:tavLst>
                                        <p:tav tm="0">
                                          <p:val>
                                            <p:strVal val="ppt_y"/>
                                          </p:val>
                                        </p:tav>
                                        <p:tav tm="50000">
                                          <p:val>
                                            <p:strVal val="ppt_y+.1"/>
                                          </p:val>
                                        </p:tav>
                                        <p:tav tm="100000">
                                          <p:val>
                                            <p:strVal val="ppt_y-.2"/>
                                          </p:val>
                                        </p:tav>
                                      </p:tavLst>
                                    </p:anim>
                                    <p:set>
                                      <p:cBhvr>
                                        <p:cTn id="20" dur="1" fill="hold">
                                          <p:stCondLst>
                                            <p:cond delay="1998"/>
                                          </p:stCondLst>
                                        </p:cTn>
                                        <p:tgtEl>
                                          <p:spTgt spid="1658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890" grpId="0"/>
      <p:bldP spid="165890" grpId="1"/>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DBAA108-03F8-4326-84E8-F220F95EF531}" type="slidenum">
              <a:rPr lang="es-ES"/>
              <a:pPr/>
              <a:t>26</a:t>
            </a:fld>
            <a:endParaRPr lang="es-ES"/>
          </a:p>
        </p:txBody>
      </p:sp>
      <p:sp>
        <p:nvSpPr>
          <p:cNvPr id="166914" name="Rectangle 2"/>
          <p:cNvSpPr>
            <a:spLocks noGrp="1" noRot="1" noChangeArrowheads="1"/>
          </p:cNvSpPr>
          <p:nvPr>
            <p:ph type="title"/>
          </p:nvPr>
        </p:nvSpPr>
        <p:spPr>
          <a:xfrm>
            <a:off x="301625" y="228600"/>
            <a:ext cx="8510588" cy="1063625"/>
          </a:xfrm>
        </p:spPr>
        <p:txBody>
          <a:bodyPr/>
          <a:lstStyle/>
          <a:p>
            <a:r>
              <a:rPr lang="es-AR" sz="3200" b="1">
                <a:solidFill>
                  <a:srgbClr val="FFFF00"/>
                </a:solidFill>
              </a:rPr>
              <a:t>SERVICIO EXTERNO DE MEDICINA DEL TRABAJO</a:t>
            </a:r>
          </a:p>
        </p:txBody>
      </p:sp>
      <p:sp>
        <p:nvSpPr>
          <p:cNvPr id="166915" name="Text Box 3"/>
          <p:cNvSpPr txBox="1">
            <a:spLocks noChangeArrowheads="1"/>
          </p:cNvSpPr>
          <p:nvPr/>
        </p:nvSpPr>
        <p:spPr bwMode="auto">
          <a:xfrm>
            <a:off x="323850" y="1700213"/>
            <a:ext cx="8569325" cy="6001643"/>
          </a:xfrm>
          <a:prstGeom prst="rect">
            <a:avLst/>
          </a:prstGeom>
          <a:noFill/>
          <a:ln w="9525">
            <a:noFill/>
            <a:miter lim="800000"/>
            <a:headEnd/>
            <a:tailEnd/>
          </a:ln>
          <a:effectLst/>
        </p:spPr>
        <p:txBody>
          <a:bodyPr>
            <a:spAutoFit/>
          </a:bodyPr>
          <a:lstStyle/>
          <a:p>
            <a:r>
              <a:rPr lang="es-AR" sz="3200" b="1" dirty="0">
                <a:solidFill>
                  <a:srgbClr val="FFFF00"/>
                </a:solidFill>
              </a:rPr>
              <a:t>Brindan entre otros los siguientes servicios</a:t>
            </a:r>
            <a:r>
              <a:rPr lang="es-AR" sz="3200" b="1" dirty="0">
                <a:solidFill>
                  <a:schemeClr val="accent2"/>
                </a:solidFill>
              </a:rPr>
              <a:t>:</a:t>
            </a:r>
          </a:p>
          <a:p>
            <a:endParaRPr lang="es-AR" sz="3200" b="1" dirty="0">
              <a:solidFill>
                <a:schemeClr val="accent2"/>
              </a:solidFill>
            </a:endParaRPr>
          </a:p>
          <a:p>
            <a:pPr>
              <a:buClr>
                <a:schemeClr val="accent1"/>
              </a:buClr>
              <a:buFont typeface="Wingdings" pitchFamily="2" charset="2"/>
              <a:buChar char="q"/>
            </a:pPr>
            <a:r>
              <a:rPr lang="es-AR" sz="3200" dirty="0"/>
              <a:t> Control de ausentismo en el consultorio</a:t>
            </a:r>
          </a:p>
          <a:p>
            <a:pPr>
              <a:buClr>
                <a:schemeClr val="accent1"/>
              </a:buClr>
              <a:buFont typeface="Wingdings" pitchFamily="2" charset="2"/>
              <a:buChar char="q"/>
            </a:pPr>
            <a:r>
              <a:rPr lang="es-AR" sz="3200" dirty="0"/>
              <a:t> Control de ausentismo domiciliario</a:t>
            </a:r>
          </a:p>
          <a:p>
            <a:pPr>
              <a:buClr>
                <a:schemeClr val="accent1"/>
              </a:buClr>
              <a:buFont typeface="Wingdings" pitchFamily="2" charset="2"/>
              <a:buChar char="q"/>
            </a:pPr>
            <a:r>
              <a:rPr lang="es-AR" sz="3200" dirty="0"/>
              <a:t> Enfermedades profesionales</a:t>
            </a:r>
          </a:p>
          <a:p>
            <a:pPr>
              <a:buClr>
                <a:schemeClr val="accent1"/>
              </a:buClr>
              <a:buFont typeface="Wingdings" pitchFamily="2" charset="2"/>
              <a:buChar char="q"/>
            </a:pPr>
            <a:r>
              <a:rPr lang="es-AR" sz="3200" dirty="0"/>
              <a:t> Programas de vacunación</a:t>
            </a:r>
          </a:p>
          <a:p>
            <a:pPr>
              <a:buClr>
                <a:schemeClr val="accent1"/>
              </a:buClr>
              <a:buFont typeface="Wingdings" pitchFamily="2" charset="2"/>
              <a:buChar char="q"/>
            </a:pPr>
            <a:r>
              <a:rPr lang="es-AR" sz="3200" dirty="0"/>
              <a:t> Exámenes después de una ausencia   </a:t>
            </a:r>
            <a:r>
              <a:rPr lang="es-AR" sz="3200" dirty="0" smtClean="0"/>
              <a:t>    	prolongada</a:t>
            </a:r>
            <a:endParaRPr lang="es-AR" sz="3200" dirty="0"/>
          </a:p>
          <a:p>
            <a:pPr>
              <a:buClr>
                <a:schemeClr val="accent1"/>
              </a:buClr>
              <a:buFont typeface="Wingdings" pitchFamily="2" charset="2"/>
              <a:buChar char="q"/>
            </a:pPr>
            <a:r>
              <a:rPr lang="es-AR" sz="3200" dirty="0"/>
              <a:t> Exámenes por cambio de tarea</a:t>
            </a:r>
          </a:p>
          <a:p>
            <a:pPr algn="just">
              <a:buClr>
                <a:schemeClr val="accent1"/>
              </a:buClr>
              <a:buFont typeface="Wingdings" pitchFamily="2" charset="2"/>
              <a:buChar char="q"/>
            </a:pPr>
            <a:endParaRPr lang="es-AR" sz="3200" dirty="0"/>
          </a:p>
          <a:p>
            <a:pPr algn="just">
              <a:buClr>
                <a:schemeClr val="accent1"/>
              </a:buClr>
              <a:buFont typeface="Wingdings" pitchFamily="2" charset="2"/>
              <a:buChar char="q"/>
            </a:pPr>
            <a:endParaRPr lang="es-AR" sz="32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66914"/>
                                        </p:tgtEl>
                                        <p:attrNameLst>
                                          <p:attrName>style.visibility</p:attrName>
                                        </p:attrNameLst>
                                      </p:cBhvr>
                                      <p:to>
                                        <p:strVal val="visible"/>
                                      </p:to>
                                    </p:set>
                                    <p:animEffect transition="in" filter="fade">
                                      <p:cBhvr>
                                        <p:cTn id="7" dur="1000"/>
                                        <p:tgtEl>
                                          <p:spTgt spid="166914"/>
                                        </p:tgtEl>
                                      </p:cBhvr>
                                    </p:animEffect>
                                    <p:anim calcmode="lin" valueType="num">
                                      <p:cBhvr>
                                        <p:cTn id="8" dur="1000" fill="hold"/>
                                        <p:tgtEl>
                                          <p:spTgt spid="166914"/>
                                        </p:tgtEl>
                                        <p:attrNameLst>
                                          <p:attrName>ppt_x</p:attrName>
                                        </p:attrNameLst>
                                      </p:cBhvr>
                                      <p:tavLst>
                                        <p:tav tm="0">
                                          <p:val>
                                            <p:strVal val="#ppt_x"/>
                                          </p:val>
                                        </p:tav>
                                        <p:tav tm="100000">
                                          <p:val>
                                            <p:strVal val="#ppt_x"/>
                                          </p:val>
                                        </p:tav>
                                      </p:tavLst>
                                    </p:anim>
                                    <p:anim calcmode="lin" valueType="num">
                                      <p:cBhvr>
                                        <p:cTn id="9" dur="898" decel="100000" fill="hold"/>
                                        <p:tgtEl>
                                          <p:spTgt spid="16691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6691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6914"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8ED65D3B-1E1F-4F06-A64E-3802127A5CC5}" type="slidenum">
              <a:rPr lang="es-ES"/>
              <a:pPr/>
              <a:t>27</a:t>
            </a:fld>
            <a:endParaRPr lang="es-ES"/>
          </a:p>
        </p:txBody>
      </p:sp>
      <p:sp>
        <p:nvSpPr>
          <p:cNvPr id="173058" name="Rectangle 2"/>
          <p:cNvSpPr>
            <a:spLocks noGrp="1" noRot="1" noChangeArrowheads="1"/>
          </p:cNvSpPr>
          <p:nvPr>
            <p:ph type="title"/>
          </p:nvPr>
        </p:nvSpPr>
        <p:spPr>
          <a:xfrm>
            <a:off x="301625" y="228600"/>
            <a:ext cx="8510588" cy="344488"/>
          </a:xfrm>
        </p:spPr>
        <p:txBody>
          <a:bodyPr/>
          <a:lstStyle/>
          <a:p>
            <a:endParaRPr lang="es-MX" sz="4000"/>
          </a:p>
        </p:txBody>
      </p:sp>
      <p:sp>
        <p:nvSpPr>
          <p:cNvPr id="173059" name="Rectangle 3"/>
          <p:cNvSpPr>
            <a:spLocks noGrp="1" noRot="1" noChangeArrowheads="1"/>
          </p:cNvSpPr>
          <p:nvPr>
            <p:ph type="body" idx="1"/>
          </p:nvPr>
        </p:nvSpPr>
        <p:spPr>
          <a:xfrm>
            <a:off x="301625" y="908050"/>
            <a:ext cx="8540750" cy="5191125"/>
          </a:xfrm>
        </p:spPr>
        <p:txBody>
          <a:bodyPr/>
          <a:lstStyle/>
          <a:p>
            <a:pPr marL="469900" indent="-469900">
              <a:lnSpc>
                <a:spcPct val="90000"/>
              </a:lnSpc>
            </a:pPr>
            <a:endParaRPr lang="es-AR" sz="2800" b="1"/>
          </a:p>
          <a:p>
            <a:pPr marL="469900" indent="-469900">
              <a:lnSpc>
                <a:spcPct val="90000"/>
              </a:lnSpc>
            </a:pPr>
            <a:r>
              <a:rPr lang="es-AR" sz="2800" b="1"/>
              <a:t>E</a:t>
            </a:r>
            <a:r>
              <a:rPr lang="es-MX" sz="2800" b="1"/>
              <a:t>l trabajo tal como se lo considera hoy resulta imprescindible para una vida saludable, </a:t>
            </a:r>
            <a:r>
              <a:rPr lang="es-MX" sz="2800" b="1">
                <a:solidFill>
                  <a:srgbClr val="FFFF00"/>
                </a:solidFill>
              </a:rPr>
              <a:t>autoestima-dignidad,</a:t>
            </a:r>
            <a:r>
              <a:rPr lang="es-MX" sz="2800" b="1"/>
              <a:t> tanto por la retribución económica que comporta, como por hecho social que contribuye a la realización de la persona y al progreso de la comunidad.</a:t>
            </a:r>
          </a:p>
          <a:p>
            <a:pPr marL="469900" indent="-469900">
              <a:lnSpc>
                <a:spcPct val="90000"/>
              </a:lnSpc>
            </a:pPr>
            <a:r>
              <a:rPr lang="es-MX" sz="2800" b="1"/>
              <a:t>Pero este aspecto positivo puede acompañarse de otro negativo tal cual son las alteraciones del estado de salud derivadas de las </a:t>
            </a:r>
            <a:r>
              <a:rPr lang="es-MX" sz="2800" b="1">
                <a:solidFill>
                  <a:srgbClr val="FFFF00"/>
                </a:solidFill>
              </a:rPr>
              <a:t>condiciones y medio ambiente de trabajo (CyMAT)</a:t>
            </a:r>
            <a:r>
              <a:rPr lang="es-MX" sz="2800" b="1"/>
              <a:t> en las que se desarrolla, que debemos </a:t>
            </a:r>
            <a:r>
              <a:rPr lang="es-MX" sz="2800" b="1">
                <a:solidFill>
                  <a:srgbClr val="FFFF00"/>
                </a:solidFill>
              </a:rPr>
              <a:t>CONTROLAR.</a:t>
            </a:r>
            <a:endParaRPr lang="es-ES" sz="28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30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30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3059"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EFFD8539-9527-4FEF-B4CD-16D76E619C9F}" type="slidenum">
              <a:rPr lang="es-ES"/>
              <a:pPr/>
              <a:t>28</a:t>
            </a:fld>
            <a:endParaRPr lang="es-ES"/>
          </a:p>
        </p:txBody>
      </p:sp>
      <p:sp>
        <p:nvSpPr>
          <p:cNvPr id="203778" name="Rectangle 2"/>
          <p:cNvSpPr>
            <a:spLocks noGrp="1" noRot="1" noChangeArrowheads="1"/>
          </p:cNvSpPr>
          <p:nvPr>
            <p:ph type="title"/>
          </p:nvPr>
        </p:nvSpPr>
        <p:spPr>
          <a:xfrm>
            <a:off x="301625" y="228600"/>
            <a:ext cx="8510588" cy="344488"/>
          </a:xfrm>
        </p:spPr>
        <p:txBody>
          <a:bodyPr/>
          <a:lstStyle/>
          <a:p>
            <a:endParaRPr lang="es-MX" sz="4000"/>
          </a:p>
        </p:txBody>
      </p:sp>
      <p:sp>
        <p:nvSpPr>
          <p:cNvPr id="203779" name="Rectangle 3"/>
          <p:cNvSpPr>
            <a:spLocks noGrp="1" noRot="1" noChangeArrowheads="1"/>
          </p:cNvSpPr>
          <p:nvPr>
            <p:ph type="body" idx="1"/>
          </p:nvPr>
        </p:nvSpPr>
        <p:spPr>
          <a:xfrm>
            <a:off x="566738" y="836613"/>
            <a:ext cx="8001000" cy="5545137"/>
          </a:xfrm>
        </p:spPr>
        <p:txBody>
          <a:bodyPr/>
          <a:lstStyle/>
          <a:p>
            <a:pPr marL="469900" indent="-469900"/>
            <a:r>
              <a:rPr lang="es-ES" sz="3000"/>
              <a:t>La conformación de </a:t>
            </a:r>
            <a:r>
              <a:rPr lang="es-ES" sz="3000" b="1"/>
              <a:t>servicios de Salud Laboral</a:t>
            </a:r>
            <a:r>
              <a:rPr lang="es-ES" sz="3000"/>
              <a:t>, debidamente institucionalizados y dotados, podrá ser el instrumento idóneo para la universalidad de la cobertura.</a:t>
            </a:r>
          </a:p>
          <a:p>
            <a:pPr marL="469900" indent="-469900"/>
            <a:r>
              <a:rPr lang="es-ES" sz="3000"/>
              <a:t>La acción gremial organizada con base técnica y conocimiento científico podrá acercar estos objetivos. </a:t>
            </a:r>
            <a:endParaRPr lang="es-ES" sz="3000" i="1"/>
          </a:p>
          <a:p>
            <a:pPr marL="469900" indent="-469900"/>
            <a:r>
              <a:rPr lang="es-ES" sz="3000" b="1" i="1">
                <a:solidFill>
                  <a:srgbClr val="FFFF00"/>
                </a:solidFill>
              </a:rPr>
              <a:t>Se trata de ganarse la vida trabajando, no de perderla en el intento...</a:t>
            </a:r>
          </a:p>
          <a:p>
            <a:pPr marL="469900" indent="-469900"/>
            <a:r>
              <a:rPr lang="es-ES" sz="3000" b="1" i="1">
                <a:solidFill>
                  <a:srgbClr val="FFFF00"/>
                </a:solidFill>
              </a:rPr>
              <a:t>“ADAPTAR AL HOMBRE A SU TRABAJO Y EL TRABAJO AL HOMBRE”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path" presetSubtype="0" accel="50000" decel="50000" fill="hold" grpId="0" nodeType="withEffect" nodePh="1">
                                  <p:stCondLst>
                                    <p:cond delay="0"/>
                                  </p:stCondLst>
                                  <p:endCondLst>
                                    <p:cond evt="begin" delay="0">
                                      <p:tn val="5"/>
                                    </p:cond>
                                  </p:endCondLst>
                                  <p:iterate type="lt">
                                    <p:tmPct val="10000"/>
                                  </p:iterate>
                                  <p:childTnLst>
                                    <p:animMotion origin="layout" path="M 0.0 0.0  C 0.007 -0.01333  0.014 -0.028  0.021 -0.04667  C 0.04 -0.1  0.045 -0.152  0.031 -0.16  C 0.017 -0.16933  -0.01 -0.132  -0.029 -0.07867  C -0.039 -0.05067  -0.045 -0.024  -0.047 -0.004  C -0.05 0.012  -0.051 0.028  -0.051 0.04667  C -0.051 0.10667  -0.038 0.156  -0.023 0.156  C -0.008 0.156  0.005 0.10667  0.005 0.04667  C 0.005 0.01867  0.002 -0.008  -0.003 -0.02667  C -0.005 -0.04267  -0.01 -0.06  -0.016 -0.07733  C -0.036 -0.132  -0.063 -0.16933  -0.077 -0.16  C -0.091 -0.15067  -0.086 -0.1  -0.066 -0.04533  C -0.058 -0.02  -0.047 0.00133  -0.036 0.016  C -0.028 0.02933  -0.019 0.04133  -0.007 0.05333  C 0.029 0.092  0.065 0.10933  0.075 0.09333  C 0.084 0.07733  0.064 0.03333  0.028 -0.004  C 0.013 -0.02  -0.003 -0.032  -0.016 -0.04  C -0.028 -0.048  -0.043 -0.05467  -0.059 -0.05867  C -0.103 -0.072  -0.141 -0.068  -0.144 -0.04667  C -0.148 -0.02667  -0.115 0.0  -0.071 0.01333  C -0.051 0.01867  -0.032 0.02133  -0.017 0.02  C -0.004 0.02  0.01 0.01733  0.025 0.01333  C 0.069 0.0  0.102 -0.028  0.098 -0.048  C 0.095 -0.068  0.057 -0.07333  0.013 -0.06  C -0.008 -0.05333  -0.027 -0.044  -0.04 -0.03333  C -0.051 -0.02533  -0.062 -0.016  -0.074 -0.004  C -0.109 0.03467  -0.13 0.07733  -0.12 0.09333  C -0.111 0.10933  -0.074 0.092  -0.039 0.05467  C -0.022 0.036  -0.008 0.01733  0.0 0.0  Z" pathEditMode="relative">
                                      <p:cBhvr>
                                        <p:cTn id="6" dur="1299" fill="hold">
                                          <p:stCondLst>
                                            <p:cond delay="0"/>
                                          </p:stCondLst>
                                        </p:cTn>
                                        <p:tgtEl>
                                          <p:spTgt spid="203778"/>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37" presetClass="entr" presetSubtype="0" fill="hold" grpId="0" nodeType="clickEffect">
                                  <p:stCondLst>
                                    <p:cond delay="0"/>
                                  </p:stCondLst>
                                  <p:childTnLst>
                                    <p:set>
                                      <p:cBhvr>
                                        <p:cTn id="10" dur="1" fill="hold">
                                          <p:stCondLst>
                                            <p:cond delay="0"/>
                                          </p:stCondLst>
                                        </p:cTn>
                                        <p:tgtEl>
                                          <p:spTgt spid="203779">
                                            <p:txEl>
                                              <p:pRg st="0" end="0"/>
                                            </p:txEl>
                                          </p:spTgt>
                                        </p:tgtEl>
                                        <p:attrNameLst>
                                          <p:attrName>style.visibility</p:attrName>
                                        </p:attrNameLst>
                                      </p:cBhvr>
                                      <p:to>
                                        <p:strVal val="visible"/>
                                      </p:to>
                                    </p:set>
                                    <p:animEffect transition="in" filter="fade">
                                      <p:cBhvr>
                                        <p:cTn id="11" dur="1000"/>
                                        <p:tgtEl>
                                          <p:spTgt spid="203779">
                                            <p:txEl>
                                              <p:pRg st="0" end="0"/>
                                            </p:txEl>
                                          </p:spTgt>
                                        </p:tgtEl>
                                      </p:cBhvr>
                                    </p:animEffect>
                                    <p:anim calcmode="lin" valueType="num">
                                      <p:cBhvr>
                                        <p:cTn id="12" dur="10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p:cTn id="13" dur="898" decel="100000" fill="hold"/>
                                        <p:tgtEl>
                                          <p:spTgt spid="203779">
                                            <p:txEl>
                                              <p:pRg st="0" end="0"/>
                                            </p:txEl>
                                          </p:spTgt>
                                        </p:tgtEl>
                                        <p:attrNameLst>
                                          <p:attrName>ppt_y</p:attrName>
                                        </p:attrNameLst>
                                      </p:cBhvr>
                                      <p:tavLst>
                                        <p:tav tm="0">
                                          <p:val>
                                            <p:strVal val="#ppt_y+1"/>
                                          </p:val>
                                        </p:tav>
                                        <p:tav tm="100000">
                                          <p:val>
                                            <p:strVal val="#ppt_y-.03"/>
                                          </p:val>
                                        </p:tav>
                                      </p:tavLst>
                                    </p:anim>
                                    <p:anim calcmode="lin" valueType="num">
                                      <p:cBhvr>
                                        <p:cTn id="14" dur="100" accel="100000" fill="hold">
                                          <p:stCondLst>
                                            <p:cond delay="898"/>
                                          </p:stCondLst>
                                        </p:cTn>
                                        <p:tgtEl>
                                          <p:spTgt spid="20377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203779">
                                            <p:txEl>
                                              <p:pRg st="1" end="1"/>
                                            </p:txEl>
                                          </p:spTgt>
                                        </p:tgtEl>
                                        <p:attrNameLst>
                                          <p:attrName>style.visibility</p:attrName>
                                        </p:attrNameLst>
                                      </p:cBhvr>
                                      <p:to>
                                        <p:strVal val="visible"/>
                                      </p:to>
                                    </p:set>
                                    <p:animEffect transition="in" filter="fade">
                                      <p:cBhvr>
                                        <p:cTn id="19" dur="1000"/>
                                        <p:tgtEl>
                                          <p:spTgt spid="203779">
                                            <p:txEl>
                                              <p:pRg st="1" end="1"/>
                                            </p:txEl>
                                          </p:spTgt>
                                        </p:tgtEl>
                                      </p:cBhvr>
                                    </p:animEffect>
                                    <p:anim calcmode="lin" valueType="num">
                                      <p:cBhvr>
                                        <p:cTn id="20" dur="10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p:cTn id="21" dur="898" decel="100000" fill="hold"/>
                                        <p:tgtEl>
                                          <p:spTgt spid="203779">
                                            <p:txEl>
                                              <p:pRg st="1" end="1"/>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898"/>
                                          </p:stCondLst>
                                        </p:cTn>
                                        <p:tgtEl>
                                          <p:spTgt spid="20377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203779">
                                            <p:txEl>
                                              <p:pRg st="2" end="2"/>
                                            </p:txEl>
                                          </p:spTgt>
                                        </p:tgtEl>
                                        <p:attrNameLst>
                                          <p:attrName>style.visibility</p:attrName>
                                        </p:attrNameLst>
                                      </p:cBhvr>
                                      <p:to>
                                        <p:strVal val="visible"/>
                                      </p:to>
                                    </p:set>
                                    <p:animEffect transition="in" filter="fade">
                                      <p:cBhvr>
                                        <p:cTn id="27" dur="1000"/>
                                        <p:tgtEl>
                                          <p:spTgt spid="203779">
                                            <p:txEl>
                                              <p:pRg st="2" end="2"/>
                                            </p:txEl>
                                          </p:spTgt>
                                        </p:tgtEl>
                                      </p:cBhvr>
                                    </p:animEffect>
                                    <p:anim calcmode="lin" valueType="num">
                                      <p:cBhvr>
                                        <p:cTn id="28" dur="10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203779">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20377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203779">
                                            <p:txEl>
                                              <p:pRg st="3" end="3"/>
                                            </p:txEl>
                                          </p:spTgt>
                                        </p:tgtEl>
                                        <p:attrNameLst>
                                          <p:attrName>style.visibility</p:attrName>
                                        </p:attrNameLst>
                                      </p:cBhvr>
                                      <p:to>
                                        <p:strVal val="visible"/>
                                      </p:to>
                                    </p:set>
                                    <p:animEffect transition="in" filter="fade">
                                      <p:cBhvr>
                                        <p:cTn id="35" dur="1000"/>
                                        <p:tgtEl>
                                          <p:spTgt spid="203779">
                                            <p:txEl>
                                              <p:pRg st="3" end="3"/>
                                            </p:txEl>
                                          </p:spTgt>
                                        </p:tgtEl>
                                      </p:cBhvr>
                                    </p:animEffect>
                                    <p:anim calcmode="lin" valueType="num">
                                      <p:cBhvr>
                                        <p:cTn id="36" dur="10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p:cTn id="37" dur="898" decel="100000" fill="hold"/>
                                        <p:tgtEl>
                                          <p:spTgt spid="203779">
                                            <p:txEl>
                                              <p:pRg st="3" end="3"/>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898"/>
                                          </p:stCondLst>
                                        </p:cTn>
                                        <p:tgtEl>
                                          <p:spTgt spid="203779">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8" grpId="0"/>
      <p:bldP spid="203779"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2C77AEDA-998C-488E-98DE-C1DD3D6A3908}" type="slidenum">
              <a:rPr lang="es-ES"/>
              <a:pPr/>
              <a:t>29</a:t>
            </a:fld>
            <a:endParaRPr lang="es-ES"/>
          </a:p>
        </p:txBody>
      </p:sp>
      <p:sp>
        <p:nvSpPr>
          <p:cNvPr id="105474" name="Rectangle 2"/>
          <p:cNvSpPr>
            <a:spLocks noGrp="1" noRot="1" noChangeArrowheads="1"/>
          </p:cNvSpPr>
          <p:nvPr>
            <p:ph type="title"/>
          </p:nvPr>
        </p:nvSpPr>
        <p:spPr/>
        <p:txBody>
          <a:bodyPr/>
          <a:lstStyle/>
          <a:p>
            <a:r>
              <a:rPr lang="es-ES" b="1">
                <a:solidFill>
                  <a:srgbClr val="FFFF00"/>
                </a:solidFill>
              </a:rPr>
              <a:t>HERRAMIENTAS</a:t>
            </a:r>
          </a:p>
        </p:txBody>
      </p:sp>
      <p:sp>
        <p:nvSpPr>
          <p:cNvPr id="105475" name="Rectangle 3"/>
          <p:cNvSpPr>
            <a:spLocks noGrp="1" noRot="1" noChangeArrowheads="1"/>
          </p:cNvSpPr>
          <p:nvPr>
            <p:ph type="body" idx="1"/>
          </p:nvPr>
        </p:nvSpPr>
        <p:spPr/>
        <p:txBody>
          <a:bodyPr/>
          <a:lstStyle/>
          <a:p>
            <a:pPr>
              <a:lnSpc>
                <a:spcPct val="80000"/>
              </a:lnSpc>
            </a:pPr>
            <a:r>
              <a:rPr lang="es-ES" sz="2800" b="1"/>
              <a:t>Ley 19587/76. Higiene y Seguridad en el Trabajo</a:t>
            </a:r>
          </a:p>
          <a:p>
            <a:pPr>
              <a:lnSpc>
                <a:spcPct val="80000"/>
              </a:lnSpc>
            </a:pPr>
            <a:r>
              <a:rPr lang="es-ES" sz="2800" b="1"/>
              <a:t>L.R.T. 24.557/96 </a:t>
            </a:r>
          </a:p>
          <a:p>
            <a:pPr>
              <a:lnSpc>
                <a:spcPct val="80000"/>
              </a:lnSpc>
            </a:pPr>
            <a:r>
              <a:rPr lang="es-ES" sz="2800" b="1"/>
              <a:t>Listado enfermedades profesionales(EP).</a:t>
            </a:r>
          </a:p>
          <a:p>
            <a:pPr>
              <a:lnSpc>
                <a:spcPct val="80000"/>
              </a:lnSpc>
            </a:pPr>
            <a:r>
              <a:rPr lang="es-ES" sz="2800" b="1"/>
              <a:t>Baremos de incapacidades en AT.</a:t>
            </a:r>
          </a:p>
          <a:p>
            <a:pPr>
              <a:lnSpc>
                <a:spcPct val="80000"/>
              </a:lnSpc>
            </a:pPr>
            <a:r>
              <a:rPr lang="es-ES" sz="2800" b="1"/>
              <a:t>Servicios de Salud Internos</a:t>
            </a:r>
          </a:p>
          <a:p>
            <a:pPr>
              <a:lnSpc>
                <a:spcPct val="80000"/>
              </a:lnSpc>
            </a:pPr>
            <a:r>
              <a:rPr lang="es-ES" sz="2800" b="1"/>
              <a:t>Convenios con Servicios de Salud externos</a:t>
            </a:r>
          </a:p>
          <a:p>
            <a:pPr>
              <a:lnSpc>
                <a:spcPct val="80000"/>
              </a:lnSpc>
            </a:pPr>
            <a:r>
              <a:rPr lang="es-ES" sz="2800" b="1"/>
              <a:t>Relación ART y SRT</a:t>
            </a:r>
          </a:p>
          <a:p>
            <a:pPr>
              <a:lnSpc>
                <a:spcPct val="80000"/>
              </a:lnSpc>
            </a:pPr>
            <a:r>
              <a:rPr lang="es-ES" sz="2800" b="1"/>
              <a:t>GESTIÓN ADMINISTRATIVA</a:t>
            </a:r>
          </a:p>
          <a:p>
            <a:pPr>
              <a:lnSpc>
                <a:spcPct val="80000"/>
              </a:lnSpc>
            </a:pPr>
            <a:r>
              <a:rPr lang="es-ES" sz="2800" b="1"/>
              <a:t>ASPECTO MEDICO LEGALES</a:t>
            </a:r>
          </a:p>
          <a:p>
            <a:pPr>
              <a:lnSpc>
                <a:spcPct val="80000"/>
              </a:lnSpc>
            </a:pPr>
            <a:endParaRPr lang="es-ES" sz="2800" b="1"/>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105474"/>
                                        </p:tgtEl>
                                        <p:attrNameLst>
                                          <p:attrName>style.visibility</p:attrName>
                                        </p:attrNameLst>
                                      </p:cBhvr>
                                      <p:to>
                                        <p:strVal val="visible"/>
                                      </p:to>
                                    </p:set>
                                    <p:animEffect transition="in" filter="fade">
                                      <p:cBhvr>
                                        <p:cTn id="7" dur="1000"/>
                                        <p:tgtEl>
                                          <p:spTgt spid="105474"/>
                                        </p:tgtEl>
                                      </p:cBhvr>
                                    </p:animEffect>
                                    <p:anim calcmode="lin" valueType="num">
                                      <p:cBhvr>
                                        <p:cTn id="8" dur="1000" fill="hold"/>
                                        <p:tgtEl>
                                          <p:spTgt spid="105474"/>
                                        </p:tgtEl>
                                        <p:attrNameLst>
                                          <p:attrName>ppt_x</p:attrName>
                                        </p:attrNameLst>
                                      </p:cBhvr>
                                      <p:tavLst>
                                        <p:tav tm="0">
                                          <p:val>
                                            <p:strVal val="#ppt_x"/>
                                          </p:val>
                                        </p:tav>
                                        <p:tav tm="100000">
                                          <p:val>
                                            <p:strVal val="#ppt_x"/>
                                          </p:val>
                                        </p:tav>
                                      </p:tavLst>
                                    </p:anim>
                                    <p:anim calcmode="lin" valueType="num">
                                      <p:cBhvr>
                                        <p:cTn id="9" dur="898" decel="100000" fill="hold"/>
                                        <p:tgtEl>
                                          <p:spTgt spid="10547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105474"/>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105475">
                                            <p:txEl>
                                              <p:pRg st="0" end="0"/>
                                            </p:txEl>
                                          </p:spTgt>
                                        </p:tgtEl>
                                        <p:attrNameLst>
                                          <p:attrName>style.visibility</p:attrName>
                                        </p:attrNameLst>
                                      </p:cBhvr>
                                      <p:to>
                                        <p:strVal val="visible"/>
                                      </p:to>
                                    </p:set>
                                    <p:animEffect transition="in" filter="fade">
                                      <p:cBhvr>
                                        <p:cTn id="15" dur="1000"/>
                                        <p:tgtEl>
                                          <p:spTgt spid="105475">
                                            <p:txEl>
                                              <p:pRg st="0" end="0"/>
                                            </p:txEl>
                                          </p:spTgt>
                                        </p:tgtEl>
                                      </p:cBhvr>
                                    </p:animEffect>
                                    <p:anim calcmode="lin" valueType="num">
                                      <p:cBhvr>
                                        <p:cTn id="16" dur="1000" fill="hold"/>
                                        <p:tgtEl>
                                          <p:spTgt spid="105475">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105475">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105475">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105475">
                                            <p:txEl>
                                              <p:pRg st="1" end="1"/>
                                            </p:txEl>
                                          </p:spTgt>
                                        </p:tgtEl>
                                        <p:attrNameLst>
                                          <p:attrName>style.visibility</p:attrName>
                                        </p:attrNameLst>
                                      </p:cBhvr>
                                      <p:to>
                                        <p:strVal val="visible"/>
                                      </p:to>
                                    </p:set>
                                    <p:animEffect transition="in" filter="fade">
                                      <p:cBhvr>
                                        <p:cTn id="23" dur="1000"/>
                                        <p:tgtEl>
                                          <p:spTgt spid="105475">
                                            <p:txEl>
                                              <p:pRg st="1" end="1"/>
                                            </p:txEl>
                                          </p:spTgt>
                                        </p:tgtEl>
                                      </p:cBhvr>
                                    </p:animEffect>
                                    <p:anim calcmode="lin" valueType="num">
                                      <p:cBhvr>
                                        <p:cTn id="24" dur="1000" fill="hold"/>
                                        <p:tgtEl>
                                          <p:spTgt spid="105475">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105475">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105475">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105475">
                                            <p:txEl>
                                              <p:pRg st="2" end="2"/>
                                            </p:txEl>
                                          </p:spTgt>
                                        </p:tgtEl>
                                        <p:attrNameLst>
                                          <p:attrName>style.visibility</p:attrName>
                                        </p:attrNameLst>
                                      </p:cBhvr>
                                      <p:to>
                                        <p:strVal val="visible"/>
                                      </p:to>
                                    </p:set>
                                    <p:animEffect transition="in" filter="fade">
                                      <p:cBhvr>
                                        <p:cTn id="31" dur="1000"/>
                                        <p:tgtEl>
                                          <p:spTgt spid="105475">
                                            <p:txEl>
                                              <p:pRg st="2" end="2"/>
                                            </p:txEl>
                                          </p:spTgt>
                                        </p:tgtEl>
                                      </p:cBhvr>
                                    </p:animEffect>
                                    <p:anim calcmode="lin" valueType="num">
                                      <p:cBhvr>
                                        <p:cTn id="32" dur="1000" fill="hold"/>
                                        <p:tgtEl>
                                          <p:spTgt spid="105475">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105475">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105475">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105475">
                                            <p:txEl>
                                              <p:pRg st="3" end="3"/>
                                            </p:txEl>
                                          </p:spTgt>
                                        </p:tgtEl>
                                        <p:attrNameLst>
                                          <p:attrName>style.visibility</p:attrName>
                                        </p:attrNameLst>
                                      </p:cBhvr>
                                      <p:to>
                                        <p:strVal val="visible"/>
                                      </p:to>
                                    </p:set>
                                    <p:animEffect transition="in" filter="fade">
                                      <p:cBhvr>
                                        <p:cTn id="39" dur="1000"/>
                                        <p:tgtEl>
                                          <p:spTgt spid="105475">
                                            <p:txEl>
                                              <p:pRg st="3" end="3"/>
                                            </p:txEl>
                                          </p:spTgt>
                                        </p:tgtEl>
                                      </p:cBhvr>
                                    </p:animEffect>
                                    <p:anim calcmode="lin" valueType="num">
                                      <p:cBhvr>
                                        <p:cTn id="40" dur="1000" fill="hold"/>
                                        <p:tgtEl>
                                          <p:spTgt spid="105475">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105475">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105475">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105475">
                                            <p:txEl>
                                              <p:pRg st="4" end="4"/>
                                            </p:txEl>
                                          </p:spTgt>
                                        </p:tgtEl>
                                        <p:attrNameLst>
                                          <p:attrName>style.visibility</p:attrName>
                                        </p:attrNameLst>
                                      </p:cBhvr>
                                      <p:to>
                                        <p:strVal val="visible"/>
                                      </p:to>
                                    </p:set>
                                    <p:animEffect transition="in" filter="fade">
                                      <p:cBhvr>
                                        <p:cTn id="47" dur="1000"/>
                                        <p:tgtEl>
                                          <p:spTgt spid="105475">
                                            <p:txEl>
                                              <p:pRg st="4" end="4"/>
                                            </p:txEl>
                                          </p:spTgt>
                                        </p:tgtEl>
                                      </p:cBhvr>
                                    </p:animEffect>
                                    <p:anim calcmode="lin" valueType="num">
                                      <p:cBhvr>
                                        <p:cTn id="48" dur="1000" fill="hold"/>
                                        <p:tgtEl>
                                          <p:spTgt spid="105475">
                                            <p:txEl>
                                              <p:pRg st="4" end="4"/>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105475">
                                            <p:txEl>
                                              <p:pRg st="4" end="4"/>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105475">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105475">
                                            <p:txEl>
                                              <p:pRg st="5" end="5"/>
                                            </p:txEl>
                                          </p:spTgt>
                                        </p:tgtEl>
                                        <p:attrNameLst>
                                          <p:attrName>style.visibility</p:attrName>
                                        </p:attrNameLst>
                                      </p:cBhvr>
                                      <p:to>
                                        <p:strVal val="visible"/>
                                      </p:to>
                                    </p:set>
                                    <p:animEffect transition="in" filter="fade">
                                      <p:cBhvr>
                                        <p:cTn id="55" dur="1000"/>
                                        <p:tgtEl>
                                          <p:spTgt spid="105475">
                                            <p:txEl>
                                              <p:pRg st="5" end="5"/>
                                            </p:txEl>
                                          </p:spTgt>
                                        </p:tgtEl>
                                      </p:cBhvr>
                                    </p:animEffect>
                                    <p:anim calcmode="lin" valueType="num">
                                      <p:cBhvr>
                                        <p:cTn id="56" dur="1000" fill="hold"/>
                                        <p:tgtEl>
                                          <p:spTgt spid="105475">
                                            <p:txEl>
                                              <p:pRg st="5" end="5"/>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105475">
                                            <p:txEl>
                                              <p:pRg st="5" end="5"/>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105475">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105475">
                                            <p:txEl>
                                              <p:pRg st="6" end="6"/>
                                            </p:txEl>
                                          </p:spTgt>
                                        </p:tgtEl>
                                        <p:attrNameLst>
                                          <p:attrName>style.visibility</p:attrName>
                                        </p:attrNameLst>
                                      </p:cBhvr>
                                      <p:to>
                                        <p:strVal val="visible"/>
                                      </p:to>
                                    </p:set>
                                    <p:animEffect transition="in" filter="fade">
                                      <p:cBhvr>
                                        <p:cTn id="63" dur="1000"/>
                                        <p:tgtEl>
                                          <p:spTgt spid="105475">
                                            <p:txEl>
                                              <p:pRg st="6" end="6"/>
                                            </p:txEl>
                                          </p:spTgt>
                                        </p:tgtEl>
                                      </p:cBhvr>
                                    </p:animEffect>
                                    <p:anim calcmode="lin" valueType="num">
                                      <p:cBhvr>
                                        <p:cTn id="64" dur="1000" fill="hold"/>
                                        <p:tgtEl>
                                          <p:spTgt spid="105475">
                                            <p:txEl>
                                              <p:pRg st="6" end="6"/>
                                            </p:txEl>
                                          </p:spTgt>
                                        </p:tgtEl>
                                        <p:attrNameLst>
                                          <p:attrName>ppt_x</p:attrName>
                                        </p:attrNameLst>
                                      </p:cBhvr>
                                      <p:tavLst>
                                        <p:tav tm="0">
                                          <p:val>
                                            <p:strVal val="#ppt_x"/>
                                          </p:val>
                                        </p:tav>
                                        <p:tav tm="100000">
                                          <p:val>
                                            <p:strVal val="#ppt_x"/>
                                          </p:val>
                                        </p:tav>
                                      </p:tavLst>
                                    </p:anim>
                                    <p:anim calcmode="lin" valueType="num">
                                      <p:cBhvr>
                                        <p:cTn id="65" dur="898" decel="100000" fill="hold"/>
                                        <p:tgtEl>
                                          <p:spTgt spid="105475">
                                            <p:txEl>
                                              <p:pRg st="6" end="6"/>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898"/>
                                          </p:stCondLst>
                                        </p:cTn>
                                        <p:tgtEl>
                                          <p:spTgt spid="105475">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105475">
                                            <p:txEl>
                                              <p:pRg st="7" end="7"/>
                                            </p:txEl>
                                          </p:spTgt>
                                        </p:tgtEl>
                                        <p:attrNameLst>
                                          <p:attrName>style.visibility</p:attrName>
                                        </p:attrNameLst>
                                      </p:cBhvr>
                                      <p:to>
                                        <p:strVal val="visible"/>
                                      </p:to>
                                    </p:set>
                                    <p:animEffect transition="in" filter="fade">
                                      <p:cBhvr>
                                        <p:cTn id="71" dur="1000"/>
                                        <p:tgtEl>
                                          <p:spTgt spid="105475">
                                            <p:txEl>
                                              <p:pRg st="7" end="7"/>
                                            </p:txEl>
                                          </p:spTgt>
                                        </p:tgtEl>
                                      </p:cBhvr>
                                    </p:animEffect>
                                    <p:anim calcmode="lin" valueType="num">
                                      <p:cBhvr>
                                        <p:cTn id="72" dur="1000" fill="hold"/>
                                        <p:tgtEl>
                                          <p:spTgt spid="105475">
                                            <p:txEl>
                                              <p:pRg st="7" end="7"/>
                                            </p:txEl>
                                          </p:spTgt>
                                        </p:tgtEl>
                                        <p:attrNameLst>
                                          <p:attrName>ppt_x</p:attrName>
                                        </p:attrNameLst>
                                      </p:cBhvr>
                                      <p:tavLst>
                                        <p:tav tm="0">
                                          <p:val>
                                            <p:strVal val="#ppt_x"/>
                                          </p:val>
                                        </p:tav>
                                        <p:tav tm="100000">
                                          <p:val>
                                            <p:strVal val="#ppt_x"/>
                                          </p:val>
                                        </p:tav>
                                      </p:tavLst>
                                    </p:anim>
                                    <p:anim calcmode="lin" valueType="num">
                                      <p:cBhvr>
                                        <p:cTn id="73" dur="898" decel="100000" fill="hold"/>
                                        <p:tgtEl>
                                          <p:spTgt spid="105475">
                                            <p:txEl>
                                              <p:pRg st="7" end="7"/>
                                            </p:txEl>
                                          </p:spTgt>
                                        </p:tgtEl>
                                        <p:attrNameLst>
                                          <p:attrName>ppt_y</p:attrName>
                                        </p:attrNameLst>
                                      </p:cBhvr>
                                      <p:tavLst>
                                        <p:tav tm="0">
                                          <p:val>
                                            <p:strVal val="#ppt_y+1"/>
                                          </p:val>
                                        </p:tav>
                                        <p:tav tm="100000">
                                          <p:val>
                                            <p:strVal val="#ppt_y-.03"/>
                                          </p:val>
                                        </p:tav>
                                      </p:tavLst>
                                    </p:anim>
                                    <p:anim calcmode="lin" valueType="num">
                                      <p:cBhvr>
                                        <p:cTn id="74" dur="100" accel="100000" fill="hold">
                                          <p:stCondLst>
                                            <p:cond delay="898"/>
                                          </p:stCondLst>
                                        </p:cTn>
                                        <p:tgtEl>
                                          <p:spTgt spid="105475">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105475">
                                            <p:txEl>
                                              <p:pRg st="8" end="8"/>
                                            </p:txEl>
                                          </p:spTgt>
                                        </p:tgtEl>
                                        <p:attrNameLst>
                                          <p:attrName>style.visibility</p:attrName>
                                        </p:attrNameLst>
                                      </p:cBhvr>
                                      <p:to>
                                        <p:strVal val="visible"/>
                                      </p:to>
                                    </p:set>
                                    <p:animEffect transition="in" filter="fade">
                                      <p:cBhvr>
                                        <p:cTn id="79" dur="1000"/>
                                        <p:tgtEl>
                                          <p:spTgt spid="105475">
                                            <p:txEl>
                                              <p:pRg st="8" end="8"/>
                                            </p:txEl>
                                          </p:spTgt>
                                        </p:tgtEl>
                                      </p:cBhvr>
                                    </p:animEffect>
                                    <p:anim calcmode="lin" valueType="num">
                                      <p:cBhvr>
                                        <p:cTn id="80" dur="1000" fill="hold"/>
                                        <p:tgtEl>
                                          <p:spTgt spid="105475">
                                            <p:txEl>
                                              <p:pRg st="8" end="8"/>
                                            </p:txEl>
                                          </p:spTgt>
                                        </p:tgtEl>
                                        <p:attrNameLst>
                                          <p:attrName>ppt_x</p:attrName>
                                        </p:attrNameLst>
                                      </p:cBhvr>
                                      <p:tavLst>
                                        <p:tav tm="0">
                                          <p:val>
                                            <p:strVal val="#ppt_x"/>
                                          </p:val>
                                        </p:tav>
                                        <p:tav tm="100000">
                                          <p:val>
                                            <p:strVal val="#ppt_x"/>
                                          </p:val>
                                        </p:tav>
                                      </p:tavLst>
                                    </p:anim>
                                    <p:anim calcmode="lin" valueType="num">
                                      <p:cBhvr>
                                        <p:cTn id="81" dur="898" decel="100000" fill="hold"/>
                                        <p:tgtEl>
                                          <p:spTgt spid="105475">
                                            <p:txEl>
                                              <p:pRg st="8" end="8"/>
                                            </p:txEl>
                                          </p:spTgt>
                                        </p:tgtEl>
                                        <p:attrNameLst>
                                          <p:attrName>ppt_y</p:attrName>
                                        </p:attrNameLst>
                                      </p:cBhvr>
                                      <p:tavLst>
                                        <p:tav tm="0">
                                          <p:val>
                                            <p:strVal val="#ppt_y+1"/>
                                          </p:val>
                                        </p:tav>
                                        <p:tav tm="100000">
                                          <p:val>
                                            <p:strVal val="#ppt_y-.03"/>
                                          </p:val>
                                        </p:tav>
                                      </p:tavLst>
                                    </p:anim>
                                    <p:anim calcmode="lin" valueType="num">
                                      <p:cBhvr>
                                        <p:cTn id="82" dur="100" accel="100000" fill="hold">
                                          <p:stCondLst>
                                            <p:cond delay="898"/>
                                          </p:stCondLst>
                                        </p:cTn>
                                        <p:tgtEl>
                                          <p:spTgt spid="105475">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p:bldP spid="10547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F78FB9B1-40A2-4B9C-BD5B-36291D4DE5D1}" type="slidenum">
              <a:rPr lang="es-ES"/>
              <a:pPr/>
              <a:t>3</a:t>
            </a:fld>
            <a:endParaRPr lang="es-ES"/>
          </a:p>
        </p:txBody>
      </p:sp>
      <p:sp>
        <p:nvSpPr>
          <p:cNvPr id="225282" name="Rectangle 2"/>
          <p:cNvSpPr>
            <a:spLocks noGrp="1" noRot="1" noChangeArrowheads="1"/>
          </p:cNvSpPr>
          <p:nvPr>
            <p:ph type="title"/>
          </p:nvPr>
        </p:nvSpPr>
        <p:spPr>
          <a:xfrm>
            <a:off x="1143000" y="333375"/>
            <a:ext cx="7772400" cy="266700"/>
          </a:xfrm>
        </p:spPr>
        <p:txBody>
          <a:bodyPr/>
          <a:lstStyle/>
          <a:p>
            <a:endParaRPr lang="es-MX" sz="4000"/>
          </a:p>
        </p:txBody>
      </p:sp>
      <p:sp>
        <p:nvSpPr>
          <p:cNvPr id="225283" name="Rectangle 3"/>
          <p:cNvSpPr>
            <a:spLocks noGrp="1" noRot="1" noChangeArrowheads="1"/>
          </p:cNvSpPr>
          <p:nvPr>
            <p:ph type="body" idx="1"/>
          </p:nvPr>
        </p:nvSpPr>
        <p:spPr>
          <a:xfrm>
            <a:off x="301625" y="981075"/>
            <a:ext cx="8540750" cy="5118100"/>
          </a:xfrm>
        </p:spPr>
        <p:txBody>
          <a:bodyPr/>
          <a:lstStyle/>
          <a:p>
            <a:pPr marL="469900" indent="-469900">
              <a:lnSpc>
                <a:spcPct val="90000"/>
              </a:lnSpc>
            </a:pPr>
            <a:r>
              <a:rPr lang="es-MX" sz="2800" b="1" i="1">
                <a:solidFill>
                  <a:srgbClr val="FFFF00"/>
                </a:solidFill>
              </a:rPr>
              <a:t>"Deberé confesar que ocasionan no poco daño a los obreros ciertos oficios que desempeñan: Donde esperaban obtener recursos para el propio mantenimiento y sostén familiar, hallan a menudo gravísimas enfermedades y maldicen el arte al que se habían dedicado mientras se alejan del mundo de los vivos..."</a:t>
            </a:r>
            <a:endParaRPr lang="es-AR" sz="2800" b="1" i="1">
              <a:solidFill>
                <a:srgbClr val="FFFF00"/>
              </a:solidFill>
            </a:endParaRPr>
          </a:p>
          <a:p>
            <a:pPr marL="469900" indent="-469900">
              <a:lnSpc>
                <a:spcPct val="90000"/>
              </a:lnSpc>
            </a:pPr>
            <a:r>
              <a:rPr lang="es-AR" sz="2800" b="1" i="1">
                <a:solidFill>
                  <a:srgbClr val="FFFF00"/>
                </a:solidFill>
              </a:rPr>
              <a:t>Bernardo Ramazzini. De morbis artificum diatriba (1701)</a:t>
            </a:r>
            <a:endParaRPr lang="es-ES" sz="2800" b="1" i="1">
              <a:solidFill>
                <a:srgbClr val="FFFF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9" presetClass="entr" presetSubtype="0" fill="hold" grpId="0" nodeType="withEffect" nodePh="1">
                                  <p:stCondLst>
                                    <p:cond delay="0"/>
                                  </p:stCondLst>
                                  <p:endCondLst>
                                    <p:cond evt="begin" delay="0">
                                      <p:tn val="5"/>
                                    </p:cond>
                                  </p:endCondLst>
                                  <p:childTnLst>
                                    <p:set>
                                      <p:cBhvr>
                                        <p:cTn id="6" dur="1" fill="hold">
                                          <p:stCondLst>
                                            <p:cond delay="0"/>
                                          </p:stCondLst>
                                        </p:cTn>
                                        <p:tgtEl>
                                          <p:spTgt spid="225282"/>
                                        </p:tgtEl>
                                        <p:attrNameLst>
                                          <p:attrName>style.visibility</p:attrName>
                                        </p:attrNameLst>
                                      </p:cBhvr>
                                      <p:to>
                                        <p:strVal val="visible"/>
                                      </p:to>
                                    </p:set>
                                    <p:anim calcmode="lin" valueType="num">
                                      <p:cBhvr>
                                        <p:cTn id="7" dur="1000" fill="hold"/>
                                        <p:tgtEl>
                                          <p:spTgt spid="225282"/>
                                        </p:tgtEl>
                                        <p:attrNameLst>
                                          <p:attrName>ppt_x</p:attrName>
                                        </p:attrNameLst>
                                      </p:cBhvr>
                                      <p:tavLst>
                                        <p:tav tm="0">
                                          <p:val>
                                            <p:strVal val="#ppt_x-.2"/>
                                          </p:val>
                                        </p:tav>
                                        <p:tav tm="100000">
                                          <p:val>
                                            <p:strVal val="#ppt_x"/>
                                          </p:val>
                                        </p:tav>
                                      </p:tavLst>
                                    </p:anim>
                                    <p:anim calcmode="lin" valueType="num">
                                      <p:cBhvr>
                                        <p:cTn id="8" dur="1000" fill="hold"/>
                                        <p:tgtEl>
                                          <p:spTgt spid="22528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25282"/>
                                        </p:tgtEl>
                                      </p:cBhvr>
                                    </p:animEffect>
                                  </p:childTnLst>
                                </p:cTn>
                              </p:par>
                            </p:childTnLst>
                          </p:cTn>
                        </p:par>
                      </p:childTnLst>
                    </p:cTn>
                  </p:par>
                  <p:par>
                    <p:cTn id="10" fill="hold">
                      <p:stCondLst>
                        <p:cond delay="indefinite"/>
                      </p:stCondLst>
                      <p:childTnLst>
                        <p:par>
                          <p:cTn id="11" fill="hold">
                            <p:stCondLst>
                              <p:cond delay="0"/>
                            </p:stCondLst>
                            <p:childTnLst>
                              <p:par>
                                <p:cTn id="12" presetID="44" presetClass="entr" presetSubtype="0" fill="hold" grpId="0" nodeType="clickEffect">
                                  <p:stCondLst>
                                    <p:cond delay="0"/>
                                  </p:stCondLst>
                                  <p:childTnLst>
                                    <p:set>
                                      <p:cBhvr>
                                        <p:cTn id="13" dur="1" fill="hold">
                                          <p:stCondLst>
                                            <p:cond delay="0"/>
                                          </p:stCondLst>
                                        </p:cTn>
                                        <p:tgtEl>
                                          <p:spTgt spid="225283">
                                            <p:txEl>
                                              <p:pRg st="0" end="0"/>
                                            </p:txEl>
                                          </p:spTgt>
                                        </p:tgtEl>
                                        <p:attrNameLst>
                                          <p:attrName>style.visibility</p:attrName>
                                        </p:attrNameLst>
                                      </p:cBhvr>
                                      <p:to>
                                        <p:strVal val="visible"/>
                                      </p:to>
                                    </p:set>
                                    <p:animEffect transition="in" filter="fade">
                                      <p:cBhvr>
                                        <p:cTn id="14" dur="500"/>
                                        <p:tgtEl>
                                          <p:spTgt spid="225283">
                                            <p:txEl>
                                              <p:pRg st="0" end="0"/>
                                            </p:txEl>
                                          </p:spTgt>
                                        </p:tgtEl>
                                      </p:cBhvr>
                                    </p:animEffect>
                                    <p:anim calcmode="lin" valueType="num">
                                      <p:cBhvr>
                                        <p:cTn id="15" dur="500" fill="hold"/>
                                        <p:tgtEl>
                                          <p:spTgt spid="225283">
                                            <p:txEl>
                                              <p:pRg st="0" end="0"/>
                                            </p:txEl>
                                          </p:spTgt>
                                        </p:tgtEl>
                                        <p:attrNameLst>
                                          <p:attrName>ppt_x</p:attrName>
                                        </p:attrNameLst>
                                      </p:cBhvr>
                                      <p:tavLst>
                                        <p:tav tm="0">
                                          <p:val>
                                            <p:strVal val="#ppt_x"/>
                                          </p:val>
                                        </p:tav>
                                        <p:tav tm="100000">
                                          <p:val>
                                            <p:strVal val="#ppt_x"/>
                                          </p:val>
                                        </p:tav>
                                      </p:tavLst>
                                    </p:anim>
                                    <p:anim calcmode="lin" valueType="num">
                                      <p:cBhvr>
                                        <p:cTn id="16" dur="500" fill="hold"/>
                                        <p:tgtEl>
                                          <p:spTgt spid="225283">
                                            <p:txEl>
                                              <p:pRg st="0" end="0"/>
                                            </p:txEl>
                                          </p:spTgt>
                                        </p:tgtEl>
                                        <p:attrNameLst>
                                          <p:attrName>ppt_y</p:attrName>
                                        </p:attrNameLst>
                                      </p:cBhvr>
                                      <p:tavLst>
                                        <p:tav tm="0">
                                          <p:val>
                                            <p:strVal val="#ppt_y+.05"/>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4" presetClass="entr" presetSubtype="0" fill="hold" grpId="0" nodeType="clickEffect">
                                  <p:stCondLst>
                                    <p:cond delay="0"/>
                                  </p:stCondLst>
                                  <p:childTnLst>
                                    <p:set>
                                      <p:cBhvr>
                                        <p:cTn id="20" dur="1" fill="hold">
                                          <p:stCondLst>
                                            <p:cond delay="0"/>
                                          </p:stCondLst>
                                        </p:cTn>
                                        <p:tgtEl>
                                          <p:spTgt spid="225283">
                                            <p:txEl>
                                              <p:pRg st="1" end="1"/>
                                            </p:txEl>
                                          </p:spTgt>
                                        </p:tgtEl>
                                        <p:attrNameLst>
                                          <p:attrName>style.visibility</p:attrName>
                                        </p:attrNameLst>
                                      </p:cBhvr>
                                      <p:to>
                                        <p:strVal val="visible"/>
                                      </p:to>
                                    </p:set>
                                    <p:animEffect transition="in" filter="fade">
                                      <p:cBhvr>
                                        <p:cTn id="21" dur="500"/>
                                        <p:tgtEl>
                                          <p:spTgt spid="225283">
                                            <p:txEl>
                                              <p:pRg st="1" end="1"/>
                                            </p:txEl>
                                          </p:spTgt>
                                        </p:tgtEl>
                                      </p:cBhvr>
                                    </p:animEffect>
                                    <p:anim calcmode="lin" valueType="num">
                                      <p:cBhvr>
                                        <p:cTn id="22" dur="500" fill="hold"/>
                                        <p:tgtEl>
                                          <p:spTgt spid="225283">
                                            <p:txEl>
                                              <p:pRg st="1" end="1"/>
                                            </p:txEl>
                                          </p:spTgt>
                                        </p:tgtEl>
                                        <p:attrNameLst>
                                          <p:attrName>ppt_x</p:attrName>
                                        </p:attrNameLst>
                                      </p:cBhvr>
                                      <p:tavLst>
                                        <p:tav tm="0">
                                          <p:val>
                                            <p:strVal val="#ppt_x"/>
                                          </p:val>
                                        </p:tav>
                                        <p:tav tm="100000">
                                          <p:val>
                                            <p:strVal val="#ppt_x"/>
                                          </p:val>
                                        </p:tav>
                                      </p:tavLst>
                                    </p:anim>
                                    <p:anim calcmode="lin" valueType="num">
                                      <p:cBhvr>
                                        <p:cTn id="23" dur="500" fill="hold"/>
                                        <p:tgtEl>
                                          <p:spTgt spid="225283">
                                            <p:txEl>
                                              <p:pRg st="1" end="1"/>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282" grpId="0"/>
      <p:bldP spid="22528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6"/>
          <p:cNvSpPr>
            <a:spLocks noGrp="1" noChangeArrowheads="1"/>
          </p:cNvSpPr>
          <p:nvPr>
            <p:ph type="sldNum" sz="quarter" idx="4"/>
          </p:nvPr>
        </p:nvSpPr>
        <p:spPr/>
        <p:txBody>
          <a:bodyPr/>
          <a:lstStyle/>
          <a:p>
            <a:fld id="{A7244D52-1EE8-4025-93AA-FA752776FE82}" type="slidenum">
              <a:rPr lang="es-ES"/>
              <a:pPr/>
              <a:t>30</a:t>
            </a:fld>
            <a:endParaRPr lang="es-ES"/>
          </a:p>
        </p:txBody>
      </p:sp>
      <p:sp>
        <p:nvSpPr>
          <p:cNvPr id="227330" name="Rectangle 2"/>
          <p:cNvSpPr>
            <a:spLocks noGrp="1" noRot="1" noChangeArrowheads="1"/>
          </p:cNvSpPr>
          <p:nvPr>
            <p:ph type="ctrTitle"/>
          </p:nvPr>
        </p:nvSpPr>
        <p:spPr>
          <a:xfrm>
            <a:off x="838200" y="2286000"/>
            <a:ext cx="7772400" cy="1470025"/>
          </a:xfrm>
        </p:spPr>
        <p:txBody>
          <a:bodyPr/>
          <a:lstStyle/>
          <a:p>
            <a:r>
              <a:rPr lang="es-ES_tradnl" sz="4000"/>
              <a:t/>
            </a:r>
            <a:br>
              <a:rPr lang="es-ES_tradnl" sz="4000"/>
            </a:br>
            <a:endParaRPr lang="es-ES_tradnl" sz="4000"/>
          </a:p>
        </p:txBody>
      </p:sp>
      <p:sp>
        <p:nvSpPr>
          <p:cNvPr id="227331" name="Rectangle 3"/>
          <p:cNvSpPr>
            <a:spLocks noGrp="1" noRot="1" noChangeArrowheads="1"/>
          </p:cNvSpPr>
          <p:nvPr>
            <p:ph type="subTitle" idx="1"/>
          </p:nvPr>
        </p:nvSpPr>
        <p:spPr>
          <a:xfrm>
            <a:off x="1295400" y="3886200"/>
            <a:ext cx="6400800" cy="2133600"/>
          </a:xfrm>
        </p:spPr>
        <p:txBody>
          <a:bodyPr/>
          <a:lstStyle/>
          <a:p>
            <a:endParaRPr lang="en-CA"/>
          </a:p>
        </p:txBody>
      </p:sp>
      <p:pic>
        <p:nvPicPr>
          <p:cNvPr id="227332" name="Picture 4" descr="101OLYMP-P7171299_P7171299"/>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27333" name="Text Box 5"/>
          <p:cNvSpPr txBox="1">
            <a:spLocks noChangeArrowheads="1"/>
          </p:cNvSpPr>
          <p:nvPr/>
        </p:nvSpPr>
        <p:spPr bwMode="auto">
          <a:xfrm>
            <a:off x="0" y="1901825"/>
            <a:ext cx="184150" cy="366713"/>
          </a:xfrm>
          <a:prstGeom prst="rect">
            <a:avLst/>
          </a:prstGeom>
          <a:noFill/>
          <a:ln w="9525">
            <a:noFill/>
            <a:miter lim="800000"/>
            <a:headEnd/>
            <a:tailEnd/>
          </a:ln>
          <a:effectLst/>
        </p:spPr>
        <p:txBody>
          <a:bodyPr wrap="none">
            <a:spAutoFit/>
          </a:bodyPr>
          <a:lstStyle/>
          <a:p>
            <a:endParaRPr lang="en-CA">
              <a:solidFill>
                <a:schemeClr val="tx2"/>
              </a:solidFill>
            </a:endParaRPr>
          </a:p>
        </p:txBody>
      </p:sp>
      <p:sp>
        <p:nvSpPr>
          <p:cNvPr id="227334" name="Text Box 6"/>
          <p:cNvSpPr txBox="1">
            <a:spLocks noChangeArrowheads="1"/>
          </p:cNvSpPr>
          <p:nvPr/>
        </p:nvSpPr>
        <p:spPr bwMode="auto">
          <a:xfrm>
            <a:off x="4038600" y="5029200"/>
            <a:ext cx="184150" cy="822325"/>
          </a:xfrm>
          <a:prstGeom prst="rect">
            <a:avLst/>
          </a:prstGeom>
          <a:noFill/>
          <a:ln w="9525">
            <a:noFill/>
            <a:miter lim="800000"/>
            <a:headEnd/>
            <a:tailEnd/>
          </a:ln>
          <a:effectLst/>
        </p:spPr>
        <p:txBody>
          <a:bodyPr wrap="none">
            <a:spAutoFit/>
          </a:bodyPr>
          <a:lstStyle/>
          <a:p>
            <a:pPr eaLnBrk="0" hangingPunct="0">
              <a:spcBef>
                <a:spcPct val="50000"/>
              </a:spcBef>
            </a:pPr>
            <a:endParaRPr lang="es-ES_tradnl" sz="2400">
              <a:solidFill>
                <a:schemeClr val="tx2"/>
              </a:solidFill>
              <a:effectLst>
                <a:outerShdw blurRad="38100" dist="38100" dir="2700000" algn="tl">
                  <a:srgbClr val="000000"/>
                </a:outerShdw>
              </a:effectLst>
            </a:endParaRPr>
          </a:p>
          <a:p>
            <a:endParaRPr lang="es-ES_tradnl" sz="2400"/>
          </a:p>
        </p:txBody>
      </p:sp>
      <p:sp>
        <p:nvSpPr>
          <p:cNvPr id="227335" name="Text Box 7"/>
          <p:cNvSpPr txBox="1">
            <a:spLocks noChangeArrowheads="1"/>
          </p:cNvSpPr>
          <p:nvPr/>
        </p:nvSpPr>
        <p:spPr bwMode="auto">
          <a:xfrm>
            <a:off x="1012825" y="1287463"/>
            <a:ext cx="1577975" cy="366712"/>
          </a:xfrm>
          <a:prstGeom prst="rect">
            <a:avLst/>
          </a:prstGeom>
          <a:noFill/>
          <a:ln w="9525">
            <a:noFill/>
            <a:miter lim="800000"/>
            <a:headEnd/>
            <a:tailEnd/>
          </a:ln>
          <a:effectLst/>
        </p:spPr>
        <p:txBody>
          <a:bodyPr>
            <a:spAutoFit/>
          </a:bodyPr>
          <a:lstStyle/>
          <a:p>
            <a:pPr>
              <a:spcBef>
                <a:spcPct val="50000"/>
              </a:spcBef>
            </a:pPr>
            <a:endParaRPr lang="en-CA"/>
          </a:p>
        </p:txBody>
      </p:sp>
      <p:sp>
        <p:nvSpPr>
          <p:cNvPr id="227336" name="Text Box 8"/>
          <p:cNvSpPr txBox="1">
            <a:spLocks noChangeArrowheads="1"/>
          </p:cNvSpPr>
          <p:nvPr/>
        </p:nvSpPr>
        <p:spPr bwMode="auto">
          <a:xfrm>
            <a:off x="381000" y="1828800"/>
            <a:ext cx="4724400" cy="793750"/>
          </a:xfrm>
          <a:prstGeom prst="rect">
            <a:avLst/>
          </a:prstGeom>
          <a:noFill/>
          <a:ln w="9525">
            <a:noFill/>
            <a:miter lim="800000"/>
            <a:headEnd/>
            <a:tailEnd/>
          </a:ln>
          <a:effectLst/>
        </p:spPr>
        <p:txBody>
          <a:bodyPr>
            <a:spAutoFit/>
          </a:bodyPr>
          <a:lstStyle/>
          <a:p>
            <a:endParaRPr lang="es-ES_tradnl"/>
          </a:p>
          <a:p>
            <a:endParaRPr lang="es-ES_tradnl" sz="2800"/>
          </a:p>
        </p:txBody>
      </p:sp>
      <p:sp>
        <p:nvSpPr>
          <p:cNvPr id="227337" name="Text Box 9"/>
          <p:cNvSpPr txBox="1">
            <a:spLocks noChangeArrowheads="1"/>
          </p:cNvSpPr>
          <p:nvPr/>
        </p:nvSpPr>
        <p:spPr bwMode="auto">
          <a:xfrm>
            <a:off x="323850" y="549275"/>
            <a:ext cx="8591550" cy="2532063"/>
          </a:xfrm>
          <a:prstGeom prst="rect">
            <a:avLst/>
          </a:prstGeom>
          <a:noFill/>
          <a:ln w="9525">
            <a:noFill/>
            <a:miter lim="800000"/>
            <a:headEnd/>
            <a:tailEnd/>
          </a:ln>
          <a:effectLst/>
        </p:spPr>
        <p:txBody>
          <a:bodyPr>
            <a:spAutoFit/>
          </a:bodyPr>
          <a:lstStyle/>
          <a:p>
            <a:r>
              <a:rPr lang="es-ES_tradnl" sz="2400">
                <a:latin typeface="Times" pitchFamily="18" charset="0"/>
              </a:rPr>
              <a:t>“</a:t>
            </a:r>
            <a:r>
              <a:rPr lang="es-ES_tradnl" sz="2800" b="1">
                <a:effectLst>
                  <a:outerShdw blurRad="38100" dist="38100" dir="2700000" algn="tl">
                    <a:srgbClr val="000000"/>
                  </a:outerShdw>
                </a:effectLst>
              </a:rPr>
              <a:t>La salud pública es el cimiento sobre el que descansa la felicidad de las personas y el bienestar del estado.”                               </a:t>
            </a:r>
          </a:p>
          <a:p>
            <a:endParaRPr lang="es-ES_tradnl" sz="2800" b="1">
              <a:effectLst>
                <a:outerShdw blurRad="38100" dist="38100" dir="2700000" algn="tl">
                  <a:srgbClr val="000000"/>
                </a:outerShdw>
              </a:effectLst>
            </a:endParaRPr>
          </a:p>
          <a:p>
            <a:r>
              <a:rPr lang="es-ES_tradnl" sz="2800" b="1">
                <a:effectLst>
                  <a:outerShdw blurRad="38100" dist="38100" dir="2700000" algn="tl">
                    <a:srgbClr val="000000"/>
                  </a:outerShdw>
                </a:effectLst>
              </a:rPr>
              <a:t> 							</a:t>
            </a:r>
            <a:r>
              <a:rPr lang="es-ES_tradnl" sz="2400">
                <a:latin typeface="Times" pitchFamily="18" charset="0"/>
              </a:rPr>
              <a:t> </a:t>
            </a:r>
            <a:r>
              <a:rPr lang="es-ES_tradnl" sz="2000" b="1">
                <a:solidFill>
                  <a:srgbClr val="FFFF00"/>
                </a:solidFill>
                <a:effectLst>
                  <a:outerShdw blurRad="38100" dist="38100" dir="2700000" algn="tl">
                    <a:srgbClr val="000000"/>
                  </a:outerShdw>
                </a:effectLst>
              </a:rPr>
              <a:t>Disraeli</a:t>
            </a:r>
            <a:endParaRPr lang="es-ES_tradnl" sz="1700" b="1">
              <a:solidFill>
                <a:srgbClr val="FFFF00"/>
              </a:solidFill>
              <a:effectLst>
                <a:outerShdw blurRad="38100" dist="38100" dir="2700000" algn="tl">
                  <a:srgbClr val="000000"/>
                </a:outerShdw>
              </a:effectLst>
            </a:endParaRPr>
          </a:p>
          <a:p>
            <a:endParaRPr lang="es-ES_tradnl" sz="2000">
              <a:solidFill>
                <a:srgbClr val="FFFF00"/>
              </a:solidFill>
              <a:latin typeface="Tahoma"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DB4C5256-85C5-4A3A-8969-DA242D4BF06F}" type="slidenum">
              <a:rPr lang="es-ES"/>
              <a:pPr/>
              <a:t>31</a:t>
            </a:fld>
            <a:endParaRPr lang="es-ES"/>
          </a:p>
        </p:txBody>
      </p:sp>
      <p:sp>
        <p:nvSpPr>
          <p:cNvPr id="206850" name="Rectangle 2"/>
          <p:cNvSpPr>
            <a:spLocks noGrp="1" noRot="1" noChangeArrowheads="1"/>
          </p:cNvSpPr>
          <p:nvPr>
            <p:ph type="body" idx="1"/>
          </p:nvPr>
        </p:nvSpPr>
        <p:spPr>
          <a:xfrm>
            <a:off x="301625" y="5992813"/>
            <a:ext cx="8540750" cy="106362"/>
          </a:xfrm>
        </p:spPr>
        <p:txBody>
          <a:bodyPr/>
          <a:lstStyle/>
          <a:p>
            <a:pPr marL="469900" indent="-469900">
              <a:lnSpc>
                <a:spcPct val="80000"/>
              </a:lnSpc>
              <a:buFont typeface="Wingdings" pitchFamily="2" charset="2"/>
              <a:buNone/>
            </a:pPr>
            <a:endParaRPr lang="es-MX" sz="800"/>
          </a:p>
        </p:txBody>
      </p:sp>
      <p:sp>
        <p:nvSpPr>
          <p:cNvPr id="206851" name="WordArt 3"/>
          <p:cNvSpPr>
            <a:spLocks noChangeArrowheads="1" noChangeShapeType="1" noTextEdit="1"/>
          </p:cNvSpPr>
          <p:nvPr/>
        </p:nvSpPr>
        <p:spPr bwMode="auto">
          <a:xfrm>
            <a:off x="468313" y="533400"/>
            <a:ext cx="8351837" cy="4911725"/>
          </a:xfrm>
          <a:prstGeom prst="rect">
            <a:avLst/>
          </a:prstGeom>
        </p:spPr>
        <p:txBody>
          <a:bodyPr wrap="none" fromWordArt="1">
            <a:prstTxWarp prst="textFadeUp">
              <a:avLst>
                <a:gd name="adj" fmla="val 9991"/>
              </a:avLst>
            </a:prstTxWarp>
          </a:bodyPr>
          <a:lstStyle/>
          <a:p>
            <a:pPr algn="ctr"/>
            <a:r>
              <a:rPr lang="es-AR" sz="7200" b="1" kern="10">
                <a:ln w="12700">
                  <a:solidFill>
                    <a:srgbClr val="B2B2B2"/>
                  </a:solidFill>
                  <a:round/>
                  <a:headEnd/>
                  <a:tailEnd/>
                </a:ln>
                <a:gradFill rotWithShape="0">
                  <a:gsLst>
                    <a:gs pos="0">
                      <a:srgbClr val="520402"/>
                    </a:gs>
                    <a:gs pos="100000">
                      <a:srgbClr val="FFCC00"/>
                    </a:gs>
                  </a:gsLst>
                  <a:lin ang="5400000" scaled="1"/>
                </a:gradFill>
                <a:effectLst>
                  <a:outerShdw dist="35921" dir="2700000" sy="50000" rotWithShape="0">
                    <a:srgbClr val="875B0D"/>
                  </a:outerShdw>
                </a:effectLst>
                <a:latin typeface="Arial Black"/>
              </a:rPr>
              <a:t>Fin</a:t>
            </a: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nodePh="1">
                                  <p:stCondLst>
                                    <p:cond delay="0"/>
                                  </p:stCondLst>
                                  <p:endCondLst>
                                    <p:cond evt="begin" delay="0">
                                      <p:tn val="5"/>
                                    </p:cond>
                                  </p:endCondLst>
                                  <p:childTnLst>
                                    <p:set>
                                      <p:cBhvr>
                                        <p:cTn id="6" dur="1" fill="hold">
                                          <p:stCondLst>
                                            <p:cond delay="0"/>
                                          </p:stCondLst>
                                        </p:cTn>
                                        <p:tgtEl>
                                          <p:spTgt spid="206850">
                                            <p:txEl>
                                              <p:pRg st="0" end="0"/>
                                            </p:txEl>
                                          </p:spTgt>
                                        </p:tgtEl>
                                        <p:attrNameLst>
                                          <p:attrName>style.visibility</p:attrName>
                                        </p:attrNameLst>
                                      </p:cBhvr>
                                      <p:to>
                                        <p:strVal val="visible"/>
                                      </p:to>
                                    </p:set>
                                    <p:animEffect transition="in" filter="wipe(left)">
                                      <p:cBhvr>
                                        <p:cTn id="7" dur="500"/>
                                        <p:tgtEl>
                                          <p:spTgt spid="20685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206851"/>
                                        </p:tgtEl>
                                        <p:attrNameLst>
                                          <p:attrName>style.visibility</p:attrName>
                                        </p:attrNameLst>
                                      </p:cBhvr>
                                      <p:to>
                                        <p:strVal val="visible"/>
                                      </p:to>
                                    </p:set>
                                    <p:anim calcmode="lin" valueType="num">
                                      <p:cBhvr additive="base">
                                        <p:cTn id="12" dur="500" fill="hold"/>
                                        <p:tgtEl>
                                          <p:spTgt spid="206851"/>
                                        </p:tgtEl>
                                        <p:attrNameLst>
                                          <p:attrName>ppt_x</p:attrName>
                                        </p:attrNameLst>
                                      </p:cBhvr>
                                      <p:tavLst>
                                        <p:tav tm="0">
                                          <p:val>
                                            <p:strVal val="0-#ppt_w/2"/>
                                          </p:val>
                                        </p:tav>
                                        <p:tav tm="100000">
                                          <p:val>
                                            <p:strVal val="#ppt_x"/>
                                          </p:val>
                                        </p:tav>
                                      </p:tavLst>
                                    </p:anim>
                                    <p:anim calcmode="lin" valueType="num">
                                      <p:cBhvr additive="base">
                                        <p:cTn id="13" dur="500" fill="hold"/>
                                        <p:tgtEl>
                                          <p:spTgt spid="206851"/>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2" name="whoosh.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850" grpId="0" build="p"/>
      <p:bldP spid="206851" grpId="0" animBg="1"/>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5 Marcador de número de diapositiva"/>
          <p:cNvSpPr>
            <a:spLocks noGrp="1"/>
          </p:cNvSpPr>
          <p:nvPr>
            <p:ph type="sldNum" sz="quarter" idx="12"/>
          </p:nvPr>
        </p:nvSpPr>
        <p:spPr/>
        <p:txBody>
          <a:bodyPr/>
          <a:lstStyle/>
          <a:p>
            <a:fld id="{9E8F8B67-D9CC-447B-94FC-85D9711F1458}" type="slidenum">
              <a:rPr lang="es-ES"/>
              <a:pPr/>
              <a:t>32</a:t>
            </a:fld>
            <a:endParaRPr lang="es-ES"/>
          </a:p>
        </p:txBody>
      </p:sp>
      <p:sp>
        <p:nvSpPr>
          <p:cNvPr id="207874" name="Rectangle 2"/>
          <p:cNvSpPr>
            <a:spLocks noGrp="1" noRot="1" noChangeArrowheads="1"/>
          </p:cNvSpPr>
          <p:nvPr>
            <p:ph type="title"/>
          </p:nvPr>
        </p:nvSpPr>
        <p:spPr/>
        <p:txBody>
          <a:bodyPr/>
          <a:lstStyle/>
          <a:p>
            <a:r>
              <a:rPr lang="es-MX"/>
              <a:t>Pausa</a:t>
            </a:r>
            <a:endParaRPr lang="es-ES"/>
          </a:p>
        </p:txBody>
      </p:sp>
      <p:pic>
        <p:nvPicPr>
          <p:cNvPr id="207875" name="Picture 3" descr="silagrande">
            <a:hlinkClick r:id="rId2"/>
          </p:cNvPr>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sp>
        <p:nvSpPr>
          <p:cNvPr id="207876" name="Text Box 4"/>
          <p:cNvSpPr txBox="1">
            <a:spLocks noGrp="1" noChangeArrowheads="1"/>
          </p:cNvSpPr>
          <p:nvPr>
            <p:ph type="body" idx="1"/>
          </p:nvPr>
        </p:nvSpPr>
        <p:spPr>
          <a:xfrm>
            <a:off x="852488" y="2224088"/>
            <a:ext cx="6615112" cy="657225"/>
          </a:xfrm>
          <a:noFill/>
          <a:ln/>
        </p:spPr>
        <p:txBody>
          <a:bodyPr/>
          <a:lstStyle/>
          <a:p>
            <a:pPr marL="469900" indent="-469900">
              <a:spcBef>
                <a:spcPct val="0"/>
              </a:spcBef>
              <a:buClr>
                <a:schemeClr val="bg1"/>
              </a:buClr>
              <a:buFontTx/>
              <a:buNone/>
            </a:pPr>
            <a:r>
              <a:rPr lang="es-MX" sz="6000" b="1">
                <a:solidFill>
                  <a:srgbClr val="FF0000"/>
                </a:solidFill>
                <a:latin typeface="Arial Black" pitchFamily="34" charset="0"/>
              </a:rPr>
              <a:t>GRACIAS POR VUESTRA ATENCION</a:t>
            </a:r>
            <a:endParaRPr lang="es-ES" sz="6000" b="1">
              <a:solidFill>
                <a:srgbClr val="FF0000"/>
              </a:solidFill>
              <a:latin typeface="Arial Black" pitchFamily="34" charset="0"/>
            </a:endParaRP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207874"/>
                                        </p:tgtEl>
                                        <p:attrNameLst>
                                          <p:attrName>style.visibility</p:attrName>
                                        </p:attrNameLst>
                                      </p:cBhvr>
                                      <p:to>
                                        <p:strVal val="visible"/>
                                      </p:to>
                                    </p:set>
                                    <p:animEffect transition="in" filter="fade">
                                      <p:cBhvr>
                                        <p:cTn id="7" dur="768" decel="100000"/>
                                        <p:tgtEl>
                                          <p:spTgt spid="207874"/>
                                        </p:tgtEl>
                                      </p:cBhvr>
                                    </p:animEffect>
                                    <p:animScale>
                                      <p:cBhvr>
                                        <p:cTn id="8" dur="768" decel="100000"/>
                                        <p:tgtEl>
                                          <p:spTgt spid="207874"/>
                                        </p:tgtEl>
                                      </p:cBhvr>
                                      <p:from x="10000" y="10000"/>
                                      <p:to x="200000" y="450000"/>
                                    </p:animScale>
                                    <p:animScale>
                                      <p:cBhvr>
                                        <p:cTn id="9" dur="1230" accel="100000" fill="hold">
                                          <p:stCondLst>
                                            <p:cond delay="768"/>
                                          </p:stCondLst>
                                        </p:cTn>
                                        <p:tgtEl>
                                          <p:spTgt spid="207874"/>
                                        </p:tgtEl>
                                      </p:cBhvr>
                                      <p:from x="200000" y="450000"/>
                                      <p:to x="100000" y="100000"/>
                                    </p:animScale>
                                    <p:set>
                                      <p:cBhvr>
                                        <p:cTn id="10" dur="768" fill="hold"/>
                                        <p:tgtEl>
                                          <p:spTgt spid="207874"/>
                                        </p:tgtEl>
                                        <p:attrNameLst>
                                          <p:attrName>ppt_x</p:attrName>
                                        </p:attrNameLst>
                                      </p:cBhvr>
                                      <p:to>
                                        <p:strVal val="(0.5)"/>
                                      </p:to>
                                    </p:set>
                                    <p:anim from="(0.5)" to="(#ppt_x)" calcmode="lin" valueType="num">
                                      <p:cBhvr>
                                        <p:cTn id="11" dur="1230" accel="100000" fill="hold">
                                          <p:stCondLst>
                                            <p:cond delay="768"/>
                                          </p:stCondLst>
                                        </p:cTn>
                                        <p:tgtEl>
                                          <p:spTgt spid="207874"/>
                                        </p:tgtEl>
                                        <p:attrNameLst>
                                          <p:attrName>ppt_x</p:attrName>
                                        </p:attrNameLst>
                                      </p:cBhvr>
                                    </p:anim>
                                    <p:set>
                                      <p:cBhvr>
                                        <p:cTn id="12" dur="768" fill="hold"/>
                                        <p:tgtEl>
                                          <p:spTgt spid="207874"/>
                                        </p:tgtEl>
                                        <p:attrNameLst>
                                          <p:attrName>ppt_y</p:attrName>
                                        </p:attrNameLst>
                                      </p:cBhvr>
                                      <p:to>
                                        <p:strVal val="(#ppt_y+0.4)"/>
                                      </p:to>
                                    </p:set>
                                    <p:anim from="(#ppt_y+0.4)" to="(#ppt_y)" calcmode="lin" valueType="num">
                                      <p:cBhvr>
                                        <p:cTn id="13" dur="1230" accel="100000" fill="hold">
                                          <p:stCondLst>
                                            <p:cond delay="768"/>
                                          </p:stCondLst>
                                        </p:cTn>
                                        <p:tgtEl>
                                          <p:spTgt spid="207874"/>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207876">
                                            <p:txEl>
                                              <p:pRg st="0" end="0"/>
                                            </p:txEl>
                                          </p:spTgt>
                                        </p:tgtEl>
                                        <p:attrNameLst>
                                          <p:attrName>style.visibility</p:attrName>
                                        </p:attrNameLst>
                                      </p:cBhvr>
                                      <p:to>
                                        <p:strVal val="visible"/>
                                      </p:to>
                                    </p:set>
                                    <p:anim calcmode="lin" valueType="num">
                                      <p:cBhvr>
                                        <p:cTn id="18" dur="500" fill="hold"/>
                                        <p:tgtEl>
                                          <p:spTgt spid="207876">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207876">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20787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74" grpId="0"/>
      <p:bldP spid="207876"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44C883C8-6540-450F-B84D-DD4E30A21FEF}" type="slidenum">
              <a:rPr lang="es-ES"/>
              <a:pPr/>
              <a:t>4</a:t>
            </a:fld>
            <a:endParaRPr lang="es-ES"/>
          </a:p>
        </p:txBody>
      </p:sp>
      <p:sp>
        <p:nvSpPr>
          <p:cNvPr id="172034" name="Rectangle 2"/>
          <p:cNvSpPr>
            <a:spLocks noGrp="1" noRot="1" noChangeArrowheads="1"/>
          </p:cNvSpPr>
          <p:nvPr>
            <p:ph type="title"/>
          </p:nvPr>
        </p:nvSpPr>
        <p:spPr>
          <a:xfrm>
            <a:off x="301625" y="228600"/>
            <a:ext cx="8510588" cy="344488"/>
          </a:xfrm>
        </p:spPr>
        <p:txBody>
          <a:bodyPr/>
          <a:lstStyle/>
          <a:p>
            <a:endParaRPr lang="es-MX" sz="4000"/>
          </a:p>
        </p:txBody>
      </p:sp>
      <p:sp>
        <p:nvSpPr>
          <p:cNvPr id="172035" name="Rectangle 3"/>
          <p:cNvSpPr>
            <a:spLocks noGrp="1" noRot="1" noChangeArrowheads="1"/>
          </p:cNvSpPr>
          <p:nvPr>
            <p:ph type="body" idx="1"/>
          </p:nvPr>
        </p:nvSpPr>
        <p:spPr>
          <a:xfrm>
            <a:off x="0" y="476250"/>
            <a:ext cx="8964613" cy="5622925"/>
          </a:xfrm>
        </p:spPr>
        <p:txBody>
          <a:bodyPr/>
          <a:lstStyle/>
          <a:p>
            <a:pPr marL="469900" indent="-469900">
              <a:lnSpc>
                <a:spcPct val="90000"/>
              </a:lnSpc>
            </a:pPr>
            <a:r>
              <a:rPr lang="es-ES" b="1" i="1">
                <a:solidFill>
                  <a:srgbClr val="FFFF00"/>
                </a:solidFill>
              </a:rPr>
              <a:t>El médico debe </a:t>
            </a:r>
            <a:r>
              <a:rPr lang="es-ES" b="1" i="1">
                <a:solidFill>
                  <a:srgbClr val="FF00FF"/>
                </a:solidFill>
              </a:rPr>
              <a:t>curar </a:t>
            </a:r>
            <a:r>
              <a:rPr lang="es-ES" b="1" i="1">
                <a:solidFill>
                  <a:srgbClr val="FFFF00"/>
                </a:solidFill>
              </a:rPr>
              <a:t>siempre que pueda. </a:t>
            </a:r>
          </a:p>
          <a:p>
            <a:pPr marL="469900" indent="-469900">
              <a:lnSpc>
                <a:spcPct val="90000"/>
              </a:lnSpc>
            </a:pPr>
            <a:r>
              <a:rPr lang="es-ES" b="1" i="1">
                <a:solidFill>
                  <a:srgbClr val="FFFF00"/>
                </a:solidFill>
              </a:rPr>
              <a:t>Si no puede hacerlo, su misión es </a:t>
            </a:r>
            <a:r>
              <a:rPr lang="es-ES" b="1" i="1">
                <a:solidFill>
                  <a:srgbClr val="FF00FF"/>
                </a:solidFill>
              </a:rPr>
              <a:t>aliviar</a:t>
            </a:r>
            <a:r>
              <a:rPr lang="es-ES" b="1" i="1">
                <a:solidFill>
                  <a:srgbClr val="FFFF00"/>
                </a:solidFill>
              </a:rPr>
              <a:t>. </a:t>
            </a:r>
          </a:p>
          <a:p>
            <a:pPr marL="469900" indent="-469900">
              <a:lnSpc>
                <a:spcPct val="90000"/>
              </a:lnSpc>
            </a:pPr>
            <a:r>
              <a:rPr lang="es-ES" b="1" i="1">
                <a:solidFill>
                  <a:srgbClr val="FFFF00"/>
                </a:solidFill>
              </a:rPr>
              <a:t>Y siempre, sea cual fuere la circunstancia, tiene la misión de </a:t>
            </a:r>
            <a:r>
              <a:rPr lang="es-ES" b="1" i="1">
                <a:solidFill>
                  <a:srgbClr val="FF00FF"/>
                </a:solidFill>
              </a:rPr>
              <a:t>consolar</a:t>
            </a:r>
            <a:r>
              <a:rPr lang="es-ES" b="1">
                <a:solidFill>
                  <a:srgbClr val="FFFF00"/>
                </a:solidFill>
              </a:rPr>
              <a:t>.</a:t>
            </a:r>
            <a:r>
              <a:rPr lang="es-ES" b="1"/>
              <a:t> </a:t>
            </a:r>
          </a:p>
          <a:p>
            <a:pPr marL="469900" indent="-469900">
              <a:lnSpc>
                <a:spcPct val="90000"/>
              </a:lnSpc>
            </a:pPr>
            <a:r>
              <a:rPr lang="es-ES"/>
              <a:t>Las virtudes y la ética no pueden quedarse en el campo del saber. </a:t>
            </a:r>
            <a:r>
              <a:rPr lang="es-ES" b="1">
                <a:solidFill>
                  <a:srgbClr val="FFFF00"/>
                </a:solidFill>
              </a:rPr>
              <a:t>Hay que ponerlas en práctica (saber hacer) y, sobre todo, incorporarlas a nuestra vida (ser).</a:t>
            </a:r>
            <a:r>
              <a:rPr lang="es-ES" b="1">
                <a:solidFill>
                  <a:srgbClr val="00CC00"/>
                </a:solidFill>
              </a:rPr>
              <a:t> </a:t>
            </a:r>
          </a:p>
          <a:p>
            <a:pPr marL="469900" indent="-469900">
              <a:lnSpc>
                <a:spcPct val="90000"/>
              </a:lnSpc>
            </a:pPr>
            <a:r>
              <a:rPr lang="es-ES"/>
              <a:t>Esto nos ayudará a ser personas integras, de una sola pieza, personas con principios, y en quienes los otros puedan hallar una </a:t>
            </a:r>
            <a:r>
              <a:rPr lang="es-ES" b="1">
                <a:solidFill>
                  <a:srgbClr val="FFFF00"/>
                </a:solidFill>
              </a:rPr>
              <a:t>total congruencia entre lo que piensan y lo que hacen.</a:t>
            </a:r>
          </a:p>
        </p:txBody>
      </p:sp>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nodePh="1">
                                  <p:stCondLst>
                                    <p:cond delay="0"/>
                                  </p:stCondLst>
                                  <p:endCondLst>
                                    <p:cond evt="begin" delay="0">
                                      <p:tn val="5"/>
                                    </p:cond>
                                  </p:endCondLst>
                                  <p:childTnLst>
                                    <p:set>
                                      <p:cBhvr>
                                        <p:cTn id="6" dur="1" fill="hold">
                                          <p:stCondLst>
                                            <p:cond delay="0"/>
                                          </p:stCondLst>
                                        </p:cTn>
                                        <p:tgtEl>
                                          <p:spTgt spid="172034"/>
                                        </p:tgtEl>
                                        <p:attrNameLst>
                                          <p:attrName>style.visibility</p:attrName>
                                        </p:attrNameLst>
                                      </p:cBhvr>
                                      <p:to>
                                        <p:strVal val="visible"/>
                                      </p:to>
                                    </p:set>
                                    <p:animEffect transition="in" filter="fade">
                                      <p:cBhvr>
                                        <p:cTn id="7" dur="768" decel="100000"/>
                                        <p:tgtEl>
                                          <p:spTgt spid="172034"/>
                                        </p:tgtEl>
                                      </p:cBhvr>
                                    </p:animEffect>
                                    <p:animScale>
                                      <p:cBhvr>
                                        <p:cTn id="8" dur="768" decel="100000"/>
                                        <p:tgtEl>
                                          <p:spTgt spid="172034"/>
                                        </p:tgtEl>
                                      </p:cBhvr>
                                      <p:from x="10000" y="10000"/>
                                      <p:to x="200000" y="450000"/>
                                    </p:animScale>
                                    <p:animScale>
                                      <p:cBhvr>
                                        <p:cTn id="9" dur="1230" accel="100000" fill="hold">
                                          <p:stCondLst>
                                            <p:cond delay="768"/>
                                          </p:stCondLst>
                                        </p:cTn>
                                        <p:tgtEl>
                                          <p:spTgt spid="172034"/>
                                        </p:tgtEl>
                                      </p:cBhvr>
                                      <p:from x="200000" y="450000"/>
                                      <p:to x="100000" y="100000"/>
                                    </p:animScale>
                                    <p:set>
                                      <p:cBhvr>
                                        <p:cTn id="10" dur="768" fill="hold"/>
                                        <p:tgtEl>
                                          <p:spTgt spid="172034"/>
                                        </p:tgtEl>
                                        <p:attrNameLst>
                                          <p:attrName>ppt_x</p:attrName>
                                        </p:attrNameLst>
                                      </p:cBhvr>
                                      <p:to>
                                        <p:strVal val="(0.5)"/>
                                      </p:to>
                                    </p:set>
                                    <p:anim from="(0.5)" to="(#ppt_x)" calcmode="lin" valueType="num">
                                      <p:cBhvr>
                                        <p:cTn id="11" dur="1230" accel="100000" fill="hold">
                                          <p:stCondLst>
                                            <p:cond delay="768"/>
                                          </p:stCondLst>
                                        </p:cTn>
                                        <p:tgtEl>
                                          <p:spTgt spid="172034"/>
                                        </p:tgtEl>
                                        <p:attrNameLst>
                                          <p:attrName>ppt_x</p:attrName>
                                        </p:attrNameLst>
                                      </p:cBhvr>
                                    </p:anim>
                                    <p:set>
                                      <p:cBhvr>
                                        <p:cTn id="12" dur="768" fill="hold"/>
                                        <p:tgtEl>
                                          <p:spTgt spid="172034"/>
                                        </p:tgtEl>
                                        <p:attrNameLst>
                                          <p:attrName>ppt_y</p:attrName>
                                        </p:attrNameLst>
                                      </p:cBhvr>
                                      <p:to>
                                        <p:strVal val="(#ppt_y+0.4)"/>
                                      </p:to>
                                    </p:set>
                                    <p:anim from="(#ppt_y+0.4)" to="(#ppt_y)" calcmode="lin" valueType="num">
                                      <p:cBhvr>
                                        <p:cTn id="13" dur="1230" accel="100000" fill="hold">
                                          <p:stCondLst>
                                            <p:cond delay="768"/>
                                          </p:stCondLst>
                                        </p:cTn>
                                        <p:tgtEl>
                                          <p:spTgt spid="172034"/>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72035">
                                            <p:txEl>
                                              <p:pRg st="0" end="0"/>
                                            </p:txEl>
                                          </p:spTgt>
                                        </p:tgtEl>
                                        <p:attrNameLst>
                                          <p:attrName>style.visibility</p:attrName>
                                        </p:attrNameLst>
                                      </p:cBhvr>
                                      <p:to>
                                        <p:strVal val="visible"/>
                                      </p:to>
                                    </p:set>
                                    <p:anim calcmode="lin" valueType="num">
                                      <p:cBhvr>
                                        <p:cTn id="18" dur="500" fill="hold"/>
                                        <p:tgtEl>
                                          <p:spTgt spid="172035">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172035">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172035">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172035">
                                            <p:txEl>
                                              <p:pRg st="1" end="1"/>
                                            </p:txEl>
                                          </p:spTgt>
                                        </p:tgtEl>
                                        <p:attrNameLst>
                                          <p:attrName>style.visibility</p:attrName>
                                        </p:attrNameLst>
                                      </p:cBhvr>
                                      <p:to>
                                        <p:strVal val="visible"/>
                                      </p:to>
                                    </p:set>
                                    <p:anim calcmode="lin" valueType="num">
                                      <p:cBhvr>
                                        <p:cTn id="25" dur="500" fill="hold"/>
                                        <p:tgtEl>
                                          <p:spTgt spid="172035">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172035">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172035">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172035">
                                            <p:txEl>
                                              <p:pRg st="2" end="2"/>
                                            </p:txEl>
                                          </p:spTgt>
                                        </p:tgtEl>
                                        <p:attrNameLst>
                                          <p:attrName>style.visibility</p:attrName>
                                        </p:attrNameLst>
                                      </p:cBhvr>
                                      <p:to>
                                        <p:strVal val="visible"/>
                                      </p:to>
                                    </p:set>
                                    <p:anim calcmode="lin" valueType="num">
                                      <p:cBhvr>
                                        <p:cTn id="32" dur="500" fill="hold"/>
                                        <p:tgtEl>
                                          <p:spTgt spid="172035">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172035">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172035">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172035">
                                            <p:txEl>
                                              <p:pRg st="3" end="3"/>
                                            </p:txEl>
                                          </p:spTgt>
                                        </p:tgtEl>
                                        <p:attrNameLst>
                                          <p:attrName>style.visibility</p:attrName>
                                        </p:attrNameLst>
                                      </p:cBhvr>
                                      <p:to>
                                        <p:strVal val="visible"/>
                                      </p:to>
                                    </p:set>
                                    <p:anim calcmode="lin" valueType="num">
                                      <p:cBhvr>
                                        <p:cTn id="39" dur="500" fill="hold"/>
                                        <p:tgtEl>
                                          <p:spTgt spid="172035">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172035">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172035">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172035">
                                            <p:txEl>
                                              <p:pRg st="4" end="4"/>
                                            </p:txEl>
                                          </p:spTgt>
                                        </p:tgtEl>
                                        <p:attrNameLst>
                                          <p:attrName>style.visibility</p:attrName>
                                        </p:attrNameLst>
                                      </p:cBhvr>
                                      <p:to>
                                        <p:strVal val="visible"/>
                                      </p:to>
                                    </p:set>
                                    <p:anim calcmode="lin" valueType="num">
                                      <p:cBhvr>
                                        <p:cTn id="46" dur="500" fill="hold"/>
                                        <p:tgtEl>
                                          <p:spTgt spid="172035">
                                            <p:txEl>
                                              <p:pRg st="4" end="4"/>
                                            </p:txEl>
                                          </p:spTgt>
                                        </p:tgtEl>
                                        <p:attrNameLst>
                                          <p:attrName>ppt_w</p:attrName>
                                        </p:attrNameLst>
                                      </p:cBhvr>
                                      <p:tavLst>
                                        <p:tav tm="0">
                                          <p:val>
                                            <p:fltVal val="0"/>
                                          </p:val>
                                        </p:tav>
                                        <p:tav tm="100000">
                                          <p:val>
                                            <p:strVal val="#ppt_w"/>
                                          </p:val>
                                        </p:tav>
                                      </p:tavLst>
                                    </p:anim>
                                    <p:anim calcmode="lin" valueType="num">
                                      <p:cBhvr>
                                        <p:cTn id="47" dur="500" fill="hold"/>
                                        <p:tgtEl>
                                          <p:spTgt spid="172035">
                                            <p:txEl>
                                              <p:pRg st="4" end="4"/>
                                            </p:txEl>
                                          </p:spTgt>
                                        </p:tgtEl>
                                        <p:attrNameLst>
                                          <p:attrName>ppt_h</p:attrName>
                                        </p:attrNameLst>
                                      </p:cBhvr>
                                      <p:tavLst>
                                        <p:tav tm="0">
                                          <p:val>
                                            <p:fltVal val="0"/>
                                          </p:val>
                                        </p:tav>
                                        <p:tav tm="100000">
                                          <p:val>
                                            <p:strVal val="#ppt_h"/>
                                          </p:val>
                                        </p:tav>
                                      </p:tavLst>
                                    </p:anim>
                                    <p:animEffect transition="in" filter="fade">
                                      <p:cBhvr>
                                        <p:cTn id="48" dur="500"/>
                                        <p:tgtEl>
                                          <p:spTgt spid="1720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2034" grpId="0"/>
      <p:bldP spid="17203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97194A81-0237-4A26-896E-70922DF3B4CA}" type="slidenum">
              <a:rPr lang="es-ES"/>
              <a:pPr/>
              <a:t>5</a:t>
            </a:fld>
            <a:endParaRPr lang="es-ES"/>
          </a:p>
        </p:txBody>
      </p:sp>
      <p:sp>
        <p:nvSpPr>
          <p:cNvPr id="169986" name="Rectangle 2"/>
          <p:cNvSpPr>
            <a:spLocks noGrp="1" noRot="1" noChangeArrowheads="1"/>
          </p:cNvSpPr>
          <p:nvPr>
            <p:ph type="title"/>
          </p:nvPr>
        </p:nvSpPr>
        <p:spPr>
          <a:xfrm>
            <a:off x="301625" y="228600"/>
            <a:ext cx="8510588" cy="344488"/>
          </a:xfrm>
        </p:spPr>
        <p:txBody>
          <a:bodyPr/>
          <a:lstStyle/>
          <a:p>
            <a:endParaRPr lang="es-MX" sz="4000"/>
          </a:p>
        </p:txBody>
      </p:sp>
      <p:sp>
        <p:nvSpPr>
          <p:cNvPr id="169987" name="Rectangle 3"/>
          <p:cNvSpPr>
            <a:spLocks noGrp="1" noRot="1" noChangeArrowheads="1"/>
          </p:cNvSpPr>
          <p:nvPr>
            <p:ph type="body" idx="1"/>
          </p:nvPr>
        </p:nvSpPr>
        <p:spPr>
          <a:xfrm>
            <a:off x="301625" y="549275"/>
            <a:ext cx="8540750" cy="5549900"/>
          </a:xfrm>
        </p:spPr>
        <p:txBody>
          <a:bodyPr/>
          <a:lstStyle/>
          <a:p>
            <a:pPr marL="469900" indent="-469900">
              <a:lnSpc>
                <a:spcPct val="80000"/>
              </a:lnSpc>
            </a:pPr>
            <a:r>
              <a:rPr lang="es-ES" sz="2800" b="1">
                <a:solidFill>
                  <a:srgbClr val="FFFF00"/>
                </a:solidFill>
              </a:rPr>
              <a:t>Una idea subsiste: </a:t>
            </a:r>
            <a:r>
              <a:rPr lang="es-ES" sz="2800" b="1">
                <a:solidFill>
                  <a:schemeClr val="hlink"/>
                </a:solidFill>
              </a:rPr>
              <a:t>el médico debe amar su profesión.</a:t>
            </a:r>
          </a:p>
          <a:p>
            <a:pPr marL="469900" indent="-469900">
              <a:lnSpc>
                <a:spcPct val="80000"/>
              </a:lnSpc>
              <a:buFont typeface="Wingdings" pitchFamily="2" charset="2"/>
              <a:buNone/>
            </a:pPr>
            <a:endParaRPr lang="es-ES" sz="2800" b="1">
              <a:solidFill>
                <a:schemeClr val="hlink"/>
              </a:solidFill>
            </a:endParaRPr>
          </a:p>
          <a:p>
            <a:pPr marL="469900" indent="-469900">
              <a:lnSpc>
                <a:spcPct val="80000"/>
              </a:lnSpc>
            </a:pPr>
            <a:r>
              <a:rPr lang="es-ES" sz="2800" b="1">
                <a:solidFill>
                  <a:srgbClr val="FFFF00"/>
                </a:solidFill>
              </a:rPr>
              <a:t>En ningún momento de la historia los conocimientos bastaron para que los profesionales de la salud hicieran bien  su trabajo.</a:t>
            </a:r>
          </a:p>
          <a:p>
            <a:pPr marL="469900" indent="-469900">
              <a:lnSpc>
                <a:spcPct val="80000"/>
              </a:lnSpc>
              <a:buFont typeface="Wingdings" pitchFamily="2" charset="2"/>
              <a:buNone/>
            </a:pPr>
            <a:r>
              <a:rPr lang="es-ES" sz="2800" b="1">
                <a:solidFill>
                  <a:srgbClr val="FFFF00"/>
                </a:solidFill>
              </a:rPr>
              <a:t> </a:t>
            </a:r>
          </a:p>
          <a:p>
            <a:pPr marL="469900" indent="-469900">
              <a:lnSpc>
                <a:spcPct val="80000"/>
              </a:lnSpc>
            </a:pPr>
            <a:r>
              <a:rPr lang="es-ES" sz="2800" b="1">
                <a:solidFill>
                  <a:srgbClr val="FFFF00"/>
                </a:solidFill>
              </a:rPr>
              <a:t>Paracelso, que vivió entre 1493 y 1541, advertía que "el médico debe poseer la virtud de saber bien lo que se hace, pero ante todo lo debe hacer con amor. El arte y la ciencia deben nacer del amor; de otra manera no llegará a lograr la perfección".</a:t>
            </a:r>
          </a:p>
        </p:txBody>
      </p:sp>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nodePh="1">
                                  <p:stCondLst>
                                    <p:cond delay="0"/>
                                  </p:stCondLst>
                                  <p:endCondLst>
                                    <p:cond evt="begin" delay="0">
                                      <p:tn val="5"/>
                                    </p:cond>
                                  </p:endCondLst>
                                  <p:childTnLst>
                                    <p:set>
                                      <p:cBhvr>
                                        <p:cTn id="6" dur="1" fill="hold">
                                          <p:stCondLst>
                                            <p:cond delay="0"/>
                                          </p:stCondLst>
                                        </p:cTn>
                                        <p:tgtEl>
                                          <p:spTgt spid="169986"/>
                                        </p:tgtEl>
                                        <p:attrNameLst>
                                          <p:attrName>style.visibility</p:attrName>
                                        </p:attrNameLst>
                                      </p:cBhvr>
                                      <p:to>
                                        <p:strVal val="visible"/>
                                      </p:to>
                                    </p:set>
                                    <p:anim calcmode="lin" valueType="num">
                                      <p:cBhvr>
                                        <p:cTn id="7" dur="1000" fill="hold"/>
                                        <p:tgtEl>
                                          <p:spTgt spid="169986"/>
                                        </p:tgtEl>
                                        <p:attrNameLst>
                                          <p:attrName>ppt_w</p:attrName>
                                        </p:attrNameLst>
                                      </p:cBhvr>
                                      <p:tavLst>
                                        <p:tav tm="0">
                                          <p:val>
                                            <p:strVal val="#ppt_w+.3"/>
                                          </p:val>
                                        </p:tav>
                                        <p:tav tm="100000">
                                          <p:val>
                                            <p:strVal val="#ppt_w"/>
                                          </p:val>
                                        </p:tav>
                                      </p:tavLst>
                                    </p:anim>
                                    <p:anim calcmode="lin" valueType="num">
                                      <p:cBhvr>
                                        <p:cTn id="8" dur="1000" fill="hold"/>
                                        <p:tgtEl>
                                          <p:spTgt spid="169986"/>
                                        </p:tgtEl>
                                        <p:attrNameLst>
                                          <p:attrName>ppt_h</p:attrName>
                                        </p:attrNameLst>
                                      </p:cBhvr>
                                      <p:tavLst>
                                        <p:tav tm="0">
                                          <p:val>
                                            <p:strVal val="#ppt_h"/>
                                          </p:val>
                                        </p:tav>
                                        <p:tav tm="100000">
                                          <p:val>
                                            <p:strVal val="#ppt_h"/>
                                          </p:val>
                                        </p:tav>
                                      </p:tavLst>
                                    </p:anim>
                                    <p:animEffect transition="in" filter="fade">
                                      <p:cBhvr>
                                        <p:cTn id="9" dur="1000"/>
                                        <p:tgtEl>
                                          <p:spTgt spid="16998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69987">
                                            <p:txEl>
                                              <p:pRg st="0" end="0"/>
                                            </p:txEl>
                                          </p:spTgt>
                                        </p:tgtEl>
                                        <p:attrNameLst>
                                          <p:attrName>style.visibility</p:attrName>
                                        </p:attrNameLst>
                                      </p:cBhvr>
                                      <p:to>
                                        <p:strVal val="visible"/>
                                      </p:to>
                                    </p:set>
                                    <p:anim calcmode="lin" valueType="num">
                                      <p:cBhvr>
                                        <p:cTn id="14" dur="1000" fill="hold"/>
                                        <p:tgtEl>
                                          <p:spTgt spid="169987">
                                            <p:txEl>
                                              <p:pRg st="0" end="0"/>
                                            </p:txEl>
                                          </p:spTgt>
                                        </p:tgtEl>
                                        <p:attrNameLst>
                                          <p:attrName>ppt_w</p:attrName>
                                        </p:attrNameLst>
                                      </p:cBhvr>
                                      <p:tavLst>
                                        <p:tav tm="0">
                                          <p:val>
                                            <p:strVal val="#ppt_w+.3"/>
                                          </p:val>
                                        </p:tav>
                                        <p:tav tm="100000">
                                          <p:val>
                                            <p:strVal val="#ppt_w"/>
                                          </p:val>
                                        </p:tav>
                                      </p:tavLst>
                                    </p:anim>
                                    <p:anim calcmode="lin" valueType="num">
                                      <p:cBhvr>
                                        <p:cTn id="15" dur="1000" fill="hold"/>
                                        <p:tgtEl>
                                          <p:spTgt spid="169987">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169987">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169987">
                                            <p:txEl>
                                              <p:pRg st="2" end="2"/>
                                            </p:txEl>
                                          </p:spTgt>
                                        </p:tgtEl>
                                        <p:attrNameLst>
                                          <p:attrName>style.visibility</p:attrName>
                                        </p:attrNameLst>
                                      </p:cBhvr>
                                      <p:to>
                                        <p:strVal val="visible"/>
                                      </p:to>
                                    </p:set>
                                    <p:anim calcmode="lin" valueType="num">
                                      <p:cBhvr>
                                        <p:cTn id="21" dur="1000" fill="hold"/>
                                        <p:tgtEl>
                                          <p:spTgt spid="169987">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169987">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169987">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169987">
                                            <p:txEl>
                                              <p:pRg st="3" end="3"/>
                                            </p:txEl>
                                          </p:spTgt>
                                        </p:tgtEl>
                                        <p:attrNameLst>
                                          <p:attrName>style.visibility</p:attrName>
                                        </p:attrNameLst>
                                      </p:cBhvr>
                                      <p:to>
                                        <p:strVal val="visible"/>
                                      </p:to>
                                    </p:set>
                                    <p:anim calcmode="lin" valueType="num">
                                      <p:cBhvr>
                                        <p:cTn id="28" dur="1000" fill="hold"/>
                                        <p:tgtEl>
                                          <p:spTgt spid="169987">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169987">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169987">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169987">
                                            <p:txEl>
                                              <p:pRg st="4" end="4"/>
                                            </p:txEl>
                                          </p:spTgt>
                                        </p:tgtEl>
                                        <p:attrNameLst>
                                          <p:attrName>style.visibility</p:attrName>
                                        </p:attrNameLst>
                                      </p:cBhvr>
                                      <p:to>
                                        <p:strVal val="visible"/>
                                      </p:to>
                                    </p:set>
                                    <p:anim calcmode="lin" valueType="num">
                                      <p:cBhvr>
                                        <p:cTn id="35" dur="1000" fill="hold"/>
                                        <p:tgtEl>
                                          <p:spTgt spid="169987">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169987">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1699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6" grpId="0"/>
      <p:bldP spid="169987"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0D11F5B5-BCC7-43E6-8D2D-FE8146A0277F}" type="slidenum">
              <a:rPr lang="es-ES"/>
              <a:pPr/>
              <a:t>6</a:t>
            </a:fld>
            <a:endParaRPr lang="es-ES"/>
          </a:p>
        </p:txBody>
      </p:sp>
      <p:sp>
        <p:nvSpPr>
          <p:cNvPr id="4098" name="Rectangle 2"/>
          <p:cNvSpPr>
            <a:spLocks noGrp="1" noRot="1" noChangeArrowheads="1"/>
          </p:cNvSpPr>
          <p:nvPr>
            <p:ph type="title"/>
          </p:nvPr>
        </p:nvSpPr>
        <p:spPr/>
        <p:txBody>
          <a:bodyPr/>
          <a:lstStyle/>
          <a:p>
            <a:r>
              <a:rPr lang="es-AR" b="1">
                <a:solidFill>
                  <a:srgbClr val="FF0000"/>
                </a:solidFill>
              </a:rPr>
              <a:t>INTRODUCCION</a:t>
            </a:r>
            <a:endParaRPr lang="es-ES" b="1">
              <a:solidFill>
                <a:srgbClr val="FF0000"/>
              </a:solidFill>
            </a:endParaRPr>
          </a:p>
        </p:txBody>
      </p:sp>
      <p:sp>
        <p:nvSpPr>
          <p:cNvPr id="4099" name="Rectangle 3"/>
          <p:cNvSpPr>
            <a:spLocks noGrp="1" noRot="1" noChangeArrowheads="1"/>
          </p:cNvSpPr>
          <p:nvPr>
            <p:ph type="body" idx="1"/>
          </p:nvPr>
        </p:nvSpPr>
        <p:spPr/>
        <p:txBody>
          <a:bodyPr/>
          <a:lstStyle/>
          <a:p>
            <a:pPr>
              <a:lnSpc>
                <a:spcPct val="80000"/>
              </a:lnSpc>
            </a:pPr>
            <a:r>
              <a:rPr lang="es-AR" sz="2000" b="1" dirty="0" err="1"/>
              <a:t>Ramazzini</a:t>
            </a:r>
            <a:r>
              <a:rPr lang="es-AR" sz="2000" b="1" dirty="0"/>
              <a:t> Bernardino: clínico  de Padua, Italia.</a:t>
            </a:r>
          </a:p>
          <a:p>
            <a:pPr>
              <a:lnSpc>
                <a:spcPct val="80000"/>
              </a:lnSpc>
            </a:pPr>
            <a:r>
              <a:rPr lang="es-AR" sz="2000" b="1" dirty="0"/>
              <a:t>Escribió entre 1700 y 1714 “Discurso sobre las enfermedades de los trabajadores” (De </a:t>
            </a:r>
            <a:r>
              <a:rPr lang="es-AR" sz="2000" b="1" dirty="0" err="1"/>
              <a:t>Morbis</a:t>
            </a:r>
            <a:r>
              <a:rPr lang="es-AR" sz="2000" b="1" dirty="0"/>
              <a:t> </a:t>
            </a:r>
            <a:r>
              <a:rPr lang="es-AR" sz="2000" b="1" dirty="0" err="1"/>
              <a:t>Artificum</a:t>
            </a:r>
            <a:r>
              <a:rPr lang="es-AR" sz="2000" b="1" dirty="0"/>
              <a:t> Diatriba).</a:t>
            </a:r>
          </a:p>
          <a:p>
            <a:pPr>
              <a:lnSpc>
                <a:spcPct val="80000"/>
              </a:lnSpc>
            </a:pPr>
            <a:r>
              <a:rPr lang="es-AR" sz="2000" b="1" dirty="0"/>
              <a:t>Creó la frase “más vale prevenir que curar”</a:t>
            </a:r>
          </a:p>
          <a:p>
            <a:pPr>
              <a:lnSpc>
                <a:spcPct val="80000"/>
              </a:lnSpc>
            </a:pPr>
            <a:r>
              <a:rPr lang="es-AR" sz="2000" b="1" dirty="0"/>
              <a:t>Por eso M. del Trabajo, muy compleja por las ramas de la Medicina que abarca, se fundamenta en todo el conocimiento, pero basado en:</a:t>
            </a:r>
          </a:p>
          <a:p>
            <a:pPr>
              <a:lnSpc>
                <a:spcPct val="80000"/>
              </a:lnSpc>
              <a:buFont typeface="Wingdings" pitchFamily="2" charset="2"/>
              <a:buNone/>
            </a:pPr>
            <a:r>
              <a:rPr lang="es-AR" sz="2000" b="1" dirty="0"/>
              <a:t>                              - Medicina Preventiva</a:t>
            </a:r>
          </a:p>
          <a:p>
            <a:pPr>
              <a:lnSpc>
                <a:spcPct val="80000"/>
              </a:lnSpc>
              <a:buFont typeface="Wingdings" pitchFamily="2" charset="2"/>
              <a:buNone/>
            </a:pPr>
            <a:r>
              <a:rPr lang="es-AR" sz="2000" b="1" dirty="0"/>
              <a:t>			    - Medicina </a:t>
            </a:r>
            <a:r>
              <a:rPr lang="es-AR" sz="2000" b="1" dirty="0" err="1"/>
              <a:t>Psico</a:t>
            </a:r>
            <a:r>
              <a:rPr lang="es-AR" sz="2000" b="1" dirty="0"/>
              <a:t>-social</a:t>
            </a:r>
          </a:p>
          <a:p>
            <a:pPr>
              <a:lnSpc>
                <a:spcPct val="80000"/>
              </a:lnSpc>
              <a:buFont typeface="Wingdings" pitchFamily="2" charset="2"/>
              <a:buNone/>
            </a:pPr>
            <a:r>
              <a:rPr lang="es-AR" sz="2000" b="1" dirty="0"/>
              <a:t>			    - Medicina Ambiental</a:t>
            </a:r>
          </a:p>
          <a:p>
            <a:pPr>
              <a:lnSpc>
                <a:spcPct val="80000"/>
              </a:lnSpc>
              <a:buFont typeface="Wingdings" pitchFamily="2" charset="2"/>
              <a:buNone/>
            </a:pPr>
            <a:r>
              <a:rPr lang="es-AR" sz="2000" b="1" dirty="0"/>
              <a:t>			    - Ergonomía</a:t>
            </a:r>
          </a:p>
          <a:p>
            <a:pPr>
              <a:lnSpc>
                <a:spcPct val="80000"/>
              </a:lnSpc>
              <a:buFont typeface="Wingdings" pitchFamily="2" charset="2"/>
              <a:buNone/>
            </a:pPr>
            <a:r>
              <a:rPr lang="es-AR" sz="2000" b="1" dirty="0"/>
              <a:t>			    - Seguridad e Higiene del Trabajo</a:t>
            </a:r>
          </a:p>
          <a:p>
            <a:pPr>
              <a:lnSpc>
                <a:spcPct val="80000"/>
              </a:lnSpc>
            </a:pPr>
            <a:r>
              <a:rPr lang="es-AR" sz="2000" b="1" dirty="0" smtClean="0"/>
              <a:t>                           Salud Pública</a:t>
            </a:r>
            <a:endParaRPr lang="es-AR" sz="2000" b="1" dirty="0"/>
          </a:p>
          <a:p>
            <a:pPr>
              <a:lnSpc>
                <a:spcPct val="80000"/>
              </a:lnSpc>
              <a:buFont typeface="Wingdings" pitchFamily="2" charset="2"/>
              <a:buNone/>
            </a:pPr>
            <a:r>
              <a:rPr lang="es-AR" sz="2000" b="1" dirty="0"/>
              <a:t>			</a:t>
            </a:r>
            <a:endParaRPr lang="es-ES" sz="2000"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1000"/>
                                        <p:tgtEl>
                                          <p:spTgt spid="4098"/>
                                        </p:tgtEl>
                                      </p:cBhvr>
                                    </p:animEffect>
                                    <p:anim calcmode="lin" valueType="num">
                                      <p:cBhvr>
                                        <p:cTn id="8" dur="1000" fill="hold"/>
                                        <p:tgtEl>
                                          <p:spTgt spid="4098"/>
                                        </p:tgtEl>
                                        <p:attrNameLst>
                                          <p:attrName>ppt_x</p:attrName>
                                        </p:attrNameLst>
                                      </p:cBhvr>
                                      <p:tavLst>
                                        <p:tav tm="0">
                                          <p:val>
                                            <p:strVal val="#ppt_x"/>
                                          </p:val>
                                        </p:tav>
                                        <p:tav tm="100000">
                                          <p:val>
                                            <p:strVal val="#ppt_x"/>
                                          </p:val>
                                        </p:tav>
                                      </p:tavLst>
                                    </p:anim>
                                    <p:anim calcmode="lin" valueType="num">
                                      <p:cBhvr>
                                        <p:cTn id="9" dur="898" decel="100000" fill="hold"/>
                                        <p:tgtEl>
                                          <p:spTgt spid="4098"/>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4098"/>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4099">
                                            <p:txEl>
                                              <p:pRg st="0" end="0"/>
                                            </p:txEl>
                                          </p:spTgt>
                                        </p:tgtEl>
                                        <p:attrNameLst>
                                          <p:attrName>style.visibility</p:attrName>
                                        </p:attrNameLst>
                                      </p:cBhvr>
                                      <p:to>
                                        <p:strVal val="visible"/>
                                      </p:to>
                                    </p:set>
                                    <p:animEffect transition="in" filter="fade">
                                      <p:cBhvr>
                                        <p:cTn id="15" dur="1000"/>
                                        <p:tgtEl>
                                          <p:spTgt spid="4099">
                                            <p:txEl>
                                              <p:pRg st="0" end="0"/>
                                            </p:txEl>
                                          </p:spTgt>
                                        </p:tgtEl>
                                      </p:cBhvr>
                                    </p:animEffect>
                                    <p:anim calcmode="lin" valueType="num">
                                      <p:cBhvr>
                                        <p:cTn id="16"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4099">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4099">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4099">
                                            <p:txEl>
                                              <p:pRg st="1" end="1"/>
                                            </p:txEl>
                                          </p:spTgt>
                                        </p:tgtEl>
                                        <p:attrNameLst>
                                          <p:attrName>style.visibility</p:attrName>
                                        </p:attrNameLst>
                                      </p:cBhvr>
                                      <p:to>
                                        <p:strVal val="visible"/>
                                      </p:to>
                                    </p:set>
                                    <p:animEffect transition="in" filter="fade">
                                      <p:cBhvr>
                                        <p:cTn id="23" dur="1000"/>
                                        <p:tgtEl>
                                          <p:spTgt spid="4099">
                                            <p:txEl>
                                              <p:pRg st="1" end="1"/>
                                            </p:txEl>
                                          </p:spTgt>
                                        </p:tgtEl>
                                      </p:cBhvr>
                                    </p:animEffect>
                                    <p:anim calcmode="lin" valueType="num">
                                      <p:cBhvr>
                                        <p:cTn id="24" dur="1000" fill="hold"/>
                                        <p:tgtEl>
                                          <p:spTgt spid="4099">
                                            <p:txEl>
                                              <p:pRg st="1" end="1"/>
                                            </p:txEl>
                                          </p:spTgt>
                                        </p:tgtEl>
                                        <p:attrNameLst>
                                          <p:attrName>ppt_x</p:attrName>
                                        </p:attrNameLst>
                                      </p:cBhvr>
                                      <p:tavLst>
                                        <p:tav tm="0">
                                          <p:val>
                                            <p:strVal val="#ppt_x"/>
                                          </p:val>
                                        </p:tav>
                                        <p:tav tm="100000">
                                          <p:val>
                                            <p:strVal val="#ppt_x"/>
                                          </p:val>
                                        </p:tav>
                                      </p:tavLst>
                                    </p:anim>
                                    <p:anim calcmode="lin" valueType="num">
                                      <p:cBhvr>
                                        <p:cTn id="25" dur="898" decel="100000" fill="hold"/>
                                        <p:tgtEl>
                                          <p:spTgt spid="4099">
                                            <p:txEl>
                                              <p:pRg st="1" end="1"/>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898"/>
                                          </p:stCondLst>
                                        </p:cTn>
                                        <p:tgtEl>
                                          <p:spTgt spid="4099">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4099">
                                            <p:txEl>
                                              <p:pRg st="2" end="2"/>
                                            </p:txEl>
                                          </p:spTgt>
                                        </p:tgtEl>
                                        <p:attrNameLst>
                                          <p:attrName>style.visibility</p:attrName>
                                        </p:attrNameLst>
                                      </p:cBhvr>
                                      <p:to>
                                        <p:strVal val="visible"/>
                                      </p:to>
                                    </p:set>
                                    <p:animEffect transition="in" filter="fade">
                                      <p:cBhvr>
                                        <p:cTn id="31" dur="1000"/>
                                        <p:tgtEl>
                                          <p:spTgt spid="4099">
                                            <p:txEl>
                                              <p:pRg st="2" end="2"/>
                                            </p:txEl>
                                          </p:spTgt>
                                        </p:tgtEl>
                                      </p:cBhvr>
                                    </p:animEffect>
                                    <p:anim calcmode="lin" valueType="num">
                                      <p:cBhvr>
                                        <p:cTn id="32" dur="1000" fill="hold"/>
                                        <p:tgtEl>
                                          <p:spTgt spid="4099">
                                            <p:txEl>
                                              <p:pRg st="2" end="2"/>
                                            </p:txEl>
                                          </p:spTgt>
                                        </p:tgtEl>
                                        <p:attrNameLst>
                                          <p:attrName>ppt_x</p:attrName>
                                        </p:attrNameLst>
                                      </p:cBhvr>
                                      <p:tavLst>
                                        <p:tav tm="0">
                                          <p:val>
                                            <p:strVal val="#ppt_x"/>
                                          </p:val>
                                        </p:tav>
                                        <p:tav tm="100000">
                                          <p:val>
                                            <p:strVal val="#ppt_x"/>
                                          </p:val>
                                        </p:tav>
                                      </p:tavLst>
                                    </p:anim>
                                    <p:anim calcmode="lin" valueType="num">
                                      <p:cBhvr>
                                        <p:cTn id="33" dur="898" decel="100000" fill="hold"/>
                                        <p:tgtEl>
                                          <p:spTgt spid="4099">
                                            <p:txEl>
                                              <p:pRg st="2" end="2"/>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898"/>
                                          </p:stCondLst>
                                        </p:cTn>
                                        <p:tgtEl>
                                          <p:spTgt spid="4099">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4099">
                                            <p:txEl>
                                              <p:pRg st="3" end="3"/>
                                            </p:txEl>
                                          </p:spTgt>
                                        </p:tgtEl>
                                        <p:attrNameLst>
                                          <p:attrName>style.visibility</p:attrName>
                                        </p:attrNameLst>
                                      </p:cBhvr>
                                      <p:to>
                                        <p:strVal val="visible"/>
                                      </p:to>
                                    </p:set>
                                    <p:animEffect transition="in" filter="fade">
                                      <p:cBhvr>
                                        <p:cTn id="39" dur="1000"/>
                                        <p:tgtEl>
                                          <p:spTgt spid="4099">
                                            <p:txEl>
                                              <p:pRg st="3" end="3"/>
                                            </p:txEl>
                                          </p:spTgt>
                                        </p:tgtEl>
                                      </p:cBhvr>
                                    </p:animEffect>
                                    <p:anim calcmode="lin" valueType="num">
                                      <p:cBhvr>
                                        <p:cTn id="40" dur="1000" fill="hold"/>
                                        <p:tgtEl>
                                          <p:spTgt spid="4099">
                                            <p:txEl>
                                              <p:pRg st="3" end="3"/>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4099">
                                            <p:txEl>
                                              <p:pRg st="3" end="3"/>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4099">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4099">
                                            <p:txEl>
                                              <p:pRg st="4" end="4"/>
                                            </p:txEl>
                                          </p:spTgt>
                                        </p:tgtEl>
                                        <p:attrNameLst>
                                          <p:attrName>style.visibility</p:attrName>
                                        </p:attrNameLst>
                                      </p:cBhvr>
                                      <p:to>
                                        <p:strVal val="visible"/>
                                      </p:to>
                                    </p:set>
                                    <p:animEffect transition="in" filter="fade">
                                      <p:cBhvr>
                                        <p:cTn id="47" dur="1000"/>
                                        <p:tgtEl>
                                          <p:spTgt spid="4099">
                                            <p:txEl>
                                              <p:pRg st="4" end="4"/>
                                            </p:txEl>
                                          </p:spTgt>
                                        </p:tgtEl>
                                      </p:cBhvr>
                                    </p:animEffect>
                                    <p:anim calcmode="lin" valueType="num">
                                      <p:cBhvr>
                                        <p:cTn id="48" dur="1000" fill="hold"/>
                                        <p:tgtEl>
                                          <p:spTgt spid="4099">
                                            <p:txEl>
                                              <p:pRg st="4" end="4"/>
                                            </p:txEl>
                                          </p:spTgt>
                                        </p:tgtEl>
                                        <p:attrNameLst>
                                          <p:attrName>ppt_x</p:attrName>
                                        </p:attrNameLst>
                                      </p:cBhvr>
                                      <p:tavLst>
                                        <p:tav tm="0">
                                          <p:val>
                                            <p:strVal val="#ppt_x"/>
                                          </p:val>
                                        </p:tav>
                                        <p:tav tm="100000">
                                          <p:val>
                                            <p:strVal val="#ppt_x"/>
                                          </p:val>
                                        </p:tav>
                                      </p:tavLst>
                                    </p:anim>
                                    <p:anim calcmode="lin" valueType="num">
                                      <p:cBhvr>
                                        <p:cTn id="49" dur="898" decel="100000" fill="hold"/>
                                        <p:tgtEl>
                                          <p:spTgt spid="4099">
                                            <p:txEl>
                                              <p:pRg st="4" end="4"/>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898"/>
                                          </p:stCondLst>
                                        </p:cTn>
                                        <p:tgtEl>
                                          <p:spTgt spid="4099">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4099">
                                            <p:txEl>
                                              <p:pRg st="5" end="5"/>
                                            </p:txEl>
                                          </p:spTgt>
                                        </p:tgtEl>
                                        <p:attrNameLst>
                                          <p:attrName>style.visibility</p:attrName>
                                        </p:attrNameLst>
                                      </p:cBhvr>
                                      <p:to>
                                        <p:strVal val="visible"/>
                                      </p:to>
                                    </p:set>
                                    <p:animEffect transition="in" filter="fade">
                                      <p:cBhvr>
                                        <p:cTn id="55" dur="1000"/>
                                        <p:tgtEl>
                                          <p:spTgt spid="4099">
                                            <p:txEl>
                                              <p:pRg st="5" end="5"/>
                                            </p:txEl>
                                          </p:spTgt>
                                        </p:tgtEl>
                                      </p:cBhvr>
                                    </p:animEffect>
                                    <p:anim calcmode="lin" valueType="num">
                                      <p:cBhvr>
                                        <p:cTn id="56" dur="1000" fill="hold"/>
                                        <p:tgtEl>
                                          <p:spTgt spid="4099">
                                            <p:txEl>
                                              <p:pRg st="5" end="5"/>
                                            </p:txEl>
                                          </p:spTgt>
                                        </p:tgtEl>
                                        <p:attrNameLst>
                                          <p:attrName>ppt_x</p:attrName>
                                        </p:attrNameLst>
                                      </p:cBhvr>
                                      <p:tavLst>
                                        <p:tav tm="0">
                                          <p:val>
                                            <p:strVal val="#ppt_x"/>
                                          </p:val>
                                        </p:tav>
                                        <p:tav tm="100000">
                                          <p:val>
                                            <p:strVal val="#ppt_x"/>
                                          </p:val>
                                        </p:tav>
                                      </p:tavLst>
                                    </p:anim>
                                    <p:anim calcmode="lin" valueType="num">
                                      <p:cBhvr>
                                        <p:cTn id="57" dur="898" decel="100000" fill="hold"/>
                                        <p:tgtEl>
                                          <p:spTgt spid="4099">
                                            <p:txEl>
                                              <p:pRg st="5" end="5"/>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898"/>
                                          </p:stCondLst>
                                        </p:cTn>
                                        <p:tgtEl>
                                          <p:spTgt spid="4099">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37" presetClass="entr" presetSubtype="0" fill="hold" grpId="0" nodeType="clickEffect">
                                  <p:stCondLst>
                                    <p:cond delay="0"/>
                                  </p:stCondLst>
                                  <p:childTnLst>
                                    <p:set>
                                      <p:cBhvr>
                                        <p:cTn id="62" dur="1" fill="hold">
                                          <p:stCondLst>
                                            <p:cond delay="0"/>
                                          </p:stCondLst>
                                        </p:cTn>
                                        <p:tgtEl>
                                          <p:spTgt spid="4099">
                                            <p:txEl>
                                              <p:pRg st="6" end="6"/>
                                            </p:txEl>
                                          </p:spTgt>
                                        </p:tgtEl>
                                        <p:attrNameLst>
                                          <p:attrName>style.visibility</p:attrName>
                                        </p:attrNameLst>
                                      </p:cBhvr>
                                      <p:to>
                                        <p:strVal val="visible"/>
                                      </p:to>
                                    </p:set>
                                    <p:animEffect transition="in" filter="fade">
                                      <p:cBhvr>
                                        <p:cTn id="63" dur="1000"/>
                                        <p:tgtEl>
                                          <p:spTgt spid="4099">
                                            <p:txEl>
                                              <p:pRg st="6" end="6"/>
                                            </p:txEl>
                                          </p:spTgt>
                                        </p:tgtEl>
                                      </p:cBhvr>
                                    </p:animEffect>
                                    <p:anim calcmode="lin" valueType="num">
                                      <p:cBhvr>
                                        <p:cTn id="64" dur="1000" fill="hold"/>
                                        <p:tgtEl>
                                          <p:spTgt spid="4099">
                                            <p:txEl>
                                              <p:pRg st="6" end="6"/>
                                            </p:txEl>
                                          </p:spTgt>
                                        </p:tgtEl>
                                        <p:attrNameLst>
                                          <p:attrName>ppt_x</p:attrName>
                                        </p:attrNameLst>
                                      </p:cBhvr>
                                      <p:tavLst>
                                        <p:tav tm="0">
                                          <p:val>
                                            <p:strVal val="#ppt_x"/>
                                          </p:val>
                                        </p:tav>
                                        <p:tav tm="100000">
                                          <p:val>
                                            <p:strVal val="#ppt_x"/>
                                          </p:val>
                                        </p:tav>
                                      </p:tavLst>
                                    </p:anim>
                                    <p:anim calcmode="lin" valueType="num">
                                      <p:cBhvr>
                                        <p:cTn id="65" dur="898" decel="100000" fill="hold"/>
                                        <p:tgtEl>
                                          <p:spTgt spid="4099">
                                            <p:txEl>
                                              <p:pRg st="6" end="6"/>
                                            </p:txEl>
                                          </p:spTgt>
                                        </p:tgtEl>
                                        <p:attrNameLst>
                                          <p:attrName>ppt_y</p:attrName>
                                        </p:attrNameLst>
                                      </p:cBhvr>
                                      <p:tavLst>
                                        <p:tav tm="0">
                                          <p:val>
                                            <p:strVal val="#ppt_y+1"/>
                                          </p:val>
                                        </p:tav>
                                        <p:tav tm="100000">
                                          <p:val>
                                            <p:strVal val="#ppt_y-.03"/>
                                          </p:val>
                                        </p:tav>
                                      </p:tavLst>
                                    </p:anim>
                                    <p:anim calcmode="lin" valueType="num">
                                      <p:cBhvr>
                                        <p:cTn id="66" dur="100" accel="100000" fill="hold">
                                          <p:stCondLst>
                                            <p:cond delay="898"/>
                                          </p:stCondLst>
                                        </p:cTn>
                                        <p:tgtEl>
                                          <p:spTgt spid="4099">
                                            <p:txEl>
                                              <p:pRg st="6" end="6"/>
                                            </p:txEl>
                                          </p:spTgt>
                                        </p:tgtEl>
                                        <p:attrNameLst>
                                          <p:attrName>ppt_y</p:attrName>
                                        </p:attrNameLst>
                                      </p:cBhvr>
                                      <p:tavLst>
                                        <p:tav tm="0">
                                          <p:val>
                                            <p:strVal val="#ppt_y-.03"/>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37" presetClass="entr" presetSubtype="0" fill="hold" grpId="0" nodeType="clickEffect">
                                  <p:stCondLst>
                                    <p:cond delay="0"/>
                                  </p:stCondLst>
                                  <p:childTnLst>
                                    <p:set>
                                      <p:cBhvr>
                                        <p:cTn id="70" dur="1" fill="hold">
                                          <p:stCondLst>
                                            <p:cond delay="0"/>
                                          </p:stCondLst>
                                        </p:cTn>
                                        <p:tgtEl>
                                          <p:spTgt spid="4099">
                                            <p:txEl>
                                              <p:pRg st="7" end="7"/>
                                            </p:txEl>
                                          </p:spTgt>
                                        </p:tgtEl>
                                        <p:attrNameLst>
                                          <p:attrName>style.visibility</p:attrName>
                                        </p:attrNameLst>
                                      </p:cBhvr>
                                      <p:to>
                                        <p:strVal val="visible"/>
                                      </p:to>
                                    </p:set>
                                    <p:animEffect transition="in" filter="fade">
                                      <p:cBhvr>
                                        <p:cTn id="71" dur="1000"/>
                                        <p:tgtEl>
                                          <p:spTgt spid="4099">
                                            <p:txEl>
                                              <p:pRg st="7" end="7"/>
                                            </p:txEl>
                                          </p:spTgt>
                                        </p:tgtEl>
                                      </p:cBhvr>
                                    </p:animEffect>
                                    <p:anim calcmode="lin" valueType="num">
                                      <p:cBhvr>
                                        <p:cTn id="72" dur="1000" fill="hold"/>
                                        <p:tgtEl>
                                          <p:spTgt spid="4099">
                                            <p:txEl>
                                              <p:pRg st="7" end="7"/>
                                            </p:txEl>
                                          </p:spTgt>
                                        </p:tgtEl>
                                        <p:attrNameLst>
                                          <p:attrName>ppt_x</p:attrName>
                                        </p:attrNameLst>
                                      </p:cBhvr>
                                      <p:tavLst>
                                        <p:tav tm="0">
                                          <p:val>
                                            <p:strVal val="#ppt_x"/>
                                          </p:val>
                                        </p:tav>
                                        <p:tav tm="100000">
                                          <p:val>
                                            <p:strVal val="#ppt_x"/>
                                          </p:val>
                                        </p:tav>
                                      </p:tavLst>
                                    </p:anim>
                                    <p:anim calcmode="lin" valueType="num">
                                      <p:cBhvr>
                                        <p:cTn id="73" dur="898" decel="100000" fill="hold"/>
                                        <p:tgtEl>
                                          <p:spTgt spid="4099">
                                            <p:txEl>
                                              <p:pRg st="7" end="7"/>
                                            </p:txEl>
                                          </p:spTgt>
                                        </p:tgtEl>
                                        <p:attrNameLst>
                                          <p:attrName>ppt_y</p:attrName>
                                        </p:attrNameLst>
                                      </p:cBhvr>
                                      <p:tavLst>
                                        <p:tav tm="0">
                                          <p:val>
                                            <p:strVal val="#ppt_y+1"/>
                                          </p:val>
                                        </p:tav>
                                        <p:tav tm="100000">
                                          <p:val>
                                            <p:strVal val="#ppt_y-.03"/>
                                          </p:val>
                                        </p:tav>
                                      </p:tavLst>
                                    </p:anim>
                                    <p:anim calcmode="lin" valueType="num">
                                      <p:cBhvr>
                                        <p:cTn id="74" dur="100" accel="100000" fill="hold">
                                          <p:stCondLst>
                                            <p:cond delay="898"/>
                                          </p:stCondLst>
                                        </p:cTn>
                                        <p:tgtEl>
                                          <p:spTgt spid="4099">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37" presetClass="entr" presetSubtype="0" fill="hold" grpId="0" nodeType="clickEffect">
                                  <p:stCondLst>
                                    <p:cond delay="0"/>
                                  </p:stCondLst>
                                  <p:childTnLst>
                                    <p:set>
                                      <p:cBhvr>
                                        <p:cTn id="78" dur="1" fill="hold">
                                          <p:stCondLst>
                                            <p:cond delay="0"/>
                                          </p:stCondLst>
                                        </p:cTn>
                                        <p:tgtEl>
                                          <p:spTgt spid="4099">
                                            <p:txEl>
                                              <p:pRg st="8" end="8"/>
                                            </p:txEl>
                                          </p:spTgt>
                                        </p:tgtEl>
                                        <p:attrNameLst>
                                          <p:attrName>style.visibility</p:attrName>
                                        </p:attrNameLst>
                                      </p:cBhvr>
                                      <p:to>
                                        <p:strVal val="visible"/>
                                      </p:to>
                                    </p:set>
                                    <p:animEffect transition="in" filter="fade">
                                      <p:cBhvr>
                                        <p:cTn id="79" dur="1000"/>
                                        <p:tgtEl>
                                          <p:spTgt spid="4099">
                                            <p:txEl>
                                              <p:pRg st="8" end="8"/>
                                            </p:txEl>
                                          </p:spTgt>
                                        </p:tgtEl>
                                      </p:cBhvr>
                                    </p:animEffect>
                                    <p:anim calcmode="lin" valueType="num">
                                      <p:cBhvr>
                                        <p:cTn id="80" dur="1000" fill="hold"/>
                                        <p:tgtEl>
                                          <p:spTgt spid="4099">
                                            <p:txEl>
                                              <p:pRg st="8" end="8"/>
                                            </p:txEl>
                                          </p:spTgt>
                                        </p:tgtEl>
                                        <p:attrNameLst>
                                          <p:attrName>ppt_x</p:attrName>
                                        </p:attrNameLst>
                                      </p:cBhvr>
                                      <p:tavLst>
                                        <p:tav tm="0">
                                          <p:val>
                                            <p:strVal val="#ppt_x"/>
                                          </p:val>
                                        </p:tav>
                                        <p:tav tm="100000">
                                          <p:val>
                                            <p:strVal val="#ppt_x"/>
                                          </p:val>
                                        </p:tav>
                                      </p:tavLst>
                                    </p:anim>
                                    <p:anim calcmode="lin" valueType="num">
                                      <p:cBhvr>
                                        <p:cTn id="81" dur="898" decel="100000" fill="hold"/>
                                        <p:tgtEl>
                                          <p:spTgt spid="4099">
                                            <p:txEl>
                                              <p:pRg st="8" end="8"/>
                                            </p:txEl>
                                          </p:spTgt>
                                        </p:tgtEl>
                                        <p:attrNameLst>
                                          <p:attrName>ppt_y</p:attrName>
                                        </p:attrNameLst>
                                      </p:cBhvr>
                                      <p:tavLst>
                                        <p:tav tm="0">
                                          <p:val>
                                            <p:strVal val="#ppt_y+1"/>
                                          </p:val>
                                        </p:tav>
                                        <p:tav tm="100000">
                                          <p:val>
                                            <p:strVal val="#ppt_y-.03"/>
                                          </p:val>
                                        </p:tav>
                                      </p:tavLst>
                                    </p:anim>
                                    <p:anim calcmode="lin" valueType="num">
                                      <p:cBhvr>
                                        <p:cTn id="82" dur="100" accel="100000" fill="hold">
                                          <p:stCondLst>
                                            <p:cond delay="898"/>
                                          </p:stCondLst>
                                        </p:cTn>
                                        <p:tgtEl>
                                          <p:spTgt spid="4099">
                                            <p:txEl>
                                              <p:pRg st="8" end="8"/>
                                            </p:txEl>
                                          </p:spTgt>
                                        </p:tgtEl>
                                        <p:attrNameLst>
                                          <p:attrName>ppt_y</p:attrName>
                                        </p:attrNameLst>
                                      </p:cBhvr>
                                      <p:tavLst>
                                        <p:tav tm="0">
                                          <p:val>
                                            <p:strVal val="#ppt_y-.03"/>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37" presetClass="entr" presetSubtype="0" fill="hold" grpId="0" nodeType="clickEffect">
                                  <p:stCondLst>
                                    <p:cond delay="0"/>
                                  </p:stCondLst>
                                  <p:childTnLst>
                                    <p:set>
                                      <p:cBhvr>
                                        <p:cTn id="86" dur="1" fill="hold">
                                          <p:stCondLst>
                                            <p:cond delay="0"/>
                                          </p:stCondLst>
                                        </p:cTn>
                                        <p:tgtEl>
                                          <p:spTgt spid="4099">
                                            <p:txEl>
                                              <p:pRg st="9" end="9"/>
                                            </p:txEl>
                                          </p:spTgt>
                                        </p:tgtEl>
                                        <p:attrNameLst>
                                          <p:attrName>style.visibility</p:attrName>
                                        </p:attrNameLst>
                                      </p:cBhvr>
                                      <p:to>
                                        <p:strVal val="visible"/>
                                      </p:to>
                                    </p:set>
                                    <p:animEffect transition="in" filter="fade">
                                      <p:cBhvr>
                                        <p:cTn id="87" dur="1000"/>
                                        <p:tgtEl>
                                          <p:spTgt spid="4099">
                                            <p:txEl>
                                              <p:pRg st="9" end="9"/>
                                            </p:txEl>
                                          </p:spTgt>
                                        </p:tgtEl>
                                      </p:cBhvr>
                                    </p:animEffect>
                                    <p:anim calcmode="lin" valueType="num">
                                      <p:cBhvr>
                                        <p:cTn id="88" dur="1000" fill="hold"/>
                                        <p:tgtEl>
                                          <p:spTgt spid="4099">
                                            <p:txEl>
                                              <p:pRg st="9" end="9"/>
                                            </p:txEl>
                                          </p:spTgt>
                                        </p:tgtEl>
                                        <p:attrNameLst>
                                          <p:attrName>ppt_x</p:attrName>
                                        </p:attrNameLst>
                                      </p:cBhvr>
                                      <p:tavLst>
                                        <p:tav tm="0">
                                          <p:val>
                                            <p:strVal val="#ppt_x"/>
                                          </p:val>
                                        </p:tav>
                                        <p:tav tm="100000">
                                          <p:val>
                                            <p:strVal val="#ppt_x"/>
                                          </p:val>
                                        </p:tav>
                                      </p:tavLst>
                                    </p:anim>
                                    <p:anim calcmode="lin" valueType="num">
                                      <p:cBhvr>
                                        <p:cTn id="89" dur="898" decel="100000" fill="hold"/>
                                        <p:tgtEl>
                                          <p:spTgt spid="4099">
                                            <p:txEl>
                                              <p:pRg st="9" end="9"/>
                                            </p:txEl>
                                          </p:spTgt>
                                        </p:tgtEl>
                                        <p:attrNameLst>
                                          <p:attrName>ppt_y</p:attrName>
                                        </p:attrNameLst>
                                      </p:cBhvr>
                                      <p:tavLst>
                                        <p:tav tm="0">
                                          <p:val>
                                            <p:strVal val="#ppt_y+1"/>
                                          </p:val>
                                        </p:tav>
                                        <p:tav tm="100000">
                                          <p:val>
                                            <p:strVal val="#ppt_y-.03"/>
                                          </p:val>
                                        </p:tav>
                                      </p:tavLst>
                                    </p:anim>
                                    <p:anim calcmode="lin" valueType="num">
                                      <p:cBhvr>
                                        <p:cTn id="90" dur="100" accel="100000" fill="hold">
                                          <p:stCondLst>
                                            <p:cond delay="898"/>
                                          </p:stCondLst>
                                        </p:cTn>
                                        <p:tgtEl>
                                          <p:spTgt spid="4099">
                                            <p:txEl>
                                              <p:pRg st="9" end="9"/>
                                            </p:txEl>
                                          </p:spTgt>
                                        </p:tgtEl>
                                        <p:attrNameLst>
                                          <p:attrName>ppt_y</p:attrName>
                                        </p:attrNameLst>
                                      </p:cBhvr>
                                      <p:tavLst>
                                        <p:tav tm="0">
                                          <p:val>
                                            <p:strVal val="#ppt_y-.03"/>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37" presetClass="entr" presetSubtype="0" fill="hold" grpId="0" nodeType="clickEffect">
                                  <p:stCondLst>
                                    <p:cond delay="0"/>
                                  </p:stCondLst>
                                  <p:childTnLst>
                                    <p:set>
                                      <p:cBhvr>
                                        <p:cTn id="94" dur="1" fill="hold">
                                          <p:stCondLst>
                                            <p:cond delay="0"/>
                                          </p:stCondLst>
                                        </p:cTn>
                                        <p:tgtEl>
                                          <p:spTgt spid="4099">
                                            <p:txEl>
                                              <p:pRg st="10" end="10"/>
                                            </p:txEl>
                                          </p:spTgt>
                                        </p:tgtEl>
                                        <p:attrNameLst>
                                          <p:attrName>style.visibility</p:attrName>
                                        </p:attrNameLst>
                                      </p:cBhvr>
                                      <p:to>
                                        <p:strVal val="visible"/>
                                      </p:to>
                                    </p:set>
                                    <p:animEffect transition="in" filter="fade">
                                      <p:cBhvr>
                                        <p:cTn id="95" dur="1000"/>
                                        <p:tgtEl>
                                          <p:spTgt spid="4099">
                                            <p:txEl>
                                              <p:pRg st="10" end="10"/>
                                            </p:txEl>
                                          </p:spTgt>
                                        </p:tgtEl>
                                      </p:cBhvr>
                                    </p:animEffect>
                                    <p:anim calcmode="lin" valueType="num">
                                      <p:cBhvr>
                                        <p:cTn id="96" dur="1000" fill="hold"/>
                                        <p:tgtEl>
                                          <p:spTgt spid="4099">
                                            <p:txEl>
                                              <p:pRg st="10" end="10"/>
                                            </p:txEl>
                                          </p:spTgt>
                                        </p:tgtEl>
                                        <p:attrNameLst>
                                          <p:attrName>ppt_x</p:attrName>
                                        </p:attrNameLst>
                                      </p:cBhvr>
                                      <p:tavLst>
                                        <p:tav tm="0">
                                          <p:val>
                                            <p:strVal val="#ppt_x"/>
                                          </p:val>
                                        </p:tav>
                                        <p:tav tm="100000">
                                          <p:val>
                                            <p:strVal val="#ppt_x"/>
                                          </p:val>
                                        </p:tav>
                                      </p:tavLst>
                                    </p:anim>
                                    <p:anim calcmode="lin" valueType="num">
                                      <p:cBhvr>
                                        <p:cTn id="97" dur="898" decel="100000" fill="hold"/>
                                        <p:tgtEl>
                                          <p:spTgt spid="4099">
                                            <p:txEl>
                                              <p:pRg st="10" end="10"/>
                                            </p:txEl>
                                          </p:spTgt>
                                        </p:tgtEl>
                                        <p:attrNameLst>
                                          <p:attrName>ppt_y</p:attrName>
                                        </p:attrNameLst>
                                      </p:cBhvr>
                                      <p:tavLst>
                                        <p:tav tm="0">
                                          <p:val>
                                            <p:strVal val="#ppt_y+1"/>
                                          </p:val>
                                        </p:tav>
                                        <p:tav tm="100000">
                                          <p:val>
                                            <p:strVal val="#ppt_y-.03"/>
                                          </p:val>
                                        </p:tav>
                                      </p:tavLst>
                                    </p:anim>
                                    <p:anim calcmode="lin" valueType="num">
                                      <p:cBhvr>
                                        <p:cTn id="98" dur="100" accel="100000" fill="hold">
                                          <p:stCondLst>
                                            <p:cond delay="898"/>
                                          </p:stCondLst>
                                        </p:cTn>
                                        <p:tgtEl>
                                          <p:spTgt spid="4099">
                                            <p:txEl>
                                              <p:pRg st="10" end="10"/>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632A7C97-DD4E-4163-BDFC-49D17089128B}" type="slidenum">
              <a:rPr lang="es-ES"/>
              <a:pPr/>
              <a:t>7</a:t>
            </a:fld>
            <a:endParaRPr lang="es-ES"/>
          </a:p>
        </p:txBody>
      </p:sp>
      <p:sp>
        <p:nvSpPr>
          <p:cNvPr id="8194" name="Rectangle 2"/>
          <p:cNvSpPr>
            <a:spLocks noGrp="1" noRot="1" noChangeArrowheads="1"/>
          </p:cNvSpPr>
          <p:nvPr>
            <p:ph type="title"/>
          </p:nvPr>
        </p:nvSpPr>
        <p:spPr>
          <a:xfrm>
            <a:off x="301625" y="228600"/>
            <a:ext cx="8510588" cy="401638"/>
          </a:xfrm>
        </p:spPr>
        <p:txBody>
          <a:bodyPr/>
          <a:lstStyle/>
          <a:p>
            <a:endParaRPr lang="es-MX" sz="4000"/>
          </a:p>
        </p:txBody>
      </p:sp>
      <p:sp>
        <p:nvSpPr>
          <p:cNvPr id="8195" name="Rectangle 3"/>
          <p:cNvSpPr>
            <a:spLocks noGrp="1" noRot="1" noChangeArrowheads="1"/>
          </p:cNvSpPr>
          <p:nvPr>
            <p:ph type="body" idx="1"/>
          </p:nvPr>
        </p:nvSpPr>
        <p:spPr/>
        <p:txBody>
          <a:bodyPr/>
          <a:lstStyle/>
          <a:p>
            <a:r>
              <a:rPr lang="es-AR"/>
              <a:t>Argentina fue pionera en Leyes laborales:</a:t>
            </a:r>
          </a:p>
          <a:p>
            <a:pPr>
              <a:buFont typeface="Wingdings" pitchFamily="2" charset="2"/>
              <a:buNone/>
            </a:pPr>
            <a:r>
              <a:rPr lang="es-AR"/>
              <a:t>			* ley 9688 (11/05/1915)</a:t>
            </a:r>
          </a:p>
          <a:p>
            <a:pPr>
              <a:buFont typeface="Wingdings" pitchFamily="2" charset="2"/>
              <a:buNone/>
            </a:pPr>
            <a:r>
              <a:rPr lang="es-AR"/>
              <a:t>			* ley 19587 (21/04/72)</a:t>
            </a:r>
          </a:p>
          <a:p>
            <a:pPr>
              <a:buFont typeface="Wingdings" pitchFamily="2" charset="2"/>
              <a:buNone/>
            </a:pPr>
            <a:r>
              <a:rPr lang="es-AR"/>
              <a:t>			* ley 24557 (sept.95) ART</a:t>
            </a:r>
          </a:p>
          <a:p>
            <a:pPr>
              <a:buFont typeface="Wingdings" pitchFamily="2" charset="2"/>
              <a:buNone/>
            </a:pPr>
            <a:endParaRPr lang="es-AR"/>
          </a:p>
          <a:p>
            <a:r>
              <a:rPr lang="es-AR"/>
              <a:t>Ahora quizás nos falta actualizarnos en la legislación: por ej. Mobbing, Stress, Burnout,etc.</a:t>
            </a:r>
            <a:endParaRPr lang="es-E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número de diapositiva"/>
          <p:cNvSpPr>
            <a:spLocks noGrp="1"/>
          </p:cNvSpPr>
          <p:nvPr>
            <p:ph type="sldNum" sz="quarter" idx="12"/>
          </p:nvPr>
        </p:nvSpPr>
        <p:spPr/>
        <p:txBody>
          <a:bodyPr/>
          <a:lstStyle/>
          <a:p>
            <a:fld id="{4DE7C496-65B2-463C-B606-A2AFE8C6AA79}" type="slidenum">
              <a:rPr lang="es-ES"/>
              <a:pPr/>
              <a:t>8</a:t>
            </a:fld>
            <a:endParaRPr lang="es-ES"/>
          </a:p>
        </p:txBody>
      </p:sp>
      <p:sp>
        <p:nvSpPr>
          <p:cNvPr id="10242" name="Rectangle 2"/>
          <p:cNvSpPr>
            <a:spLocks noGrp="1" noRot="1" noChangeArrowheads="1"/>
          </p:cNvSpPr>
          <p:nvPr>
            <p:ph type="title"/>
          </p:nvPr>
        </p:nvSpPr>
        <p:spPr/>
        <p:txBody>
          <a:bodyPr/>
          <a:lstStyle/>
          <a:p>
            <a:r>
              <a:rPr lang="es-ES" b="1">
                <a:solidFill>
                  <a:srgbClr val="FFFF00"/>
                </a:solidFill>
              </a:rPr>
              <a:t>MEDICINA DEL TRABAJO</a:t>
            </a:r>
          </a:p>
        </p:txBody>
      </p:sp>
      <p:sp>
        <p:nvSpPr>
          <p:cNvPr id="10243" name="Rectangle 3"/>
          <p:cNvSpPr>
            <a:spLocks noGrp="1" noRot="1" noChangeArrowheads="1"/>
          </p:cNvSpPr>
          <p:nvPr>
            <p:ph type="body" idx="1"/>
          </p:nvPr>
        </p:nvSpPr>
        <p:spPr/>
        <p:txBody>
          <a:bodyPr/>
          <a:lstStyle/>
          <a:p>
            <a:pPr>
              <a:lnSpc>
                <a:spcPct val="90000"/>
              </a:lnSpc>
            </a:pPr>
            <a:r>
              <a:rPr lang="es-ES" sz="2400" b="1" dirty="0"/>
              <a:t>Accidentes de trabajo</a:t>
            </a:r>
          </a:p>
          <a:p>
            <a:pPr>
              <a:lnSpc>
                <a:spcPct val="90000"/>
              </a:lnSpc>
            </a:pPr>
            <a:r>
              <a:rPr lang="es-ES" sz="2400" b="1" dirty="0"/>
              <a:t>Enfermedades profesionales</a:t>
            </a:r>
          </a:p>
          <a:p>
            <a:pPr>
              <a:lnSpc>
                <a:spcPct val="90000"/>
              </a:lnSpc>
            </a:pPr>
            <a:r>
              <a:rPr lang="es-ES" sz="2400" b="1" dirty="0" smtClean="0"/>
              <a:t>Enfermedades </a:t>
            </a:r>
            <a:r>
              <a:rPr lang="es-ES" sz="2400" b="1" dirty="0"/>
              <a:t>Inculpables</a:t>
            </a:r>
          </a:p>
          <a:p>
            <a:pPr>
              <a:lnSpc>
                <a:spcPct val="90000"/>
              </a:lnSpc>
            </a:pPr>
            <a:r>
              <a:rPr lang="es-ES" sz="2400" b="1" dirty="0"/>
              <a:t>Seguimientos (</a:t>
            </a:r>
            <a:r>
              <a:rPr lang="es-ES" sz="2400" b="1" dirty="0" err="1"/>
              <a:t>screening</a:t>
            </a:r>
            <a:r>
              <a:rPr lang="es-ES" sz="2400" b="1" dirty="0"/>
              <a:t>). </a:t>
            </a:r>
          </a:p>
          <a:p>
            <a:pPr>
              <a:lnSpc>
                <a:spcPct val="90000"/>
              </a:lnSpc>
            </a:pPr>
            <a:r>
              <a:rPr lang="es-ES" sz="2400" b="1" dirty="0" smtClean="0"/>
              <a:t>Ausentismo.-</a:t>
            </a:r>
            <a:endParaRPr lang="es-ES" sz="2400" b="1" dirty="0"/>
          </a:p>
          <a:p>
            <a:pPr>
              <a:lnSpc>
                <a:spcPct val="90000"/>
              </a:lnSpc>
            </a:pPr>
            <a:r>
              <a:rPr lang="es-ES" sz="2400" b="1" dirty="0"/>
              <a:t>Exámenes </a:t>
            </a:r>
            <a:r>
              <a:rPr lang="es-ES" sz="2400" b="1" dirty="0" smtClean="0"/>
              <a:t>pre-ocupacionales</a:t>
            </a:r>
          </a:p>
          <a:p>
            <a:pPr>
              <a:lnSpc>
                <a:spcPct val="90000"/>
              </a:lnSpc>
            </a:pPr>
            <a:r>
              <a:rPr lang="es-ES" sz="2400" b="1" dirty="0"/>
              <a:t>Exámenes periódicos</a:t>
            </a:r>
          </a:p>
          <a:p>
            <a:pPr marL="0" indent="0">
              <a:lnSpc>
                <a:spcPct val="90000"/>
              </a:lnSpc>
              <a:buNone/>
            </a:pPr>
            <a:r>
              <a:rPr lang="es-ES" sz="2400" b="1" dirty="0"/>
              <a:t> </a:t>
            </a:r>
            <a:r>
              <a:rPr lang="es-ES" sz="2400" b="1" dirty="0" smtClean="0"/>
              <a:t>   Exámenes pre-retiro o pre-baja</a:t>
            </a:r>
            <a:endParaRPr lang="es-ES" sz="2400" b="1" dirty="0"/>
          </a:p>
          <a:p>
            <a:pPr>
              <a:lnSpc>
                <a:spcPct val="90000"/>
              </a:lnSpc>
            </a:pPr>
            <a:r>
              <a:rPr lang="es-ES" sz="2400" b="1" dirty="0"/>
              <a:t>Exámenes post enfermedad prolongada (readaptación</a:t>
            </a:r>
            <a:r>
              <a:rPr lang="es-ES" sz="2400" b="1" dirty="0" smtClean="0"/>
              <a:t>)</a:t>
            </a:r>
          </a:p>
          <a:p>
            <a:pPr>
              <a:lnSpc>
                <a:spcPct val="90000"/>
              </a:lnSpc>
            </a:pPr>
            <a:r>
              <a:rPr lang="es-ES" sz="2400" b="1" dirty="0" smtClean="0"/>
              <a:t>Examen para recalificación</a:t>
            </a:r>
          </a:p>
          <a:p>
            <a:pPr>
              <a:lnSpc>
                <a:spcPct val="90000"/>
              </a:lnSpc>
            </a:pPr>
            <a:r>
              <a:rPr lang="es-ES" sz="2400" b="1" dirty="0" smtClean="0"/>
              <a:t>Examen de reubicación</a:t>
            </a:r>
            <a:endParaRPr lang="es-ES" sz="2400"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
          </p:nvPr>
        </p:nvSpPr>
        <p:spPr/>
        <p:txBody>
          <a:bodyPr/>
          <a:lstStyle/>
          <a:p>
            <a:fld id="{E718DECD-5406-4D03-8406-0C7CC763A900}" type="slidenum">
              <a:rPr lang="es-ES"/>
              <a:pPr/>
              <a:t>9</a:t>
            </a:fld>
            <a:endParaRPr lang="es-ES"/>
          </a:p>
        </p:txBody>
      </p:sp>
      <p:sp>
        <p:nvSpPr>
          <p:cNvPr id="11266" name="Rectangle 2"/>
          <p:cNvSpPr>
            <a:spLocks noGrp="1" noRot="1" noChangeArrowheads="1"/>
          </p:cNvSpPr>
          <p:nvPr>
            <p:ph type="ctrTitle"/>
          </p:nvPr>
        </p:nvSpPr>
        <p:spPr>
          <a:xfrm>
            <a:off x="685800" y="1997075"/>
            <a:ext cx="7772400" cy="3448050"/>
          </a:xfrm>
        </p:spPr>
        <p:txBody>
          <a:bodyPr/>
          <a:lstStyle/>
          <a:p>
            <a:r>
              <a:rPr lang="es-ES" sz="5400" b="1">
                <a:solidFill>
                  <a:srgbClr val="FFFF00"/>
                </a:solidFill>
              </a:rPr>
              <a:t>MEDICINA PREVENTIVA.</a:t>
            </a:r>
            <a:br>
              <a:rPr lang="es-ES" sz="5400" b="1">
                <a:solidFill>
                  <a:srgbClr val="FFFF00"/>
                </a:solidFill>
              </a:rPr>
            </a:br>
            <a:r>
              <a:rPr lang="es-ES" sz="4000"/>
              <a:t/>
            </a:r>
            <a:br>
              <a:rPr lang="es-ES" sz="4000"/>
            </a:br>
            <a:endParaRPr lang="es-ES" sz="4000"/>
          </a:p>
        </p:txBody>
      </p:sp>
      <p:sp>
        <p:nvSpPr>
          <p:cNvPr id="11267" name="Rectangle 3"/>
          <p:cNvSpPr>
            <a:spLocks noGrp="1" noRot="1" noChangeArrowheads="1"/>
          </p:cNvSpPr>
          <p:nvPr>
            <p:ph type="subTitle" idx="1"/>
          </p:nvPr>
        </p:nvSpPr>
        <p:spPr>
          <a:xfrm flipV="1">
            <a:off x="1371600" y="5638800"/>
            <a:ext cx="6400800" cy="95250"/>
          </a:xfrm>
        </p:spPr>
        <p:txBody>
          <a:bodyPr/>
          <a:lstStyle/>
          <a:p>
            <a:pPr>
              <a:lnSpc>
                <a:spcPct val="80000"/>
              </a:lnSpc>
            </a:pPr>
            <a:endParaRPr lang="es-MX" sz="800"/>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withEffect">
                                  <p:stCondLst>
                                    <p:cond delay="0"/>
                                  </p:stCondLst>
                                  <p:childTnLst>
                                    <p:set>
                                      <p:cBhvr>
                                        <p:cTn id="6" dur="1" fill="hold">
                                          <p:stCondLst>
                                            <p:cond delay="0"/>
                                          </p:stCondLst>
                                        </p:cTn>
                                        <p:tgtEl>
                                          <p:spTgt spid="11266"/>
                                        </p:tgtEl>
                                        <p:attrNameLst>
                                          <p:attrName>style.visibility</p:attrName>
                                        </p:attrNameLst>
                                      </p:cBhvr>
                                      <p:to>
                                        <p:strVal val="visible"/>
                                      </p:to>
                                    </p:set>
                                    <p:anim calcmode="lin" valueType="num">
                                      <p:cBhvr>
                                        <p:cTn id="7" dur="1000" fill="hold">
                                          <p:stCondLst>
                                            <p:cond delay="0"/>
                                          </p:stCondLst>
                                        </p:cTn>
                                        <p:tgtEl>
                                          <p:spTgt spid="11266"/>
                                        </p:tgtEl>
                                        <p:attrNameLst>
                                          <p:attrName>style.rotation</p:attrName>
                                        </p:attrNameLst>
                                      </p:cBhvr>
                                      <p:tavLst>
                                        <p:tav tm="0">
                                          <p:val>
                                            <p:fltVal val="-90"/>
                                          </p:val>
                                        </p:tav>
                                        <p:tav tm="100000">
                                          <p:val>
                                            <p:fltVal val="0"/>
                                          </p:val>
                                        </p:tav>
                                      </p:tavLst>
                                    </p:anim>
                                    <p:anim calcmode="lin" valueType="num">
                                      <p:cBhvr>
                                        <p:cTn id="8" dur="1000" fill="hold">
                                          <p:stCondLst>
                                            <p:cond delay="0"/>
                                          </p:stCondLst>
                                        </p:cTn>
                                        <p:tgtEl>
                                          <p:spTgt spid="11266"/>
                                        </p:tgtEl>
                                        <p:attrNameLst>
                                          <p:attrName>ppt_w</p:attrName>
                                        </p:attrNameLst>
                                      </p:cBhvr>
                                      <p:tavLst>
                                        <p:tav tm="0">
                                          <p:val>
                                            <p:strVal val="#ppt_w-.5"/>
                                          </p:val>
                                        </p:tav>
                                        <p:tav tm="50000">
                                          <p:val>
                                            <p:strVal val="#ppt_w-.5"/>
                                          </p:val>
                                        </p:tav>
                                        <p:tav tm="100000">
                                          <p:val>
                                            <p:strVal val="#ppt_w"/>
                                          </p:val>
                                        </p:tav>
                                      </p:tavLst>
                                    </p:anim>
                                    <p:anim calcmode="lin" valueType="num">
                                      <p:cBhvr>
                                        <p:cTn id="9" dur="1000" fill="hold">
                                          <p:stCondLst>
                                            <p:cond delay="0"/>
                                          </p:stCondLst>
                                        </p:cTn>
                                        <p:tgtEl>
                                          <p:spTgt spid="11266"/>
                                        </p:tgtEl>
                                        <p:attrNameLst>
                                          <p:attrName>ppt_h</p:attrName>
                                        </p:attrNameLst>
                                      </p:cBhvr>
                                      <p:tavLst>
                                        <p:tav tm="0">
                                          <p:val>
                                            <p:strVal val="#ppt_h"/>
                                          </p:val>
                                        </p:tav>
                                        <p:tav tm="100000">
                                          <p:val>
                                            <p:strVal val="#ppt_h"/>
                                          </p:val>
                                        </p:tav>
                                      </p:tavLst>
                                    </p:anim>
                                    <p:anim calcmode="lin" valueType="num">
                                      <p:cBhvr>
                                        <p:cTn id="10" dur="1000" fill="hold">
                                          <p:stCondLst>
                                            <p:cond delay="0"/>
                                          </p:stCondLst>
                                        </p:cTn>
                                        <p:tgtEl>
                                          <p:spTgt spid="11266"/>
                                        </p:tgtEl>
                                        <p:attrNameLst>
                                          <p:attrName>ppt_x</p:attrName>
                                        </p:attrNameLst>
                                      </p:cBhvr>
                                      <p:tavLst>
                                        <p:tav tm="0">
                                          <p:val>
                                            <p:strVal val="#ppt_x+.4"/>
                                          </p:val>
                                        </p:tav>
                                        <p:tav tm="100000">
                                          <p:val>
                                            <p:strVal val="#ppt_x"/>
                                          </p:val>
                                        </p:tav>
                                      </p:tavLst>
                                    </p:anim>
                                    <p:anim calcmode="lin" valueType="num">
                                      <p:cBhvr>
                                        <p:cTn id="11" dur="1000" fill="hold">
                                          <p:stCondLst>
                                            <p:cond delay="0"/>
                                          </p:stCondLst>
                                        </p:cTn>
                                        <p:tgtEl>
                                          <p:spTgt spid="11266"/>
                                        </p:tgtEl>
                                        <p:attrNameLst>
                                          <p:attrName>ppt_y</p:attrName>
                                        </p:attrNameLst>
                                      </p:cBhvr>
                                      <p:tavLst>
                                        <p:tav tm="0">
                                          <p:val>
                                            <p:strVal val="#ppt_y-.2"/>
                                          </p:val>
                                        </p:tav>
                                        <p:tav tm="50000">
                                          <p:val>
                                            <p:strVal val="#ppt_y+.1"/>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54" presetClass="entr" presetSubtype="0" accel="100000" fill="hold" grpId="0" nodeType="clickEffect" nodePh="1">
                                  <p:stCondLst>
                                    <p:cond delay="0"/>
                                  </p:stCondLst>
                                  <p:endCondLst>
                                    <p:cond evt="begin" delay="0">
                                      <p:tn val="14"/>
                                    </p:cond>
                                  </p:endCondLst>
                                  <p:childTnLst>
                                    <p:set>
                                      <p:cBhvr>
                                        <p:cTn id="15" dur="1" fill="hold">
                                          <p:stCondLst>
                                            <p:cond delay="0"/>
                                          </p:stCondLst>
                                        </p:cTn>
                                        <p:tgtEl>
                                          <p:spTgt spid="11267">
                                            <p:txEl>
                                              <p:pRg st="0" end="0"/>
                                            </p:txEl>
                                          </p:spTgt>
                                        </p:tgtEl>
                                        <p:attrNameLst>
                                          <p:attrName>style.visibility</p:attrName>
                                        </p:attrNameLst>
                                      </p:cBhvr>
                                      <p:to>
                                        <p:strVal val="visible"/>
                                      </p:to>
                                    </p:set>
                                    <p:anim calcmode="lin" valueType="num">
                                      <p:cBhvr>
                                        <p:cTn id="16" dur="500" fill="hold"/>
                                        <p:tgtEl>
                                          <p:spTgt spid="11267">
                                            <p:txEl>
                                              <p:pRg st="0" end="0"/>
                                            </p:txEl>
                                          </p:spTgt>
                                        </p:tgtEl>
                                        <p:attrNameLst>
                                          <p:attrName>ppt_w</p:attrName>
                                        </p:attrNameLst>
                                      </p:cBhvr>
                                      <p:tavLst>
                                        <p:tav tm="0">
                                          <p:val>
                                            <p:strVal val="#ppt_w*0.05"/>
                                          </p:val>
                                        </p:tav>
                                        <p:tav tm="100000">
                                          <p:val>
                                            <p:strVal val="#ppt_w"/>
                                          </p:val>
                                        </p:tav>
                                      </p:tavLst>
                                    </p:anim>
                                    <p:anim calcmode="lin" valueType="num">
                                      <p:cBhvr>
                                        <p:cTn id="17" dur="500" fill="hold"/>
                                        <p:tgtEl>
                                          <p:spTgt spid="11267">
                                            <p:txEl>
                                              <p:pRg st="0" end="0"/>
                                            </p:txEl>
                                          </p:spTgt>
                                        </p:tgtEl>
                                        <p:attrNameLst>
                                          <p:attrName>ppt_h</p:attrName>
                                        </p:attrNameLst>
                                      </p:cBhvr>
                                      <p:tavLst>
                                        <p:tav tm="0">
                                          <p:val>
                                            <p:strVal val="#ppt_h"/>
                                          </p:val>
                                        </p:tav>
                                        <p:tav tm="100000">
                                          <p:val>
                                            <p:strVal val="#ppt_h"/>
                                          </p:val>
                                        </p:tav>
                                      </p:tavLst>
                                    </p:anim>
                                    <p:anim calcmode="lin" valueType="num">
                                      <p:cBhvr>
                                        <p:cTn id="18" dur="500" fill="hold"/>
                                        <p:tgtEl>
                                          <p:spTgt spid="11267">
                                            <p:txEl>
                                              <p:pRg st="0" end="0"/>
                                            </p:txEl>
                                          </p:spTgt>
                                        </p:tgtEl>
                                        <p:attrNameLst>
                                          <p:attrName>ppt_x</p:attrName>
                                        </p:attrNameLst>
                                      </p:cBhvr>
                                      <p:tavLst>
                                        <p:tav tm="0">
                                          <p:val>
                                            <p:strVal val="#ppt_x-.2"/>
                                          </p:val>
                                        </p:tav>
                                        <p:tav tm="100000">
                                          <p:val>
                                            <p:strVal val="#ppt_x"/>
                                          </p:val>
                                        </p:tav>
                                      </p:tavLst>
                                    </p:anim>
                                    <p:anim calcmode="lin" valueType="num">
                                      <p:cBhvr>
                                        <p:cTn id="19" dur="500" fill="hold"/>
                                        <p:tgtEl>
                                          <p:spTgt spid="11267">
                                            <p:txEl>
                                              <p:pRg st="0" end="0"/>
                                            </p:txEl>
                                          </p:spTgt>
                                        </p:tgtEl>
                                        <p:attrNameLst>
                                          <p:attrName>ppt_y</p:attrName>
                                        </p:attrNameLst>
                                      </p:cBhvr>
                                      <p:tavLst>
                                        <p:tav tm="0">
                                          <p:val>
                                            <p:strVal val="#ppt_y"/>
                                          </p:val>
                                        </p:tav>
                                        <p:tav tm="100000">
                                          <p:val>
                                            <p:strVal val="#ppt_y"/>
                                          </p:val>
                                        </p:tav>
                                      </p:tavLst>
                                    </p:anim>
                                    <p:animEffect transition="in" filter="fade">
                                      <p:cBhvr>
                                        <p:cTn id="20" dur="500"/>
                                        <p:tgtEl>
                                          <p:spTgt spid="11267">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5" presetClass="exit" presetSubtype="0" fill="hold" grpId="1" nodeType="clickEffect">
                                  <p:stCondLst>
                                    <p:cond delay="0"/>
                                  </p:stCondLst>
                                  <p:childTnLst>
                                    <p:anim calcmode="lin" valueType="num">
                                      <p:cBhvr>
                                        <p:cTn id="24" dur="2000" fill="hold"/>
                                        <p:tgtEl>
                                          <p:spTgt spid="11266"/>
                                        </p:tgtEl>
                                        <p:attrNameLst>
                                          <p:attrName>style.rotation</p:attrName>
                                        </p:attrNameLst>
                                      </p:cBhvr>
                                      <p:tavLst>
                                        <p:tav tm="0">
                                          <p:val>
                                            <p:fltVal val="0"/>
                                          </p:val>
                                        </p:tav>
                                        <p:tav tm="100000">
                                          <p:val>
                                            <p:fltVal val="-90"/>
                                          </p:val>
                                        </p:tav>
                                      </p:tavLst>
                                    </p:anim>
                                    <p:anim calcmode="lin" valueType="num">
                                      <p:cBhvr>
                                        <p:cTn id="25" dur="2000" fill="hold"/>
                                        <p:tgtEl>
                                          <p:spTgt spid="11266"/>
                                        </p:tgtEl>
                                        <p:attrNameLst>
                                          <p:attrName>ppt_w</p:attrName>
                                        </p:attrNameLst>
                                      </p:cBhvr>
                                      <p:tavLst>
                                        <p:tav tm="0">
                                          <p:val>
                                            <p:strVal val="ppt_w"/>
                                          </p:val>
                                        </p:tav>
                                        <p:tav tm="50000">
                                          <p:val>
                                            <p:strVal val="ppt_w-.5"/>
                                          </p:val>
                                        </p:tav>
                                        <p:tav tm="100000">
                                          <p:val>
                                            <p:strVal val="ppt_w-.5"/>
                                          </p:val>
                                        </p:tav>
                                      </p:tavLst>
                                    </p:anim>
                                    <p:anim calcmode="lin" valueType="num">
                                      <p:cBhvr>
                                        <p:cTn id="26" dur="2000" fill="hold"/>
                                        <p:tgtEl>
                                          <p:spTgt spid="11266"/>
                                        </p:tgtEl>
                                        <p:attrNameLst>
                                          <p:attrName>ppt_h</p:attrName>
                                        </p:attrNameLst>
                                      </p:cBhvr>
                                      <p:tavLst>
                                        <p:tav tm="0">
                                          <p:val>
                                            <p:strVal val="ppt_h"/>
                                          </p:val>
                                        </p:tav>
                                        <p:tav tm="100000">
                                          <p:val>
                                            <p:strVal val="ppt_h"/>
                                          </p:val>
                                        </p:tav>
                                      </p:tavLst>
                                    </p:anim>
                                    <p:anim calcmode="lin" valueType="num">
                                      <p:cBhvr>
                                        <p:cTn id="27" dur="2000" fill="hold"/>
                                        <p:tgtEl>
                                          <p:spTgt spid="11266"/>
                                        </p:tgtEl>
                                        <p:attrNameLst>
                                          <p:attrName>ppt_x</p:attrName>
                                        </p:attrNameLst>
                                      </p:cBhvr>
                                      <p:tavLst>
                                        <p:tav tm="0">
                                          <p:val>
                                            <p:strVal val="ppt_x"/>
                                          </p:val>
                                        </p:tav>
                                        <p:tav tm="100000">
                                          <p:val>
                                            <p:strVal val="ppt_x+.4"/>
                                          </p:val>
                                        </p:tav>
                                      </p:tavLst>
                                    </p:anim>
                                    <p:anim calcmode="lin" valueType="num">
                                      <p:cBhvr>
                                        <p:cTn id="28" dur="2000" fill="hold"/>
                                        <p:tgtEl>
                                          <p:spTgt spid="11266"/>
                                        </p:tgtEl>
                                        <p:attrNameLst>
                                          <p:attrName>ppt_y</p:attrName>
                                        </p:attrNameLst>
                                      </p:cBhvr>
                                      <p:tavLst>
                                        <p:tav tm="0">
                                          <p:val>
                                            <p:strVal val="ppt_y"/>
                                          </p:val>
                                        </p:tav>
                                        <p:tav tm="50000">
                                          <p:val>
                                            <p:strVal val="ppt_y+.1"/>
                                          </p:val>
                                        </p:tav>
                                        <p:tav tm="100000">
                                          <p:val>
                                            <p:strVal val="ppt_y-.2"/>
                                          </p:val>
                                        </p:tav>
                                      </p:tavLst>
                                    </p:anim>
                                    <p:set>
                                      <p:cBhvr>
                                        <p:cTn id="29" dur="1" fill="hold">
                                          <p:stCondLst>
                                            <p:cond delay="1998"/>
                                          </p:stCondLst>
                                        </p:cTn>
                                        <p:tgtEl>
                                          <p:spTgt spid="11266"/>
                                        </p:tgtEl>
                                        <p:attrNameLst>
                                          <p:attrName>style.visibility</p:attrName>
                                        </p:attrNameLst>
                                      </p:cBhvr>
                                      <p:to>
                                        <p:strVal val="hidden"/>
                                      </p:to>
                                    </p:set>
                                  </p:childTnLst>
                                </p:cTn>
                              </p:par>
                              <p:par>
                                <p:cTn id="30" presetID="22" presetClass="exit" presetSubtype="8" fill="hold" grpId="1" nodeType="withEffect" nodePh="1">
                                  <p:stCondLst>
                                    <p:cond delay="0"/>
                                  </p:stCondLst>
                                  <p:endCondLst>
                                    <p:cond evt="begin" delay="0">
                                      <p:tn val="30"/>
                                    </p:cond>
                                  </p:endCondLst>
                                  <p:childTnLst>
                                    <p:animEffect transition="out" filter="wipe(left)">
                                      <p:cBhvr>
                                        <p:cTn id="31" dur="500"/>
                                        <p:tgtEl>
                                          <p:spTgt spid="11267">
                                            <p:txEl>
                                              <p:pRg st="0" end="0"/>
                                            </p:txEl>
                                          </p:spTgt>
                                        </p:tgtEl>
                                      </p:cBhvr>
                                    </p:animEffect>
                                    <p:set>
                                      <p:cBhvr>
                                        <p:cTn id="32" dur="1" fill="hold">
                                          <p:stCondLst>
                                            <p:cond delay="499"/>
                                          </p:stCondLst>
                                        </p:cTn>
                                        <p:tgtEl>
                                          <p:spTgt spid="1126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P spid="11266" grpId="1"/>
      <p:bldP spid="11267" grpId="0" build="p"/>
      <p:bldP spid="11267" grpId="1" build="allAtOnce"/>
    </p:bldLst>
  </p:timing>
</p:sld>
</file>

<file path=ppt/theme/theme1.xml><?xml version="1.0" encoding="utf-8"?>
<a:theme xmlns:a="http://schemas.openxmlformats.org/drawingml/2006/main" name="Nubes">
  <a:themeElements>
    <a:clrScheme name="Nube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Nub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ube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Nube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Nube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Nube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Nube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Nube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Nube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Nube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Nube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Clouds</Template>
  <TotalTime>555</TotalTime>
  <Words>1402</Words>
  <Application>Microsoft Office PowerPoint</Application>
  <PresentationFormat>Presentación en pantalla (4:3)</PresentationFormat>
  <Paragraphs>200</Paragraphs>
  <Slides>32</Slides>
  <Notes>1</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Nubes</vt:lpstr>
      <vt:lpstr>MEDICINA DEL TRABAJO </vt:lpstr>
      <vt:lpstr>Presentación de PowerPoint</vt:lpstr>
      <vt:lpstr>Presentación de PowerPoint</vt:lpstr>
      <vt:lpstr>Presentación de PowerPoint</vt:lpstr>
      <vt:lpstr>Presentación de PowerPoint</vt:lpstr>
      <vt:lpstr>INTRODUCCION</vt:lpstr>
      <vt:lpstr>Presentación de PowerPoint</vt:lpstr>
      <vt:lpstr>MEDICINA DEL TRABAJO</vt:lpstr>
      <vt:lpstr>MEDICINA PREVENTIVA.  </vt:lpstr>
      <vt:lpstr>Presentación de PowerPoint</vt:lpstr>
      <vt:lpstr>Presentación de PowerPoint</vt:lpstr>
      <vt:lpstr>Presentación de PowerPoint</vt:lpstr>
      <vt:lpstr>Presentación de PowerPoint</vt:lpstr>
      <vt:lpstr>Presentación de PowerPoint</vt:lpstr>
      <vt:lpstr>OBJETIVOS DE LOS SERVICIOS DE SALUD OCUPACIONAL</vt:lpstr>
      <vt:lpstr>SERVICIOS DE SALUD OCUPACIONAL</vt:lpstr>
      <vt:lpstr>Ley 19.587/72 DE HIGIENE Y SERGURIDAD EN EL TRABAJO.  DTO 351/79. DTO 1338/96</vt:lpstr>
      <vt:lpstr>Ley 24.557 DE RIESGOS DE TRABAJO</vt:lpstr>
      <vt:lpstr>Ley 24.557 DE RIESGOS DE TRABAJO</vt:lpstr>
      <vt:lpstr>Ley 24.557 DE RIESGOS DE TRABAJO</vt:lpstr>
      <vt:lpstr>Ley 24.557 DE RIESGOS DE TRABAJO</vt:lpstr>
      <vt:lpstr>SERVICIO DE MEDICINA DEL TRABAJO</vt:lpstr>
      <vt:lpstr>SERVICIO INTERNO DE MEDICINA DEL TRABAJO</vt:lpstr>
      <vt:lpstr>SERVICIO INTERNO DE MEDICINA DEL TRABAJO</vt:lpstr>
      <vt:lpstr>SERVICIO EXTERNO DE MEDICINA DEL TRABAJO</vt:lpstr>
      <vt:lpstr>SERVICIO EXTERNO DE MEDICINA DEL TRABAJO</vt:lpstr>
      <vt:lpstr>Presentación de PowerPoint</vt:lpstr>
      <vt:lpstr>Presentación de PowerPoint</vt:lpstr>
      <vt:lpstr>HERRAMIENTAS</vt:lpstr>
      <vt:lpstr> </vt:lpstr>
      <vt:lpstr>Presentación de PowerPoint</vt:lpstr>
      <vt:lpstr>Pausa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Fioravanti</dc:creator>
  <cp:lastModifiedBy>Ricardo</cp:lastModifiedBy>
  <cp:revision>159</cp:revision>
  <dcterms:created xsi:type="dcterms:W3CDTF">2006-10-02T19:34:39Z</dcterms:created>
  <dcterms:modified xsi:type="dcterms:W3CDTF">2017-08-14T16:32:35Z</dcterms:modified>
</cp:coreProperties>
</file>