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9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68" r:id="rId9"/>
    <p:sldId id="261" r:id="rId10"/>
    <p:sldId id="262" r:id="rId11"/>
    <p:sldId id="269" r:id="rId12"/>
    <p:sldId id="279" r:id="rId13"/>
    <p:sldId id="272" r:id="rId14"/>
    <p:sldId id="263" r:id="rId15"/>
    <p:sldId id="281" r:id="rId16"/>
    <p:sldId id="28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2BA18-4427-4F2A-9AAC-60B424252048}" v="16" dt="2025-03-19T19:27:28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zequiel Agustín Robert (estud.)" userId="0cfda261-f554-4406-8a0b-6db312070e8b" providerId="ADAL" clId="{D7C2BA18-4427-4F2A-9AAC-60B424252048}"/>
    <pc:docChg chg="addSld delSld modSld">
      <pc:chgData name="Ezequiel Agustín Robert (estud.)" userId="0cfda261-f554-4406-8a0b-6db312070e8b" providerId="ADAL" clId="{D7C2BA18-4427-4F2A-9AAC-60B424252048}" dt="2025-03-19T19:27:28.878" v="16" actId="20577"/>
      <pc:docMkLst>
        <pc:docMk/>
      </pc:docMkLst>
      <pc:sldChg chg="modSp add del setBg">
        <pc:chgData name="Ezequiel Agustín Robert (estud.)" userId="0cfda261-f554-4406-8a0b-6db312070e8b" providerId="ADAL" clId="{D7C2BA18-4427-4F2A-9AAC-60B424252048}" dt="2025-03-19T19:27:28.878" v="16" actId="20577"/>
        <pc:sldMkLst>
          <pc:docMk/>
          <pc:sldMk cId="624382686" sldId="256"/>
        </pc:sldMkLst>
        <pc:spChg chg="mod">
          <ac:chgData name="Ezequiel Agustín Robert (estud.)" userId="0cfda261-f554-4406-8a0b-6db312070e8b" providerId="ADAL" clId="{D7C2BA18-4427-4F2A-9AAC-60B424252048}" dt="2025-03-19T19:27:28.878" v="16" actId="20577"/>
          <ac:spMkLst>
            <pc:docMk/>
            <pc:sldMk cId="624382686" sldId="256"/>
            <ac:spMk id="3" creationId="{C34F317D-579E-BC5C-CDEE-DB0260696153}"/>
          </ac:spMkLst>
        </pc:spChg>
      </pc:sldChg>
      <pc:sldChg chg="add">
        <pc:chgData name="Ezequiel Agustín Robert (estud.)" userId="0cfda261-f554-4406-8a0b-6db312070e8b" providerId="ADAL" clId="{D7C2BA18-4427-4F2A-9AAC-60B424252048}" dt="2025-03-19T19:26:08.916" v="0"/>
        <pc:sldMkLst>
          <pc:docMk/>
          <pc:sldMk cId="60541822" sldId="273"/>
        </pc:sldMkLst>
      </pc:sldChg>
      <pc:sldChg chg="add">
        <pc:chgData name="Ezequiel Agustín Robert (estud.)" userId="0cfda261-f554-4406-8a0b-6db312070e8b" providerId="ADAL" clId="{D7C2BA18-4427-4F2A-9AAC-60B424252048}" dt="2025-03-19T19:26:08.916" v="0"/>
        <pc:sldMkLst>
          <pc:docMk/>
          <pc:sldMk cId="2707806385" sldId="274"/>
        </pc:sldMkLst>
      </pc:sldChg>
      <pc:sldChg chg="add">
        <pc:chgData name="Ezequiel Agustín Robert (estud.)" userId="0cfda261-f554-4406-8a0b-6db312070e8b" providerId="ADAL" clId="{D7C2BA18-4427-4F2A-9AAC-60B424252048}" dt="2025-03-19T19:26:08.916" v="0"/>
        <pc:sldMkLst>
          <pc:docMk/>
          <pc:sldMk cId="560714820" sldId="275"/>
        </pc:sldMkLst>
      </pc:sldChg>
      <pc:sldChg chg="add">
        <pc:chgData name="Ezequiel Agustín Robert (estud.)" userId="0cfda261-f554-4406-8a0b-6db312070e8b" providerId="ADAL" clId="{D7C2BA18-4427-4F2A-9AAC-60B424252048}" dt="2025-03-19T19:26:08.916" v="0"/>
        <pc:sldMkLst>
          <pc:docMk/>
          <pc:sldMk cId="336873067" sldId="276"/>
        </pc:sldMkLst>
      </pc:sldChg>
      <pc:sldChg chg="add">
        <pc:chgData name="Ezequiel Agustín Robert (estud.)" userId="0cfda261-f554-4406-8a0b-6db312070e8b" providerId="ADAL" clId="{D7C2BA18-4427-4F2A-9AAC-60B424252048}" dt="2025-03-19T19:26:08.916" v="0"/>
        <pc:sldMkLst>
          <pc:docMk/>
          <pc:sldMk cId="4275597800" sldId="277"/>
        </pc:sldMkLst>
      </pc:sldChg>
      <pc:sldChg chg="add">
        <pc:chgData name="Ezequiel Agustín Robert (estud.)" userId="0cfda261-f554-4406-8a0b-6db312070e8b" providerId="ADAL" clId="{D7C2BA18-4427-4F2A-9AAC-60B424252048}" dt="2025-03-19T19:26:08.916" v="0"/>
        <pc:sldMkLst>
          <pc:docMk/>
          <pc:sldMk cId="998659814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C9C1-6374-4158-AE57-B2FC54D456B5}" type="datetimeFigureOut">
              <a:rPr lang="es-AR" smtClean="0"/>
              <a:t>19/3/2025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71944-2BCB-4A52-8E10-B9C54E46C6E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789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1944-2BCB-4A52-8E10-B9C54E46C6EA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582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1944-2BCB-4A52-8E10-B9C54E46C6EA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931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Procesos eficientes y optimizados</a:t>
            </a:r>
          </a:p>
          <a:p>
            <a:r>
              <a:rPr lang="es-ES" dirty="0"/>
              <a:t>Facilitan la internalización al cumplir con estándares globales</a:t>
            </a:r>
          </a:p>
          <a:p>
            <a:r>
              <a:rPr lang="es-ES" dirty="0"/>
              <a:t>Requisitos legales y sectoriales</a:t>
            </a:r>
          </a:p>
          <a:p>
            <a:r>
              <a:rPr lang="es-ES" dirty="0"/>
              <a:t>Marcos de referencia</a:t>
            </a:r>
          </a:p>
          <a:p>
            <a:r>
              <a:rPr lang="es-ES" dirty="0"/>
              <a:t>Productos confiables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1944-2BCB-4A52-8E10-B9C54E46C6EA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201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30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341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57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450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3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48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6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55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864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36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048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54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493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5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3/19/2025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0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2BC4B481-CDBB-E4FB-11F4-E1E1DB07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" r="1" b="1"/>
          <a:stretch/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AB12A6-8594-6740-884A-95FF5C926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528" y="1032764"/>
            <a:ext cx="4308672" cy="3224045"/>
          </a:xfrm>
        </p:spPr>
        <p:txBody>
          <a:bodyPr anchor="b">
            <a:normAutofit/>
          </a:bodyPr>
          <a:lstStyle/>
          <a:p>
            <a:r>
              <a:rPr lang="es-ES" sz="5800" dirty="0"/>
              <a:t>Normas ISO e IEC</a:t>
            </a:r>
            <a:endParaRPr lang="es-AR" sz="5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F317D-579E-BC5C-CDEE-DB0260696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073" y="4893013"/>
            <a:ext cx="5894962" cy="1760706"/>
          </a:xfrm>
        </p:spPr>
        <p:txBody>
          <a:bodyPr anchor="t">
            <a:noAutofit/>
          </a:bodyPr>
          <a:lstStyle/>
          <a:p>
            <a:r>
              <a:rPr lang="es-ES" sz="3000" u="sng" dirty="0"/>
              <a:t>Alumnos</a:t>
            </a:r>
            <a:r>
              <a:rPr lang="es-ES" sz="30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Macarena Caballero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Ezequiel Robert</a:t>
            </a:r>
            <a:endParaRPr lang="es-AR" sz="3000" dirty="0"/>
          </a:p>
        </p:txBody>
      </p:sp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DEF40C3F-BF63-52C3-A3CD-B6C586C66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75" y="127901"/>
            <a:ext cx="4171051" cy="8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2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FD9B1-1A7D-98AC-EE68-480F95B3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  <a:endParaRPr lang="es-AR" dirty="0"/>
          </a:p>
        </p:txBody>
      </p:sp>
      <p:pic>
        <p:nvPicPr>
          <p:cNvPr id="6" name="Marcador de contenido 5" descr="Diagrama&#10;&#10;El contenido generado por IA puede ser incorrecto.">
            <a:extLst>
              <a:ext uri="{FF2B5EF4-FFF2-40B4-BE49-F238E27FC236}">
                <a16:creationId xmlns:a16="http://schemas.microsoft.com/office/drawing/2014/main" id="{F317E191-C45A-955D-600C-EDED555A6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47" y="2246676"/>
            <a:ext cx="8705505" cy="3900736"/>
          </a:xfrm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1EE68EE9-6FCB-73F9-F82A-ACB4330AB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47" y="149166"/>
            <a:ext cx="4171051" cy="8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131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8AED-FD1D-0E77-DE30-66FBCC207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E71BE-24F8-D113-FCD6-542B0E09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</a:t>
            </a:r>
            <a:endParaRPr lang="es-AR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110C413E-6A3C-3C9F-C063-FEB76E1CB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47" y="149166"/>
            <a:ext cx="4171051" cy="806813"/>
          </a:xfrm>
          <a:prstGeom prst="rect">
            <a:avLst/>
          </a:prstGeom>
        </p:spPr>
      </p:pic>
      <p:pic>
        <p:nvPicPr>
          <p:cNvPr id="12" name="Marcador de contenido 11" descr="Diagrama&#10;&#10;El contenido generado por IA puede ser incorrecto.">
            <a:extLst>
              <a:ext uri="{FF2B5EF4-FFF2-40B4-BE49-F238E27FC236}">
                <a16:creationId xmlns:a16="http://schemas.microsoft.com/office/drawing/2014/main" id="{285602C8-2200-A145-422E-BBCBAABDF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20" y="2404287"/>
            <a:ext cx="9396760" cy="3500754"/>
          </a:xfrm>
        </p:spPr>
      </p:pic>
    </p:spTree>
    <p:extLst>
      <p:ext uri="{BB962C8B-B14F-4D97-AF65-F5344CB8AC3E}">
        <p14:creationId xmlns:p14="http://schemas.microsoft.com/office/powerpoint/2010/main" val="144055102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60208-70D1-46DB-647E-88EE59926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9F51D-4D19-464A-1C59-044BADCD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Organismos</a:t>
            </a:r>
            <a:endParaRPr lang="es-AR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45AEA79B-C2AF-B27C-F0BF-5D7722352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47" y="149166"/>
            <a:ext cx="4171051" cy="806813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0BDE355-3C64-CF12-780A-A22565E80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46" y="2222500"/>
            <a:ext cx="7089308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9077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9D352-375C-4FED-AF9E-DC909C454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D62C3-E201-1533-9B02-31D3BB1B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Actualidad</a:t>
            </a:r>
            <a:endParaRPr lang="es-AR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93DEB712-9435-E318-1E74-64A04F961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47" y="149166"/>
            <a:ext cx="4171051" cy="80681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371FAD9-18D7-5F29-A13B-FB2485D64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25800 Normas Internacionales</a:t>
            </a:r>
          </a:p>
          <a:p>
            <a:r>
              <a:rPr lang="es-ES" sz="2800" dirty="0"/>
              <a:t>173 miembros</a:t>
            </a:r>
          </a:p>
          <a:p>
            <a:r>
              <a:rPr lang="es-ES" sz="2800" dirty="0"/>
              <a:t>847 Comités Técnicos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5622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E12E9-3ACA-0CCC-99BF-9098D0BE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6FBA7-0A4A-4216-7849-4900C0BC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</a:t>
            </a:r>
            <a:endParaRPr lang="es-AR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A95C37C9-7ECD-869D-FA14-C38E43965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47" y="149166"/>
            <a:ext cx="4171051" cy="80681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86A0402-851E-91D9-9B35-AC205EA5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57" y="2222285"/>
            <a:ext cx="8899446" cy="418852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3200" i="0" dirty="0">
                <a:effectLst/>
              </a:rPr>
              <a:t>Mejora de la calidad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3200" i="0" dirty="0">
                <a:effectLst/>
              </a:rPr>
              <a:t>Mayor competitividad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3200" i="0" dirty="0">
                <a:effectLst/>
              </a:rPr>
              <a:t>Cumplimiento regulatorio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3200" i="0" dirty="0">
                <a:effectLst/>
              </a:rPr>
              <a:t>Reducción de riesgos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3200" i="0" dirty="0">
                <a:effectLst/>
              </a:rPr>
              <a:t>Satisfacción del cliente</a:t>
            </a:r>
            <a:br>
              <a:rPr lang="es-ES" dirty="0"/>
            </a:br>
            <a:endParaRPr lang="es-ES" b="0" i="0" dirty="0">
              <a:effectLst/>
              <a:latin typeface="Raleway" panose="020F0502020204030204" pitchFamily="2" charset="0"/>
            </a:endParaRPr>
          </a:p>
        </p:txBody>
      </p:sp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9F4B710D-DA26-1EAD-D114-959C76887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8" y="2467464"/>
            <a:ext cx="3214815" cy="32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408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E1640-AEF6-29A6-09EC-8F4E9068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Algunas Normas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E7A1F7-E8D3-256E-0B22-C169E1B23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2291833"/>
            <a:ext cx="5189857" cy="576262"/>
          </a:xfrm>
        </p:spPr>
        <p:txBody>
          <a:bodyPr/>
          <a:lstStyle/>
          <a:p>
            <a:r>
              <a:rPr lang="es-ES" dirty="0"/>
              <a:t>ISO 9001: Sistemas de </a:t>
            </a:r>
            <a:r>
              <a:rPr lang="es-ES" dirty="0" err="1"/>
              <a:t>Gestion</a:t>
            </a:r>
            <a:r>
              <a:rPr lang="es-ES" dirty="0"/>
              <a:t> de la calidad</a:t>
            </a:r>
            <a:endParaRPr lang="es-A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14F9D6-1379-8514-975A-07EA8F994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415" y="2291833"/>
            <a:ext cx="5194583" cy="576262"/>
          </a:xfrm>
        </p:spPr>
        <p:txBody>
          <a:bodyPr/>
          <a:lstStyle/>
          <a:p>
            <a:r>
              <a:rPr lang="es-ES" dirty="0"/>
              <a:t>ISO 14001: Sistemas de </a:t>
            </a:r>
            <a:r>
              <a:rPr lang="es-ES" dirty="0" err="1"/>
              <a:t>Gestion</a:t>
            </a:r>
            <a:r>
              <a:rPr lang="es-ES" dirty="0"/>
              <a:t> de Medio Ambiente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94D57BA-0998-0E46-E0FF-EFCED3962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49972" y="2868095"/>
            <a:ext cx="3109912" cy="3109912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10B086E-CA97-8B90-8016-94771A3940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27888" y="2868095"/>
            <a:ext cx="3109912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8949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603CE-70F5-E2AB-B824-AB79BC25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9900B-CDED-358B-DB9C-30A6B3E1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Algunas Normas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27F84-34F2-2911-FE33-6507A55C1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2432695"/>
            <a:ext cx="4506279" cy="576262"/>
          </a:xfrm>
        </p:spPr>
        <p:txBody>
          <a:bodyPr/>
          <a:lstStyle/>
          <a:p>
            <a:r>
              <a:rPr lang="es-ES" dirty="0"/>
              <a:t>ISO 1219: Simbología de componentes </a:t>
            </a:r>
            <a:r>
              <a:rPr lang="es-ES" dirty="0" err="1"/>
              <a:t>Neumaticos</a:t>
            </a:r>
            <a:endParaRPr lang="es-A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FFBF0E-296D-56E6-CD21-E46FE9BFB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7415" y="2291833"/>
            <a:ext cx="5412706" cy="576262"/>
          </a:xfrm>
        </p:spPr>
        <p:txBody>
          <a:bodyPr/>
          <a:lstStyle/>
          <a:p>
            <a:r>
              <a:rPr lang="es-ES" dirty="0"/>
              <a:t>ISO/IEC 42001: Sistemas de Gestión de IA</a:t>
            </a:r>
            <a:endParaRPr lang="es-AR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8603F6F-3003-6757-3A56-EE3F004CCC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30269" y="2990388"/>
            <a:ext cx="2870661" cy="2870661"/>
          </a:xfrm>
          <a:prstGeom prst="rect">
            <a:avLst/>
          </a:prstGeom>
        </p:spPr>
      </p:pic>
      <p:pic>
        <p:nvPicPr>
          <p:cNvPr id="12" name="Marcador de contenido 11" descr="Diagrama, Dibujo de ingeniería&#10;&#10;El contenido generado por IA puede ser incorrecto.">
            <a:extLst>
              <a:ext uri="{FF2B5EF4-FFF2-40B4-BE49-F238E27FC236}">
                <a16:creationId xmlns:a16="http://schemas.microsoft.com/office/drawing/2014/main" id="{EA77C857-3218-8E9C-AE51-E72AB0577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70" y="3182144"/>
            <a:ext cx="2870661" cy="31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4945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33B13-3A13-CB75-F6B2-0E8682732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D5A3F-485E-5873-4C88-D353A784D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</p:spPr>
        <p:txBody>
          <a:bodyPr>
            <a:normAutofit/>
          </a:bodyPr>
          <a:lstStyle/>
          <a:p>
            <a:r>
              <a:rPr lang="es-ES"/>
              <a:t>Gracias</a:t>
            </a:r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60FA6F-2924-092D-F9EC-1F11ADE5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1" r="7602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222FF-BF78-FAE5-18C3-A1CDCA819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224A6-D7C8-ABD7-99D5-30AD95F3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22170"/>
            <a:ext cx="10571998" cy="970450"/>
          </a:xfrm>
        </p:spPr>
        <p:txBody>
          <a:bodyPr/>
          <a:lstStyle/>
          <a:p>
            <a:pPr algn="ctr"/>
            <a:r>
              <a:rPr lang="es-AR" dirty="0"/>
              <a:t>IEC-Origen: Contexto</a:t>
            </a:r>
            <a:br>
              <a:rPr lang="es-AR" dirty="0"/>
            </a:br>
            <a:r>
              <a:rPr lang="es-AR" dirty="0"/>
              <a:t>1880</a:t>
            </a:r>
          </a:p>
        </p:txBody>
      </p:sp>
      <p:sp>
        <p:nvSpPr>
          <p:cNvPr id="7" name="Rayo 6">
            <a:extLst>
              <a:ext uri="{FF2B5EF4-FFF2-40B4-BE49-F238E27FC236}">
                <a16:creationId xmlns:a16="http://schemas.microsoft.com/office/drawing/2014/main" id="{ECFFC1DC-47DA-6697-6415-0DCFA07EED1F}"/>
              </a:ext>
            </a:extLst>
          </p:cNvPr>
          <p:cNvSpPr/>
          <p:nvPr/>
        </p:nvSpPr>
        <p:spPr>
          <a:xfrm flipH="1">
            <a:off x="792872" y="3767697"/>
            <a:ext cx="2530072" cy="264311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3E8112-025A-1E6C-94D0-A762F78BF878}"/>
              </a:ext>
            </a:extLst>
          </p:cNvPr>
          <p:cNvSpPr txBox="1"/>
          <p:nvPr/>
        </p:nvSpPr>
        <p:spPr>
          <a:xfrm>
            <a:off x="436511" y="2318059"/>
            <a:ext cx="3839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2ª Revolución Industrial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DAE30CC-89BD-448E-8898-95FA0FB171E4}"/>
              </a:ext>
            </a:extLst>
          </p:cNvPr>
          <p:cNvSpPr/>
          <p:nvPr/>
        </p:nvSpPr>
        <p:spPr>
          <a:xfrm>
            <a:off x="6513813" y="2059993"/>
            <a:ext cx="4656626" cy="13234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500" b="1" dirty="0"/>
              <a:t>Carencia de uniformidad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F2DB73-C44B-964C-98E5-E74109515D6C}"/>
              </a:ext>
            </a:extLst>
          </p:cNvPr>
          <p:cNvSpPr txBox="1"/>
          <p:nvPr/>
        </p:nvSpPr>
        <p:spPr>
          <a:xfrm>
            <a:off x="6043517" y="3449782"/>
            <a:ext cx="261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Unidades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66C8D2-26FD-540D-7E57-499EF6D4637E}"/>
              </a:ext>
            </a:extLst>
          </p:cNvPr>
          <p:cNvSpPr txBox="1"/>
          <p:nvPr/>
        </p:nvSpPr>
        <p:spPr>
          <a:xfrm>
            <a:off x="9318974" y="3483231"/>
            <a:ext cx="261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Sistemas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5979A4-6644-1524-7857-1BBB62DC1FA2}"/>
              </a:ext>
            </a:extLst>
          </p:cNvPr>
          <p:cNvSpPr txBox="1"/>
          <p:nvPr/>
        </p:nvSpPr>
        <p:spPr>
          <a:xfrm>
            <a:off x="7498914" y="4035112"/>
            <a:ext cx="305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Elementos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07410FE-D7BF-006F-CBDE-332DC36E6A6B}"/>
              </a:ext>
            </a:extLst>
          </p:cNvPr>
          <p:cNvSpPr/>
          <p:nvPr/>
        </p:nvSpPr>
        <p:spPr>
          <a:xfrm>
            <a:off x="6396273" y="5320210"/>
            <a:ext cx="5542652" cy="14269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500" b="1" dirty="0"/>
              <a:t>Incompatibilidad de productos</a:t>
            </a: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166D9780-BE09-4C6C-0A43-7A3139A6C72F}"/>
              </a:ext>
            </a:extLst>
          </p:cNvPr>
          <p:cNvSpPr/>
          <p:nvPr/>
        </p:nvSpPr>
        <p:spPr>
          <a:xfrm>
            <a:off x="8432911" y="4742998"/>
            <a:ext cx="1186775" cy="4521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Distinto de 16">
            <a:extLst>
              <a:ext uri="{FF2B5EF4-FFF2-40B4-BE49-F238E27FC236}">
                <a16:creationId xmlns:a16="http://schemas.microsoft.com/office/drawing/2014/main" id="{85845003-E778-FDE0-3FE8-498E48C0E178}"/>
              </a:ext>
            </a:extLst>
          </p:cNvPr>
          <p:cNvSpPr/>
          <p:nvPr/>
        </p:nvSpPr>
        <p:spPr>
          <a:xfrm>
            <a:off x="8489278" y="3480482"/>
            <a:ext cx="982493" cy="754800"/>
          </a:xfrm>
          <a:prstGeom prst="mathNotEqual">
            <a:avLst>
              <a:gd name="adj1" fmla="val 15878"/>
              <a:gd name="adj2" fmla="val 6600000"/>
              <a:gd name="adj3" fmla="val 177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20" name="Conector: curvado 19">
            <a:extLst>
              <a:ext uri="{FF2B5EF4-FFF2-40B4-BE49-F238E27FC236}">
                <a16:creationId xmlns:a16="http://schemas.microsoft.com/office/drawing/2014/main" id="{9C94FB82-A5CF-543B-41F4-A5DD831D335D}"/>
              </a:ext>
            </a:extLst>
          </p:cNvPr>
          <p:cNvCxnSpPr>
            <a:cxnSpLocks/>
            <a:stCxn id="15" idx="1"/>
            <a:endCxn id="24" idx="6"/>
          </p:cNvCxnSpPr>
          <p:nvPr/>
        </p:nvCxnSpPr>
        <p:spPr>
          <a:xfrm rot="10800000">
            <a:off x="3736413" y="5082023"/>
            <a:ext cx="2659861" cy="95165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ímbolo &quot;No permitido&quot; 23">
            <a:extLst>
              <a:ext uri="{FF2B5EF4-FFF2-40B4-BE49-F238E27FC236}">
                <a16:creationId xmlns:a16="http://schemas.microsoft.com/office/drawing/2014/main" id="{ECB24FBC-A7DA-A5F6-6D6F-DA00711E6CAD}"/>
              </a:ext>
            </a:extLst>
          </p:cNvPr>
          <p:cNvSpPr/>
          <p:nvPr/>
        </p:nvSpPr>
        <p:spPr>
          <a:xfrm>
            <a:off x="522404" y="3711793"/>
            <a:ext cx="3214008" cy="2740459"/>
          </a:xfrm>
          <a:prstGeom prst="noSmoking">
            <a:avLst>
              <a:gd name="adj" fmla="val 10939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9ADED99B-359E-15D5-8B5E-1E881A4CEE7D}"/>
              </a:ext>
            </a:extLst>
          </p:cNvPr>
          <p:cNvSpPr/>
          <p:nvPr/>
        </p:nvSpPr>
        <p:spPr>
          <a:xfrm>
            <a:off x="5914417" y="3449782"/>
            <a:ext cx="6099243" cy="1213667"/>
          </a:xfrm>
          <a:prstGeom prst="roundRect">
            <a:avLst/>
          </a:prstGeom>
          <a:noFill/>
          <a:ln w="1905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5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0E238-66DE-21C7-7DF8-743600AD8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234AE5C-F4DB-369E-EEE5-4A615BEE8CCA}"/>
              </a:ext>
            </a:extLst>
          </p:cNvPr>
          <p:cNvSpPr txBox="1"/>
          <p:nvPr/>
        </p:nvSpPr>
        <p:spPr>
          <a:xfrm>
            <a:off x="3570051" y="2199548"/>
            <a:ext cx="42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IEC (Congreso)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602F6D6-E26C-6B55-6AB9-259BC312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22170"/>
            <a:ext cx="10571998" cy="970450"/>
          </a:xfrm>
        </p:spPr>
        <p:txBody>
          <a:bodyPr/>
          <a:lstStyle/>
          <a:p>
            <a:pPr algn="ctr"/>
            <a:r>
              <a:rPr lang="es-AR" dirty="0"/>
              <a:t>IEC – Origen: Creación</a:t>
            </a:r>
            <a:br>
              <a:rPr lang="es-AR" dirty="0"/>
            </a:br>
            <a:r>
              <a:rPr lang="es-AR" dirty="0"/>
              <a:t>Londres, Junio de 1906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F01E5F-9AC2-0C6C-006C-237277B4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2" y="2583242"/>
            <a:ext cx="2440122" cy="30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4F11FF6-7981-C2CC-214C-6EC2796B0549}"/>
              </a:ext>
            </a:extLst>
          </p:cNvPr>
          <p:cNvSpPr txBox="1"/>
          <p:nvPr/>
        </p:nvSpPr>
        <p:spPr>
          <a:xfrm>
            <a:off x="-107004" y="5790507"/>
            <a:ext cx="367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1º presidente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F892976-3096-548B-80BD-5842EA60241C}"/>
              </a:ext>
            </a:extLst>
          </p:cNvPr>
          <p:cNvSpPr txBox="1"/>
          <p:nvPr/>
        </p:nvSpPr>
        <p:spPr>
          <a:xfrm>
            <a:off x="7933293" y="2229299"/>
            <a:ext cx="425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IEC (Comisión)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1FF2AA58-F11A-8D0A-5845-FFD47334CD3A}"/>
              </a:ext>
            </a:extLst>
          </p:cNvPr>
          <p:cNvSpPr/>
          <p:nvPr/>
        </p:nvSpPr>
        <p:spPr>
          <a:xfrm>
            <a:off x="7743604" y="2344914"/>
            <a:ext cx="379378" cy="4766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C2723E-E8DF-6A1F-00E3-2CCA4BABF565}"/>
              </a:ext>
            </a:extLst>
          </p:cNvPr>
          <p:cNvSpPr txBox="1"/>
          <p:nvPr/>
        </p:nvSpPr>
        <p:spPr>
          <a:xfrm>
            <a:off x="4107660" y="3668807"/>
            <a:ext cx="301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AIEE</a:t>
            </a:r>
          </a:p>
          <a:p>
            <a:pPr algn="ctr"/>
            <a:r>
              <a:rPr lang="es-AR" sz="4000" dirty="0"/>
              <a:t>IEE</a:t>
            </a:r>
          </a:p>
          <a:p>
            <a:pPr algn="ctr"/>
            <a:r>
              <a:rPr lang="es-AR" sz="4000" dirty="0"/>
              <a:t>Kirchhoff</a:t>
            </a:r>
          </a:p>
          <a:p>
            <a:pPr algn="ctr"/>
            <a:r>
              <a:rPr lang="es-AR" sz="4000" dirty="0"/>
              <a:t>Newbery</a:t>
            </a:r>
          </a:p>
          <a:p>
            <a:pPr algn="ctr"/>
            <a:r>
              <a:rPr lang="es-AR" sz="4000" dirty="0"/>
              <a:t>Siemens</a:t>
            </a:r>
          </a:p>
        </p:txBody>
      </p:sp>
      <p:sp>
        <p:nvSpPr>
          <p:cNvPr id="24" name="Flecha: hacia arriba 23">
            <a:extLst>
              <a:ext uri="{FF2B5EF4-FFF2-40B4-BE49-F238E27FC236}">
                <a16:creationId xmlns:a16="http://schemas.microsoft.com/office/drawing/2014/main" id="{45CC369E-680E-F808-08CB-C58A65FE8DF8}"/>
              </a:ext>
            </a:extLst>
          </p:cNvPr>
          <p:cNvSpPr/>
          <p:nvPr/>
        </p:nvSpPr>
        <p:spPr>
          <a:xfrm>
            <a:off x="5333769" y="2937185"/>
            <a:ext cx="560962" cy="57717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0870FCD-B908-ADC3-2FE8-DE9A742ECEF4}"/>
              </a:ext>
            </a:extLst>
          </p:cNvPr>
          <p:cNvSpPr txBox="1"/>
          <p:nvPr/>
        </p:nvSpPr>
        <p:spPr>
          <a:xfrm>
            <a:off x="8330981" y="3805658"/>
            <a:ext cx="340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Estandarizar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3C297EA-83BE-00A8-00B9-AFC3CF04BA73}"/>
              </a:ext>
            </a:extLst>
          </p:cNvPr>
          <p:cNvSpPr txBox="1"/>
          <p:nvPr/>
        </p:nvSpPr>
        <p:spPr>
          <a:xfrm>
            <a:off x="7658449" y="4504470"/>
            <a:ext cx="4533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/>
              <a:t>Gauss, Faradio, Weber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E378DA3-C5E8-266F-D0BE-585528722472}"/>
              </a:ext>
            </a:extLst>
          </p:cNvPr>
          <p:cNvSpPr txBox="1"/>
          <p:nvPr/>
        </p:nvSpPr>
        <p:spPr>
          <a:xfrm>
            <a:off x="7658448" y="5128332"/>
            <a:ext cx="4533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/>
              <a:t>Sistema de Unidades Giorgi &gt; S.I</a:t>
            </a: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C5829FFF-522C-0946-1107-980234311014}"/>
              </a:ext>
            </a:extLst>
          </p:cNvPr>
          <p:cNvSpPr/>
          <p:nvPr/>
        </p:nvSpPr>
        <p:spPr>
          <a:xfrm>
            <a:off x="9711779" y="3144227"/>
            <a:ext cx="642025" cy="6240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780638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EEB99-57D5-1515-264D-4E6B050A9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719884E-7E7D-0634-BE37-1336DC92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40" y="622170"/>
            <a:ext cx="10872918" cy="970450"/>
          </a:xfrm>
        </p:spPr>
        <p:txBody>
          <a:bodyPr/>
          <a:lstStyle/>
          <a:p>
            <a:pPr algn="ctr"/>
            <a:r>
              <a:rPr lang="es-AR" dirty="0"/>
              <a:t>IEC – Actualidad</a:t>
            </a:r>
            <a:br>
              <a:rPr lang="es-AR" dirty="0"/>
            </a:br>
            <a:r>
              <a:rPr lang="es-AR" dirty="0"/>
              <a:t>Ginebra, Suiza|+170 países|+30k expertos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673E0B-936C-67F4-C798-698A42E8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847" y="3805268"/>
            <a:ext cx="941166" cy="9081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30DFB03-22C5-ECE6-4019-434E67C5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189" y="3938019"/>
            <a:ext cx="838562" cy="80913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29F382C-634A-35A1-5F5D-C3CCB9B29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877" y="5115292"/>
            <a:ext cx="1306903" cy="126104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A7A13EE-6484-2A87-0DFD-88E91CF04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877" y="2627995"/>
            <a:ext cx="941166" cy="90814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96917E-7753-B466-9FE1-E55915966DBA}"/>
              </a:ext>
            </a:extLst>
          </p:cNvPr>
          <p:cNvSpPr txBox="1"/>
          <p:nvPr/>
        </p:nvSpPr>
        <p:spPr>
          <a:xfrm>
            <a:off x="5258296" y="2849000"/>
            <a:ext cx="4176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Compatibilidad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9A6ACDF-ABD5-163F-2500-49BF87D61754}"/>
              </a:ext>
            </a:extLst>
          </p:cNvPr>
          <p:cNvSpPr txBox="1"/>
          <p:nvPr/>
        </p:nvSpPr>
        <p:spPr>
          <a:xfrm>
            <a:off x="5455017" y="3793469"/>
            <a:ext cx="292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Seguridad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6F9D645-CD4E-416A-2BED-9A39F5342606}"/>
              </a:ext>
            </a:extLst>
          </p:cNvPr>
          <p:cNvSpPr txBox="1"/>
          <p:nvPr/>
        </p:nvSpPr>
        <p:spPr>
          <a:xfrm>
            <a:off x="5586050" y="4813266"/>
            <a:ext cx="266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Eficiencia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6AED419-BCB3-ED9A-4283-AAC7453E666F}"/>
              </a:ext>
            </a:extLst>
          </p:cNvPr>
          <p:cNvSpPr txBox="1"/>
          <p:nvPr/>
        </p:nvSpPr>
        <p:spPr>
          <a:xfrm>
            <a:off x="517385" y="2212699"/>
            <a:ext cx="4176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Cooperación internacional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84D69A5-E2B9-D10C-312E-A052AE3AB16E}"/>
              </a:ext>
            </a:extLst>
          </p:cNvPr>
          <p:cNvSpPr txBox="1"/>
          <p:nvPr/>
        </p:nvSpPr>
        <p:spPr>
          <a:xfrm>
            <a:off x="915401" y="3955970"/>
            <a:ext cx="338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Normativas</a:t>
            </a:r>
          </a:p>
          <a:p>
            <a:pPr algn="ctr"/>
            <a:r>
              <a:rPr lang="es-AR" sz="4000" dirty="0"/>
              <a:t>técnicas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737E4A9C-E998-1B98-59FF-355715F5953B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 flipH="1">
            <a:off x="2605490" y="3536138"/>
            <a:ext cx="1" cy="419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7B12609-4725-398C-4394-790AFE0CAB6C}"/>
              </a:ext>
            </a:extLst>
          </p:cNvPr>
          <p:cNvCxnSpPr>
            <a:cxnSpLocks/>
            <a:stCxn id="28" idx="3"/>
            <a:endCxn id="24" idx="1"/>
          </p:cNvCxnSpPr>
          <p:nvPr/>
        </p:nvCxnSpPr>
        <p:spPr>
          <a:xfrm flipV="1">
            <a:off x="4295579" y="3202943"/>
            <a:ext cx="962717" cy="1414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E5CD3510-5862-AF1D-74F2-8DD3278FAD84}"/>
              </a:ext>
            </a:extLst>
          </p:cNvPr>
          <p:cNvCxnSpPr>
            <a:cxnSpLocks/>
            <a:stCxn id="28" idx="3"/>
            <a:endCxn id="25" idx="1"/>
          </p:cNvCxnSpPr>
          <p:nvPr/>
        </p:nvCxnSpPr>
        <p:spPr>
          <a:xfrm flipV="1">
            <a:off x="4295579" y="4147412"/>
            <a:ext cx="1159438" cy="4702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D75D4240-B399-DCD5-A13E-9CA9C017BB6F}"/>
              </a:ext>
            </a:extLst>
          </p:cNvPr>
          <p:cNvCxnSpPr>
            <a:cxnSpLocks/>
            <a:stCxn id="28" idx="3"/>
            <a:endCxn id="26" idx="1"/>
          </p:cNvCxnSpPr>
          <p:nvPr/>
        </p:nvCxnSpPr>
        <p:spPr>
          <a:xfrm>
            <a:off x="4295579" y="4617690"/>
            <a:ext cx="1290471" cy="5495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06331809-6307-4C19-3299-97F79E3D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20" y="5461860"/>
            <a:ext cx="1306903" cy="12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E3B28F6-6FF8-7D1D-5CF3-4408447E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09" y="5405332"/>
            <a:ext cx="1146406" cy="12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1482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78454-6A6A-C6D9-AC93-D8119DE6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0F46E-5221-25D0-5F95-374B71E5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Normas IEC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F5ABE5E-A7A8-A932-C255-A8A96260BFE9}"/>
              </a:ext>
            </a:extLst>
          </p:cNvPr>
          <p:cNvSpPr/>
          <p:nvPr/>
        </p:nvSpPr>
        <p:spPr>
          <a:xfrm>
            <a:off x="702683" y="2862990"/>
            <a:ext cx="4099063" cy="9704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500" b="1" dirty="0"/>
              <a:t>Fabricante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BDD0DF0-56F5-DBA9-20EC-D7BAA66DC1F8}"/>
              </a:ext>
            </a:extLst>
          </p:cNvPr>
          <p:cNvSpPr/>
          <p:nvPr/>
        </p:nvSpPr>
        <p:spPr>
          <a:xfrm>
            <a:off x="6763728" y="2862991"/>
            <a:ext cx="4099063" cy="9704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500" b="1" dirty="0"/>
              <a:t>Laboratorio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58BF47-5D4E-EFF4-C854-745FF94640BF}"/>
              </a:ext>
            </a:extLst>
          </p:cNvPr>
          <p:cNvSpPr txBox="1"/>
          <p:nvPr/>
        </p:nvSpPr>
        <p:spPr>
          <a:xfrm>
            <a:off x="226978" y="3955356"/>
            <a:ext cx="505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/>
              <a:t>Lineamientos diseño o prueba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D933D1-37E4-BF58-1B02-059A49923852}"/>
              </a:ext>
            </a:extLst>
          </p:cNvPr>
          <p:cNvSpPr txBox="1"/>
          <p:nvPr/>
        </p:nvSpPr>
        <p:spPr>
          <a:xfrm>
            <a:off x="5661498" y="4000753"/>
            <a:ext cx="6303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AR" sz="4000" dirty="0"/>
              <a:t>Ensayo de aparatos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AR" sz="4000" dirty="0"/>
              <a:t>Certificación</a:t>
            </a:r>
          </a:p>
          <a:p>
            <a:pPr algn="ctr"/>
            <a:r>
              <a:rPr lang="es-AR" sz="4000" dirty="0"/>
              <a:t>Apto para comercializar</a:t>
            </a:r>
          </a:p>
        </p:txBody>
      </p:sp>
    </p:spTree>
    <p:extLst>
      <p:ext uri="{BB962C8B-B14F-4D97-AF65-F5344CB8AC3E}">
        <p14:creationId xmlns:p14="http://schemas.microsoft.com/office/powerpoint/2010/main" val="3368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B1A9D-4BAF-4082-B073-FD5809437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C3BE5-338B-27A4-7170-7AFFFAD3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Algunas normas IEC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ECC79EB-2C35-02E7-948D-A0702E9FDB72}"/>
              </a:ext>
            </a:extLst>
          </p:cNvPr>
          <p:cNvGrpSpPr/>
          <p:nvPr/>
        </p:nvGrpSpPr>
        <p:grpSpPr>
          <a:xfrm>
            <a:off x="996731" y="4083018"/>
            <a:ext cx="2242580" cy="2527204"/>
            <a:chOff x="2110154" y="2945753"/>
            <a:chExt cx="2954215" cy="3133499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7B1FB84B-CCFC-F993-C6AE-AAA445B12B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4" t="17840" b="18863"/>
            <a:stretch/>
          </p:blipFill>
          <p:spPr bwMode="auto">
            <a:xfrm>
              <a:off x="2110154" y="2945753"/>
              <a:ext cx="2954215" cy="129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9E26BDC5-2F96-FD09-8B7A-C3C6F516DF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4" t="7472" r="9012" b="9507"/>
            <a:stretch/>
          </p:blipFill>
          <p:spPr bwMode="auto">
            <a:xfrm>
              <a:off x="2110154" y="4240403"/>
              <a:ext cx="2954215" cy="1838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undefined">
            <a:extLst>
              <a:ext uri="{FF2B5EF4-FFF2-40B4-BE49-F238E27FC236}">
                <a16:creationId xmlns:a16="http://schemas.microsoft.com/office/drawing/2014/main" id="{692F8A94-6A7E-C7E8-AE7C-AD1C222B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02" y="4083018"/>
            <a:ext cx="3491094" cy="24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D10F659-7104-5D75-9209-EAF52D48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473" y="3658672"/>
            <a:ext cx="2951550" cy="29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F6FBF79-E7C1-D843-6F24-57FBC876B143}"/>
              </a:ext>
            </a:extLst>
          </p:cNvPr>
          <p:cNvSpPr txBox="1"/>
          <p:nvPr/>
        </p:nvSpPr>
        <p:spPr>
          <a:xfrm>
            <a:off x="165096" y="2442580"/>
            <a:ext cx="3628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IEC 60320</a:t>
            </a:r>
          </a:p>
          <a:p>
            <a:pPr algn="ctr"/>
            <a:r>
              <a:rPr lang="es-AR" sz="2400" dirty="0"/>
              <a:t>Conectores para usos domésticos y usos generales análogos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0510CF-F5A9-A8B5-2819-ED3ED8E1CAFB}"/>
              </a:ext>
            </a:extLst>
          </p:cNvPr>
          <p:cNvSpPr txBox="1"/>
          <p:nvPr/>
        </p:nvSpPr>
        <p:spPr>
          <a:xfrm>
            <a:off x="4566243" y="2627245"/>
            <a:ext cx="284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s-AR" dirty="0"/>
              <a:t>IEC 60309</a:t>
            </a:r>
          </a:p>
          <a:p>
            <a:r>
              <a:rPr lang="es-AR" dirty="0"/>
              <a:t>Enchufes para uso industrial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7980D3-5035-0684-1F52-3735D82F01FF}"/>
              </a:ext>
            </a:extLst>
          </p:cNvPr>
          <p:cNvSpPr txBox="1"/>
          <p:nvPr/>
        </p:nvSpPr>
        <p:spPr>
          <a:xfrm>
            <a:off x="8019943" y="2015523"/>
            <a:ext cx="3878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s-AR" dirty="0"/>
              <a:t>IEC 60947-2</a:t>
            </a:r>
          </a:p>
          <a:p>
            <a:r>
              <a:rPr lang="es-AR" dirty="0"/>
              <a:t>Interruptores automáticos para aplicaciones industriales</a:t>
            </a:r>
          </a:p>
        </p:txBody>
      </p:sp>
    </p:spTree>
    <p:extLst>
      <p:ext uri="{BB962C8B-B14F-4D97-AF65-F5344CB8AC3E}">
        <p14:creationId xmlns:p14="http://schemas.microsoft.com/office/powerpoint/2010/main" val="42755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E9637EE-9A64-30F8-0CC5-975FC7973D73}"/>
              </a:ext>
            </a:extLst>
          </p:cNvPr>
          <p:cNvGraphicFramePr>
            <a:graphicFrameLocks noGrp="1"/>
          </p:cNvGraphicFramePr>
          <p:nvPr/>
        </p:nvGraphicFramePr>
        <p:xfrm>
          <a:off x="5335675" y="2480553"/>
          <a:ext cx="6621710" cy="4108567"/>
        </p:xfrm>
        <a:graphic>
          <a:graphicData uri="http://schemas.openxmlformats.org/drawingml/2006/table">
            <a:tbl>
              <a:tblPr/>
              <a:tblGrid>
                <a:gridCol w="1324342">
                  <a:extLst>
                    <a:ext uri="{9D8B030D-6E8A-4147-A177-3AD203B41FA5}">
                      <a16:colId xmlns:a16="http://schemas.microsoft.com/office/drawing/2014/main" val="2586064388"/>
                    </a:ext>
                  </a:extLst>
                </a:gridCol>
                <a:gridCol w="1324342">
                  <a:extLst>
                    <a:ext uri="{9D8B030D-6E8A-4147-A177-3AD203B41FA5}">
                      <a16:colId xmlns:a16="http://schemas.microsoft.com/office/drawing/2014/main" val="2047236547"/>
                    </a:ext>
                  </a:extLst>
                </a:gridCol>
                <a:gridCol w="1324342">
                  <a:extLst>
                    <a:ext uri="{9D8B030D-6E8A-4147-A177-3AD203B41FA5}">
                      <a16:colId xmlns:a16="http://schemas.microsoft.com/office/drawing/2014/main" val="51573150"/>
                    </a:ext>
                  </a:extLst>
                </a:gridCol>
                <a:gridCol w="1324342">
                  <a:extLst>
                    <a:ext uri="{9D8B030D-6E8A-4147-A177-3AD203B41FA5}">
                      <a16:colId xmlns:a16="http://schemas.microsoft.com/office/drawing/2014/main" val="1790629624"/>
                    </a:ext>
                  </a:extLst>
                </a:gridCol>
                <a:gridCol w="1324342">
                  <a:extLst>
                    <a:ext uri="{9D8B030D-6E8A-4147-A177-3AD203B41FA5}">
                      <a16:colId xmlns:a16="http://schemas.microsoft.com/office/drawing/2014/main" val="2735994704"/>
                    </a:ext>
                  </a:extLst>
                </a:gridCol>
              </a:tblGrid>
              <a:tr h="875596">
                <a:tc gridSpan="5">
                  <a:txBody>
                    <a:bodyPr/>
                    <a:lstStyle/>
                    <a:p>
                      <a:pPr algn="ctr"/>
                      <a:r>
                        <a:rPr lang="es-AR" sz="2400" b="1" u="none" strike="noStrike" dirty="0">
                          <a:effectLst/>
                          <a:latin typeface="OpenSans-Bold"/>
                        </a:rPr>
                        <a:t>Tamaños Nominales de las áreas de Sección Transversal</a:t>
                      </a:r>
                      <a:endParaRPr lang="es-AR" sz="2400" dirty="0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B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094674"/>
                  </a:ext>
                </a:extLst>
              </a:tr>
              <a:tr h="471475"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0.5mm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5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6m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5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70m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300m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1200m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69394"/>
                  </a:ext>
                </a:extLst>
              </a:tr>
              <a:tr h="875596"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0.75mm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5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B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51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95m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51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51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400m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B051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1400m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58169"/>
                  </a:ext>
                </a:extLst>
              </a:tr>
              <a:tr h="471475"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1mm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5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16m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51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120m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5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51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500m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5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1600m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50585"/>
                  </a:ext>
                </a:extLst>
              </a:tr>
              <a:tr h="471475"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1.5mm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90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51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25m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B051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 dirty="0">
                          <a:effectLst/>
                        </a:rPr>
                        <a:t>150m</a:t>
                      </a:r>
                      <a:r>
                        <a:rPr lang="es-AR" sz="2400" u="none" strike="noStrike" baseline="30000" dirty="0">
                          <a:effectLst/>
                        </a:rPr>
                        <a:t>2</a:t>
                      </a:r>
                      <a:endParaRPr lang="es-AR" sz="2400" u="none" strike="noStrike" dirty="0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630m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1800m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53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42943"/>
                  </a:ext>
                </a:extLst>
              </a:tr>
              <a:tr h="471475"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2.5mm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25m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185m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800m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2000m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B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01011"/>
                  </a:ext>
                </a:extLst>
              </a:tr>
              <a:tr h="471475"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4mm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50m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240m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F050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56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>
                          <a:effectLst/>
                        </a:rPr>
                        <a:t>1000m</a:t>
                      </a:r>
                      <a:r>
                        <a:rPr lang="es-AR" sz="2400" u="none" strike="noStrike" baseline="30000">
                          <a:effectLst/>
                        </a:rPr>
                        <a:t>2</a:t>
                      </a:r>
                      <a:endParaRPr lang="es-AR" sz="2400" u="none" strike="noStrike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u="none" strike="noStrike" dirty="0">
                          <a:effectLst/>
                        </a:rPr>
                        <a:t>2500m</a:t>
                      </a:r>
                      <a:r>
                        <a:rPr lang="es-AR" sz="2400" u="none" strike="noStrike" baseline="30000" dirty="0">
                          <a:effectLst/>
                        </a:rPr>
                        <a:t>2</a:t>
                      </a:r>
                      <a:endParaRPr lang="es-AR" sz="2400" u="none" strike="noStrike" dirty="0">
                        <a:effectLst/>
                      </a:endParaRPr>
                    </a:p>
                  </a:txBody>
                  <a:tcPr marL="22860" marR="22860" marT="22860" marB="22860" anchor="ctr">
                    <a:lnL w="7620" cap="flat" cmpd="sng" algn="ctr">
                      <a:solidFill>
                        <a:srgbClr val="704F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4B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5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5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A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93434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C3DC2BFE-6EB8-CCB3-7B3A-2F9B4B09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pPr algn="ctr"/>
            <a:r>
              <a:rPr lang="es-AR" dirty="0"/>
              <a:t>Algunas normas IEC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FD10F5-8FC8-1DA6-FBB5-FE7F07887D01}"/>
              </a:ext>
            </a:extLst>
          </p:cNvPr>
          <p:cNvSpPr txBox="1"/>
          <p:nvPr/>
        </p:nvSpPr>
        <p:spPr>
          <a:xfrm>
            <a:off x="505838" y="3782669"/>
            <a:ext cx="494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s-ES" dirty="0"/>
              <a:t>IEC 60228</a:t>
            </a:r>
          </a:p>
          <a:p>
            <a:r>
              <a:rPr lang="es-ES" dirty="0"/>
              <a:t>Conductores de cables aislados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86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ECA0F-9D76-BADA-1F8A-82B6B5E3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CF0CE-B3A6-072B-0655-5A2220B9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ISO-Origen</a:t>
            </a:r>
            <a:endParaRPr lang="es-AR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0D179600-406A-69F0-5418-5673AD545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47" y="149166"/>
            <a:ext cx="4171051" cy="806813"/>
          </a:xfrm>
          <a:prstGeom prst="rect">
            <a:avLst/>
          </a:prstGeom>
        </p:spPr>
      </p:pic>
      <p:pic>
        <p:nvPicPr>
          <p:cNvPr id="8" name="Marcador de contenido 6" descr="Diagrama&#10;&#10;El contenido generado por IA puede ser incorrecto.">
            <a:extLst>
              <a:ext uri="{FF2B5EF4-FFF2-40B4-BE49-F238E27FC236}">
                <a16:creationId xmlns:a16="http://schemas.microsoft.com/office/drawing/2014/main" id="{E4D56F53-05EB-442E-477E-A94C527C2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03" y="1893234"/>
            <a:ext cx="7290744" cy="4429443"/>
          </a:xfrm>
        </p:spPr>
      </p:pic>
    </p:spTree>
    <p:extLst>
      <p:ext uri="{BB962C8B-B14F-4D97-AF65-F5344CB8AC3E}">
        <p14:creationId xmlns:p14="http://schemas.microsoft.com/office/powerpoint/2010/main" val="40694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78447-F708-4A1E-FE2A-1121395B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es?</a:t>
            </a:r>
            <a:endParaRPr lang="es-AR" dirty="0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4D156966-DDB6-7DC5-F4E8-BEAC40C8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47" y="149166"/>
            <a:ext cx="4171051" cy="806813"/>
          </a:xfrm>
          <a:prstGeom prst="rect">
            <a:avLst/>
          </a:prstGeom>
        </p:spPr>
      </p:pic>
      <p:pic>
        <p:nvPicPr>
          <p:cNvPr id="8" name="Marcador de contenido 7" descr="Diagrama&#10;&#10;El contenido generado por IA puede ser incorrecto.">
            <a:extLst>
              <a:ext uri="{FF2B5EF4-FFF2-40B4-BE49-F238E27FC236}">
                <a16:creationId xmlns:a16="http://schemas.microsoft.com/office/drawing/2014/main" id="{879B1077-FCC5-D43E-946C-F12AC9FBD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03" y="2357293"/>
            <a:ext cx="7641116" cy="3777143"/>
          </a:xfrm>
        </p:spPr>
      </p:pic>
    </p:spTree>
    <p:extLst>
      <p:ext uri="{BB962C8B-B14F-4D97-AF65-F5344CB8AC3E}">
        <p14:creationId xmlns:p14="http://schemas.microsoft.com/office/powerpoint/2010/main" val="19822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455</TotalTime>
  <Words>272</Words>
  <Application>Microsoft Office PowerPoint</Application>
  <PresentationFormat>Panorámica</PresentationFormat>
  <Paragraphs>108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Arial</vt:lpstr>
      <vt:lpstr>Century Gothic</vt:lpstr>
      <vt:lpstr>OpenSans-Bold</vt:lpstr>
      <vt:lpstr>Raleway</vt:lpstr>
      <vt:lpstr>Wingdings 2</vt:lpstr>
      <vt:lpstr>Citable</vt:lpstr>
      <vt:lpstr>Normas ISO e IEC</vt:lpstr>
      <vt:lpstr>IEC-Origen: Contexto 1880</vt:lpstr>
      <vt:lpstr>IEC – Origen: Creación Londres, Junio de 1906</vt:lpstr>
      <vt:lpstr>IEC – Actualidad Ginebra, Suiza|+170 países|+30k expertos</vt:lpstr>
      <vt:lpstr>Normas IEC</vt:lpstr>
      <vt:lpstr>Algunas normas IEC</vt:lpstr>
      <vt:lpstr>Algunas normas IEC</vt:lpstr>
      <vt:lpstr>ISO-Origen</vt:lpstr>
      <vt:lpstr>¿Qué es?</vt:lpstr>
      <vt:lpstr>Objetivos</vt:lpstr>
      <vt:lpstr>Estructura</vt:lpstr>
      <vt:lpstr>Organismos</vt:lpstr>
      <vt:lpstr>Actualidad</vt:lpstr>
      <vt:lpstr>Ventajas</vt:lpstr>
      <vt:lpstr>Algunas Normas</vt:lpstr>
      <vt:lpstr>Algunas Normas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Macarena Caballero (estud.)</dc:creator>
  <cp:lastModifiedBy>Macarena Caballero (estud.)</cp:lastModifiedBy>
  <cp:revision>18</cp:revision>
  <dcterms:created xsi:type="dcterms:W3CDTF">2025-03-13T13:06:37Z</dcterms:created>
  <dcterms:modified xsi:type="dcterms:W3CDTF">2025-03-19T22:03:33Z</dcterms:modified>
</cp:coreProperties>
</file>