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</p:sldMasterIdLst>
  <p:notesMasterIdLst>
    <p:notesMasterId r:id="rId19"/>
  </p:notesMasterIdLst>
  <p:sldIdLst>
    <p:sldId id="256" r:id="rId2"/>
    <p:sldId id="273" r:id="rId3"/>
    <p:sldId id="274" r:id="rId4"/>
    <p:sldId id="275" r:id="rId5"/>
    <p:sldId id="276" r:id="rId6"/>
    <p:sldId id="277" r:id="rId7"/>
    <p:sldId id="278" r:id="rId8"/>
    <p:sldId id="268" r:id="rId9"/>
    <p:sldId id="261" r:id="rId10"/>
    <p:sldId id="262" r:id="rId11"/>
    <p:sldId id="269" r:id="rId12"/>
    <p:sldId id="279" r:id="rId13"/>
    <p:sldId id="272" r:id="rId14"/>
    <p:sldId id="263" r:id="rId15"/>
    <p:sldId id="281" r:id="rId16"/>
    <p:sldId id="282" r:id="rId17"/>
    <p:sldId id="280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C2BA18-4427-4F2A-9AAC-60B424252048}" v="16" dt="2025-03-19T19:27:28.8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zequiel Agustín Robert (estud.)" userId="0cfda261-f554-4406-8a0b-6db312070e8b" providerId="ADAL" clId="{D7C2BA18-4427-4F2A-9AAC-60B424252048}"/>
    <pc:docChg chg="addSld delSld modSld">
      <pc:chgData name="Ezequiel Agustín Robert (estud.)" userId="0cfda261-f554-4406-8a0b-6db312070e8b" providerId="ADAL" clId="{D7C2BA18-4427-4F2A-9AAC-60B424252048}" dt="2025-03-19T19:27:28.878" v="16" actId="20577"/>
      <pc:docMkLst>
        <pc:docMk/>
      </pc:docMkLst>
      <pc:sldChg chg="modSp add del setBg">
        <pc:chgData name="Ezequiel Agustín Robert (estud.)" userId="0cfda261-f554-4406-8a0b-6db312070e8b" providerId="ADAL" clId="{D7C2BA18-4427-4F2A-9AAC-60B424252048}" dt="2025-03-19T19:27:28.878" v="16" actId="20577"/>
        <pc:sldMkLst>
          <pc:docMk/>
          <pc:sldMk cId="624382686" sldId="256"/>
        </pc:sldMkLst>
        <pc:spChg chg="mod">
          <ac:chgData name="Ezequiel Agustín Robert (estud.)" userId="0cfda261-f554-4406-8a0b-6db312070e8b" providerId="ADAL" clId="{D7C2BA18-4427-4F2A-9AAC-60B424252048}" dt="2025-03-19T19:27:28.878" v="16" actId="20577"/>
          <ac:spMkLst>
            <pc:docMk/>
            <pc:sldMk cId="624382686" sldId="256"/>
            <ac:spMk id="3" creationId="{C34F317D-579E-BC5C-CDEE-DB0260696153}"/>
          </ac:spMkLst>
        </pc:spChg>
      </pc:sldChg>
      <pc:sldChg chg="add">
        <pc:chgData name="Ezequiel Agustín Robert (estud.)" userId="0cfda261-f554-4406-8a0b-6db312070e8b" providerId="ADAL" clId="{D7C2BA18-4427-4F2A-9AAC-60B424252048}" dt="2025-03-19T19:26:08.916" v="0"/>
        <pc:sldMkLst>
          <pc:docMk/>
          <pc:sldMk cId="60541822" sldId="273"/>
        </pc:sldMkLst>
      </pc:sldChg>
      <pc:sldChg chg="add">
        <pc:chgData name="Ezequiel Agustín Robert (estud.)" userId="0cfda261-f554-4406-8a0b-6db312070e8b" providerId="ADAL" clId="{D7C2BA18-4427-4F2A-9AAC-60B424252048}" dt="2025-03-19T19:26:08.916" v="0"/>
        <pc:sldMkLst>
          <pc:docMk/>
          <pc:sldMk cId="2707806385" sldId="274"/>
        </pc:sldMkLst>
      </pc:sldChg>
      <pc:sldChg chg="add">
        <pc:chgData name="Ezequiel Agustín Robert (estud.)" userId="0cfda261-f554-4406-8a0b-6db312070e8b" providerId="ADAL" clId="{D7C2BA18-4427-4F2A-9AAC-60B424252048}" dt="2025-03-19T19:26:08.916" v="0"/>
        <pc:sldMkLst>
          <pc:docMk/>
          <pc:sldMk cId="560714820" sldId="275"/>
        </pc:sldMkLst>
      </pc:sldChg>
      <pc:sldChg chg="add">
        <pc:chgData name="Ezequiel Agustín Robert (estud.)" userId="0cfda261-f554-4406-8a0b-6db312070e8b" providerId="ADAL" clId="{D7C2BA18-4427-4F2A-9AAC-60B424252048}" dt="2025-03-19T19:26:08.916" v="0"/>
        <pc:sldMkLst>
          <pc:docMk/>
          <pc:sldMk cId="336873067" sldId="276"/>
        </pc:sldMkLst>
      </pc:sldChg>
      <pc:sldChg chg="add">
        <pc:chgData name="Ezequiel Agustín Robert (estud.)" userId="0cfda261-f554-4406-8a0b-6db312070e8b" providerId="ADAL" clId="{D7C2BA18-4427-4F2A-9AAC-60B424252048}" dt="2025-03-19T19:26:08.916" v="0"/>
        <pc:sldMkLst>
          <pc:docMk/>
          <pc:sldMk cId="4275597800" sldId="277"/>
        </pc:sldMkLst>
      </pc:sldChg>
      <pc:sldChg chg="add">
        <pc:chgData name="Ezequiel Agustín Robert (estud.)" userId="0cfda261-f554-4406-8a0b-6db312070e8b" providerId="ADAL" clId="{D7C2BA18-4427-4F2A-9AAC-60B424252048}" dt="2025-03-19T19:26:08.916" v="0"/>
        <pc:sldMkLst>
          <pc:docMk/>
          <pc:sldMk cId="998659814" sldId="27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BDC9C1-6374-4158-AE57-B2FC54D456B5}" type="datetimeFigureOut">
              <a:rPr lang="es-AR" smtClean="0"/>
              <a:t>19/3/2025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871944-2BCB-4A52-8E10-B9C54E46C6E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378910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71944-2BCB-4A52-8E10-B9C54E46C6EA}" type="slidenum">
              <a:rPr lang="es-AR" smtClean="0"/>
              <a:t>2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458216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71944-2BCB-4A52-8E10-B9C54E46C6EA}" type="slidenum">
              <a:rPr lang="es-AR" smtClean="0"/>
              <a:t>8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893101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Procesos eficientes y optimizados</a:t>
            </a:r>
          </a:p>
          <a:p>
            <a:r>
              <a:rPr lang="es-ES" dirty="0"/>
              <a:t>Facilitan la internalización al cumplir con estándares globales</a:t>
            </a:r>
          </a:p>
          <a:p>
            <a:r>
              <a:rPr lang="es-ES" dirty="0"/>
              <a:t>Requisitos legales y sectoriales</a:t>
            </a:r>
          </a:p>
          <a:p>
            <a:r>
              <a:rPr lang="es-ES" dirty="0"/>
              <a:t>Marcos de referencia</a:t>
            </a:r>
          </a:p>
          <a:p>
            <a:r>
              <a:rPr lang="es-ES" dirty="0"/>
              <a:t>Productos confiables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71944-2BCB-4A52-8E10-B9C54E46C6EA}" type="slidenum">
              <a:rPr lang="es-AR" smtClean="0"/>
              <a:t>14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02011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51306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3/19/2025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93419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48570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3/19/2025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145040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4306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11481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7260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98555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3/19/2025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68644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3/19/2025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34365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3/19/2025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50483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3/19/2025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04541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38F49-B3E2-4BF0-BEC7-C30D34ABBB8D}" type="datetime1">
              <a:rPr lang="en-US" smtClean="0"/>
              <a:t>3/19/2025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949396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7DA38F49-B3E2-4BF0-BEC7-C30D34ABBB8D}" type="datetime1">
              <a:rPr lang="en-US" smtClean="0"/>
              <a:t>3/19/2025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07565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7DA38F49-B3E2-4BF0-BEC7-C30D34ABBB8D}" type="datetime1">
              <a:rPr lang="en-US" smtClean="0"/>
              <a:t>3/19/2025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70C12960-6E85-460F-B6E3-5B82CB31AF3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6203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75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cono&#10;&#10;El contenido generado por IA puede ser incorrecto.">
            <a:extLst>
              <a:ext uri="{FF2B5EF4-FFF2-40B4-BE49-F238E27FC236}">
                <a16:creationId xmlns:a16="http://schemas.microsoft.com/office/drawing/2014/main" id="{2BC4B481-CDBB-E4FB-11F4-E1E1DB0750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5" r="1" b="1"/>
          <a:stretch/>
        </p:blipFill>
        <p:spPr>
          <a:xfrm>
            <a:off x="20" y="10"/>
            <a:ext cx="6931132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EEAB12A6-8594-6740-884A-95FF5C9267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7528" y="1032764"/>
            <a:ext cx="4308672" cy="3224045"/>
          </a:xfrm>
        </p:spPr>
        <p:txBody>
          <a:bodyPr anchor="b">
            <a:normAutofit/>
          </a:bodyPr>
          <a:lstStyle/>
          <a:p>
            <a:r>
              <a:rPr lang="es-ES" sz="5800" dirty="0"/>
              <a:t>Normas ISO e IEC</a:t>
            </a:r>
            <a:endParaRPr lang="es-AR" sz="58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34F317D-579E-BC5C-CDEE-DB02606961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91073" y="4893013"/>
            <a:ext cx="5894962" cy="1760706"/>
          </a:xfrm>
        </p:spPr>
        <p:txBody>
          <a:bodyPr anchor="t">
            <a:noAutofit/>
          </a:bodyPr>
          <a:lstStyle/>
          <a:p>
            <a:r>
              <a:rPr lang="es-ES" sz="3000" u="sng" dirty="0"/>
              <a:t>Alumnos</a:t>
            </a:r>
            <a:r>
              <a:rPr lang="es-ES" sz="3000" dirty="0"/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000" dirty="0"/>
              <a:t>Macarena Caballero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3000" dirty="0"/>
              <a:t>Ezequiel Robert</a:t>
            </a:r>
            <a:endParaRPr lang="es-AR" sz="3000" dirty="0"/>
          </a:p>
        </p:txBody>
      </p:sp>
      <p:pic>
        <p:nvPicPr>
          <p:cNvPr id="13" name="Imagen 12" descr="Icono&#10;&#10;El contenido generado por IA puede ser incorrecto.">
            <a:extLst>
              <a:ext uri="{FF2B5EF4-FFF2-40B4-BE49-F238E27FC236}">
                <a16:creationId xmlns:a16="http://schemas.microsoft.com/office/drawing/2014/main" id="{DEF40C3F-BF63-52C3-A3CD-B6C586C663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3575" y="127901"/>
            <a:ext cx="4171051" cy="806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3826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4FD9B1-1A7D-98AC-EE68-480F95B38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Objetivos</a:t>
            </a:r>
            <a:endParaRPr lang="es-AR" dirty="0"/>
          </a:p>
        </p:txBody>
      </p:sp>
      <p:pic>
        <p:nvPicPr>
          <p:cNvPr id="6" name="Marcador de contenido 5" descr="Diagrama&#10;&#10;El contenido generado por IA puede ser incorrecto.">
            <a:extLst>
              <a:ext uri="{FF2B5EF4-FFF2-40B4-BE49-F238E27FC236}">
                <a16:creationId xmlns:a16="http://schemas.microsoft.com/office/drawing/2014/main" id="{F317E191-C45A-955D-600C-EDED555A6F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247" y="2246676"/>
            <a:ext cx="8705505" cy="3900736"/>
          </a:xfrm>
        </p:spPr>
      </p:pic>
      <p:pic>
        <p:nvPicPr>
          <p:cNvPr id="4" name="Imagen 3" descr="Icono&#10;&#10;El contenido generado por IA puede ser incorrecto.">
            <a:extLst>
              <a:ext uri="{FF2B5EF4-FFF2-40B4-BE49-F238E27FC236}">
                <a16:creationId xmlns:a16="http://schemas.microsoft.com/office/drawing/2014/main" id="{1EE68EE9-6FCB-73F9-F82A-ACB4330AB4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9147" y="149166"/>
            <a:ext cx="4171051" cy="806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831311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568AED-FD1D-0E77-DE30-66FBCC207D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7E71BE-24F8-D113-FCD6-542B0E094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Estructura</a:t>
            </a:r>
            <a:endParaRPr lang="es-AR" dirty="0"/>
          </a:p>
        </p:txBody>
      </p:sp>
      <p:pic>
        <p:nvPicPr>
          <p:cNvPr id="4" name="Imagen 3" descr="Icono&#10;&#10;El contenido generado por IA puede ser incorrecto.">
            <a:extLst>
              <a:ext uri="{FF2B5EF4-FFF2-40B4-BE49-F238E27FC236}">
                <a16:creationId xmlns:a16="http://schemas.microsoft.com/office/drawing/2014/main" id="{110C413E-6A3C-3C9F-C063-FEB76E1CBD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9147" y="149166"/>
            <a:ext cx="4171051" cy="806813"/>
          </a:xfrm>
          <a:prstGeom prst="rect">
            <a:avLst/>
          </a:prstGeom>
        </p:spPr>
      </p:pic>
      <p:pic>
        <p:nvPicPr>
          <p:cNvPr id="12" name="Marcador de contenido 11" descr="Diagrama&#10;&#10;El contenido generado por IA puede ser incorrecto.">
            <a:extLst>
              <a:ext uri="{FF2B5EF4-FFF2-40B4-BE49-F238E27FC236}">
                <a16:creationId xmlns:a16="http://schemas.microsoft.com/office/drawing/2014/main" id="{285602C8-2200-A145-422E-BBCBAABDF0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620" y="2404287"/>
            <a:ext cx="9396760" cy="3500754"/>
          </a:xfrm>
        </p:spPr>
      </p:pic>
    </p:spTree>
    <p:extLst>
      <p:ext uri="{BB962C8B-B14F-4D97-AF65-F5344CB8AC3E}">
        <p14:creationId xmlns:p14="http://schemas.microsoft.com/office/powerpoint/2010/main" val="1440551020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60208-70D1-46DB-647E-88EE599264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59F51D-4D19-464A-1C59-044BADCD2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Organismos</a:t>
            </a:r>
            <a:endParaRPr lang="es-AR" dirty="0"/>
          </a:p>
        </p:txBody>
      </p:sp>
      <p:pic>
        <p:nvPicPr>
          <p:cNvPr id="4" name="Imagen 3" descr="Icono&#10;&#10;El contenido generado por IA puede ser incorrecto.">
            <a:extLst>
              <a:ext uri="{FF2B5EF4-FFF2-40B4-BE49-F238E27FC236}">
                <a16:creationId xmlns:a16="http://schemas.microsoft.com/office/drawing/2014/main" id="{45AEA79B-C2AF-B27C-F0BF-5D77223529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9147" y="149166"/>
            <a:ext cx="4171051" cy="806813"/>
          </a:xfrm>
          <a:prstGeom prst="rect">
            <a:avLst/>
          </a:prstGeom>
        </p:spPr>
      </p:pic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C0BDE355-3C64-CF12-780A-A22565E80EC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346" y="2222500"/>
            <a:ext cx="7089308" cy="3636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9590772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A9D352-375C-4FED-AF9E-DC909C4544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4D62C3-E201-1533-9B02-31D3BB1B2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Actualidad</a:t>
            </a:r>
            <a:endParaRPr lang="es-AR" dirty="0"/>
          </a:p>
        </p:txBody>
      </p:sp>
      <p:pic>
        <p:nvPicPr>
          <p:cNvPr id="4" name="Imagen 3" descr="Icono&#10;&#10;El contenido generado por IA puede ser incorrecto.">
            <a:extLst>
              <a:ext uri="{FF2B5EF4-FFF2-40B4-BE49-F238E27FC236}">
                <a16:creationId xmlns:a16="http://schemas.microsoft.com/office/drawing/2014/main" id="{93DEB712-9435-E318-1E74-64A04F961A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9147" y="149166"/>
            <a:ext cx="4171051" cy="806813"/>
          </a:xfrm>
          <a:prstGeom prst="rect">
            <a:avLst/>
          </a:prstGeom>
        </p:spPr>
      </p:pic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371FAD9-18D7-5F29-A13B-FB2485D644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2800" dirty="0"/>
              <a:t>25800 Normas Internacionales</a:t>
            </a:r>
          </a:p>
          <a:p>
            <a:r>
              <a:rPr lang="es-ES" sz="2800" dirty="0"/>
              <a:t>173 miembros</a:t>
            </a:r>
          </a:p>
          <a:p>
            <a:r>
              <a:rPr lang="es-ES" sz="2800" dirty="0"/>
              <a:t>847 Comités Técnicos</a:t>
            </a:r>
            <a:endParaRPr lang="es-AR" sz="2800" dirty="0"/>
          </a:p>
        </p:txBody>
      </p:sp>
    </p:spTree>
    <p:extLst>
      <p:ext uri="{BB962C8B-B14F-4D97-AF65-F5344CB8AC3E}">
        <p14:creationId xmlns:p14="http://schemas.microsoft.com/office/powerpoint/2010/main" val="256220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4E12E9-3ACA-0CCC-99BF-9098D0BE8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86FBA7-0A4A-4216-7849-4900C0BC3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Ventajas</a:t>
            </a:r>
            <a:endParaRPr lang="es-AR" dirty="0"/>
          </a:p>
        </p:txBody>
      </p:sp>
      <p:pic>
        <p:nvPicPr>
          <p:cNvPr id="4" name="Imagen 3" descr="Icono&#10;&#10;El contenido generado por IA puede ser incorrecto.">
            <a:extLst>
              <a:ext uri="{FF2B5EF4-FFF2-40B4-BE49-F238E27FC236}">
                <a16:creationId xmlns:a16="http://schemas.microsoft.com/office/drawing/2014/main" id="{A95C37C9-7ECD-869D-FA14-C38E439658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9147" y="149166"/>
            <a:ext cx="4171051" cy="806813"/>
          </a:xfrm>
          <a:prstGeom prst="rect">
            <a:avLst/>
          </a:prstGeom>
        </p:spPr>
      </p:pic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686A0402-851E-91D9-9B35-AC205EA594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257" y="2222285"/>
            <a:ext cx="8899446" cy="4188527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s-ES" sz="3200" i="0" dirty="0">
                <a:effectLst/>
              </a:rPr>
              <a:t>Mejora de la calidad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s-ES" sz="3200" i="0" dirty="0">
                <a:effectLst/>
              </a:rPr>
              <a:t>Mayor competitividad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s-ES" sz="3200" i="0" dirty="0">
                <a:effectLst/>
              </a:rPr>
              <a:t>Cumplimiento regulatorio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s-ES" sz="3200" i="0" dirty="0">
                <a:effectLst/>
              </a:rPr>
              <a:t>Reducción de riesgos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s-ES" sz="3200" i="0" dirty="0">
                <a:effectLst/>
              </a:rPr>
              <a:t>Satisfacción del cliente</a:t>
            </a:r>
            <a:br>
              <a:rPr lang="es-ES" dirty="0"/>
            </a:br>
            <a:endParaRPr lang="es-ES" b="0" i="0" dirty="0">
              <a:effectLst/>
              <a:latin typeface="Raleway" panose="020F0502020204030204" pitchFamily="2" charset="0"/>
            </a:endParaRPr>
          </a:p>
        </p:txBody>
      </p:sp>
      <p:pic>
        <p:nvPicPr>
          <p:cNvPr id="12" name="Imagen 11" descr="Icono&#10;&#10;El contenido generado por IA puede ser incorrecto.">
            <a:extLst>
              <a:ext uri="{FF2B5EF4-FFF2-40B4-BE49-F238E27FC236}">
                <a16:creationId xmlns:a16="http://schemas.microsoft.com/office/drawing/2014/main" id="{9F4B710D-DA26-1EAD-D114-959C768876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4418" y="2467464"/>
            <a:ext cx="3214815" cy="3214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174089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7E1640-AEF6-29A6-09EC-8F4E9068B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Algunas Normas</a:t>
            </a:r>
            <a:endParaRPr lang="es-AR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8E7A1F7-E8D3-256E-0B22-C169E1B23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0000" y="2291833"/>
            <a:ext cx="5189857" cy="576262"/>
          </a:xfrm>
        </p:spPr>
        <p:txBody>
          <a:bodyPr/>
          <a:lstStyle/>
          <a:p>
            <a:r>
              <a:rPr lang="es-ES" dirty="0"/>
              <a:t>ISO 9001: Sistemas de </a:t>
            </a:r>
            <a:r>
              <a:rPr lang="es-ES" dirty="0" err="1"/>
              <a:t>Gestion</a:t>
            </a:r>
            <a:r>
              <a:rPr lang="es-ES" dirty="0"/>
              <a:t> de la calidad</a:t>
            </a:r>
            <a:endParaRPr lang="es-AR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014F9D6-1379-8514-975A-07EA8F994A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7415" y="2291833"/>
            <a:ext cx="5194583" cy="576262"/>
          </a:xfrm>
        </p:spPr>
        <p:txBody>
          <a:bodyPr/>
          <a:lstStyle/>
          <a:p>
            <a:r>
              <a:rPr lang="es-ES" dirty="0"/>
              <a:t>ISO 14001: Sistemas de </a:t>
            </a:r>
            <a:r>
              <a:rPr lang="es-ES" dirty="0" err="1"/>
              <a:t>Gestion</a:t>
            </a:r>
            <a:r>
              <a:rPr lang="es-ES" dirty="0"/>
              <a:t> de Medio Ambiente</a:t>
            </a:r>
            <a:endParaRPr lang="es-AR" dirty="0"/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B94D57BA-0998-0E46-E0FF-EFCED39625C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849972" y="2868095"/>
            <a:ext cx="3109912" cy="3109912"/>
          </a:xfrm>
          <a:prstGeom prst="rect">
            <a:avLst/>
          </a:prstGeom>
        </p:spPr>
      </p:pic>
      <p:pic>
        <p:nvPicPr>
          <p:cNvPr id="8" name="Marcador de contenido 7">
            <a:extLst>
              <a:ext uri="{FF2B5EF4-FFF2-40B4-BE49-F238E27FC236}">
                <a16:creationId xmlns:a16="http://schemas.microsoft.com/office/drawing/2014/main" id="{E10B086E-CA97-8B90-8016-94771A3940E5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7227888" y="2868095"/>
            <a:ext cx="3109912" cy="3109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289497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9603CE-70F5-E2AB-B824-AB79BC256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19900B-CDED-358B-DB9C-30A6B3E16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Algunas Normas</a:t>
            </a:r>
            <a:endParaRPr lang="es-AR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E927F84-34F2-2911-FE33-6507A55C12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0000" y="2432695"/>
            <a:ext cx="4506279" cy="576262"/>
          </a:xfrm>
        </p:spPr>
        <p:txBody>
          <a:bodyPr/>
          <a:lstStyle/>
          <a:p>
            <a:r>
              <a:rPr lang="es-ES" dirty="0"/>
              <a:t>ISO 1219: Simbología de componentes </a:t>
            </a:r>
            <a:r>
              <a:rPr lang="es-ES" dirty="0" err="1"/>
              <a:t>Neumaticos</a:t>
            </a:r>
            <a:endParaRPr lang="es-AR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FFFBF0E-296D-56E6-CD21-E46FE9BFB6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7415" y="2291833"/>
            <a:ext cx="5412706" cy="576262"/>
          </a:xfrm>
        </p:spPr>
        <p:txBody>
          <a:bodyPr/>
          <a:lstStyle/>
          <a:p>
            <a:r>
              <a:rPr lang="es-ES" dirty="0"/>
              <a:t>ISO/IEC 42001: Sistemas de Gestión de IA</a:t>
            </a:r>
            <a:endParaRPr lang="es-AR" dirty="0"/>
          </a:p>
        </p:txBody>
      </p:sp>
      <p:pic>
        <p:nvPicPr>
          <p:cNvPr id="9" name="Marcador de contenido 8">
            <a:extLst>
              <a:ext uri="{FF2B5EF4-FFF2-40B4-BE49-F238E27FC236}">
                <a16:creationId xmlns:a16="http://schemas.microsoft.com/office/drawing/2014/main" id="{58603F6F-3003-6757-3A56-EE3F004CCC0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7230269" y="2990388"/>
            <a:ext cx="2870661" cy="2870661"/>
          </a:xfrm>
          <a:prstGeom prst="rect">
            <a:avLst/>
          </a:prstGeom>
        </p:spPr>
      </p:pic>
      <p:pic>
        <p:nvPicPr>
          <p:cNvPr id="12" name="Marcador de contenido 11" descr="Diagrama, Dibujo de ingeniería&#10;&#10;El contenido generado por IA puede ser incorrecto.">
            <a:extLst>
              <a:ext uri="{FF2B5EF4-FFF2-40B4-BE49-F238E27FC236}">
                <a16:creationId xmlns:a16="http://schemas.microsoft.com/office/drawing/2014/main" id="{EA77C857-3218-8E9C-AE51-E72AB057769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70" y="3182144"/>
            <a:ext cx="2870661" cy="316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249458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A33B13-3A13-CB75-F6B2-0E86827329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2D5A3F-485E-5873-4C88-D353A784D3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0002" y="639097"/>
            <a:ext cx="4961534" cy="3781101"/>
          </a:xfrm>
        </p:spPr>
        <p:txBody>
          <a:bodyPr>
            <a:normAutofit/>
          </a:bodyPr>
          <a:lstStyle/>
          <a:p>
            <a:r>
              <a:rPr lang="es-ES"/>
              <a:t>Gracias</a:t>
            </a:r>
            <a:endParaRPr lang="es-AR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160FA6F-2924-092D-F9EC-1F11ADE5401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81" r="7602"/>
          <a:stretch/>
        </p:blipFill>
        <p:spPr>
          <a:xfrm>
            <a:off x="6100916" y="10"/>
            <a:ext cx="6091084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792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9222FF-BF78-FAE5-18C3-A1CDCA819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D224A6-D7C8-ABD7-99D5-30AD95F36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1" y="622170"/>
            <a:ext cx="10571998" cy="970450"/>
          </a:xfrm>
        </p:spPr>
        <p:txBody>
          <a:bodyPr/>
          <a:lstStyle/>
          <a:p>
            <a:pPr algn="ctr"/>
            <a:r>
              <a:rPr lang="es-AR" dirty="0"/>
              <a:t>IEC-Origen: Contexto</a:t>
            </a:r>
            <a:br>
              <a:rPr lang="es-AR" dirty="0"/>
            </a:br>
            <a:r>
              <a:rPr lang="es-AR" dirty="0"/>
              <a:t>1880</a:t>
            </a:r>
          </a:p>
        </p:txBody>
      </p:sp>
      <p:sp>
        <p:nvSpPr>
          <p:cNvPr id="7" name="Rayo 6">
            <a:extLst>
              <a:ext uri="{FF2B5EF4-FFF2-40B4-BE49-F238E27FC236}">
                <a16:creationId xmlns:a16="http://schemas.microsoft.com/office/drawing/2014/main" id="{ECFFC1DC-47DA-6697-6415-0DCFA07EED1F}"/>
              </a:ext>
            </a:extLst>
          </p:cNvPr>
          <p:cNvSpPr/>
          <p:nvPr/>
        </p:nvSpPr>
        <p:spPr>
          <a:xfrm flipH="1">
            <a:off x="792872" y="3767697"/>
            <a:ext cx="2530072" cy="2643115"/>
          </a:xfrm>
          <a:prstGeom prst="lightningBol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83E8112-025A-1E6C-94D0-A762F78BF878}"/>
              </a:ext>
            </a:extLst>
          </p:cNvPr>
          <p:cNvSpPr txBox="1"/>
          <p:nvPr/>
        </p:nvSpPr>
        <p:spPr>
          <a:xfrm>
            <a:off x="436511" y="2318059"/>
            <a:ext cx="38398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4000" dirty="0"/>
              <a:t>2ª Revolución Industrial</a:t>
            </a: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8DAE30CC-89BD-448E-8898-95FA0FB171E4}"/>
              </a:ext>
            </a:extLst>
          </p:cNvPr>
          <p:cNvSpPr/>
          <p:nvPr/>
        </p:nvSpPr>
        <p:spPr>
          <a:xfrm>
            <a:off x="6513813" y="2059993"/>
            <a:ext cx="4656626" cy="132343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4500" b="1" dirty="0"/>
              <a:t>Carencia de uniformidad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BF2DB73-C44B-964C-98E5-E74109515D6C}"/>
              </a:ext>
            </a:extLst>
          </p:cNvPr>
          <p:cNvSpPr txBox="1"/>
          <p:nvPr/>
        </p:nvSpPr>
        <p:spPr>
          <a:xfrm>
            <a:off x="6043517" y="3449782"/>
            <a:ext cx="26199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4000" dirty="0"/>
              <a:t>Unidades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B866C8D2-26FD-540D-7E57-499EF6D4637E}"/>
              </a:ext>
            </a:extLst>
          </p:cNvPr>
          <p:cNvSpPr txBox="1"/>
          <p:nvPr/>
        </p:nvSpPr>
        <p:spPr>
          <a:xfrm>
            <a:off x="9318974" y="3483231"/>
            <a:ext cx="26199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4000" dirty="0"/>
              <a:t>Sistemas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925979A4-6644-1524-7857-1BBB62DC1FA2}"/>
              </a:ext>
            </a:extLst>
          </p:cNvPr>
          <p:cNvSpPr txBox="1"/>
          <p:nvPr/>
        </p:nvSpPr>
        <p:spPr>
          <a:xfrm>
            <a:off x="7498914" y="4035112"/>
            <a:ext cx="30547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4000" dirty="0"/>
              <a:t>Elementos</a:t>
            </a:r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407410FE-D7BF-006F-CBDE-332DC36E6A6B}"/>
              </a:ext>
            </a:extLst>
          </p:cNvPr>
          <p:cNvSpPr/>
          <p:nvPr/>
        </p:nvSpPr>
        <p:spPr>
          <a:xfrm>
            <a:off x="6396273" y="5320210"/>
            <a:ext cx="5542652" cy="142693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4500" b="1" dirty="0"/>
              <a:t>Incompatibilidad de productos</a:t>
            </a:r>
          </a:p>
        </p:txBody>
      </p:sp>
      <p:sp>
        <p:nvSpPr>
          <p:cNvPr id="16" name="Flecha: hacia abajo 15">
            <a:extLst>
              <a:ext uri="{FF2B5EF4-FFF2-40B4-BE49-F238E27FC236}">
                <a16:creationId xmlns:a16="http://schemas.microsoft.com/office/drawing/2014/main" id="{166D9780-BE09-4C6C-0A43-7A3139A6C72F}"/>
              </a:ext>
            </a:extLst>
          </p:cNvPr>
          <p:cNvSpPr/>
          <p:nvPr/>
        </p:nvSpPr>
        <p:spPr>
          <a:xfrm>
            <a:off x="8432911" y="4742998"/>
            <a:ext cx="1186775" cy="45211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7" name="Distinto de 16">
            <a:extLst>
              <a:ext uri="{FF2B5EF4-FFF2-40B4-BE49-F238E27FC236}">
                <a16:creationId xmlns:a16="http://schemas.microsoft.com/office/drawing/2014/main" id="{85845003-E778-FDE0-3FE8-498E48C0E178}"/>
              </a:ext>
            </a:extLst>
          </p:cNvPr>
          <p:cNvSpPr/>
          <p:nvPr/>
        </p:nvSpPr>
        <p:spPr>
          <a:xfrm>
            <a:off x="8489278" y="3480482"/>
            <a:ext cx="982493" cy="754800"/>
          </a:xfrm>
          <a:prstGeom prst="mathNotEqual">
            <a:avLst>
              <a:gd name="adj1" fmla="val 15878"/>
              <a:gd name="adj2" fmla="val 6600000"/>
              <a:gd name="adj3" fmla="val 17703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cxnSp>
        <p:nvCxnSpPr>
          <p:cNvPr id="20" name="Conector: curvado 19">
            <a:extLst>
              <a:ext uri="{FF2B5EF4-FFF2-40B4-BE49-F238E27FC236}">
                <a16:creationId xmlns:a16="http://schemas.microsoft.com/office/drawing/2014/main" id="{9C94FB82-A5CF-543B-41F4-A5DD831D335D}"/>
              </a:ext>
            </a:extLst>
          </p:cNvPr>
          <p:cNvCxnSpPr>
            <a:cxnSpLocks/>
            <a:stCxn id="15" idx="1"/>
            <a:endCxn id="24" idx="6"/>
          </p:cNvCxnSpPr>
          <p:nvPr/>
        </p:nvCxnSpPr>
        <p:spPr>
          <a:xfrm rot="10800000">
            <a:off x="3736413" y="5082023"/>
            <a:ext cx="2659861" cy="951654"/>
          </a:xfrm>
          <a:prstGeom prst="curved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ímbolo &quot;No permitido&quot; 23">
            <a:extLst>
              <a:ext uri="{FF2B5EF4-FFF2-40B4-BE49-F238E27FC236}">
                <a16:creationId xmlns:a16="http://schemas.microsoft.com/office/drawing/2014/main" id="{ECB24FBC-A7DA-A5F6-6D6F-DA00711E6CAD}"/>
              </a:ext>
            </a:extLst>
          </p:cNvPr>
          <p:cNvSpPr/>
          <p:nvPr/>
        </p:nvSpPr>
        <p:spPr>
          <a:xfrm>
            <a:off x="522404" y="3711793"/>
            <a:ext cx="3214008" cy="2740459"/>
          </a:xfrm>
          <a:prstGeom prst="noSmoking">
            <a:avLst>
              <a:gd name="adj" fmla="val 10939"/>
            </a:avLst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26" name="Rectángulo: esquinas redondeadas 25">
            <a:extLst>
              <a:ext uri="{FF2B5EF4-FFF2-40B4-BE49-F238E27FC236}">
                <a16:creationId xmlns:a16="http://schemas.microsoft.com/office/drawing/2014/main" id="{9ADED99B-359E-15D5-8B5E-1E881A4CEE7D}"/>
              </a:ext>
            </a:extLst>
          </p:cNvPr>
          <p:cNvSpPr/>
          <p:nvPr/>
        </p:nvSpPr>
        <p:spPr>
          <a:xfrm>
            <a:off x="5914417" y="3449782"/>
            <a:ext cx="6099243" cy="1213667"/>
          </a:xfrm>
          <a:prstGeom prst="roundRect">
            <a:avLst/>
          </a:prstGeom>
          <a:noFill/>
          <a:ln w="19050">
            <a:solidFill>
              <a:schemeClr val="bg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0541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20E238-66DE-21C7-7DF8-743600AD8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0234AE5C-F4DB-369E-EEE5-4A615BEE8CCA}"/>
              </a:ext>
            </a:extLst>
          </p:cNvPr>
          <p:cNvSpPr txBox="1"/>
          <p:nvPr/>
        </p:nvSpPr>
        <p:spPr>
          <a:xfrm>
            <a:off x="3570051" y="2199548"/>
            <a:ext cx="42587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4000" dirty="0"/>
              <a:t>IEC (Congreso)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2602F6D6-E26C-6B55-6AB9-259BC3127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1" y="622170"/>
            <a:ext cx="10571998" cy="970450"/>
          </a:xfrm>
        </p:spPr>
        <p:txBody>
          <a:bodyPr/>
          <a:lstStyle/>
          <a:p>
            <a:pPr algn="ctr"/>
            <a:r>
              <a:rPr lang="es-AR" dirty="0"/>
              <a:t>IEC – Origen: Creación</a:t>
            </a:r>
            <a:br>
              <a:rPr lang="es-AR" dirty="0"/>
            </a:br>
            <a:r>
              <a:rPr lang="es-AR" dirty="0"/>
              <a:t>Londres, Junio de 1906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DF01E5F-9AC2-0C6C-006C-237277B4AA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62" y="2583242"/>
            <a:ext cx="2440122" cy="3056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74F11FF6-7981-C2CC-214C-6EC2796B0549}"/>
              </a:ext>
            </a:extLst>
          </p:cNvPr>
          <p:cNvSpPr txBox="1"/>
          <p:nvPr/>
        </p:nvSpPr>
        <p:spPr>
          <a:xfrm>
            <a:off x="-107004" y="5790507"/>
            <a:ext cx="36770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4000" dirty="0"/>
              <a:t>1º presidente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4F892976-3096-548B-80BD-5842EA60241C}"/>
              </a:ext>
            </a:extLst>
          </p:cNvPr>
          <p:cNvSpPr txBox="1"/>
          <p:nvPr/>
        </p:nvSpPr>
        <p:spPr>
          <a:xfrm>
            <a:off x="7933293" y="2229299"/>
            <a:ext cx="42587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4000" dirty="0"/>
              <a:t>IEC (Comisión)</a:t>
            </a:r>
          </a:p>
        </p:txBody>
      </p:sp>
      <p:sp>
        <p:nvSpPr>
          <p:cNvPr id="22" name="Flecha: a la derecha 21">
            <a:extLst>
              <a:ext uri="{FF2B5EF4-FFF2-40B4-BE49-F238E27FC236}">
                <a16:creationId xmlns:a16="http://schemas.microsoft.com/office/drawing/2014/main" id="{1FF2AA58-F11A-8D0A-5845-FFD47334CD3A}"/>
              </a:ext>
            </a:extLst>
          </p:cNvPr>
          <p:cNvSpPr/>
          <p:nvPr/>
        </p:nvSpPr>
        <p:spPr>
          <a:xfrm>
            <a:off x="7743604" y="2344914"/>
            <a:ext cx="379378" cy="47665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FAC2723E-E8DF-6A1F-00E3-2CCA4BABF565}"/>
              </a:ext>
            </a:extLst>
          </p:cNvPr>
          <p:cNvSpPr txBox="1"/>
          <p:nvPr/>
        </p:nvSpPr>
        <p:spPr>
          <a:xfrm>
            <a:off x="4107660" y="3668807"/>
            <a:ext cx="301318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4000" dirty="0"/>
              <a:t>AIEE</a:t>
            </a:r>
          </a:p>
          <a:p>
            <a:pPr algn="ctr"/>
            <a:r>
              <a:rPr lang="es-AR" sz="4000" dirty="0"/>
              <a:t>IEE</a:t>
            </a:r>
          </a:p>
          <a:p>
            <a:pPr algn="ctr"/>
            <a:r>
              <a:rPr lang="es-AR" sz="4000" dirty="0"/>
              <a:t>Kirchhoff</a:t>
            </a:r>
          </a:p>
          <a:p>
            <a:pPr algn="ctr"/>
            <a:r>
              <a:rPr lang="es-AR" sz="4000" dirty="0"/>
              <a:t>Newbery</a:t>
            </a:r>
          </a:p>
          <a:p>
            <a:pPr algn="ctr"/>
            <a:r>
              <a:rPr lang="es-AR" sz="4000" dirty="0"/>
              <a:t>Siemens</a:t>
            </a:r>
          </a:p>
        </p:txBody>
      </p:sp>
      <p:sp>
        <p:nvSpPr>
          <p:cNvPr id="24" name="Flecha: hacia arriba 23">
            <a:extLst>
              <a:ext uri="{FF2B5EF4-FFF2-40B4-BE49-F238E27FC236}">
                <a16:creationId xmlns:a16="http://schemas.microsoft.com/office/drawing/2014/main" id="{45CC369E-680E-F808-08CB-C58A65FE8DF8}"/>
              </a:ext>
            </a:extLst>
          </p:cNvPr>
          <p:cNvSpPr/>
          <p:nvPr/>
        </p:nvSpPr>
        <p:spPr>
          <a:xfrm>
            <a:off x="5333769" y="2937185"/>
            <a:ext cx="560962" cy="577177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B0870FCD-B908-ADC3-2FE8-DE9A742ECEF4}"/>
              </a:ext>
            </a:extLst>
          </p:cNvPr>
          <p:cNvSpPr txBox="1"/>
          <p:nvPr/>
        </p:nvSpPr>
        <p:spPr>
          <a:xfrm>
            <a:off x="8330981" y="3805658"/>
            <a:ext cx="34036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4000" dirty="0"/>
              <a:t>Estandarizar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B3C297EA-83BE-00A8-00B9-AFC3CF04BA73}"/>
              </a:ext>
            </a:extLst>
          </p:cNvPr>
          <p:cNvSpPr txBox="1"/>
          <p:nvPr/>
        </p:nvSpPr>
        <p:spPr>
          <a:xfrm>
            <a:off x="7658449" y="4504470"/>
            <a:ext cx="45335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800" dirty="0"/>
              <a:t>Gauss, Faradio, Weber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CE378DA3-C5E8-266F-D0BE-585528722472}"/>
              </a:ext>
            </a:extLst>
          </p:cNvPr>
          <p:cNvSpPr txBox="1"/>
          <p:nvPr/>
        </p:nvSpPr>
        <p:spPr>
          <a:xfrm>
            <a:off x="7658448" y="5128332"/>
            <a:ext cx="45335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800" dirty="0"/>
              <a:t>Sistema de Unidades Giorgi &gt; S.I</a:t>
            </a:r>
          </a:p>
        </p:txBody>
      </p:sp>
      <p:sp>
        <p:nvSpPr>
          <p:cNvPr id="28" name="Flecha: hacia abajo 27">
            <a:extLst>
              <a:ext uri="{FF2B5EF4-FFF2-40B4-BE49-F238E27FC236}">
                <a16:creationId xmlns:a16="http://schemas.microsoft.com/office/drawing/2014/main" id="{C5829FFF-522C-0946-1107-980234311014}"/>
              </a:ext>
            </a:extLst>
          </p:cNvPr>
          <p:cNvSpPr/>
          <p:nvPr/>
        </p:nvSpPr>
        <p:spPr>
          <a:xfrm>
            <a:off x="9711779" y="3144227"/>
            <a:ext cx="642025" cy="62405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07806385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EEB99-57D5-1515-264D-4E6B050A9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8719884E-7E7D-0634-BE37-1336DC92D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540" y="622170"/>
            <a:ext cx="10872918" cy="970450"/>
          </a:xfrm>
        </p:spPr>
        <p:txBody>
          <a:bodyPr/>
          <a:lstStyle/>
          <a:p>
            <a:pPr algn="ctr"/>
            <a:r>
              <a:rPr lang="es-AR" dirty="0"/>
              <a:t>IEC – Actualidad</a:t>
            </a:r>
            <a:br>
              <a:rPr lang="es-AR" dirty="0"/>
            </a:br>
            <a:r>
              <a:rPr lang="es-AR" dirty="0"/>
              <a:t>Ginebra, Suiza|+170 países|+30k expertos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D2673E0B-936C-67F4-C798-698A42E8D3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35847" y="3805268"/>
            <a:ext cx="941166" cy="908143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030DFB03-22C5-ECE6-4019-434E67C5E4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5189" y="3938019"/>
            <a:ext cx="838562" cy="809139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A29F382C-634A-35A1-5F5D-C3CCB9B292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71877" y="5115292"/>
            <a:ext cx="1306903" cy="1261047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AA7A13EE-6484-2A87-0DFD-88E91CF045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71877" y="2627995"/>
            <a:ext cx="941166" cy="908143"/>
          </a:xfrm>
          <a:prstGeom prst="rect">
            <a:avLst/>
          </a:prstGeom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96917E-7753-B466-9FE1-E55915966DBA}"/>
              </a:ext>
            </a:extLst>
          </p:cNvPr>
          <p:cNvSpPr txBox="1"/>
          <p:nvPr/>
        </p:nvSpPr>
        <p:spPr>
          <a:xfrm>
            <a:off x="5258296" y="2849000"/>
            <a:ext cx="41762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4000" dirty="0"/>
              <a:t>Compatibilidad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E9A6ACDF-ABD5-163F-2500-49BF87D61754}"/>
              </a:ext>
            </a:extLst>
          </p:cNvPr>
          <p:cNvSpPr txBox="1"/>
          <p:nvPr/>
        </p:nvSpPr>
        <p:spPr>
          <a:xfrm>
            <a:off x="5455017" y="3793469"/>
            <a:ext cx="2922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4000" dirty="0"/>
              <a:t>Seguridad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D6F9D645-CD4E-416A-2BED-9A39F5342606}"/>
              </a:ext>
            </a:extLst>
          </p:cNvPr>
          <p:cNvSpPr txBox="1"/>
          <p:nvPr/>
        </p:nvSpPr>
        <p:spPr>
          <a:xfrm>
            <a:off x="5586050" y="4813266"/>
            <a:ext cx="26607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4000" dirty="0"/>
              <a:t>Eficiencia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26AED419-BCB3-ED9A-4283-AAC7453E666F}"/>
              </a:ext>
            </a:extLst>
          </p:cNvPr>
          <p:cNvSpPr txBox="1"/>
          <p:nvPr/>
        </p:nvSpPr>
        <p:spPr>
          <a:xfrm>
            <a:off x="517385" y="2212699"/>
            <a:ext cx="41762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4000" dirty="0"/>
              <a:t>Cooperación internacional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784D69A5-E2B9-D10C-312E-A052AE3AB16E}"/>
              </a:ext>
            </a:extLst>
          </p:cNvPr>
          <p:cNvSpPr txBox="1"/>
          <p:nvPr/>
        </p:nvSpPr>
        <p:spPr>
          <a:xfrm>
            <a:off x="915401" y="3955970"/>
            <a:ext cx="33801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4000" dirty="0"/>
              <a:t>Normativas</a:t>
            </a:r>
          </a:p>
          <a:p>
            <a:pPr algn="ctr"/>
            <a:r>
              <a:rPr lang="es-AR" sz="4000" dirty="0"/>
              <a:t>técnicas</a:t>
            </a:r>
          </a:p>
        </p:txBody>
      </p:sp>
      <p:cxnSp>
        <p:nvCxnSpPr>
          <p:cNvPr id="32" name="Conector recto de flecha 31">
            <a:extLst>
              <a:ext uri="{FF2B5EF4-FFF2-40B4-BE49-F238E27FC236}">
                <a16:creationId xmlns:a16="http://schemas.microsoft.com/office/drawing/2014/main" id="{737E4A9C-E998-1B98-59FF-355715F5953B}"/>
              </a:ext>
            </a:extLst>
          </p:cNvPr>
          <p:cNvCxnSpPr>
            <a:stCxn id="27" idx="2"/>
            <a:endCxn id="28" idx="0"/>
          </p:cNvCxnSpPr>
          <p:nvPr/>
        </p:nvCxnSpPr>
        <p:spPr>
          <a:xfrm flipH="1">
            <a:off x="2605490" y="3536138"/>
            <a:ext cx="1" cy="41983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de flecha 33">
            <a:extLst>
              <a:ext uri="{FF2B5EF4-FFF2-40B4-BE49-F238E27FC236}">
                <a16:creationId xmlns:a16="http://schemas.microsoft.com/office/drawing/2014/main" id="{E7B12609-4725-398C-4394-790AFE0CAB6C}"/>
              </a:ext>
            </a:extLst>
          </p:cNvPr>
          <p:cNvCxnSpPr>
            <a:cxnSpLocks/>
            <a:stCxn id="28" idx="3"/>
            <a:endCxn id="24" idx="1"/>
          </p:cNvCxnSpPr>
          <p:nvPr/>
        </p:nvCxnSpPr>
        <p:spPr>
          <a:xfrm flipV="1">
            <a:off x="4295579" y="3202943"/>
            <a:ext cx="962717" cy="141474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de flecha 35">
            <a:extLst>
              <a:ext uri="{FF2B5EF4-FFF2-40B4-BE49-F238E27FC236}">
                <a16:creationId xmlns:a16="http://schemas.microsoft.com/office/drawing/2014/main" id="{E5CD3510-5862-AF1D-74F2-8DD3278FAD84}"/>
              </a:ext>
            </a:extLst>
          </p:cNvPr>
          <p:cNvCxnSpPr>
            <a:cxnSpLocks/>
            <a:stCxn id="28" idx="3"/>
            <a:endCxn id="25" idx="1"/>
          </p:cNvCxnSpPr>
          <p:nvPr/>
        </p:nvCxnSpPr>
        <p:spPr>
          <a:xfrm flipV="1">
            <a:off x="4295579" y="4147412"/>
            <a:ext cx="1159438" cy="47027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cto de flecha 37">
            <a:extLst>
              <a:ext uri="{FF2B5EF4-FFF2-40B4-BE49-F238E27FC236}">
                <a16:creationId xmlns:a16="http://schemas.microsoft.com/office/drawing/2014/main" id="{D75D4240-B399-DCD5-A13E-9CA9C017BB6F}"/>
              </a:ext>
            </a:extLst>
          </p:cNvPr>
          <p:cNvCxnSpPr>
            <a:cxnSpLocks/>
            <a:stCxn id="28" idx="3"/>
            <a:endCxn id="26" idx="1"/>
          </p:cNvCxnSpPr>
          <p:nvPr/>
        </p:nvCxnSpPr>
        <p:spPr>
          <a:xfrm>
            <a:off x="4295579" y="4617690"/>
            <a:ext cx="1290471" cy="54951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>
            <a:extLst>
              <a:ext uri="{FF2B5EF4-FFF2-40B4-BE49-F238E27FC236}">
                <a16:creationId xmlns:a16="http://schemas.microsoft.com/office/drawing/2014/main" id="{06331809-6307-4C19-3299-97F79E3D3A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220" y="5461860"/>
            <a:ext cx="1306903" cy="1204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BE3B28F6-6FF8-7D1D-5CF3-4408447E29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3309" y="5405332"/>
            <a:ext cx="1146406" cy="1261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0714820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978454-6A6A-C6D9-AC93-D8119DE69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60F46E-5221-25D0-5F95-374B71E52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/>
              <a:t>Normas IEC</a:t>
            </a: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9F5ABE5E-A7A8-A932-C255-A8A96260BFE9}"/>
              </a:ext>
            </a:extLst>
          </p:cNvPr>
          <p:cNvSpPr/>
          <p:nvPr/>
        </p:nvSpPr>
        <p:spPr>
          <a:xfrm>
            <a:off x="702683" y="2862990"/>
            <a:ext cx="4099063" cy="97045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4500" b="1" dirty="0"/>
              <a:t>Fabricante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0BDD0DF0-56F5-DBA9-20EC-D7BAA66DC1F8}"/>
              </a:ext>
            </a:extLst>
          </p:cNvPr>
          <p:cNvSpPr/>
          <p:nvPr/>
        </p:nvSpPr>
        <p:spPr>
          <a:xfrm>
            <a:off x="6763728" y="2862991"/>
            <a:ext cx="4099063" cy="97045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4500" b="1" dirty="0"/>
              <a:t>Laboratorio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258BF47-5D4E-EFF4-C854-745FF94640BF}"/>
              </a:ext>
            </a:extLst>
          </p:cNvPr>
          <p:cNvSpPr txBox="1"/>
          <p:nvPr/>
        </p:nvSpPr>
        <p:spPr>
          <a:xfrm>
            <a:off x="226978" y="3955356"/>
            <a:ext cx="50504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4000" dirty="0"/>
              <a:t>Lineamientos diseño o prueba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FD933D1-37E4-BF58-1B02-059A49923852}"/>
              </a:ext>
            </a:extLst>
          </p:cNvPr>
          <p:cNvSpPr txBox="1"/>
          <p:nvPr/>
        </p:nvSpPr>
        <p:spPr>
          <a:xfrm>
            <a:off x="5661498" y="4000753"/>
            <a:ext cx="63035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es-AR" sz="4000" dirty="0"/>
              <a:t>Ensayo de aparatos</a:t>
            </a:r>
          </a:p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es-AR" sz="4000" dirty="0"/>
              <a:t>Certificación</a:t>
            </a:r>
          </a:p>
          <a:p>
            <a:pPr algn="ctr"/>
            <a:r>
              <a:rPr lang="es-AR" sz="4000" dirty="0"/>
              <a:t>Apto para comercializar</a:t>
            </a:r>
          </a:p>
        </p:txBody>
      </p:sp>
    </p:spTree>
    <p:extLst>
      <p:ext uri="{BB962C8B-B14F-4D97-AF65-F5344CB8AC3E}">
        <p14:creationId xmlns:p14="http://schemas.microsoft.com/office/powerpoint/2010/main" val="336873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4B1A9D-4BAF-4082-B073-FD5809437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7C3BE5-338B-27A4-7170-7AFFFAD3E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/>
              <a:t>Algunas normas IEC</a:t>
            </a: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BECC79EB-2C35-02E7-948D-A0702E9FDB72}"/>
              </a:ext>
            </a:extLst>
          </p:cNvPr>
          <p:cNvGrpSpPr/>
          <p:nvPr/>
        </p:nvGrpSpPr>
        <p:grpSpPr>
          <a:xfrm>
            <a:off x="996731" y="4083018"/>
            <a:ext cx="2242580" cy="2527204"/>
            <a:chOff x="2110154" y="2945753"/>
            <a:chExt cx="2954215" cy="3133499"/>
          </a:xfrm>
        </p:grpSpPr>
        <p:pic>
          <p:nvPicPr>
            <p:cNvPr id="3074" name="Picture 2">
              <a:extLst>
                <a:ext uri="{FF2B5EF4-FFF2-40B4-BE49-F238E27FC236}">
                  <a16:creationId xmlns:a16="http://schemas.microsoft.com/office/drawing/2014/main" id="{7B1FB84B-CCFC-F993-C6AE-AAA445B12B6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154" t="17840" b="18863"/>
            <a:stretch/>
          </p:blipFill>
          <p:spPr bwMode="auto">
            <a:xfrm>
              <a:off x="2110154" y="2945753"/>
              <a:ext cx="2954215" cy="12946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6" name="Picture 4">
              <a:extLst>
                <a:ext uri="{FF2B5EF4-FFF2-40B4-BE49-F238E27FC236}">
                  <a16:creationId xmlns:a16="http://schemas.microsoft.com/office/drawing/2014/main" id="{9E26BDC5-2F96-FD09-8B7A-C3C6F516DF0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74" t="7472" r="9012" b="9507"/>
            <a:stretch/>
          </p:blipFill>
          <p:spPr bwMode="auto">
            <a:xfrm>
              <a:off x="2110154" y="4240403"/>
              <a:ext cx="2954215" cy="18388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078" name="Picture 6" descr="undefined">
            <a:extLst>
              <a:ext uri="{FF2B5EF4-FFF2-40B4-BE49-F238E27FC236}">
                <a16:creationId xmlns:a16="http://schemas.microsoft.com/office/drawing/2014/main" id="{692F8A94-6A7E-C7E8-AE7C-AD1C222B10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2902" y="4083018"/>
            <a:ext cx="3491094" cy="2417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>
            <a:extLst>
              <a:ext uri="{FF2B5EF4-FFF2-40B4-BE49-F238E27FC236}">
                <a16:creationId xmlns:a16="http://schemas.microsoft.com/office/drawing/2014/main" id="{8D10F659-7104-5D75-9209-EAF52D483C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3473" y="3658672"/>
            <a:ext cx="2951550" cy="295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F6FBF79-E7C1-D843-6F24-57FBC876B143}"/>
              </a:ext>
            </a:extLst>
          </p:cNvPr>
          <p:cNvSpPr txBox="1"/>
          <p:nvPr/>
        </p:nvSpPr>
        <p:spPr>
          <a:xfrm>
            <a:off x="165096" y="2442580"/>
            <a:ext cx="36284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400" dirty="0"/>
              <a:t>IEC 60320</a:t>
            </a:r>
          </a:p>
          <a:p>
            <a:pPr algn="ctr"/>
            <a:r>
              <a:rPr lang="es-AR" sz="2400" dirty="0"/>
              <a:t>Conectores para usos domésticos y usos generales análogos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30510CF-F5A9-A8B5-2819-ED3ED8E1CAFB}"/>
              </a:ext>
            </a:extLst>
          </p:cNvPr>
          <p:cNvSpPr txBox="1"/>
          <p:nvPr/>
        </p:nvSpPr>
        <p:spPr>
          <a:xfrm>
            <a:off x="4566243" y="2627245"/>
            <a:ext cx="28455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r>
              <a:rPr lang="es-AR" dirty="0"/>
              <a:t>IEC 60309</a:t>
            </a:r>
          </a:p>
          <a:p>
            <a:r>
              <a:rPr lang="es-AR" dirty="0"/>
              <a:t>Enchufes para uso industrial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27980D3-5035-0684-1F52-3735D82F01FF}"/>
              </a:ext>
            </a:extLst>
          </p:cNvPr>
          <p:cNvSpPr txBox="1"/>
          <p:nvPr/>
        </p:nvSpPr>
        <p:spPr>
          <a:xfrm>
            <a:off x="8019943" y="2015523"/>
            <a:ext cx="38786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r>
              <a:rPr lang="es-AR" dirty="0"/>
              <a:t>IEC 60947-2</a:t>
            </a:r>
          </a:p>
          <a:p>
            <a:r>
              <a:rPr lang="es-AR" dirty="0"/>
              <a:t>Interruptores automáticos para aplicaciones industriales</a:t>
            </a:r>
          </a:p>
        </p:txBody>
      </p:sp>
    </p:spTree>
    <p:extLst>
      <p:ext uri="{BB962C8B-B14F-4D97-AF65-F5344CB8AC3E}">
        <p14:creationId xmlns:p14="http://schemas.microsoft.com/office/powerpoint/2010/main" val="4275597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0E9637EE-9A64-30F8-0CC5-975FC7973D73}"/>
              </a:ext>
            </a:extLst>
          </p:cNvPr>
          <p:cNvGraphicFramePr>
            <a:graphicFrameLocks noGrp="1"/>
          </p:cNvGraphicFramePr>
          <p:nvPr/>
        </p:nvGraphicFramePr>
        <p:xfrm>
          <a:off x="5335675" y="2480553"/>
          <a:ext cx="6621710" cy="4108567"/>
        </p:xfrm>
        <a:graphic>
          <a:graphicData uri="http://schemas.openxmlformats.org/drawingml/2006/table">
            <a:tbl>
              <a:tblPr/>
              <a:tblGrid>
                <a:gridCol w="1324342">
                  <a:extLst>
                    <a:ext uri="{9D8B030D-6E8A-4147-A177-3AD203B41FA5}">
                      <a16:colId xmlns:a16="http://schemas.microsoft.com/office/drawing/2014/main" val="2586064388"/>
                    </a:ext>
                  </a:extLst>
                </a:gridCol>
                <a:gridCol w="1324342">
                  <a:extLst>
                    <a:ext uri="{9D8B030D-6E8A-4147-A177-3AD203B41FA5}">
                      <a16:colId xmlns:a16="http://schemas.microsoft.com/office/drawing/2014/main" val="2047236547"/>
                    </a:ext>
                  </a:extLst>
                </a:gridCol>
                <a:gridCol w="1324342">
                  <a:extLst>
                    <a:ext uri="{9D8B030D-6E8A-4147-A177-3AD203B41FA5}">
                      <a16:colId xmlns:a16="http://schemas.microsoft.com/office/drawing/2014/main" val="51573150"/>
                    </a:ext>
                  </a:extLst>
                </a:gridCol>
                <a:gridCol w="1324342">
                  <a:extLst>
                    <a:ext uri="{9D8B030D-6E8A-4147-A177-3AD203B41FA5}">
                      <a16:colId xmlns:a16="http://schemas.microsoft.com/office/drawing/2014/main" val="1790629624"/>
                    </a:ext>
                  </a:extLst>
                </a:gridCol>
                <a:gridCol w="1324342">
                  <a:extLst>
                    <a:ext uri="{9D8B030D-6E8A-4147-A177-3AD203B41FA5}">
                      <a16:colId xmlns:a16="http://schemas.microsoft.com/office/drawing/2014/main" val="2735994704"/>
                    </a:ext>
                  </a:extLst>
                </a:gridCol>
              </a:tblGrid>
              <a:tr h="875596">
                <a:tc gridSpan="5">
                  <a:txBody>
                    <a:bodyPr/>
                    <a:lstStyle/>
                    <a:p>
                      <a:pPr algn="ctr"/>
                      <a:r>
                        <a:rPr lang="es-AR" sz="2400" b="1" u="none" strike="noStrike" dirty="0">
                          <a:effectLst/>
                          <a:latin typeface="OpenSans-Bold"/>
                        </a:rPr>
                        <a:t>Tamaños Nominales de las áreas de Sección Transversal</a:t>
                      </a:r>
                      <a:endParaRPr lang="es-AR" sz="2400" dirty="0">
                        <a:effectLst/>
                      </a:endParaRPr>
                    </a:p>
                  </a:txBody>
                  <a:tcPr marL="22860" marR="22860" marT="22860" marB="22860" anchor="ctr">
                    <a:lnL w="7620" cap="flat" cmpd="sng" algn="ctr">
                      <a:solidFill>
                        <a:srgbClr val="B04B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505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053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505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A1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7094674"/>
                  </a:ext>
                </a:extLst>
              </a:tr>
              <a:tr h="471475">
                <a:tc>
                  <a:txBody>
                    <a:bodyPr/>
                    <a:lstStyle/>
                    <a:p>
                      <a:pPr algn="ctr"/>
                      <a:r>
                        <a:rPr lang="es-AR" sz="2400" u="none" strike="noStrike">
                          <a:effectLst/>
                        </a:rPr>
                        <a:t>0.5mm</a:t>
                      </a:r>
                      <a:r>
                        <a:rPr lang="es-AR" sz="2400" u="none" strike="noStrike" baseline="30000">
                          <a:effectLst/>
                        </a:rPr>
                        <a:t>2</a:t>
                      </a:r>
                      <a:endParaRPr lang="es-AR" sz="2400" u="none" strike="noStrike">
                        <a:effectLst/>
                      </a:endParaRPr>
                    </a:p>
                  </a:txBody>
                  <a:tcPr marL="22860" marR="22860" marT="22860" marB="22860" anchor="ctr">
                    <a:lnL w="7620" cap="flat" cmpd="sng" algn="ctr">
                      <a:solidFill>
                        <a:srgbClr val="7055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504B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505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504B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A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400" u="none" strike="noStrike">
                          <a:effectLst/>
                        </a:rPr>
                        <a:t>6m</a:t>
                      </a:r>
                      <a:r>
                        <a:rPr lang="es-AR" sz="2400" u="none" strike="noStrike" baseline="30000">
                          <a:effectLst/>
                        </a:rPr>
                        <a:t>2</a:t>
                      </a:r>
                      <a:endParaRPr lang="es-AR" sz="2400" u="none" strike="noStrike">
                        <a:effectLst/>
                      </a:endParaRPr>
                    </a:p>
                  </a:txBody>
                  <a:tcPr marL="22860" marR="22860" marT="22860" marB="22860" anchor="ctr">
                    <a:lnL w="7620" cap="flat" cmpd="sng" algn="ctr">
                      <a:solidFill>
                        <a:srgbClr val="504B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704F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7055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056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A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400" u="none" strike="noStrike">
                          <a:effectLst/>
                        </a:rPr>
                        <a:t>70m</a:t>
                      </a:r>
                      <a:r>
                        <a:rPr lang="es-AR" sz="2400" u="none" strike="noStrike" baseline="30000">
                          <a:effectLst/>
                        </a:rPr>
                        <a:t>2</a:t>
                      </a:r>
                      <a:endParaRPr lang="es-AR" sz="2400" u="none" strike="noStrike">
                        <a:effectLst/>
                      </a:endParaRPr>
                    </a:p>
                  </a:txBody>
                  <a:tcPr marL="22860" marR="22860" marT="22860" marB="22860" anchor="ctr">
                    <a:lnL w="7620" cap="flat" cmpd="sng" algn="ctr">
                      <a:solidFill>
                        <a:srgbClr val="704F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504B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505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504B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A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400" u="none" strike="noStrike">
                          <a:effectLst/>
                        </a:rPr>
                        <a:t>300m</a:t>
                      </a:r>
                      <a:r>
                        <a:rPr lang="es-AR" sz="2400" u="none" strike="noStrike" baseline="30000">
                          <a:effectLst/>
                        </a:rPr>
                        <a:t>2</a:t>
                      </a:r>
                      <a:endParaRPr lang="es-AR" sz="2400" u="none" strike="noStrike">
                        <a:effectLst/>
                      </a:endParaRPr>
                    </a:p>
                  </a:txBody>
                  <a:tcPr marL="22860" marR="22860" marT="22860" marB="22860" anchor="ctr">
                    <a:lnL w="7620" cap="flat" cmpd="sng" algn="ctr">
                      <a:solidFill>
                        <a:srgbClr val="504B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504B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053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056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A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400" u="none" strike="noStrike">
                          <a:effectLst/>
                        </a:rPr>
                        <a:t>1200m</a:t>
                      </a:r>
                      <a:r>
                        <a:rPr lang="es-AR" sz="2400" u="none" strike="noStrike" baseline="30000">
                          <a:effectLst/>
                        </a:rPr>
                        <a:t>2</a:t>
                      </a:r>
                      <a:endParaRPr lang="es-AR" sz="2400" u="none" strike="noStrike">
                        <a:effectLst/>
                      </a:endParaRPr>
                    </a:p>
                  </a:txBody>
                  <a:tcPr marL="22860" marR="22860" marT="22860" marB="22860" anchor="ctr">
                    <a:lnL w="7620" cap="flat" cmpd="sng" algn="ctr">
                      <a:solidFill>
                        <a:srgbClr val="504B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056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056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056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A1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4569394"/>
                  </a:ext>
                </a:extLst>
              </a:tr>
              <a:tr h="875596">
                <a:tc>
                  <a:txBody>
                    <a:bodyPr/>
                    <a:lstStyle/>
                    <a:p>
                      <a:pPr algn="ctr"/>
                      <a:r>
                        <a:rPr lang="es-AR" sz="2400" u="none" strike="noStrike">
                          <a:effectLst/>
                        </a:rPr>
                        <a:t>0.75mm</a:t>
                      </a:r>
                      <a:r>
                        <a:rPr lang="es-AR" sz="2400" u="none" strike="noStrike" baseline="30000">
                          <a:effectLst/>
                        </a:rPr>
                        <a:t>2</a:t>
                      </a:r>
                      <a:endParaRPr lang="es-AR" sz="2400" u="none" strike="noStrike">
                        <a:effectLst/>
                      </a:endParaRPr>
                    </a:p>
                  </a:txBody>
                  <a:tcPr marL="22860" marR="22860" marT="22860" marB="22860" anchor="ctr">
                    <a:lnL w="7620" cap="flat" cmpd="sng" algn="ctr">
                      <a:solidFill>
                        <a:srgbClr val="F050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B04B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504B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7055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A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400" u="none" strike="noStrike">
                          <a:effectLst/>
                        </a:rPr>
                        <a:t>10m</a:t>
                      </a:r>
                      <a:r>
                        <a:rPr lang="es-AR" sz="2400" u="none" strike="noStrike" baseline="30000">
                          <a:effectLst/>
                        </a:rPr>
                        <a:t>2</a:t>
                      </a:r>
                      <a:endParaRPr lang="es-AR" sz="2400" u="none" strike="noStrike">
                        <a:effectLst/>
                      </a:endParaRPr>
                    </a:p>
                  </a:txBody>
                  <a:tcPr marL="22860" marR="22860" marT="22860" marB="22860" anchor="ctr">
                    <a:lnL w="7620" cap="flat" cmpd="sng" algn="ctr">
                      <a:solidFill>
                        <a:srgbClr val="B04B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704F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056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B051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A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400" u="none" strike="noStrike">
                          <a:effectLst/>
                        </a:rPr>
                        <a:t>95m</a:t>
                      </a:r>
                      <a:r>
                        <a:rPr lang="es-AR" sz="2400" u="none" strike="noStrike" baseline="30000">
                          <a:effectLst/>
                        </a:rPr>
                        <a:t>2</a:t>
                      </a:r>
                      <a:endParaRPr lang="es-AR" sz="2400" u="none" strike="noStrike">
                        <a:effectLst/>
                      </a:endParaRPr>
                    </a:p>
                  </a:txBody>
                  <a:tcPr marL="22860" marR="22860" marT="22860" marB="22860" anchor="ctr">
                    <a:lnL w="7620" cap="flat" cmpd="sng" algn="ctr">
                      <a:solidFill>
                        <a:srgbClr val="704F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B051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504B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B051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A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400" u="none" strike="noStrike">
                          <a:effectLst/>
                        </a:rPr>
                        <a:t>400m</a:t>
                      </a:r>
                      <a:r>
                        <a:rPr lang="es-AR" sz="2400" u="none" strike="noStrike" baseline="30000">
                          <a:effectLst/>
                        </a:rPr>
                        <a:t>2</a:t>
                      </a:r>
                      <a:endParaRPr lang="es-AR" sz="2400" u="none" strike="noStrike">
                        <a:effectLst/>
                      </a:endParaRPr>
                    </a:p>
                  </a:txBody>
                  <a:tcPr marL="22860" marR="22860" marT="22860" marB="22860" anchor="ctr">
                    <a:lnL w="7620" cap="flat" cmpd="sng" algn="ctr">
                      <a:solidFill>
                        <a:srgbClr val="B051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050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056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504B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A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400" u="none" strike="noStrike">
                          <a:effectLst/>
                        </a:rPr>
                        <a:t>1400m</a:t>
                      </a:r>
                      <a:r>
                        <a:rPr lang="es-AR" sz="2400" u="none" strike="noStrike" baseline="30000">
                          <a:effectLst/>
                        </a:rPr>
                        <a:t>2</a:t>
                      </a:r>
                      <a:endParaRPr lang="es-AR" sz="2400" u="none" strike="noStrike">
                        <a:effectLst/>
                      </a:endParaRPr>
                    </a:p>
                  </a:txBody>
                  <a:tcPr marL="22860" marR="22860" marT="22860" marB="22860" anchor="ctr">
                    <a:lnL w="7620" cap="flat" cmpd="sng" algn="ctr">
                      <a:solidFill>
                        <a:srgbClr val="F050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505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056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505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A1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9158169"/>
                  </a:ext>
                </a:extLst>
              </a:tr>
              <a:tr h="471475">
                <a:tc>
                  <a:txBody>
                    <a:bodyPr/>
                    <a:lstStyle/>
                    <a:p>
                      <a:pPr algn="ctr"/>
                      <a:r>
                        <a:rPr lang="es-AR" sz="2400" u="none" strike="noStrike">
                          <a:effectLst/>
                        </a:rPr>
                        <a:t>1mm</a:t>
                      </a:r>
                      <a:r>
                        <a:rPr lang="es-AR" sz="2400" u="none" strike="noStrike" baseline="30000">
                          <a:effectLst/>
                        </a:rPr>
                        <a:t>2</a:t>
                      </a:r>
                      <a:endParaRPr lang="es-AR" sz="2400" u="none" strike="noStrike">
                        <a:effectLst/>
                      </a:endParaRPr>
                    </a:p>
                  </a:txBody>
                  <a:tcPr marL="22860" marR="22860" marT="22860" marB="22860" anchor="ctr">
                    <a:lnL w="7620" cap="flat" cmpd="sng" algn="ctr">
                      <a:solidFill>
                        <a:srgbClr val="F056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050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7055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050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A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400" u="none" strike="noStrike">
                          <a:effectLst/>
                        </a:rPr>
                        <a:t>16m</a:t>
                      </a:r>
                      <a:r>
                        <a:rPr lang="es-AR" sz="2400" u="none" strike="noStrike" baseline="30000">
                          <a:effectLst/>
                        </a:rPr>
                        <a:t>2</a:t>
                      </a:r>
                      <a:endParaRPr lang="es-AR" sz="2400" u="none" strike="noStrike">
                        <a:effectLst/>
                      </a:endParaRPr>
                    </a:p>
                  </a:txBody>
                  <a:tcPr marL="22860" marR="22860" marT="22860" marB="22860" anchor="ctr">
                    <a:lnL w="7620" cap="flat" cmpd="sng" algn="ctr">
                      <a:solidFill>
                        <a:srgbClr val="F050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504B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B051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505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A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400" u="none" strike="noStrike">
                          <a:effectLst/>
                        </a:rPr>
                        <a:t>120m</a:t>
                      </a:r>
                      <a:r>
                        <a:rPr lang="es-AR" sz="2400" u="none" strike="noStrike" baseline="30000">
                          <a:effectLst/>
                        </a:rPr>
                        <a:t>2</a:t>
                      </a:r>
                      <a:endParaRPr lang="es-AR" sz="2400" u="none" strike="noStrike">
                        <a:effectLst/>
                      </a:endParaRPr>
                    </a:p>
                  </a:txBody>
                  <a:tcPr marL="22860" marR="22860" marT="22860" marB="22860" anchor="ctr">
                    <a:lnL w="7620" cap="flat" cmpd="sng" algn="ctr">
                      <a:solidFill>
                        <a:srgbClr val="504B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7055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B051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056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A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400" u="none" strike="noStrike">
                          <a:effectLst/>
                        </a:rPr>
                        <a:t>500m</a:t>
                      </a:r>
                      <a:r>
                        <a:rPr lang="es-AR" sz="2400" u="none" strike="noStrike" baseline="30000">
                          <a:effectLst/>
                        </a:rPr>
                        <a:t>2</a:t>
                      </a:r>
                      <a:endParaRPr lang="es-AR" sz="2400" u="none" strike="noStrike">
                        <a:effectLst/>
                      </a:endParaRPr>
                    </a:p>
                  </a:txBody>
                  <a:tcPr marL="22860" marR="22860" marT="22860" marB="22860" anchor="ctr">
                    <a:lnL w="7620" cap="flat" cmpd="sng" algn="ctr">
                      <a:solidFill>
                        <a:srgbClr val="7055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704F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504B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504B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A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400" u="none" strike="noStrike">
                          <a:effectLst/>
                        </a:rPr>
                        <a:t>1600m</a:t>
                      </a:r>
                      <a:r>
                        <a:rPr lang="es-AR" sz="2400" u="none" strike="noStrike" baseline="30000">
                          <a:effectLst/>
                        </a:rPr>
                        <a:t>2</a:t>
                      </a:r>
                      <a:endParaRPr lang="es-AR" sz="2400" u="none" strike="noStrike">
                        <a:effectLst/>
                      </a:endParaRPr>
                    </a:p>
                  </a:txBody>
                  <a:tcPr marL="22860" marR="22860" marT="22860" marB="22860" anchor="ctr">
                    <a:lnL w="7620" cap="flat" cmpd="sng" algn="ctr">
                      <a:solidFill>
                        <a:srgbClr val="704F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504B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505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056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A1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9550585"/>
                  </a:ext>
                </a:extLst>
              </a:tr>
              <a:tr h="471475">
                <a:tc>
                  <a:txBody>
                    <a:bodyPr/>
                    <a:lstStyle/>
                    <a:p>
                      <a:pPr algn="ctr"/>
                      <a:r>
                        <a:rPr lang="es-AR" sz="2400" u="none" strike="noStrike">
                          <a:effectLst/>
                        </a:rPr>
                        <a:t>1.5mm</a:t>
                      </a:r>
                      <a:r>
                        <a:rPr lang="es-AR" sz="2400" u="none" strike="noStrike" baseline="30000">
                          <a:effectLst/>
                        </a:rPr>
                        <a:t>2</a:t>
                      </a:r>
                      <a:endParaRPr lang="es-AR" sz="2400" u="none" strike="noStrike">
                        <a:effectLst/>
                      </a:endParaRPr>
                    </a:p>
                  </a:txBody>
                  <a:tcPr marL="22860" marR="22860" marT="22860" marB="22860" anchor="ctr">
                    <a:lnL w="7620" cap="flat" cmpd="sng" algn="ctr">
                      <a:solidFill>
                        <a:srgbClr val="9053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B051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050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505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A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400" u="none" strike="noStrike">
                          <a:effectLst/>
                        </a:rPr>
                        <a:t>25m</a:t>
                      </a:r>
                      <a:r>
                        <a:rPr lang="es-AR" sz="2400" u="none" strike="noStrike" baseline="30000">
                          <a:effectLst/>
                        </a:rPr>
                        <a:t>2</a:t>
                      </a:r>
                      <a:endParaRPr lang="es-AR" sz="2400" u="none" strike="noStrike">
                        <a:effectLst/>
                      </a:endParaRPr>
                    </a:p>
                  </a:txBody>
                  <a:tcPr marL="22860" marR="22860" marT="22860" marB="22860" anchor="ctr">
                    <a:lnL w="7620" cap="flat" cmpd="sng" algn="ctr">
                      <a:solidFill>
                        <a:srgbClr val="B051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504B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505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504B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A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400" u="none" strike="noStrike" dirty="0">
                          <a:effectLst/>
                        </a:rPr>
                        <a:t>150m</a:t>
                      </a:r>
                      <a:r>
                        <a:rPr lang="es-AR" sz="2400" u="none" strike="noStrike" baseline="30000" dirty="0">
                          <a:effectLst/>
                        </a:rPr>
                        <a:t>2</a:t>
                      </a:r>
                      <a:endParaRPr lang="es-AR" sz="2400" u="none" strike="noStrike" dirty="0">
                        <a:effectLst/>
                      </a:endParaRPr>
                    </a:p>
                  </a:txBody>
                  <a:tcPr marL="22860" marR="22860" marT="22860" marB="22860" anchor="ctr">
                    <a:lnL w="7620" cap="flat" cmpd="sng" algn="ctr">
                      <a:solidFill>
                        <a:srgbClr val="504B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050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056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505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A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400" u="none" strike="noStrike">
                          <a:effectLst/>
                        </a:rPr>
                        <a:t>630m</a:t>
                      </a:r>
                      <a:r>
                        <a:rPr lang="es-AR" sz="2400" u="none" strike="noStrike" baseline="30000">
                          <a:effectLst/>
                        </a:rPr>
                        <a:t>2</a:t>
                      </a:r>
                      <a:endParaRPr lang="es-AR" sz="2400" u="none" strike="noStrike">
                        <a:effectLst/>
                      </a:endParaRPr>
                    </a:p>
                  </a:txBody>
                  <a:tcPr marL="22860" marR="22860" marT="22860" marB="22860" anchor="ctr">
                    <a:lnL w="7620" cap="flat" cmpd="sng" algn="ctr">
                      <a:solidFill>
                        <a:srgbClr val="F050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505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504B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505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A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400" u="none" strike="noStrike">
                          <a:effectLst/>
                        </a:rPr>
                        <a:t>1800m</a:t>
                      </a:r>
                      <a:r>
                        <a:rPr lang="es-AR" sz="2400" u="none" strike="noStrike" baseline="30000">
                          <a:effectLst/>
                        </a:rPr>
                        <a:t>2</a:t>
                      </a:r>
                      <a:endParaRPr lang="es-AR" sz="2400" u="none" strike="noStrike">
                        <a:effectLst/>
                      </a:endParaRPr>
                    </a:p>
                  </a:txBody>
                  <a:tcPr marL="22860" marR="22860" marT="22860" marB="22860" anchor="ctr">
                    <a:lnL w="7620" cap="flat" cmpd="sng" algn="ctr">
                      <a:solidFill>
                        <a:srgbClr val="505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053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056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504B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A1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442943"/>
                  </a:ext>
                </a:extLst>
              </a:tr>
              <a:tr h="471475">
                <a:tc>
                  <a:txBody>
                    <a:bodyPr/>
                    <a:lstStyle/>
                    <a:p>
                      <a:pPr algn="ctr"/>
                      <a:r>
                        <a:rPr lang="es-AR" sz="2400" u="none" strike="noStrike">
                          <a:effectLst/>
                        </a:rPr>
                        <a:t>2.5mm</a:t>
                      </a:r>
                      <a:r>
                        <a:rPr lang="es-AR" sz="2400" u="none" strike="noStrike" baseline="30000">
                          <a:effectLst/>
                        </a:rPr>
                        <a:t>2</a:t>
                      </a:r>
                      <a:endParaRPr lang="es-AR" sz="2400" u="none" strike="noStrike">
                        <a:effectLst/>
                      </a:endParaRPr>
                    </a:p>
                  </a:txBody>
                  <a:tcPr marL="22860" marR="22860" marT="22860" marB="22860" anchor="ctr">
                    <a:lnL w="7620" cap="flat" cmpd="sng" algn="ctr">
                      <a:solidFill>
                        <a:srgbClr val="704F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704F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505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056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A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400" u="none" strike="noStrike">
                          <a:effectLst/>
                        </a:rPr>
                        <a:t>25m</a:t>
                      </a:r>
                      <a:r>
                        <a:rPr lang="es-AR" sz="2400" u="none" strike="noStrike" baseline="30000">
                          <a:effectLst/>
                        </a:rPr>
                        <a:t>2</a:t>
                      </a:r>
                      <a:endParaRPr lang="es-AR" sz="2400" u="none" strike="noStrike">
                        <a:effectLst/>
                      </a:endParaRPr>
                    </a:p>
                  </a:txBody>
                  <a:tcPr marL="22860" marR="22860" marT="22860" marB="22860" anchor="ctr">
                    <a:lnL w="7620" cap="flat" cmpd="sng" algn="ctr">
                      <a:solidFill>
                        <a:srgbClr val="704F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704F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504B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505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A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400" u="none" strike="noStrike">
                          <a:effectLst/>
                        </a:rPr>
                        <a:t>185m</a:t>
                      </a:r>
                      <a:r>
                        <a:rPr lang="es-AR" sz="2400" u="none" strike="noStrike" baseline="30000">
                          <a:effectLst/>
                        </a:rPr>
                        <a:t>2</a:t>
                      </a:r>
                      <a:endParaRPr lang="es-AR" sz="2400" u="none" strike="noStrike">
                        <a:effectLst/>
                      </a:endParaRPr>
                    </a:p>
                  </a:txBody>
                  <a:tcPr marL="22860" marR="22860" marT="22860" marB="22860" anchor="ctr">
                    <a:lnL w="7620" cap="flat" cmpd="sng" algn="ctr">
                      <a:solidFill>
                        <a:srgbClr val="704F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056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505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056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A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400" u="none" strike="noStrike">
                          <a:effectLst/>
                        </a:rPr>
                        <a:t>800m</a:t>
                      </a:r>
                      <a:r>
                        <a:rPr lang="es-AR" sz="2400" u="none" strike="noStrike" baseline="30000">
                          <a:effectLst/>
                        </a:rPr>
                        <a:t>2</a:t>
                      </a:r>
                      <a:endParaRPr lang="es-AR" sz="2400" u="none" strike="noStrike">
                        <a:effectLst/>
                      </a:endParaRPr>
                    </a:p>
                  </a:txBody>
                  <a:tcPr marL="22860" marR="22860" marT="22860" marB="22860" anchor="ctr">
                    <a:lnL w="7620" cap="flat" cmpd="sng" algn="ctr">
                      <a:solidFill>
                        <a:srgbClr val="F056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B04B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505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504B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A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400" u="none" strike="noStrike">
                          <a:effectLst/>
                        </a:rPr>
                        <a:t>2000m</a:t>
                      </a:r>
                      <a:r>
                        <a:rPr lang="es-AR" sz="2400" u="none" strike="noStrike" baseline="30000">
                          <a:effectLst/>
                        </a:rPr>
                        <a:t>2</a:t>
                      </a:r>
                      <a:endParaRPr lang="es-AR" sz="2400" u="none" strike="noStrike">
                        <a:effectLst/>
                      </a:endParaRPr>
                    </a:p>
                  </a:txBody>
                  <a:tcPr marL="22860" marR="22860" marT="22860" marB="22860" anchor="ctr">
                    <a:lnL w="7620" cap="flat" cmpd="sng" algn="ctr">
                      <a:solidFill>
                        <a:srgbClr val="B04B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056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504B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505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A1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7901011"/>
                  </a:ext>
                </a:extLst>
              </a:tr>
              <a:tr h="471475">
                <a:tc>
                  <a:txBody>
                    <a:bodyPr/>
                    <a:lstStyle/>
                    <a:p>
                      <a:pPr algn="ctr"/>
                      <a:r>
                        <a:rPr lang="es-AR" sz="2400" u="none" strike="noStrike">
                          <a:effectLst/>
                        </a:rPr>
                        <a:t>4mm</a:t>
                      </a:r>
                      <a:r>
                        <a:rPr lang="es-AR" sz="2400" u="none" strike="noStrike" baseline="30000">
                          <a:effectLst/>
                        </a:rPr>
                        <a:t>2</a:t>
                      </a:r>
                      <a:endParaRPr lang="es-AR" sz="2400" u="none" strike="noStrike">
                        <a:effectLst/>
                      </a:endParaRPr>
                    </a:p>
                  </a:txBody>
                  <a:tcPr marL="22860" marR="22860" marT="22860" marB="22860" anchor="ctr">
                    <a:lnL w="7620" cap="flat" cmpd="sng" algn="ctr">
                      <a:solidFill>
                        <a:srgbClr val="504B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056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056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5057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A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400" u="none" strike="noStrike">
                          <a:effectLst/>
                        </a:rPr>
                        <a:t>50m</a:t>
                      </a:r>
                      <a:r>
                        <a:rPr lang="es-AR" sz="2400" u="none" strike="noStrike" baseline="30000">
                          <a:effectLst/>
                        </a:rPr>
                        <a:t>2</a:t>
                      </a:r>
                      <a:endParaRPr lang="es-AR" sz="2400" u="none" strike="noStrike">
                        <a:effectLst/>
                      </a:endParaRPr>
                    </a:p>
                  </a:txBody>
                  <a:tcPr marL="22860" marR="22860" marT="22860" marB="22860" anchor="ctr">
                    <a:lnL w="7620" cap="flat" cmpd="sng" algn="ctr">
                      <a:solidFill>
                        <a:srgbClr val="F056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050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505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B04B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A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400" u="none" strike="noStrike">
                          <a:effectLst/>
                        </a:rPr>
                        <a:t>240m</a:t>
                      </a:r>
                      <a:r>
                        <a:rPr lang="es-AR" sz="2400" u="none" strike="noStrike" baseline="30000">
                          <a:effectLst/>
                        </a:rPr>
                        <a:t>2</a:t>
                      </a:r>
                      <a:endParaRPr lang="es-AR" sz="2400" u="none" strike="noStrike">
                        <a:effectLst/>
                      </a:endParaRPr>
                    </a:p>
                  </a:txBody>
                  <a:tcPr marL="22860" marR="22860" marT="22860" marB="22860" anchor="ctr">
                    <a:lnL w="7620" cap="flat" cmpd="sng" algn="ctr">
                      <a:solidFill>
                        <a:srgbClr val="F050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704F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056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056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A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400" u="none" strike="noStrike">
                          <a:effectLst/>
                        </a:rPr>
                        <a:t>1000m</a:t>
                      </a:r>
                      <a:r>
                        <a:rPr lang="es-AR" sz="2400" u="none" strike="noStrike" baseline="30000">
                          <a:effectLst/>
                        </a:rPr>
                        <a:t>2</a:t>
                      </a:r>
                      <a:endParaRPr lang="es-AR" sz="2400" u="none" strike="noStrike">
                        <a:effectLst/>
                      </a:endParaRPr>
                    </a:p>
                  </a:txBody>
                  <a:tcPr marL="22860" marR="22860" marT="22860" marB="22860" anchor="ctr">
                    <a:lnL w="7620" cap="flat" cmpd="sng" algn="ctr">
                      <a:solidFill>
                        <a:srgbClr val="704F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704F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504B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505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A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sz="2400" u="none" strike="noStrike" dirty="0">
                          <a:effectLst/>
                        </a:rPr>
                        <a:t>2500m</a:t>
                      </a:r>
                      <a:r>
                        <a:rPr lang="es-AR" sz="2400" u="none" strike="noStrike" baseline="30000" dirty="0">
                          <a:effectLst/>
                        </a:rPr>
                        <a:t>2</a:t>
                      </a:r>
                      <a:endParaRPr lang="es-AR" sz="2400" u="none" strike="noStrike" dirty="0">
                        <a:effectLst/>
                      </a:endParaRPr>
                    </a:p>
                  </a:txBody>
                  <a:tcPr marL="22860" marR="22860" marT="22860" marB="22860" anchor="ctr">
                    <a:lnL w="7620" cap="flat" cmpd="sng" algn="ctr">
                      <a:solidFill>
                        <a:srgbClr val="704F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504B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505D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70554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81A1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9693434"/>
                  </a:ext>
                </a:extLst>
              </a:tr>
            </a:tbl>
          </a:graphicData>
        </a:graphic>
      </p:graphicFrame>
      <p:sp>
        <p:nvSpPr>
          <p:cNvPr id="6" name="Título 1">
            <a:extLst>
              <a:ext uri="{FF2B5EF4-FFF2-40B4-BE49-F238E27FC236}">
                <a16:creationId xmlns:a16="http://schemas.microsoft.com/office/drawing/2014/main" id="{C3DC2BFE-6EB8-CCB3-7B3A-2F9B4B09A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pPr algn="ctr"/>
            <a:r>
              <a:rPr lang="es-AR" dirty="0"/>
              <a:t>Algunas normas IEC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3FD10F5-8FC8-1DA6-FBB5-FE7F07887D01}"/>
              </a:ext>
            </a:extLst>
          </p:cNvPr>
          <p:cNvSpPr txBox="1"/>
          <p:nvPr/>
        </p:nvSpPr>
        <p:spPr>
          <a:xfrm>
            <a:off x="505838" y="3782669"/>
            <a:ext cx="49465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r>
              <a:rPr lang="es-ES" dirty="0"/>
              <a:t>IEC 60228</a:t>
            </a:r>
          </a:p>
          <a:p>
            <a:r>
              <a:rPr lang="es-ES" dirty="0"/>
              <a:t>Conductores de cables aislados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99865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0ECA0F-9D76-BADA-1F8A-82B6B5E3E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1CF0CE-B3A6-072B-0655-5A2220B9F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ISO-Origen</a:t>
            </a:r>
            <a:endParaRPr lang="es-AR" dirty="0"/>
          </a:p>
        </p:txBody>
      </p:sp>
      <p:pic>
        <p:nvPicPr>
          <p:cNvPr id="4" name="Imagen 3" descr="Icono&#10;&#10;El contenido generado por IA puede ser incorrecto.">
            <a:extLst>
              <a:ext uri="{FF2B5EF4-FFF2-40B4-BE49-F238E27FC236}">
                <a16:creationId xmlns:a16="http://schemas.microsoft.com/office/drawing/2014/main" id="{0D179600-406A-69F0-5418-5673AD5453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9147" y="149166"/>
            <a:ext cx="4171051" cy="806813"/>
          </a:xfrm>
          <a:prstGeom prst="rect">
            <a:avLst/>
          </a:prstGeom>
        </p:spPr>
      </p:pic>
      <p:pic>
        <p:nvPicPr>
          <p:cNvPr id="8" name="Marcador de contenido 6" descr="Diagrama&#10;&#10;El contenido generado por IA puede ser incorrecto.">
            <a:extLst>
              <a:ext uri="{FF2B5EF4-FFF2-40B4-BE49-F238E27FC236}">
                <a16:creationId xmlns:a16="http://schemas.microsoft.com/office/drawing/2014/main" id="{E4D56F53-05EB-442E-477E-A94C527C2C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403" y="1893234"/>
            <a:ext cx="7290744" cy="4429443"/>
          </a:xfrm>
        </p:spPr>
      </p:pic>
    </p:spTree>
    <p:extLst>
      <p:ext uri="{BB962C8B-B14F-4D97-AF65-F5344CB8AC3E}">
        <p14:creationId xmlns:p14="http://schemas.microsoft.com/office/powerpoint/2010/main" val="4069450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B78447-F708-4A1E-FE2A-1121395B9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¿Qué es?</a:t>
            </a:r>
            <a:endParaRPr lang="es-AR" dirty="0"/>
          </a:p>
        </p:txBody>
      </p:sp>
      <p:pic>
        <p:nvPicPr>
          <p:cNvPr id="4" name="Imagen 3" descr="Icono&#10;&#10;El contenido generado por IA puede ser incorrecto.">
            <a:extLst>
              <a:ext uri="{FF2B5EF4-FFF2-40B4-BE49-F238E27FC236}">
                <a16:creationId xmlns:a16="http://schemas.microsoft.com/office/drawing/2014/main" id="{4D156966-DDB6-7DC5-F4E8-BEAC40C827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9147" y="149166"/>
            <a:ext cx="4171051" cy="806813"/>
          </a:xfrm>
          <a:prstGeom prst="rect">
            <a:avLst/>
          </a:prstGeom>
        </p:spPr>
      </p:pic>
      <p:pic>
        <p:nvPicPr>
          <p:cNvPr id="8" name="Marcador de contenido 7" descr="Diagrama&#10;&#10;El contenido generado por IA puede ser incorrecto.">
            <a:extLst>
              <a:ext uri="{FF2B5EF4-FFF2-40B4-BE49-F238E27FC236}">
                <a16:creationId xmlns:a16="http://schemas.microsoft.com/office/drawing/2014/main" id="{879B1077-FCC5-D43E-946C-F12AC9FBD7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003" y="2357293"/>
            <a:ext cx="7641116" cy="3777143"/>
          </a:xfrm>
        </p:spPr>
      </p:pic>
    </p:spTree>
    <p:extLst>
      <p:ext uri="{BB962C8B-B14F-4D97-AF65-F5344CB8AC3E}">
        <p14:creationId xmlns:p14="http://schemas.microsoft.com/office/powerpoint/2010/main" val="1982213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table">
  <a:themeElements>
    <a:clrScheme name="Ci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Ci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i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TM03457503[[fn=Citable]]</Template>
  <TotalTime>455</TotalTime>
  <Words>272</Words>
  <Application>Microsoft Office PowerPoint</Application>
  <PresentationFormat>Panorámica</PresentationFormat>
  <Paragraphs>108</Paragraphs>
  <Slides>17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4" baseType="lpstr">
      <vt:lpstr>Aptos</vt:lpstr>
      <vt:lpstr>Arial</vt:lpstr>
      <vt:lpstr>Century Gothic</vt:lpstr>
      <vt:lpstr>OpenSans-Bold</vt:lpstr>
      <vt:lpstr>Raleway</vt:lpstr>
      <vt:lpstr>Wingdings 2</vt:lpstr>
      <vt:lpstr>Citable</vt:lpstr>
      <vt:lpstr>Normas ISO e IEC</vt:lpstr>
      <vt:lpstr>IEC-Origen: Contexto 1880</vt:lpstr>
      <vt:lpstr>IEC – Origen: Creación Londres, Junio de 1906</vt:lpstr>
      <vt:lpstr>IEC – Actualidad Ginebra, Suiza|+170 países|+30k expertos</vt:lpstr>
      <vt:lpstr>Normas IEC</vt:lpstr>
      <vt:lpstr>Algunas normas IEC</vt:lpstr>
      <vt:lpstr>Algunas normas IEC</vt:lpstr>
      <vt:lpstr>ISO-Origen</vt:lpstr>
      <vt:lpstr>¿Qué es?</vt:lpstr>
      <vt:lpstr>Objetivos</vt:lpstr>
      <vt:lpstr>Estructura</vt:lpstr>
      <vt:lpstr>Organismos</vt:lpstr>
      <vt:lpstr>Actualidad</vt:lpstr>
      <vt:lpstr>Ventajas</vt:lpstr>
      <vt:lpstr>Algunas Normas</vt:lpstr>
      <vt:lpstr>Algunas Normas</vt:lpstr>
      <vt:lpstr>Gracias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Macarena Caballero (estud.)</dc:creator>
  <cp:lastModifiedBy>Macarena Caballero (estud.)</cp:lastModifiedBy>
  <cp:revision>18</cp:revision>
  <dcterms:created xsi:type="dcterms:W3CDTF">2025-03-13T13:06:37Z</dcterms:created>
  <dcterms:modified xsi:type="dcterms:W3CDTF">2025-03-19T22:03:33Z</dcterms:modified>
</cp:coreProperties>
</file>