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70" r:id="rId3"/>
    <p:sldId id="289" r:id="rId4"/>
    <p:sldId id="290" r:id="rId5"/>
    <p:sldId id="271" r:id="rId6"/>
    <p:sldId id="272" r:id="rId7"/>
    <p:sldId id="273" r:id="rId8"/>
    <p:sldId id="274" r:id="rId9"/>
    <p:sldId id="275" r:id="rId10"/>
    <p:sldId id="281" r:id="rId11"/>
    <p:sldId id="283" r:id="rId12"/>
    <p:sldId id="284" r:id="rId13"/>
    <p:sldId id="257" r:id="rId14"/>
    <p:sldId id="258" r:id="rId15"/>
    <p:sldId id="287" r:id="rId16"/>
    <p:sldId id="259" r:id="rId17"/>
    <p:sldId id="260" r:id="rId18"/>
    <p:sldId id="286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6" r:id="rId29"/>
    <p:sldId id="277" r:id="rId30"/>
    <p:sldId id="278" r:id="rId31"/>
    <p:sldId id="279" r:id="rId32"/>
    <p:sldId id="280" r:id="rId33"/>
    <p:sldId id="285" r:id="rId34"/>
  </p:sldIdLst>
  <p:sldSz cx="9144000" cy="6858000" type="screen4x3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Haga clic para modificar el estilo de título del patrón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fld id="{6727A3E4-B2AD-413E-8E15-53BA37E05ECD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animBg="1"/>
      <p:bldP spid="44040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8E203-6BE1-4505-A5DF-79865E8B08D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EBAC2-2038-4F51-AEAF-F1B8AFCD623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572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87F8FD-7D4C-4CFF-83DF-755541FC9BB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228600" y="457200"/>
            <a:ext cx="8229600" cy="5638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CBFC810-8C55-46E6-AB55-AE7EA5394D0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CF0D3-3D86-47D9-9133-19F9E94A71E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3F64A9-DB71-4469-89F5-F68250BF323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79DAD-97AF-4F6B-9C2F-FA7623A4A37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788ACE-BB47-4F5C-9DC9-16A83E5AB04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67B4C-460D-4E89-8FA1-B807A784EA5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9F3EEB-0993-4984-BB5D-1CAE6E6F4E3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D4B2B-FD25-44F1-A031-94F5C8A8FF5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86DA28-92A6-42DD-9BE0-55D60477AF3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título del patrón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443E935E-DB13-48BA-AE41-AA2A6DEE852A}" type="slidenum">
              <a:rPr lang="en-US"/>
              <a:pPr/>
              <a:t>‹Nº›</a:t>
            </a:fld>
            <a:endParaRPr lang="en-US"/>
          </a:p>
        </p:txBody>
      </p:sp>
      <p:sp>
        <p:nvSpPr>
          <p:cNvPr id="43015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Documento_de_Microsoft_Office_Word_97-20032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7772400" cy="4495800"/>
          </a:xfrm>
          <a:solidFill>
            <a:srgbClr val="FFFF66"/>
          </a:solidFill>
          <a:ln>
            <a:solidFill>
              <a:srgbClr val="FFFF66"/>
            </a:solidFill>
          </a:ln>
        </p:spPr>
        <p:txBody>
          <a:bodyPr/>
          <a:lstStyle/>
          <a:p>
            <a:r>
              <a:rPr lang="es-ES_tradnl" sz="4800">
                <a:solidFill>
                  <a:schemeClr val="accent2"/>
                </a:solidFill>
              </a:rPr>
              <a:t>PLOMO</a:t>
            </a:r>
            <a:endParaRPr lang="es-ES_tradnl" sz="54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86400"/>
            <a:ext cx="7772400" cy="1066800"/>
          </a:xfrm>
          <a:solidFill>
            <a:srgbClr val="FFFF66"/>
          </a:solidFill>
          <a:ln>
            <a:solidFill>
              <a:srgbClr val="FFFF66"/>
            </a:solidFill>
          </a:ln>
        </p:spPr>
        <p:txBody>
          <a:bodyPr/>
          <a:lstStyle/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371600"/>
          </a:xfrm>
        </p:spPr>
        <p:txBody>
          <a:bodyPr/>
          <a:lstStyle/>
          <a:p>
            <a:r>
              <a:rPr lang="es-ES_tradnl"/>
              <a:t>Plomo en el organismo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53400" cy="5029200"/>
          </a:xfrm>
        </p:spPr>
        <p:txBody>
          <a:bodyPr/>
          <a:lstStyle/>
          <a:p>
            <a:r>
              <a:rPr lang="es-ES_tradnl"/>
              <a:t>Al ingresar al organismo, el 50% que se respira y el 10% que se ingiere va a la sangre distribuyéndose en los tejidos blandos: hígado, riñones, sistema nervioso y depositándose en los huesos, dientes y pelo.</a:t>
            </a:r>
          </a:p>
          <a:p>
            <a:r>
              <a:rPr lang="es-ES_tradnl"/>
              <a:t>Dentro del aparato circulatorio, cerca del 50% se asocia con la hemoglobina de los glóbulos rojos y sólo una pequeña cantidad queda en el plasma; ésta produce la intoxicación aguda en niños menores de 5 años.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Evaluación de concentración del plomo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Se logra mediante el análisis químico de muestras biológicas.</a:t>
            </a:r>
          </a:p>
          <a:p>
            <a:r>
              <a:rPr lang="es-ES_tradnl"/>
              <a:t>Los Límites de tolerancia biológica de exposición (LTBE), son valores de concentración máxima de indicadores biológicos de exposición (IBE), que pueden existir en muestras biológicas sin causar alteración a la salud.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7772400" cy="533400"/>
          </a:xfrm>
        </p:spPr>
        <p:txBody>
          <a:bodyPr/>
          <a:lstStyle/>
          <a:p>
            <a:endParaRPr lang="es-PE"/>
          </a:p>
        </p:txBody>
      </p:sp>
      <p:graphicFrame>
        <p:nvGraphicFramePr>
          <p:cNvPr id="34819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687388" y="1976438"/>
          <a:ext cx="7743825" cy="5305425"/>
        </p:xfrm>
        <a:graphic>
          <a:graphicData uri="http://schemas.openxmlformats.org/presentationml/2006/ole">
            <p:oleObj spid="_x0000_s34819" name="Documento" r:id="rId3" imgW="7759080" imgH="531648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Saturnismo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Es una enfermedad que resulta de la absorción de plomo o sus compuestos por el organismo.</a:t>
            </a:r>
          </a:p>
          <a:p>
            <a:r>
              <a:rPr lang="es-ES_tradnl"/>
              <a:t>Están expuestas a esta enfermedad, las personas que trabajan en ambientes contaminados con plomo, cuando este metal se encuentra en forma de polvo o de vapor metálico.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Vias de ingreso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r>
              <a:rPr lang="es-ES_tradnl"/>
              <a:t>Puede ingresar al organismo porn tres vías:</a:t>
            </a:r>
          </a:p>
          <a:p>
            <a:r>
              <a:rPr lang="es-ES_tradnl"/>
              <a:t>la respiratoria, cuando se respira el aire que contiene plomo o sus compuestos;</a:t>
            </a:r>
          </a:p>
          <a:p>
            <a:r>
              <a:rPr lang="es-ES_tradnl"/>
              <a:t>por la vía digestiva, cuando se ingiere alimentos contaminados con dichas sustancias.</a:t>
            </a:r>
          </a:p>
          <a:p>
            <a:r>
              <a:rPr lang="es-ES_tradnl"/>
              <a:t>Ocasionalmente por la vía cutánea, especialmente cuando se manipula gasolina, que contiene plomo tetraetilo.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6" name="Picture 6" descr="mso143DE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908175" y="0"/>
            <a:ext cx="5602288" cy="6858000"/>
          </a:xfrm>
          <a:noFill/>
          <a:ln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381000"/>
          </a:xfrm>
        </p:spPr>
        <p:txBody>
          <a:bodyPr/>
          <a:lstStyle/>
          <a:p>
            <a:endParaRPr lang="es-PE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609600"/>
            <a:ext cx="8305800" cy="5029200"/>
          </a:xfrm>
        </p:spPr>
        <p:txBody>
          <a:bodyPr/>
          <a:lstStyle/>
          <a:p>
            <a:pPr algn="l"/>
            <a:r>
              <a:rPr lang="es-ES_tradnl"/>
              <a:t>En muchas industrias se utiliza el plomo o sus compuestos, en ciertos procesos u operaciones que desprenden vapores metálicos y polvos del metal, se contamina el ambiente de trabajo, y puede ser absorbido a través del sistema respiratorio.</a:t>
            </a:r>
          </a:p>
          <a:p>
            <a:pPr algn="l"/>
            <a:endParaRPr lang="es-ES_tradn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Actividades Industriales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Fábricas de baterías; establecimientos de galvanoplastía; fundición de plomo; imprentas; fabricación de insecticidas; fábrica de juguetes de plomo, fabricación de pinturas y barnices; soldadurías; obtención y distribución de gasolina para automóviles.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5" name="Picture 13" descr="organigrama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0"/>
            <a:ext cx="8497888" cy="6742113"/>
          </a:xfrm>
          <a:noFill/>
          <a:ln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Intoxicación por plomo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Las manifestaciones de la intoxicación por plomo se denominan síntomas: pérdida del apetito, calambres, dolor de cabeza, adelgazamiento, palidez, linea azulada en las encías, dolor en las articulaciones, estreñimiento, cólico abdominal, parálisis, convulsiones.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Qué es el Plomo?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5105400"/>
          </a:xfrm>
        </p:spPr>
        <p:txBody>
          <a:bodyPr/>
          <a:lstStyle/>
          <a:p>
            <a:r>
              <a:rPr lang="es-ES_tradnl" dirty="0"/>
              <a:t>Es un metal de color gris azulado, blando. Se encuentra ampliamente </a:t>
            </a:r>
            <a:r>
              <a:rPr lang="es-ES_tradnl" dirty="0" err="1"/>
              <a:t>distribuído</a:t>
            </a:r>
            <a:r>
              <a:rPr lang="es-ES_tradnl" dirty="0"/>
              <a:t> en el medio ambiente. La mayor parte proviene de actividades como la minería, producción de materiales industriales y de quemar combustibles fósiles.</a:t>
            </a:r>
          </a:p>
          <a:p>
            <a:pPr>
              <a:buNone/>
            </a:pPr>
            <a:r>
              <a:rPr lang="es-ES_tradnl" dirty="0" smtClean="0"/>
              <a:t>                  </a:t>
            </a:r>
            <a:endParaRPr lang="es-ES_tradnl" dirty="0"/>
          </a:p>
          <a:p>
            <a:pPr>
              <a:buNone/>
            </a:pPr>
            <a:r>
              <a:rPr lang="es-ES_tradnl" dirty="0" smtClean="0"/>
              <a:t>                 </a:t>
            </a:r>
            <a:endParaRPr lang="es-ES_tradnl" dirty="0"/>
          </a:p>
          <a:p>
            <a:endParaRPr lang="es-ES_tradnl" dirty="0"/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0"/>
            <a:ext cx="7772400" cy="228600"/>
          </a:xfrm>
        </p:spPr>
        <p:txBody>
          <a:bodyPr/>
          <a:lstStyle/>
          <a:p>
            <a:endParaRPr lang="es-P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1000"/>
            <a:ext cx="8077200" cy="4419600"/>
          </a:xfrm>
        </p:spPr>
        <p:txBody>
          <a:bodyPr/>
          <a:lstStyle/>
          <a:p>
            <a:pPr algn="l"/>
            <a:r>
              <a:rPr lang="es-ES_tradnl"/>
              <a:t>Se advertirá a los empresarios sobre el peligro que representa la exposición a este metal y se recomendará el control inmediato de las operaciones, procesos o métodos de trabajo que constituyan fuentes de contaminación.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Prevención de la enfermedad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953000"/>
          </a:xfrm>
        </p:spPr>
        <p:txBody>
          <a:bodyPr/>
          <a:lstStyle/>
          <a:p>
            <a:r>
              <a:rPr lang="es-ES_tradnl"/>
              <a:t>Siendo la causa principal de la enfermedad la presencia de plomo en el ambiente de trabajo, el control de la fuente de contaminación ambiental evitará el peligro; sin embargo, el trabajador, debe conocer los peligros de seguir trabajando en un ambiente contaminado con plomo para evitar el riesgo de enfermedad. Están obligados a controlar este riesgo, tanto los empleadores como los trabajadores.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s-ES_tradnl"/>
              <a:t>Que deben hacer los empleadores para prevenir la intoxicación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5334000"/>
          </a:xfrm>
        </p:spPr>
        <p:txBody>
          <a:bodyPr/>
          <a:lstStyle/>
          <a:p>
            <a:r>
              <a:rPr lang="es-ES_tradnl"/>
              <a:t>Mantener los lugares de trabajo bien ventilados, evitando la contaminación del ambiente con vapores o polvo de plomo, cubriendo, encerrando en recintos especiales o proporcionando ventilación exhaustiva local a las operaciones o procesos que pueden constituir fuentes de contaminación.</a:t>
            </a:r>
          </a:p>
          <a:p>
            <a:r>
              <a:rPr lang="es-ES_tradnl"/>
              <a:t>Los pisos de las salas de trabajo deben ser de cemento u otro material que no absorba la humedad, con el suficiente declive que permitan limpieza en húmedo.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La limpieza de todos los lugares se debe efectuar mediante aspiradoras.</a:t>
            </a:r>
          </a:p>
          <a:p>
            <a:r>
              <a:rPr lang="es-ES_tradnl"/>
              <a:t>Ciertas operaciones o procesos que generen altas concentraciones de plomo por un tiempo corto, estos deben ser atendidos popr trabajadores provistos de respiradores apropiados para este contaminante.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Proporcionar a los trabajadores, ambientes de vestir con casilleros individuales, uno para la ropa de calle y otro para la de trabajo.</a:t>
            </a:r>
          </a:p>
          <a:p>
            <a:r>
              <a:rPr lang="es-ES_tradnl"/>
              <a:t>Duchas con agua tibia, lavatorios y toallas personales, para ser utilizados despues de las horas de trabajo.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381000"/>
          </a:xfrm>
        </p:spPr>
        <p:txBody>
          <a:bodyPr/>
          <a:lstStyle/>
          <a:p>
            <a:endParaRPr lang="es-PE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8077200" cy="6096000"/>
          </a:xfrm>
        </p:spPr>
        <p:txBody>
          <a:bodyPr/>
          <a:lstStyle/>
          <a:p>
            <a:r>
              <a:rPr lang="es-ES_tradnl"/>
              <a:t>Los comedores y fuentes de agua potable, deberán estar instalados lejos de los lugares de trabajo, para evitar su contaminación.</a:t>
            </a:r>
          </a:p>
          <a:p>
            <a:r>
              <a:rPr lang="es-ES_tradnl"/>
              <a:t>Instruir a todo el personal, sobre los peligros que representa la manipulación del plomo y sus compuestos, como la práctica de la higiene personal, el uso y mantenimiento de respiradores y otros implementos de protección personal.</a:t>
            </a:r>
          </a:p>
          <a:p>
            <a:r>
              <a:rPr lang="es-ES_tradnl"/>
              <a:t>Establecer un servicio de atención médica para el control periódico del personal expuesto.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r>
              <a:rPr lang="es-ES_tradnl"/>
              <a:t>Que deben hacer los trabajadores para evitar intoxicación por el plomo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Pracicar estricta higiene personal que comprenda un baño de ducha con abundante jabón después de la jornada; lavado de manos, cara y boca antes de tomar los alimentos.</a:t>
            </a:r>
          </a:p>
          <a:p>
            <a:r>
              <a:rPr lang="es-ES_tradnl"/>
              <a:t>No fumar ni comer durante las horas de trabajo.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Usar correctamente los implementos de protección personal: respiradores y guantes y cuidar de su buen estado de conservación.</a:t>
            </a:r>
          </a:p>
          <a:p>
            <a:r>
              <a:rPr lang="es-ES_tradnl"/>
              <a:t>No emplear la misma ropa de trabajo para la calle. Guardar la ropa de trabajo en su casillero aparte de la de calle, evitando su contaminación.</a:t>
            </a:r>
          </a:p>
          <a:p>
            <a:r>
              <a:rPr lang="es-ES_tradnl"/>
              <a:t>Acudir a los exámenes médicos.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Medidas de Salud y Seguridad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r>
              <a:rPr lang="es-ES_tradnl"/>
              <a:t>El objetivo será prevenir la inhalación de plomo y su ingestión.</a:t>
            </a:r>
          </a:p>
          <a:p>
            <a:r>
              <a:rPr lang="es-ES_tradnl"/>
              <a:t>Sustitución del compuesto de plomo por otra sustancia menos tóxica.</a:t>
            </a:r>
          </a:p>
          <a:p>
            <a:r>
              <a:rPr lang="es-ES_tradnl"/>
              <a:t>Prohibir la utilización de pintura a base de plomo.</a:t>
            </a:r>
          </a:p>
          <a:p>
            <a:r>
              <a:rPr lang="es-ES_tradnl"/>
              <a:t>Utilizar rociadores de agua para prevenir la formación de polvo y prevenir la contaminación de la atmósfera.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Mantener húmedos los suelos.</a:t>
            </a:r>
          </a:p>
          <a:p>
            <a:r>
              <a:rPr lang="es-ES_tradnl"/>
              <a:t>Realizar las operaciones pulvígenas en sistemas cerrados y con extracción de ventilación.</a:t>
            </a:r>
          </a:p>
          <a:p>
            <a:r>
              <a:rPr lang="es-ES_tradnl"/>
              <a:t>Cada crisol de fundición de plomo en donde la temperatura del metal fundido sobrepase los 550 °C deberá disponer de un cierre y un sistema de extracción adecuados.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>
              <a:buFontTx/>
              <a:buNone/>
            </a:pPr>
            <a:r>
              <a:rPr lang="es-ES" sz="3500" b="1" u="sng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Actividad de riesgo moderado</a:t>
            </a:r>
            <a:r>
              <a:rPr lang="es-ES" sz="350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</a:p>
          <a:p>
            <a:pPr>
              <a:buFontTx/>
              <a:buNone/>
            </a:pPr>
            <a:r>
              <a:rPr lang="es-ES" sz="3500"/>
              <a:t>  Fabricación de cables.-</a:t>
            </a:r>
          </a:p>
          <a:p>
            <a:pPr>
              <a:buFontTx/>
              <a:buNone/>
            </a:pPr>
            <a:r>
              <a:rPr lang="es-ES" sz="3500"/>
              <a:t>  Fabricación y decoración de vidrios.- </a:t>
            </a:r>
          </a:p>
          <a:p>
            <a:pPr>
              <a:buFontTx/>
              <a:buNone/>
            </a:pPr>
            <a:r>
              <a:rPr lang="es-ES" sz="3500"/>
              <a:t>  Impresores, tipógrafos y linotipista.-</a:t>
            </a:r>
          </a:p>
          <a:p>
            <a:pPr>
              <a:buFontTx/>
              <a:buNone/>
            </a:pPr>
            <a:r>
              <a:rPr lang="es-ES" sz="3500"/>
              <a:t>  Estacionamiento, garajes, estacionamientos y peajes.-</a:t>
            </a:r>
          </a:p>
          <a:p>
            <a:pPr>
              <a:buFontTx/>
              <a:buNone/>
            </a:pPr>
            <a:r>
              <a:rPr lang="es-ES" sz="3500"/>
              <a:t>  Soldaduras de circuitos electrónicos.-</a:t>
            </a:r>
          </a:p>
        </p:txBody>
      </p:sp>
      <p:pic>
        <p:nvPicPr>
          <p:cNvPr id="4101" name="Picture 5" descr="linotipo-ba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5125" y="4365625"/>
            <a:ext cx="4968875" cy="2232025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400" decel="100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400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400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400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400" decel="100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4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4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4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400" decel="100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4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4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400" decel="100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400" decel="100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400" decel="100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400" decel="100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400" decel="100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400" decel="100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400" decel="100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400" decel="100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2" dur="5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Los trabajadores expuestos al plomo deberán utilizar equipos de protección personal que se lavarán o se renovarán por lo menos una vez por semana.</a:t>
            </a:r>
          </a:p>
          <a:p>
            <a:r>
              <a:rPr lang="es-ES_tradnl"/>
              <a:t>La ropa protectora fabricada con fibras sintéticas retiene mucho menos el polvo, sin bolsillos.</a:t>
            </a:r>
          </a:p>
          <a:p>
            <a:endParaRPr lang="es-ES_tradnl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0600"/>
          </a:xfrm>
        </p:spPr>
        <p:txBody>
          <a:bodyPr/>
          <a:lstStyle/>
          <a:p>
            <a:r>
              <a:rPr lang="es-ES_tradnl"/>
              <a:t>La ropa de trabajo se guardará en un vestuario diferente y separada de las ropas personales.</a:t>
            </a:r>
          </a:p>
          <a:p>
            <a:r>
              <a:rPr lang="es-ES_tradnl"/>
              <a:t>Se dispondrá de instalaciones sanitarias, con baños y agua caliente.</a:t>
            </a:r>
          </a:p>
          <a:p>
            <a:r>
              <a:rPr lang="es-ES_tradnl"/>
              <a:t>Se concederá tiempo suficiente para que los trabajadores se laven antes de las comidas.</a:t>
            </a:r>
          </a:p>
          <a:p>
            <a:r>
              <a:rPr lang="es-ES_tradnl"/>
              <a:t>En las cercanías de los procesos donde exista plomo se prohibirá comer y fumar, debiendo existir un comedor adecuado.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Los locales y las instalaciones asociados a los procesos con plomo se mantendrán perfectamente limpios mediante una limpieza continua, con procesos húmedos o con aspiradores.</a:t>
            </a:r>
          </a:p>
          <a:p>
            <a:r>
              <a:rPr lang="es-ES_tradnl"/>
              <a:t>Utilizar equipos de protección respiratoria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1238250" y="2344738"/>
          <a:ext cx="6589713" cy="3722687"/>
        </p:xfrm>
        <a:graphic>
          <a:graphicData uri="http://schemas.openxmlformats.org/presentationml/2006/ole">
            <p:oleObj spid="_x0000_s36867" name="Documento" r:id="rId3" imgW="7907760" imgH="446724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0"/>
            <a:ext cx="8820150" cy="6524625"/>
          </a:xfrm>
        </p:spPr>
        <p:txBody>
          <a:bodyPr/>
          <a:lstStyle/>
          <a:p>
            <a:pPr>
              <a:buFontTx/>
              <a:buNone/>
            </a:pPr>
            <a:r>
              <a:rPr lang="es-ES" sz="3300" b="1" u="sng">
                <a:solidFill>
                  <a:srgbClr val="CC0000"/>
                </a:solidFill>
              </a:rPr>
              <a:t>Actividades de riesgo elevado</a:t>
            </a:r>
            <a:r>
              <a:rPr lang="es-ES" sz="3300">
                <a:solidFill>
                  <a:srgbClr val="CC0000"/>
                </a:solidFill>
              </a:rPr>
              <a:t>: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Fusión primaria del mineral (minería y   fundición).-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Fusión secundaria o recuperación de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chatarra.-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Fabricación y demolición de 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acumuladores.-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Fabricación y uso de pinturas.-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Recuperación de radiadores de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automóviles.-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Fabricación y uso de esmaltes </a:t>
            </a:r>
          </a:p>
          <a:p>
            <a:pPr>
              <a:buFontTx/>
              <a:buNone/>
            </a:pPr>
            <a:r>
              <a:rPr lang="es-ES" sz="3300">
                <a:effectLst>
                  <a:outerShdw blurRad="38100" dist="38100" dir="2700000" algn="tl">
                    <a:srgbClr val="FFFFFF"/>
                  </a:outerShdw>
                </a:effectLst>
              </a:rPr>
              <a:t>para cerámicas.-</a:t>
            </a:r>
          </a:p>
        </p:txBody>
      </p:sp>
      <p:sp>
        <p:nvSpPr>
          <p:cNvPr id="3079" name="AutoShape 7" descr="vol-int"/>
          <p:cNvSpPr>
            <a:spLocks noChangeAspect="1" noChangeArrowheads="1"/>
          </p:cNvSpPr>
          <p:nvPr/>
        </p:nvSpPr>
        <p:spPr bwMode="auto">
          <a:xfrm>
            <a:off x="155575" y="46038"/>
            <a:ext cx="4876800" cy="3657600"/>
          </a:xfrm>
          <a:prstGeom prst="rect">
            <a:avLst/>
          </a:prstGeom>
          <a:noFill/>
        </p:spPr>
        <p:txBody>
          <a:bodyPr/>
          <a:lstStyle/>
          <a:p>
            <a:endParaRPr lang="es-AR"/>
          </a:p>
        </p:txBody>
      </p:sp>
      <p:pic>
        <p:nvPicPr>
          <p:cNvPr id="3081" name="Picture 9" descr="miner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2689225"/>
            <a:ext cx="2484437" cy="4168775"/>
          </a:xfrm>
          <a:prstGeom prst="rect">
            <a:avLst/>
          </a:prstGeom>
          <a:noFill/>
          <a:ln w="38100" cmpd="dbl">
            <a:solidFill>
              <a:srgbClr val="FFCC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3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2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3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3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Usos</a:t>
            </a:r>
          </a:p>
        </p:txBody>
      </p:sp>
      <p:sp>
        <p:nvSpPr>
          <p:cNvPr id="2048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El plomo tiene muchos usos diferentes: Fabricación de baterías, municiones y cañerías, soldadura, pinturas , como aditivo de la gasolina de 84 octanos, fabricación de lápices de colores, plaguicidas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620000" cy="1752600"/>
          </a:xfrm>
        </p:spPr>
        <p:txBody>
          <a:bodyPr/>
          <a:lstStyle/>
          <a:p>
            <a:r>
              <a:rPr lang="es-ES_tradnl"/>
              <a:t>Concentraciones Máximas permisibles</a:t>
            </a:r>
          </a:p>
        </p:txBody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800600"/>
          </a:xfrm>
        </p:spPr>
        <p:txBody>
          <a:bodyPr/>
          <a:lstStyle/>
          <a:p>
            <a:r>
              <a:rPr lang="es-ES_tradnl"/>
              <a:t>Son niveles establecidos para el plomo, hasta los cuales este tóxico no causa efectos adversos en la salud. La OMS recomienda como LMP en:</a:t>
            </a:r>
          </a:p>
          <a:p>
            <a:r>
              <a:rPr lang="es-ES_tradnl"/>
              <a:t>Agua potable: 0,05 mg/lt</a:t>
            </a:r>
          </a:p>
          <a:p>
            <a:r>
              <a:rPr lang="es-ES_tradnl"/>
              <a:t>Aire               : 1,5 ug/m3 , 0,05 mg/m3</a:t>
            </a:r>
          </a:p>
          <a:p>
            <a:r>
              <a:rPr lang="es-ES_tradnl"/>
              <a:t>Alimentos      : 3 mg/persona/semana</a:t>
            </a:r>
          </a:p>
          <a:p>
            <a:r>
              <a:rPr lang="es-ES_tradnl"/>
              <a:t>Suelo              : 25 mg/Kg  </a:t>
            </a:r>
          </a:p>
          <a:p>
            <a:endParaRPr lang="es-ES_tradnl"/>
          </a:p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Plomo y Medio Ambiente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El plomo no se degrada, sin embargo compuestos de plomo son transformados por la luz solar, el aire y el agua.</a:t>
            </a:r>
          </a:p>
          <a:p>
            <a:r>
              <a:rPr lang="es-ES_tradnl"/>
              <a:t>Los efectos se manifiestan por acumulación del metal en diferentes órganos, produciendo trastorno en el tracto digestivo, los riñones, los huesos y los nervios.</a:t>
            </a:r>
          </a:p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La salud y el plomo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/>
              <a:t>El plomo puede afectar a casi todos los órganos y sistemas. El más sensible es el sistema nervioso. También daña a los riñones y al sistema reproductivo; puede causar debilitamiento de los dedos, afectar la memoria, puede producir anemia, un trastorno de la sangre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Como reducir el riesgo de exposicion al plomo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382000" cy="4419600"/>
          </a:xfrm>
        </p:spPr>
        <p:txBody>
          <a:bodyPr/>
          <a:lstStyle/>
          <a:p>
            <a:r>
              <a:rPr lang="es-ES_tradnl"/>
              <a:t>Evitar exposición a fuentes de plomo, evitar contacto con superficies con pintura de plomo (viviendas construídas antes de 1978).</a:t>
            </a:r>
          </a:p>
          <a:p>
            <a:r>
              <a:rPr lang="es-ES_tradnl"/>
              <a:t>Haga correr el agua por 15 a 20 segundos antes de beberla.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molino">
  <a:themeElements>
    <a:clrScheme name="Remolino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Remolin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Remolino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molino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molino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Office\Plantillas\Diseños de presentaciones\REMOLINO.POT</Template>
  <TotalTime>546</TotalTime>
  <Words>1452</Words>
  <Application>Microsoft Office PowerPoint</Application>
  <PresentationFormat>Presentación en pantalla (4:3)</PresentationFormat>
  <Paragraphs>92</Paragraphs>
  <Slides>33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33</vt:i4>
      </vt:variant>
    </vt:vector>
  </HeadingPairs>
  <TitlesOfParts>
    <vt:vector size="35" baseType="lpstr">
      <vt:lpstr>Remolino</vt:lpstr>
      <vt:lpstr>Documento</vt:lpstr>
      <vt:lpstr>PLOMO</vt:lpstr>
      <vt:lpstr>Qué es el Plomo?</vt:lpstr>
      <vt:lpstr>Diapositiva 3</vt:lpstr>
      <vt:lpstr>Diapositiva 4</vt:lpstr>
      <vt:lpstr>Usos</vt:lpstr>
      <vt:lpstr>Concentraciones Máximas permisibles</vt:lpstr>
      <vt:lpstr>Plomo y Medio Ambiente</vt:lpstr>
      <vt:lpstr>La salud y el plomo</vt:lpstr>
      <vt:lpstr>Como reducir el riesgo de exposicion al plomo</vt:lpstr>
      <vt:lpstr>Plomo en el organismo</vt:lpstr>
      <vt:lpstr>Evaluación de concentración del plomo</vt:lpstr>
      <vt:lpstr>Diapositiva 12</vt:lpstr>
      <vt:lpstr>Saturnismo</vt:lpstr>
      <vt:lpstr>Vias de ingreso</vt:lpstr>
      <vt:lpstr>Diapositiva 15</vt:lpstr>
      <vt:lpstr>Diapositiva 16</vt:lpstr>
      <vt:lpstr>Actividades Industriales</vt:lpstr>
      <vt:lpstr>Diapositiva 18</vt:lpstr>
      <vt:lpstr>Intoxicación por plomo</vt:lpstr>
      <vt:lpstr>Diapositiva 20</vt:lpstr>
      <vt:lpstr>Prevención de la enfermedad</vt:lpstr>
      <vt:lpstr>Que deben hacer los empleadores para prevenir la intoxicación</vt:lpstr>
      <vt:lpstr>Diapositiva 23</vt:lpstr>
      <vt:lpstr>Diapositiva 24</vt:lpstr>
      <vt:lpstr>Diapositiva 25</vt:lpstr>
      <vt:lpstr>Que deben hacer los trabajadores para evitar intoxicación por el plomo</vt:lpstr>
      <vt:lpstr>Diapositiva 27</vt:lpstr>
      <vt:lpstr>Medidas de Salud y Seguridad</vt:lpstr>
      <vt:lpstr>Diapositiva 29</vt:lpstr>
      <vt:lpstr>Diapositiva 30</vt:lpstr>
      <vt:lpstr>Diapositiva 31</vt:lpstr>
      <vt:lpstr>Diapositiva 32</vt:lpstr>
      <vt:lpstr>Diapositiva 33</vt:lpstr>
    </vt:vector>
  </TitlesOfParts>
  <Company>Digesa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PLOMO</dc:title>
  <dc:creator>digesa</dc:creator>
  <cp:lastModifiedBy>Ricardo</cp:lastModifiedBy>
  <cp:revision>17</cp:revision>
  <dcterms:created xsi:type="dcterms:W3CDTF">2005-04-13T12:59:18Z</dcterms:created>
  <dcterms:modified xsi:type="dcterms:W3CDTF">2017-02-27T12:23:55Z</dcterms:modified>
</cp:coreProperties>
</file>