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57" r:id="rId2"/>
    <p:sldId id="266" r:id="rId3"/>
    <p:sldId id="418" r:id="rId4"/>
    <p:sldId id="510" r:id="rId5"/>
    <p:sldId id="516" r:id="rId6"/>
    <p:sldId id="518" r:id="rId7"/>
    <p:sldId id="493" r:id="rId8"/>
    <p:sldId id="519" r:id="rId9"/>
    <p:sldId id="520" r:id="rId10"/>
    <p:sldId id="546" r:id="rId11"/>
    <p:sldId id="551" r:id="rId12"/>
    <p:sldId id="256" r:id="rId13"/>
    <p:sldId id="531" r:id="rId14"/>
    <p:sldId id="532" r:id="rId15"/>
    <p:sldId id="533" r:id="rId16"/>
    <p:sldId id="534" r:id="rId17"/>
    <p:sldId id="535" r:id="rId18"/>
    <p:sldId id="536" r:id="rId19"/>
    <p:sldId id="537" r:id="rId20"/>
    <p:sldId id="538" r:id="rId21"/>
    <p:sldId id="539" r:id="rId22"/>
    <p:sldId id="540" r:id="rId23"/>
    <p:sldId id="541" r:id="rId24"/>
    <p:sldId id="542" r:id="rId25"/>
    <p:sldId id="543" r:id="rId26"/>
    <p:sldId id="545" r:id="rId27"/>
    <p:sldId id="555" r:id="rId28"/>
    <p:sldId id="521" r:id="rId29"/>
    <p:sldId id="523" r:id="rId30"/>
    <p:sldId id="468" r:id="rId31"/>
    <p:sldId id="524" r:id="rId32"/>
    <p:sldId id="525" r:id="rId33"/>
    <p:sldId id="472" r:id="rId34"/>
    <p:sldId id="284" r:id="rId35"/>
    <p:sldId id="294" r:id="rId36"/>
    <p:sldId id="456" r:id="rId37"/>
    <p:sldId id="291" r:id="rId38"/>
    <p:sldId id="292" r:id="rId39"/>
    <p:sldId id="297" r:id="rId40"/>
    <p:sldId id="328" r:id="rId41"/>
    <p:sldId id="325" r:id="rId42"/>
    <p:sldId id="298" r:id="rId43"/>
    <p:sldId id="458" r:id="rId44"/>
    <p:sldId id="459" r:id="rId45"/>
    <p:sldId id="434" r:id="rId46"/>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C792CA-7285-4144-BDD4-41B6FCCE0EA0}" type="datetimeFigureOut">
              <a:rPr lang="es-AR" smtClean="0"/>
              <a:t>30/10/2025</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219D0D-3365-4E31-A0F7-4BDEBA9A2847}" type="slidenum">
              <a:rPr lang="es-AR" smtClean="0"/>
              <a:t>‹Nº›</a:t>
            </a:fld>
            <a:endParaRPr lang="es-AR"/>
          </a:p>
        </p:txBody>
      </p:sp>
    </p:spTree>
    <p:extLst>
      <p:ext uri="{BB962C8B-B14F-4D97-AF65-F5344CB8AC3E}">
        <p14:creationId xmlns:p14="http://schemas.microsoft.com/office/powerpoint/2010/main" val="3936244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1F17D4-C17F-4FB0-8241-06907B326CD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BCC4D734-9FFA-4EC7-8545-994C4EEC4E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890253CD-F37C-4EB2-907A-D3AC19BEE2D5}"/>
              </a:ext>
            </a:extLst>
          </p:cNvPr>
          <p:cNvSpPr>
            <a:spLocks noGrp="1"/>
          </p:cNvSpPr>
          <p:nvPr>
            <p:ph type="dt" sz="half" idx="10"/>
          </p:nvPr>
        </p:nvSpPr>
        <p:spPr/>
        <p:txBody>
          <a:bodyPr/>
          <a:lstStyle/>
          <a:p>
            <a:fld id="{BC8AC10E-E567-4F74-85CD-297888FAC01E}" type="datetimeFigureOut">
              <a:rPr lang="es-AR" smtClean="0"/>
              <a:t>30/10/2025</a:t>
            </a:fld>
            <a:endParaRPr lang="es-AR"/>
          </a:p>
        </p:txBody>
      </p:sp>
      <p:sp>
        <p:nvSpPr>
          <p:cNvPr id="5" name="Marcador de pie de página 4">
            <a:extLst>
              <a:ext uri="{FF2B5EF4-FFF2-40B4-BE49-F238E27FC236}">
                <a16:creationId xmlns:a16="http://schemas.microsoft.com/office/drawing/2014/main" id="{B496CC3D-FADE-4612-BA40-EDB99DE27B66}"/>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5A446AF1-84AE-473E-BB0F-42602216A5B0}"/>
              </a:ext>
            </a:extLst>
          </p:cNvPr>
          <p:cNvSpPr>
            <a:spLocks noGrp="1"/>
          </p:cNvSpPr>
          <p:nvPr>
            <p:ph type="sldNum" sz="quarter" idx="12"/>
          </p:nvPr>
        </p:nvSpPr>
        <p:spPr/>
        <p:txBody>
          <a:bodyPr/>
          <a:lstStyle/>
          <a:p>
            <a:fld id="{59FF460B-E167-4A52-9AB3-AE2EFAAE4B53}" type="slidenum">
              <a:rPr lang="es-AR" smtClean="0"/>
              <a:t>‹Nº›</a:t>
            </a:fld>
            <a:endParaRPr lang="es-AR"/>
          </a:p>
        </p:txBody>
      </p:sp>
    </p:spTree>
    <p:extLst>
      <p:ext uri="{BB962C8B-B14F-4D97-AF65-F5344CB8AC3E}">
        <p14:creationId xmlns:p14="http://schemas.microsoft.com/office/powerpoint/2010/main" val="813310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3F6AFE-E9B8-46E9-8EA7-EA76CF29D525}"/>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984C8685-7E81-477F-B466-4BD866D20C9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02EF5FC2-B386-4B45-B9BD-ABE7E8F259DE}"/>
              </a:ext>
            </a:extLst>
          </p:cNvPr>
          <p:cNvSpPr>
            <a:spLocks noGrp="1"/>
          </p:cNvSpPr>
          <p:nvPr>
            <p:ph type="dt" sz="half" idx="10"/>
          </p:nvPr>
        </p:nvSpPr>
        <p:spPr/>
        <p:txBody>
          <a:bodyPr/>
          <a:lstStyle/>
          <a:p>
            <a:fld id="{BC8AC10E-E567-4F74-85CD-297888FAC01E}" type="datetimeFigureOut">
              <a:rPr lang="es-AR" smtClean="0"/>
              <a:t>30/10/2025</a:t>
            </a:fld>
            <a:endParaRPr lang="es-AR"/>
          </a:p>
        </p:txBody>
      </p:sp>
      <p:sp>
        <p:nvSpPr>
          <p:cNvPr id="5" name="Marcador de pie de página 4">
            <a:extLst>
              <a:ext uri="{FF2B5EF4-FFF2-40B4-BE49-F238E27FC236}">
                <a16:creationId xmlns:a16="http://schemas.microsoft.com/office/drawing/2014/main" id="{7EC48A46-971B-484C-966B-E5EC20593AFA}"/>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E8317C99-CF60-4F03-8EA7-69814A0CC011}"/>
              </a:ext>
            </a:extLst>
          </p:cNvPr>
          <p:cNvSpPr>
            <a:spLocks noGrp="1"/>
          </p:cNvSpPr>
          <p:nvPr>
            <p:ph type="sldNum" sz="quarter" idx="12"/>
          </p:nvPr>
        </p:nvSpPr>
        <p:spPr/>
        <p:txBody>
          <a:bodyPr/>
          <a:lstStyle/>
          <a:p>
            <a:fld id="{59FF460B-E167-4A52-9AB3-AE2EFAAE4B53}" type="slidenum">
              <a:rPr lang="es-AR" smtClean="0"/>
              <a:t>‹Nº›</a:t>
            </a:fld>
            <a:endParaRPr lang="es-AR"/>
          </a:p>
        </p:txBody>
      </p:sp>
    </p:spTree>
    <p:extLst>
      <p:ext uri="{BB962C8B-B14F-4D97-AF65-F5344CB8AC3E}">
        <p14:creationId xmlns:p14="http://schemas.microsoft.com/office/powerpoint/2010/main" val="934960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818EF3F-1560-4180-BB4D-6080B432668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FEB1E09B-8655-4B90-B68F-2A59F08B7B1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48633311-5949-486C-B719-201475EF3532}"/>
              </a:ext>
            </a:extLst>
          </p:cNvPr>
          <p:cNvSpPr>
            <a:spLocks noGrp="1"/>
          </p:cNvSpPr>
          <p:nvPr>
            <p:ph type="dt" sz="half" idx="10"/>
          </p:nvPr>
        </p:nvSpPr>
        <p:spPr/>
        <p:txBody>
          <a:bodyPr/>
          <a:lstStyle/>
          <a:p>
            <a:fld id="{BC8AC10E-E567-4F74-85CD-297888FAC01E}" type="datetimeFigureOut">
              <a:rPr lang="es-AR" smtClean="0"/>
              <a:t>30/10/2025</a:t>
            </a:fld>
            <a:endParaRPr lang="es-AR"/>
          </a:p>
        </p:txBody>
      </p:sp>
      <p:sp>
        <p:nvSpPr>
          <p:cNvPr id="5" name="Marcador de pie de página 4">
            <a:extLst>
              <a:ext uri="{FF2B5EF4-FFF2-40B4-BE49-F238E27FC236}">
                <a16:creationId xmlns:a16="http://schemas.microsoft.com/office/drawing/2014/main" id="{149182C6-3D17-42AF-9301-E381A96F5C4D}"/>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E8CFF08A-8BAA-4DFF-A5AE-1DD8660157FF}"/>
              </a:ext>
            </a:extLst>
          </p:cNvPr>
          <p:cNvSpPr>
            <a:spLocks noGrp="1"/>
          </p:cNvSpPr>
          <p:nvPr>
            <p:ph type="sldNum" sz="quarter" idx="12"/>
          </p:nvPr>
        </p:nvSpPr>
        <p:spPr/>
        <p:txBody>
          <a:bodyPr/>
          <a:lstStyle/>
          <a:p>
            <a:fld id="{59FF460B-E167-4A52-9AB3-AE2EFAAE4B53}" type="slidenum">
              <a:rPr lang="es-AR" smtClean="0"/>
              <a:t>‹Nº›</a:t>
            </a:fld>
            <a:endParaRPr lang="es-AR"/>
          </a:p>
        </p:txBody>
      </p:sp>
    </p:spTree>
    <p:extLst>
      <p:ext uri="{BB962C8B-B14F-4D97-AF65-F5344CB8AC3E}">
        <p14:creationId xmlns:p14="http://schemas.microsoft.com/office/powerpoint/2010/main" val="4084018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0DC358-731E-48BC-9686-96FC7DAA2BDE}"/>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DA42E771-302C-4DD1-B88E-BB0B171728F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2A2B32C7-B9B3-4625-A93B-D7D91AA50059}"/>
              </a:ext>
            </a:extLst>
          </p:cNvPr>
          <p:cNvSpPr>
            <a:spLocks noGrp="1"/>
          </p:cNvSpPr>
          <p:nvPr>
            <p:ph type="dt" sz="half" idx="10"/>
          </p:nvPr>
        </p:nvSpPr>
        <p:spPr/>
        <p:txBody>
          <a:bodyPr/>
          <a:lstStyle/>
          <a:p>
            <a:fld id="{BC8AC10E-E567-4F74-85CD-297888FAC01E}" type="datetimeFigureOut">
              <a:rPr lang="es-AR" smtClean="0"/>
              <a:t>30/10/2025</a:t>
            </a:fld>
            <a:endParaRPr lang="es-AR"/>
          </a:p>
        </p:txBody>
      </p:sp>
      <p:sp>
        <p:nvSpPr>
          <p:cNvPr id="5" name="Marcador de pie de página 4">
            <a:extLst>
              <a:ext uri="{FF2B5EF4-FFF2-40B4-BE49-F238E27FC236}">
                <a16:creationId xmlns:a16="http://schemas.microsoft.com/office/drawing/2014/main" id="{0EA1D784-44C7-44D4-A466-70D20C6B1D8E}"/>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E016E4F6-F798-4D85-835F-EFB3108B96AB}"/>
              </a:ext>
            </a:extLst>
          </p:cNvPr>
          <p:cNvSpPr>
            <a:spLocks noGrp="1"/>
          </p:cNvSpPr>
          <p:nvPr>
            <p:ph type="sldNum" sz="quarter" idx="12"/>
          </p:nvPr>
        </p:nvSpPr>
        <p:spPr/>
        <p:txBody>
          <a:bodyPr/>
          <a:lstStyle/>
          <a:p>
            <a:fld id="{59FF460B-E167-4A52-9AB3-AE2EFAAE4B53}" type="slidenum">
              <a:rPr lang="es-AR" smtClean="0"/>
              <a:t>‹Nº›</a:t>
            </a:fld>
            <a:endParaRPr lang="es-AR"/>
          </a:p>
        </p:txBody>
      </p:sp>
    </p:spTree>
    <p:extLst>
      <p:ext uri="{BB962C8B-B14F-4D97-AF65-F5344CB8AC3E}">
        <p14:creationId xmlns:p14="http://schemas.microsoft.com/office/powerpoint/2010/main" val="1817846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54EA4-937D-4E6B-8213-41D057C3A51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AF58BDFE-1BEA-4400-8DD0-7ED44DF17C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E0C558B-735C-470C-8426-14D94F0B97FB}"/>
              </a:ext>
            </a:extLst>
          </p:cNvPr>
          <p:cNvSpPr>
            <a:spLocks noGrp="1"/>
          </p:cNvSpPr>
          <p:nvPr>
            <p:ph type="dt" sz="half" idx="10"/>
          </p:nvPr>
        </p:nvSpPr>
        <p:spPr/>
        <p:txBody>
          <a:bodyPr/>
          <a:lstStyle/>
          <a:p>
            <a:fld id="{BC8AC10E-E567-4F74-85CD-297888FAC01E}" type="datetimeFigureOut">
              <a:rPr lang="es-AR" smtClean="0"/>
              <a:t>30/10/2025</a:t>
            </a:fld>
            <a:endParaRPr lang="es-AR"/>
          </a:p>
        </p:txBody>
      </p:sp>
      <p:sp>
        <p:nvSpPr>
          <p:cNvPr id="5" name="Marcador de pie de página 4">
            <a:extLst>
              <a:ext uri="{FF2B5EF4-FFF2-40B4-BE49-F238E27FC236}">
                <a16:creationId xmlns:a16="http://schemas.microsoft.com/office/drawing/2014/main" id="{9C5BE71F-9AF6-4110-91E3-378465097D7B}"/>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DD93589F-F713-4DD2-B462-BB12A828AFBB}"/>
              </a:ext>
            </a:extLst>
          </p:cNvPr>
          <p:cNvSpPr>
            <a:spLocks noGrp="1"/>
          </p:cNvSpPr>
          <p:nvPr>
            <p:ph type="sldNum" sz="quarter" idx="12"/>
          </p:nvPr>
        </p:nvSpPr>
        <p:spPr/>
        <p:txBody>
          <a:bodyPr/>
          <a:lstStyle/>
          <a:p>
            <a:fld id="{59FF460B-E167-4A52-9AB3-AE2EFAAE4B53}" type="slidenum">
              <a:rPr lang="es-AR" smtClean="0"/>
              <a:t>‹Nº›</a:t>
            </a:fld>
            <a:endParaRPr lang="es-AR"/>
          </a:p>
        </p:txBody>
      </p:sp>
    </p:spTree>
    <p:extLst>
      <p:ext uri="{BB962C8B-B14F-4D97-AF65-F5344CB8AC3E}">
        <p14:creationId xmlns:p14="http://schemas.microsoft.com/office/powerpoint/2010/main" val="4143668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8FC334-6113-4ADA-BB2A-537548FF05E2}"/>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47A1A692-B80C-409C-B54F-5AEF07FD99B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57E4FB80-5FD7-494F-BE7E-86542A3871A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055E3AEC-95FC-4BF6-8239-DB58FD97787E}"/>
              </a:ext>
            </a:extLst>
          </p:cNvPr>
          <p:cNvSpPr>
            <a:spLocks noGrp="1"/>
          </p:cNvSpPr>
          <p:nvPr>
            <p:ph type="dt" sz="half" idx="10"/>
          </p:nvPr>
        </p:nvSpPr>
        <p:spPr/>
        <p:txBody>
          <a:bodyPr/>
          <a:lstStyle/>
          <a:p>
            <a:fld id="{BC8AC10E-E567-4F74-85CD-297888FAC01E}" type="datetimeFigureOut">
              <a:rPr lang="es-AR" smtClean="0"/>
              <a:t>30/10/2025</a:t>
            </a:fld>
            <a:endParaRPr lang="es-AR"/>
          </a:p>
        </p:txBody>
      </p:sp>
      <p:sp>
        <p:nvSpPr>
          <p:cNvPr id="6" name="Marcador de pie de página 5">
            <a:extLst>
              <a:ext uri="{FF2B5EF4-FFF2-40B4-BE49-F238E27FC236}">
                <a16:creationId xmlns:a16="http://schemas.microsoft.com/office/drawing/2014/main" id="{97E1C56A-55EF-4018-B109-DD75DE900F36}"/>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D7B612FE-F1E8-4151-A8DF-DF2012411914}"/>
              </a:ext>
            </a:extLst>
          </p:cNvPr>
          <p:cNvSpPr>
            <a:spLocks noGrp="1"/>
          </p:cNvSpPr>
          <p:nvPr>
            <p:ph type="sldNum" sz="quarter" idx="12"/>
          </p:nvPr>
        </p:nvSpPr>
        <p:spPr/>
        <p:txBody>
          <a:bodyPr/>
          <a:lstStyle/>
          <a:p>
            <a:fld id="{59FF460B-E167-4A52-9AB3-AE2EFAAE4B53}" type="slidenum">
              <a:rPr lang="es-AR" smtClean="0"/>
              <a:t>‹Nº›</a:t>
            </a:fld>
            <a:endParaRPr lang="es-AR"/>
          </a:p>
        </p:txBody>
      </p:sp>
    </p:spTree>
    <p:extLst>
      <p:ext uri="{BB962C8B-B14F-4D97-AF65-F5344CB8AC3E}">
        <p14:creationId xmlns:p14="http://schemas.microsoft.com/office/powerpoint/2010/main" val="1186295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503E1F-A5EE-43E1-8DC2-8139A088EAB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82E3C19F-661A-411D-B051-DD30CCE797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F64A26B-7AD4-47F8-A4EC-A8987C91B6E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31FC7CAF-B9C2-40F8-BFA4-8E7C1A0213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A3776A2-F7C7-4330-AEBB-235F0582114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10E80B06-6DEC-411B-BCAE-EFF6F59889EC}"/>
              </a:ext>
            </a:extLst>
          </p:cNvPr>
          <p:cNvSpPr>
            <a:spLocks noGrp="1"/>
          </p:cNvSpPr>
          <p:nvPr>
            <p:ph type="dt" sz="half" idx="10"/>
          </p:nvPr>
        </p:nvSpPr>
        <p:spPr/>
        <p:txBody>
          <a:bodyPr/>
          <a:lstStyle/>
          <a:p>
            <a:fld id="{BC8AC10E-E567-4F74-85CD-297888FAC01E}" type="datetimeFigureOut">
              <a:rPr lang="es-AR" smtClean="0"/>
              <a:t>30/10/2025</a:t>
            </a:fld>
            <a:endParaRPr lang="es-AR"/>
          </a:p>
        </p:txBody>
      </p:sp>
      <p:sp>
        <p:nvSpPr>
          <p:cNvPr id="8" name="Marcador de pie de página 7">
            <a:extLst>
              <a:ext uri="{FF2B5EF4-FFF2-40B4-BE49-F238E27FC236}">
                <a16:creationId xmlns:a16="http://schemas.microsoft.com/office/drawing/2014/main" id="{85A1AFBA-259C-4A03-8DF3-F905A758C086}"/>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FA67237C-235A-4010-AADA-7B16D68C4D59}"/>
              </a:ext>
            </a:extLst>
          </p:cNvPr>
          <p:cNvSpPr>
            <a:spLocks noGrp="1"/>
          </p:cNvSpPr>
          <p:nvPr>
            <p:ph type="sldNum" sz="quarter" idx="12"/>
          </p:nvPr>
        </p:nvSpPr>
        <p:spPr/>
        <p:txBody>
          <a:bodyPr/>
          <a:lstStyle/>
          <a:p>
            <a:fld id="{59FF460B-E167-4A52-9AB3-AE2EFAAE4B53}" type="slidenum">
              <a:rPr lang="es-AR" smtClean="0"/>
              <a:t>‹Nº›</a:t>
            </a:fld>
            <a:endParaRPr lang="es-AR"/>
          </a:p>
        </p:txBody>
      </p:sp>
    </p:spTree>
    <p:extLst>
      <p:ext uri="{BB962C8B-B14F-4D97-AF65-F5344CB8AC3E}">
        <p14:creationId xmlns:p14="http://schemas.microsoft.com/office/powerpoint/2010/main" val="796365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75FF83-9F5E-46DA-B4B6-A77D07785462}"/>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0401443C-B617-493F-A619-78CF9F7B1549}"/>
              </a:ext>
            </a:extLst>
          </p:cNvPr>
          <p:cNvSpPr>
            <a:spLocks noGrp="1"/>
          </p:cNvSpPr>
          <p:nvPr>
            <p:ph type="dt" sz="half" idx="10"/>
          </p:nvPr>
        </p:nvSpPr>
        <p:spPr/>
        <p:txBody>
          <a:bodyPr/>
          <a:lstStyle/>
          <a:p>
            <a:fld id="{BC8AC10E-E567-4F74-85CD-297888FAC01E}" type="datetimeFigureOut">
              <a:rPr lang="es-AR" smtClean="0"/>
              <a:t>30/10/2025</a:t>
            </a:fld>
            <a:endParaRPr lang="es-AR"/>
          </a:p>
        </p:txBody>
      </p:sp>
      <p:sp>
        <p:nvSpPr>
          <p:cNvPr id="4" name="Marcador de pie de página 3">
            <a:extLst>
              <a:ext uri="{FF2B5EF4-FFF2-40B4-BE49-F238E27FC236}">
                <a16:creationId xmlns:a16="http://schemas.microsoft.com/office/drawing/2014/main" id="{6E454449-4D66-4F29-807B-CF3FD06A91FD}"/>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2A7A85B9-06A5-4B93-8AFB-D3E1DBFD858F}"/>
              </a:ext>
            </a:extLst>
          </p:cNvPr>
          <p:cNvSpPr>
            <a:spLocks noGrp="1"/>
          </p:cNvSpPr>
          <p:nvPr>
            <p:ph type="sldNum" sz="quarter" idx="12"/>
          </p:nvPr>
        </p:nvSpPr>
        <p:spPr/>
        <p:txBody>
          <a:bodyPr/>
          <a:lstStyle/>
          <a:p>
            <a:fld id="{59FF460B-E167-4A52-9AB3-AE2EFAAE4B53}" type="slidenum">
              <a:rPr lang="es-AR" smtClean="0"/>
              <a:t>‹Nº›</a:t>
            </a:fld>
            <a:endParaRPr lang="es-AR"/>
          </a:p>
        </p:txBody>
      </p:sp>
    </p:spTree>
    <p:extLst>
      <p:ext uri="{BB962C8B-B14F-4D97-AF65-F5344CB8AC3E}">
        <p14:creationId xmlns:p14="http://schemas.microsoft.com/office/powerpoint/2010/main" val="4130932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3E688F2-87A9-4E2B-A8A8-B928E5A50AC5}"/>
              </a:ext>
            </a:extLst>
          </p:cNvPr>
          <p:cNvSpPr>
            <a:spLocks noGrp="1"/>
          </p:cNvSpPr>
          <p:nvPr>
            <p:ph type="dt" sz="half" idx="10"/>
          </p:nvPr>
        </p:nvSpPr>
        <p:spPr/>
        <p:txBody>
          <a:bodyPr/>
          <a:lstStyle/>
          <a:p>
            <a:fld id="{BC8AC10E-E567-4F74-85CD-297888FAC01E}" type="datetimeFigureOut">
              <a:rPr lang="es-AR" smtClean="0"/>
              <a:t>30/10/2025</a:t>
            </a:fld>
            <a:endParaRPr lang="es-AR"/>
          </a:p>
        </p:txBody>
      </p:sp>
      <p:sp>
        <p:nvSpPr>
          <p:cNvPr id="3" name="Marcador de pie de página 2">
            <a:extLst>
              <a:ext uri="{FF2B5EF4-FFF2-40B4-BE49-F238E27FC236}">
                <a16:creationId xmlns:a16="http://schemas.microsoft.com/office/drawing/2014/main" id="{9A2F86C9-41AF-44F6-8996-C722A87FD9FF}"/>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D12D9385-A9B1-43C3-8AA0-DC79EADB2ECA}"/>
              </a:ext>
            </a:extLst>
          </p:cNvPr>
          <p:cNvSpPr>
            <a:spLocks noGrp="1"/>
          </p:cNvSpPr>
          <p:nvPr>
            <p:ph type="sldNum" sz="quarter" idx="12"/>
          </p:nvPr>
        </p:nvSpPr>
        <p:spPr/>
        <p:txBody>
          <a:bodyPr/>
          <a:lstStyle/>
          <a:p>
            <a:fld id="{59FF460B-E167-4A52-9AB3-AE2EFAAE4B53}" type="slidenum">
              <a:rPr lang="es-AR" smtClean="0"/>
              <a:t>‹Nº›</a:t>
            </a:fld>
            <a:endParaRPr lang="es-AR"/>
          </a:p>
        </p:txBody>
      </p:sp>
    </p:spTree>
    <p:extLst>
      <p:ext uri="{BB962C8B-B14F-4D97-AF65-F5344CB8AC3E}">
        <p14:creationId xmlns:p14="http://schemas.microsoft.com/office/powerpoint/2010/main" val="357218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849E7E-CA63-4CA9-9CAA-489B8A98DD1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1E2DD1C3-3DF7-4D08-80AB-18DC42E860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E1425E81-213F-44F8-881D-8FBDB5C83C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2B50CFE-5743-4E36-A3E7-1788082FD258}"/>
              </a:ext>
            </a:extLst>
          </p:cNvPr>
          <p:cNvSpPr>
            <a:spLocks noGrp="1"/>
          </p:cNvSpPr>
          <p:nvPr>
            <p:ph type="dt" sz="half" idx="10"/>
          </p:nvPr>
        </p:nvSpPr>
        <p:spPr/>
        <p:txBody>
          <a:bodyPr/>
          <a:lstStyle/>
          <a:p>
            <a:fld id="{BC8AC10E-E567-4F74-85CD-297888FAC01E}" type="datetimeFigureOut">
              <a:rPr lang="es-AR" smtClean="0"/>
              <a:t>30/10/2025</a:t>
            </a:fld>
            <a:endParaRPr lang="es-AR"/>
          </a:p>
        </p:txBody>
      </p:sp>
      <p:sp>
        <p:nvSpPr>
          <p:cNvPr id="6" name="Marcador de pie de página 5">
            <a:extLst>
              <a:ext uri="{FF2B5EF4-FFF2-40B4-BE49-F238E27FC236}">
                <a16:creationId xmlns:a16="http://schemas.microsoft.com/office/drawing/2014/main" id="{D49F8BF0-D67F-487F-83FE-ACB6A1464E9C}"/>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04367E01-9B80-45A9-BAFD-81DEB81B9754}"/>
              </a:ext>
            </a:extLst>
          </p:cNvPr>
          <p:cNvSpPr>
            <a:spLocks noGrp="1"/>
          </p:cNvSpPr>
          <p:nvPr>
            <p:ph type="sldNum" sz="quarter" idx="12"/>
          </p:nvPr>
        </p:nvSpPr>
        <p:spPr/>
        <p:txBody>
          <a:bodyPr/>
          <a:lstStyle/>
          <a:p>
            <a:fld id="{59FF460B-E167-4A52-9AB3-AE2EFAAE4B53}" type="slidenum">
              <a:rPr lang="es-AR" smtClean="0"/>
              <a:t>‹Nº›</a:t>
            </a:fld>
            <a:endParaRPr lang="es-AR"/>
          </a:p>
        </p:txBody>
      </p:sp>
    </p:spTree>
    <p:extLst>
      <p:ext uri="{BB962C8B-B14F-4D97-AF65-F5344CB8AC3E}">
        <p14:creationId xmlns:p14="http://schemas.microsoft.com/office/powerpoint/2010/main" val="2100122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62FD07-5988-4772-951F-61B640D098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601E8F3F-1F65-475A-836C-859F4201F1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59DE86D1-2760-4CFB-A4C0-ED326840C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38E49EB-12D0-456C-A696-1AA64197E9C9}"/>
              </a:ext>
            </a:extLst>
          </p:cNvPr>
          <p:cNvSpPr>
            <a:spLocks noGrp="1"/>
          </p:cNvSpPr>
          <p:nvPr>
            <p:ph type="dt" sz="half" idx="10"/>
          </p:nvPr>
        </p:nvSpPr>
        <p:spPr/>
        <p:txBody>
          <a:bodyPr/>
          <a:lstStyle/>
          <a:p>
            <a:fld id="{BC8AC10E-E567-4F74-85CD-297888FAC01E}" type="datetimeFigureOut">
              <a:rPr lang="es-AR" smtClean="0"/>
              <a:t>30/10/2025</a:t>
            </a:fld>
            <a:endParaRPr lang="es-AR"/>
          </a:p>
        </p:txBody>
      </p:sp>
      <p:sp>
        <p:nvSpPr>
          <p:cNvPr id="6" name="Marcador de pie de página 5">
            <a:extLst>
              <a:ext uri="{FF2B5EF4-FFF2-40B4-BE49-F238E27FC236}">
                <a16:creationId xmlns:a16="http://schemas.microsoft.com/office/drawing/2014/main" id="{D7298DB5-05E3-4A18-BAD0-0D75131FC519}"/>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82A6450D-CCCA-4A00-A61E-717483D5FC94}"/>
              </a:ext>
            </a:extLst>
          </p:cNvPr>
          <p:cNvSpPr>
            <a:spLocks noGrp="1"/>
          </p:cNvSpPr>
          <p:nvPr>
            <p:ph type="sldNum" sz="quarter" idx="12"/>
          </p:nvPr>
        </p:nvSpPr>
        <p:spPr/>
        <p:txBody>
          <a:bodyPr/>
          <a:lstStyle/>
          <a:p>
            <a:fld id="{59FF460B-E167-4A52-9AB3-AE2EFAAE4B53}" type="slidenum">
              <a:rPr lang="es-AR" smtClean="0"/>
              <a:t>‹Nº›</a:t>
            </a:fld>
            <a:endParaRPr lang="es-AR"/>
          </a:p>
        </p:txBody>
      </p:sp>
    </p:spTree>
    <p:extLst>
      <p:ext uri="{BB962C8B-B14F-4D97-AF65-F5344CB8AC3E}">
        <p14:creationId xmlns:p14="http://schemas.microsoft.com/office/powerpoint/2010/main" val="1972771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767CC7D-C09C-4D2D-A693-8BAB6FF517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C35D37A4-9C3E-47DD-A262-074CC39D8B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94E89964-3172-4E9E-B8BB-8A373733DC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AC10E-E567-4F74-85CD-297888FAC01E}" type="datetimeFigureOut">
              <a:rPr lang="es-AR" smtClean="0"/>
              <a:t>30/10/2025</a:t>
            </a:fld>
            <a:endParaRPr lang="es-AR"/>
          </a:p>
        </p:txBody>
      </p:sp>
      <p:sp>
        <p:nvSpPr>
          <p:cNvPr id="5" name="Marcador de pie de página 4">
            <a:extLst>
              <a:ext uri="{FF2B5EF4-FFF2-40B4-BE49-F238E27FC236}">
                <a16:creationId xmlns:a16="http://schemas.microsoft.com/office/drawing/2014/main" id="{6A578FB0-6C29-4433-9714-BD60D6F868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a16="http://schemas.microsoft.com/office/drawing/2014/main" id="{5A0ACB6C-4A18-42FF-9448-A5E0763518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FF460B-E167-4A52-9AB3-AE2EFAAE4B53}" type="slidenum">
              <a:rPr lang="es-AR" smtClean="0"/>
              <a:t>‹Nº›</a:t>
            </a:fld>
            <a:endParaRPr lang="es-AR"/>
          </a:p>
        </p:txBody>
      </p:sp>
    </p:spTree>
    <p:extLst>
      <p:ext uri="{BB962C8B-B14F-4D97-AF65-F5344CB8AC3E}">
        <p14:creationId xmlns:p14="http://schemas.microsoft.com/office/powerpoint/2010/main" val="804512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yjB5s7OBFw4?feature=oembed" TargetMode="Externa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Ficha%20de%20c&#225;tedra.%20L&#211;PEZ%20HANA,%20S.%20-%20El%20problema%20de%20la%20inducci&#243;n..mp4" TargetMode="External"/><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hyperlink" Target="Secretos%20del%20stevia%20-%20Santiago%20Liaudat%20en%20Desde%20el%20Conocimiento.mp4"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Unidad%203/Soporte_tecnico_en_la_edad_media.wmv"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B3EDB-F9AE-4903-BE0B-76897B950DC9}"/>
              </a:ext>
            </a:extLst>
          </p:cNvPr>
          <p:cNvSpPr>
            <a:spLocks noGrp="1"/>
          </p:cNvSpPr>
          <p:nvPr>
            <p:ph type="title"/>
          </p:nvPr>
        </p:nvSpPr>
        <p:spPr>
          <a:xfrm>
            <a:off x="651164" y="399329"/>
            <a:ext cx="10889672" cy="1221653"/>
          </a:xfrm>
          <a:ln w="28575">
            <a:solidFill>
              <a:srgbClr val="00B050"/>
            </a:solidFill>
          </a:ln>
        </p:spPr>
        <p:txBody>
          <a:bodyPr>
            <a:normAutofit fontScale="90000"/>
          </a:bodyPr>
          <a:lstStyle/>
          <a:p>
            <a:pPr algn="ctr"/>
            <a:r>
              <a:rPr lang="es-ES" b="1" dirty="0">
                <a:latin typeface="Berlin Sans FB Demi" panose="020E0802020502020306" pitchFamily="34" charset="0"/>
              </a:rPr>
              <a:t>UNIDAD 2: </a:t>
            </a:r>
            <a:r>
              <a:rPr lang="es-ES" b="1" dirty="0"/>
              <a:t>La ciencia como forma de conocimiento humano</a:t>
            </a:r>
            <a:endParaRPr lang="es-AR" b="1" dirty="0">
              <a:latin typeface="Berlin Sans FB Demi" panose="020E0802020502020306" pitchFamily="34" charset="0"/>
            </a:endParaRPr>
          </a:p>
        </p:txBody>
      </p:sp>
      <p:sp>
        <p:nvSpPr>
          <p:cNvPr id="5" name="Rectangle 1">
            <a:extLst>
              <a:ext uri="{FF2B5EF4-FFF2-40B4-BE49-F238E27FC236}">
                <a16:creationId xmlns:a16="http://schemas.microsoft.com/office/drawing/2014/main" id="{1EB6D0B6-47FF-4952-ADCA-AEEB17E78CFF}"/>
              </a:ext>
            </a:extLst>
          </p:cNvPr>
          <p:cNvSpPr>
            <a:spLocks noChangeArrowheads="1"/>
          </p:cNvSpPr>
          <p:nvPr/>
        </p:nvSpPr>
        <p:spPr bwMode="auto">
          <a:xfrm>
            <a:off x="5291138"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AR" altLang="es-AR" sz="1800" b="0" i="0" u="none" strike="noStrike" cap="none" normalizeH="0" baseline="0">
                <a:ln>
                  <a:noFill/>
                </a:ln>
                <a:solidFill>
                  <a:schemeClr val="tx1"/>
                </a:solidFill>
                <a:effectLst/>
                <a:latin typeface="Arial" panose="020B0604020202020204" pitchFamily="34" charset="0"/>
              </a:rPr>
            </a:br>
            <a:endParaRPr kumimoji="0" lang="es-AR" altLang="es-AR" sz="1800" b="0" i="0" u="none" strike="noStrike" cap="none" normalizeH="0" baseline="0">
              <a:ln>
                <a:noFill/>
              </a:ln>
              <a:solidFill>
                <a:schemeClr val="tx1"/>
              </a:solidFill>
              <a:effectLst/>
              <a:latin typeface="Arial" panose="020B0604020202020204" pitchFamily="34" charset="0"/>
            </a:endParaRPr>
          </a:p>
        </p:txBody>
      </p:sp>
      <p:graphicFrame>
        <p:nvGraphicFramePr>
          <p:cNvPr id="6" name="Tabla 5">
            <a:extLst>
              <a:ext uri="{FF2B5EF4-FFF2-40B4-BE49-F238E27FC236}">
                <a16:creationId xmlns:a16="http://schemas.microsoft.com/office/drawing/2014/main" id="{FC01551B-BA14-498B-8F46-747A4F95A2B0}"/>
              </a:ext>
            </a:extLst>
          </p:cNvPr>
          <p:cNvGraphicFramePr>
            <a:graphicFrameLocks noGrp="1"/>
          </p:cNvGraphicFramePr>
          <p:nvPr>
            <p:extLst>
              <p:ext uri="{D42A27DB-BD31-4B8C-83A1-F6EECF244321}">
                <p14:modId xmlns:p14="http://schemas.microsoft.com/office/powerpoint/2010/main" val="3636454859"/>
              </p:ext>
            </p:extLst>
          </p:nvPr>
        </p:nvGraphicFramePr>
        <p:xfrm>
          <a:off x="651164" y="1671652"/>
          <a:ext cx="10889672" cy="3840480"/>
        </p:xfrm>
        <a:graphic>
          <a:graphicData uri="http://schemas.openxmlformats.org/drawingml/2006/table">
            <a:tbl>
              <a:tblPr/>
              <a:tblGrid>
                <a:gridCol w="10889672">
                  <a:extLst>
                    <a:ext uri="{9D8B030D-6E8A-4147-A177-3AD203B41FA5}">
                      <a16:colId xmlns:a16="http://schemas.microsoft.com/office/drawing/2014/main" val="1326326942"/>
                    </a:ext>
                  </a:extLst>
                </a:gridCol>
              </a:tblGrid>
              <a:tr h="340844">
                <a:tc>
                  <a:txBody>
                    <a:bodyPr/>
                    <a:lstStyle/>
                    <a:p>
                      <a:pPr algn="just"/>
                      <a:endParaRPr lang="es-AR" sz="3000">
                        <a:effectLst/>
                      </a:endParaRPr>
                    </a:p>
                  </a:txBody>
                  <a:tcPr anchor="ctr">
                    <a:lnL>
                      <a:noFill/>
                    </a:lnL>
                    <a:lnR>
                      <a:noFill/>
                    </a:lnR>
                    <a:lnT>
                      <a:noFill/>
                    </a:lnT>
                    <a:lnB>
                      <a:noFill/>
                    </a:lnB>
                  </a:tcPr>
                </a:tc>
                <a:extLst>
                  <a:ext uri="{0D108BD9-81ED-4DB2-BD59-A6C34878D82A}">
                    <a16:rowId xmlns:a16="http://schemas.microsoft.com/office/drawing/2014/main" val="1387150061"/>
                  </a:ext>
                </a:extLst>
              </a:tr>
              <a:tr h="1717146">
                <a:tc>
                  <a:txBody>
                    <a:bodyPr/>
                    <a:lstStyle/>
                    <a:p>
                      <a:pPr algn="just"/>
                      <a:r>
                        <a:rPr lang="es-ES" sz="3000" b="0" i="0" dirty="0">
                          <a:solidFill>
                            <a:srgbClr val="000000"/>
                          </a:solidFill>
                          <a:effectLst/>
                          <a:latin typeface="ArialMT"/>
                        </a:rPr>
                        <a:t>Formas de conocimiento humano: sentido común, pensamiento mítico religioso y pensamiento científico. Distinción entre ciencia y tecnología. Historia de la ciencia: paradigma premoderno, moderno y actual. Divisiones al interior del campo científico: ciencias formales y ciencias fácticas. Qué es la epistemología. Enfoques de la complejidad. Enfoque ciencia, tecnología y sociedad. Efecto Matilda.</a:t>
                      </a:r>
                      <a:endParaRPr lang="es-ES" sz="3000" dirty="0">
                        <a:effectLst/>
                      </a:endParaRPr>
                    </a:p>
                  </a:txBody>
                  <a:tcPr anchor="ctr">
                    <a:lnL>
                      <a:noFill/>
                    </a:lnL>
                    <a:lnR>
                      <a:noFill/>
                    </a:lnR>
                    <a:lnT>
                      <a:noFill/>
                    </a:lnT>
                    <a:lnB>
                      <a:noFill/>
                    </a:lnB>
                  </a:tcPr>
                </a:tc>
                <a:extLst>
                  <a:ext uri="{0D108BD9-81ED-4DB2-BD59-A6C34878D82A}">
                    <a16:rowId xmlns:a16="http://schemas.microsoft.com/office/drawing/2014/main" val="612978717"/>
                  </a:ext>
                </a:extLst>
              </a:tr>
            </a:tbl>
          </a:graphicData>
        </a:graphic>
      </p:graphicFrame>
      <p:sp>
        <p:nvSpPr>
          <p:cNvPr id="7" name="Rectangle 1">
            <a:extLst>
              <a:ext uri="{FF2B5EF4-FFF2-40B4-BE49-F238E27FC236}">
                <a16:creationId xmlns:a16="http://schemas.microsoft.com/office/drawing/2014/main" id="{893C740D-007A-4DFA-87CE-825455027F60}"/>
              </a:ext>
            </a:extLst>
          </p:cNvPr>
          <p:cNvSpPr>
            <a:spLocks noChangeArrowheads="1"/>
          </p:cNvSpPr>
          <p:nvPr/>
        </p:nvSpPr>
        <p:spPr bwMode="auto">
          <a:xfrm>
            <a:off x="5143500" y="23479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AR" altLang="es-AR" sz="1800" b="0" i="0" u="none" strike="noStrike" cap="none" normalizeH="0" baseline="0">
                <a:ln>
                  <a:noFill/>
                </a:ln>
                <a:solidFill>
                  <a:schemeClr val="tx1"/>
                </a:solidFill>
                <a:effectLst/>
                <a:latin typeface="Arial" panose="020B0604020202020204" pitchFamily="34" charset="0"/>
              </a:rPr>
            </a:br>
            <a:endParaRPr kumimoji="0" lang="es-AR" altLang="es-A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95474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sz="quarter" idx="3"/>
          </p:nvPr>
        </p:nvSpPr>
        <p:spPr>
          <a:xfrm>
            <a:off x="339436" y="40229"/>
            <a:ext cx="5004404" cy="639762"/>
          </a:xfrm>
        </p:spPr>
        <p:txBody>
          <a:bodyPr>
            <a:noAutofit/>
          </a:bodyPr>
          <a:lstStyle/>
          <a:p>
            <a:pPr algn="ctr"/>
            <a:r>
              <a:rPr lang="es-AR" sz="3200" dirty="0">
                <a:solidFill>
                  <a:srgbClr val="FF0000"/>
                </a:solidFill>
              </a:rPr>
              <a:t>PARADIGMA PREMODERNO</a:t>
            </a:r>
          </a:p>
        </p:txBody>
      </p:sp>
      <p:sp>
        <p:nvSpPr>
          <p:cNvPr id="6" name="5 Marcador de contenido"/>
          <p:cNvSpPr>
            <a:spLocks noGrp="1"/>
          </p:cNvSpPr>
          <p:nvPr>
            <p:ph sz="quarter" idx="4"/>
          </p:nvPr>
        </p:nvSpPr>
        <p:spPr>
          <a:xfrm>
            <a:off x="339436" y="679991"/>
            <a:ext cx="11513127" cy="5984045"/>
          </a:xfrm>
        </p:spPr>
        <p:style>
          <a:lnRef idx="2">
            <a:schemeClr val="accent1"/>
          </a:lnRef>
          <a:fillRef idx="1">
            <a:schemeClr val="lt1"/>
          </a:fillRef>
          <a:effectRef idx="0">
            <a:schemeClr val="accent1"/>
          </a:effectRef>
          <a:fontRef idx="minor">
            <a:schemeClr val="dk1"/>
          </a:fontRef>
        </p:style>
        <p:txBody>
          <a:bodyPr>
            <a:noAutofit/>
          </a:bodyPr>
          <a:lstStyle/>
          <a:p>
            <a:pPr marL="0" indent="0"/>
            <a:r>
              <a:rPr lang="es-AR" sz="3200" dirty="0"/>
              <a:t>Abarca Etapa clásica (</a:t>
            </a:r>
            <a:r>
              <a:rPr lang="es-AR" sz="3200" dirty="0" err="1"/>
              <a:t>grecoromana</a:t>
            </a:r>
            <a:r>
              <a:rPr lang="es-AR" sz="3200" dirty="0"/>
              <a:t>) o Edad Antigua y Edad Media.</a:t>
            </a:r>
          </a:p>
          <a:p>
            <a:pPr marL="0" indent="0"/>
            <a:r>
              <a:rPr lang="es-AR" sz="3200" dirty="0"/>
              <a:t>La cultura griega distinguía entre </a:t>
            </a:r>
            <a:r>
              <a:rPr lang="es-AR" sz="3200" i="1" dirty="0"/>
              <a:t>logos y episteme</a:t>
            </a:r>
            <a:r>
              <a:rPr lang="es-AR" sz="3200" dirty="0"/>
              <a:t>, pero eran conceptos complementarios.</a:t>
            </a:r>
          </a:p>
          <a:p>
            <a:pPr marL="0" indent="0"/>
            <a:r>
              <a:rPr lang="es-AR" sz="3200" dirty="0"/>
              <a:t>Figuras griegas destacadas: Euclides, Pitágoras, Demócrito, Hipócrates, Arquímedes. También hubo importantes aportes babilónicos, chinos, egipcios en matemáticas y astronomía. En convivencia con mitos y leyendas.</a:t>
            </a:r>
          </a:p>
          <a:p>
            <a:pPr marL="0" indent="0"/>
            <a:r>
              <a:rPr lang="es-AR" sz="3200" dirty="0"/>
              <a:t>En la Edad Media, bajo la influencia de la Iglesia, el conocimiento es homologado a verdades reveladas. Principio de autoridad. Parten de axiomas.</a:t>
            </a:r>
          </a:p>
          <a:p>
            <a:pPr marL="0" indent="0"/>
            <a:r>
              <a:rPr lang="es-ES" sz="3200" dirty="0"/>
              <a:t>Características del mundo medieval: geocentrismo, orden jerárquico (de D a los H), orden teológico, finitud del espacio</a:t>
            </a:r>
            <a:endParaRPr lang="es-AR" sz="3200" dirty="0"/>
          </a:p>
        </p:txBody>
      </p:sp>
    </p:spTree>
    <p:extLst>
      <p:ext uri="{BB962C8B-B14F-4D97-AF65-F5344CB8AC3E}">
        <p14:creationId xmlns:p14="http://schemas.microsoft.com/office/powerpoint/2010/main" val="120491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7910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F6EFA9-1EE0-47D6-862D-F26B2AD4A828}"/>
              </a:ext>
            </a:extLst>
          </p:cNvPr>
          <p:cNvSpPr>
            <a:spLocks noGrp="1"/>
          </p:cNvSpPr>
          <p:nvPr>
            <p:ph type="ctrTitle"/>
          </p:nvPr>
        </p:nvSpPr>
        <p:spPr>
          <a:xfrm>
            <a:off x="6915113" y="-961619"/>
            <a:ext cx="5252627" cy="2892612"/>
          </a:xfrm>
        </p:spPr>
        <p:txBody>
          <a:bodyPr>
            <a:normAutofit/>
          </a:bodyPr>
          <a:lstStyle/>
          <a:p>
            <a:r>
              <a:rPr lang="es-ES" dirty="0"/>
              <a:t>Galileo Galilei</a:t>
            </a:r>
            <a:br>
              <a:rPr lang="es-ES" dirty="0"/>
            </a:br>
            <a:endParaRPr lang="es-AR" dirty="0"/>
          </a:p>
        </p:txBody>
      </p:sp>
      <p:sp>
        <p:nvSpPr>
          <p:cNvPr id="3" name="Subtítulo 2">
            <a:extLst>
              <a:ext uri="{FF2B5EF4-FFF2-40B4-BE49-F238E27FC236}">
                <a16:creationId xmlns:a16="http://schemas.microsoft.com/office/drawing/2014/main" id="{B714E7DB-1D57-48F2-A7E9-0BA1831ECF71}"/>
              </a:ext>
            </a:extLst>
          </p:cNvPr>
          <p:cNvSpPr>
            <a:spLocks noGrp="1"/>
          </p:cNvSpPr>
          <p:nvPr>
            <p:ph type="subTitle" idx="1"/>
          </p:nvPr>
        </p:nvSpPr>
        <p:spPr>
          <a:xfrm>
            <a:off x="7596838" y="1050515"/>
            <a:ext cx="3889177" cy="1563219"/>
          </a:xfrm>
        </p:spPr>
        <p:txBody>
          <a:bodyPr>
            <a:noAutofit/>
          </a:bodyPr>
          <a:lstStyle/>
          <a:p>
            <a:r>
              <a:rPr lang="es-ES" sz="3600" dirty="0"/>
              <a:t>El Padre de la experimentación</a:t>
            </a:r>
            <a:endParaRPr lang="es-AR" sz="3600" dirty="0"/>
          </a:p>
        </p:txBody>
      </p:sp>
      <p:pic>
        <p:nvPicPr>
          <p:cNvPr id="1026" name="Picture 2" descr="Galileo, el astrónomo más persistente">
            <a:extLst>
              <a:ext uri="{FF2B5EF4-FFF2-40B4-BE49-F238E27FC236}">
                <a16:creationId xmlns:a16="http://schemas.microsoft.com/office/drawing/2014/main" id="{3949FD85-5B9D-4FA3-BDC4-5AB81989BD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282" r="25781"/>
          <a:stretch/>
        </p:blipFill>
        <p:spPr bwMode="auto">
          <a:xfrm>
            <a:off x="20" y="-1"/>
            <a:ext cx="691509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Elementos multimedia en línea 1" title="Fabricio Ballarini: ￂ﾿Para quￃﾩ sirve LA CIENCIA? | Ciencia en VORTERIX">
            <a:hlinkClick r:id="" action="ppaction://media"/>
            <a:extLst>
              <a:ext uri="{FF2B5EF4-FFF2-40B4-BE49-F238E27FC236}">
                <a16:creationId xmlns:a16="http://schemas.microsoft.com/office/drawing/2014/main" id="{F7AAB2D1-D339-41A9-94A1-DE499DF12BA9}"/>
              </a:ext>
            </a:extLst>
          </p:cNvPr>
          <p:cNvPicPr>
            <a:picLocks noRot="1" noChangeAspect="1"/>
          </p:cNvPicPr>
          <p:nvPr>
            <a:videoFile r:link="rId1"/>
          </p:nvPr>
        </p:nvPicPr>
        <p:blipFill>
          <a:blip r:embed="rId4"/>
          <a:stretch>
            <a:fillRect/>
          </a:stretch>
        </p:blipFill>
        <p:spPr>
          <a:xfrm>
            <a:off x="7361310" y="4244267"/>
            <a:ext cx="4595162" cy="2596266"/>
          </a:xfrm>
          <a:prstGeom prst="rect">
            <a:avLst/>
          </a:prstGeom>
        </p:spPr>
      </p:pic>
    </p:spTree>
    <p:extLst>
      <p:ext uri="{BB962C8B-B14F-4D97-AF65-F5344CB8AC3E}">
        <p14:creationId xmlns:p14="http://schemas.microsoft.com/office/powerpoint/2010/main" val="306295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CuadroTexto">
            <a:extLst>
              <a:ext uri="{FF2B5EF4-FFF2-40B4-BE49-F238E27FC236}">
                <a16:creationId xmlns:a16="http://schemas.microsoft.com/office/drawing/2014/main" id="{461D2FFC-6DEF-457C-B854-3004D92E7366}"/>
              </a:ext>
            </a:extLst>
          </p:cNvPr>
          <p:cNvSpPr txBox="1"/>
          <p:nvPr/>
        </p:nvSpPr>
        <p:spPr>
          <a:xfrm>
            <a:off x="311727" y="584775"/>
            <a:ext cx="11319163" cy="600164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buFont typeface="Arial" panose="020B0604020202020204" pitchFamily="34" charset="0"/>
              <a:buChar char="•"/>
            </a:pPr>
            <a:r>
              <a:rPr lang="es-AR" sz="3200" dirty="0"/>
              <a:t>Antropocentrismo y secularización.</a:t>
            </a:r>
          </a:p>
          <a:p>
            <a:pPr>
              <a:buFont typeface="Arial" panose="020B0604020202020204" pitchFamily="34" charset="0"/>
              <a:buChar char="•"/>
            </a:pPr>
            <a:r>
              <a:rPr lang="es-AR" sz="3200" dirty="0"/>
              <a:t>Realismo.</a:t>
            </a:r>
          </a:p>
          <a:p>
            <a:pPr>
              <a:buFont typeface="Arial" panose="020B0604020202020204" pitchFamily="34" charset="0"/>
              <a:buChar char="•"/>
            </a:pPr>
            <a:r>
              <a:rPr lang="es-AR" sz="3200" dirty="0"/>
              <a:t>Modelo experimental.</a:t>
            </a:r>
          </a:p>
          <a:p>
            <a:pPr>
              <a:buFont typeface="Arial" panose="020B0604020202020204" pitchFamily="34" charset="0"/>
              <a:buChar char="•"/>
            </a:pPr>
            <a:r>
              <a:rPr lang="es-AR" sz="3200" dirty="0"/>
              <a:t>El H como sujeto cognoscente y la naturaleza como objeto de conocimiento.</a:t>
            </a:r>
          </a:p>
          <a:p>
            <a:pPr>
              <a:buFont typeface="Arial" panose="020B0604020202020204" pitchFamily="34" charset="0"/>
              <a:buChar char="•"/>
            </a:pPr>
            <a:r>
              <a:rPr lang="es-AR" sz="3200" dirty="0"/>
              <a:t>El universo responde a leyes que hacen a la naturaleza predecible y al desarrollo, lineal.</a:t>
            </a:r>
          </a:p>
          <a:p>
            <a:pPr>
              <a:buFont typeface="Arial" panose="020B0604020202020204" pitchFamily="34" charset="0"/>
              <a:buChar char="•"/>
            </a:pPr>
            <a:r>
              <a:rPr lang="es-AR" sz="3200" dirty="0"/>
              <a:t>Grandes exponentes: Da Vinci, Copérnico, Kepler y Galileo Galilei.</a:t>
            </a:r>
          </a:p>
          <a:p>
            <a:pPr>
              <a:buFont typeface="Arial" panose="020B0604020202020204" pitchFamily="34" charset="0"/>
              <a:buChar char="•"/>
            </a:pPr>
            <a:r>
              <a:rPr lang="es-AR" sz="3200" dirty="0"/>
              <a:t>Confianza absoluta en el poder de la razón instrumental.</a:t>
            </a:r>
          </a:p>
          <a:p>
            <a:pPr>
              <a:buFont typeface="Arial" panose="020B0604020202020204" pitchFamily="34" charset="0"/>
              <a:buChar char="•"/>
            </a:pPr>
            <a:r>
              <a:rPr lang="es-AR" sz="3200" dirty="0"/>
              <a:t>El mundo posee un orden racional matemático.</a:t>
            </a:r>
          </a:p>
          <a:p>
            <a:pPr>
              <a:buFont typeface="Arial" panose="020B0604020202020204" pitchFamily="34" charset="0"/>
              <a:buChar char="•"/>
            </a:pPr>
            <a:r>
              <a:rPr lang="es-AR" sz="3200" dirty="0"/>
              <a:t>El progreso social como consecuencia inexorable del desarrollo de la ciencia.</a:t>
            </a:r>
          </a:p>
        </p:txBody>
      </p:sp>
      <p:sp>
        <p:nvSpPr>
          <p:cNvPr id="3" name="7 CuadroTexto">
            <a:extLst>
              <a:ext uri="{FF2B5EF4-FFF2-40B4-BE49-F238E27FC236}">
                <a16:creationId xmlns:a16="http://schemas.microsoft.com/office/drawing/2014/main" id="{33A85B16-86E8-4341-A433-186542DAF77E}"/>
              </a:ext>
            </a:extLst>
          </p:cNvPr>
          <p:cNvSpPr txBox="1"/>
          <p:nvPr/>
        </p:nvSpPr>
        <p:spPr>
          <a:xfrm>
            <a:off x="311727" y="0"/>
            <a:ext cx="7820891" cy="584775"/>
          </a:xfrm>
          <a:prstGeom prst="rect">
            <a:avLst/>
          </a:prstGeom>
          <a:noFill/>
        </p:spPr>
        <p:txBody>
          <a:bodyPr wrap="square" rtlCol="0">
            <a:spAutoFit/>
          </a:bodyPr>
          <a:lstStyle/>
          <a:p>
            <a:r>
              <a:rPr lang="es-AR" sz="3200" b="1" dirty="0">
                <a:solidFill>
                  <a:srgbClr val="FF0000"/>
                </a:solidFill>
              </a:rPr>
              <a:t>PARADIGMA MODERNO </a:t>
            </a:r>
          </a:p>
        </p:txBody>
      </p:sp>
    </p:spTree>
    <p:extLst>
      <p:ext uri="{BB962C8B-B14F-4D97-AF65-F5344CB8AC3E}">
        <p14:creationId xmlns:p14="http://schemas.microsoft.com/office/powerpoint/2010/main" val="834995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511367B-A958-402C-8FA7-F1855FDA1E10}"/>
              </a:ext>
            </a:extLst>
          </p:cNvPr>
          <p:cNvPicPr>
            <a:picLocks noChangeAspect="1"/>
          </p:cNvPicPr>
          <p:nvPr/>
        </p:nvPicPr>
        <p:blipFill rotWithShape="1">
          <a:blip r:embed="rId2"/>
          <a:srcRect l="37045" t="14528" r="34659" b="10485"/>
          <a:stretch/>
        </p:blipFill>
        <p:spPr>
          <a:xfrm>
            <a:off x="6345381" y="221672"/>
            <a:ext cx="4391891" cy="6543742"/>
          </a:xfrm>
          <a:prstGeom prst="rect">
            <a:avLst/>
          </a:prstGeom>
        </p:spPr>
      </p:pic>
      <p:sp>
        <p:nvSpPr>
          <p:cNvPr id="3" name="CuadroTexto 2">
            <a:extLst>
              <a:ext uri="{FF2B5EF4-FFF2-40B4-BE49-F238E27FC236}">
                <a16:creationId xmlns:a16="http://schemas.microsoft.com/office/drawing/2014/main" id="{7B866683-7CA9-4E17-9BA6-5CA60FE11F39}"/>
              </a:ext>
            </a:extLst>
          </p:cNvPr>
          <p:cNvSpPr txBox="1"/>
          <p:nvPr/>
        </p:nvSpPr>
        <p:spPr>
          <a:xfrm>
            <a:off x="1163785" y="1953490"/>
            <a:ext cx="4682835" cy="2062103"/>
          </a:xfrm>
          <a:prstGeom prst="rect">
            <a:avLst/>
          </a:prstGeom>
          <a:noFill/>
        </p:spPr>
        <p:txBody>
          <a:bodyPr wrap="square" rtlCol="0">
            <a:spAutoFit/>
          </a:bodyPr>
          <a:lstStyle/>
          <a:p>
            <a:r>
              <a:rPr lang="es-ES" sz="3200" dirty="0"/>
              <a:t>La postura </a:t>
            </a:r>
            <a:r>
              <a:rPr lang="es-ES" sz="3200" dirty="0" err="1"/>
              <a:t>representacionista</a:t>
            </a:r>
            <a:r>
              <a:rPr lang="es-ES" sz="3200" dirty="0"/>
              <a:t> de la ciencia, que pretendía la objetividad.</a:t>
            </a:r>
            <a:endParaRPr lang="es-AR" sz="3200" dirty="0"/>
          </a:p>
        </p:txBody>
      </p:sp>
    </p:spTree>
    <p:extLst>
      <p:ext uri="{BB962C8B-B14F-4D97-AF65-F5344CB8AC3E}">
        <p14:creationId xmlns:p14="http://schemas.microsoft.com/office/powerpoint/2010/main" val="3409202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BBB8148-F0F0-4FF3-A4D1-4318CA044D3C}"/>
              </a:ext>
            </a:extLst>
          </p:cNvPr>
          <p:cNvPicPr>
            <a:picLocks noChangeAspect="1"/>
          </p:cNvPicPr>
          <p:nvPr/>
        </p:nvPicPr>
        <p:blipFill rotWithShape="1">
          <a:blip r:embed="rId2"/>
          <a:srcRect l="37500" t="19581" r="20000" b="11294"/>
          <a:stretch/>
        </p:blipFill>
        <p:spPr>
          <a:xfrm>
            <a:off x="2445327" y="90684"/>
            <a:ext cx="7301346" cy="6676631"/>
          </a:xfrm>
          <a:prstGeom prst="rect">
            <a:avLst/>
          </a:prstGeom>
        </p:spPr>
      </p:pic>
      <p:sp>
        <p:nvSpPr>
          <p:cNvPr id="3" name="CuadroTexto 2">
            <a:extLst>
              <a:ext uri="{FF2B5EF4-FFF2-40B4-BE49-F238E27FC236}">
                <a16:creationId xmlns:a16="http://schemas.microsoft.com/office/drawing/2014/main" id="{74CC01FA-16E2-44B3-B38A-59F642727369}"/>
              </a:ext>
            </a:extLst>
          </p:cNvPr>
          <p:cNvSpPr txBox="1"/>
          <p:nvPr/>
        </p:nvSpPr>
        <p:spPr>
          <a:xfrm rot="16200000">
            <a:off x="8757257" y="3418220"/>
            <a:ext cx="6301448" cy="369332"/>
          </a:xfrm>
          <a:prstGeom prst="rect">
            <a:avLst/>
          </a:prstGeom>
          <a:noFill/>
        </p:spPr>
        <p:txBody>
          <a:bodyPr wrap="square" rtlCol="0">
            <a:spAutoFit/>
          </a:bodyPr>
          <a:lstStyle/>
          <a:p>
            <a:r>
              <a:rPr lang="es-ES" dirty="0"/>
              <a:t>Introducción al conocimiento científico y a la metodología. P. 27</a:t>
            </a:r>
            <a:endParaRPr lang="es-AR" dirty="0"/>
          </a:p>
        </p:txBody>
      </p:sp>
    </p:spTree>
    <p:extLst>
      <p:ext uri="{BB962C8B-B14F-4D97-AF65-F5344CB8AC3E}">
        <p14:creationId xmlns:p14="http://schemas.microsoft.com/office/powerpoint/2010/main" val="2304675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B556F9-435C-4100-9F78-8C488DD78A71}"/>
              </a:ext>
            </a:extLst>
          </p:cNvPr>
          <p:cNvSpPr>
            <a:spLocks noGrp="1"/>
          </p:cNvSpPr>
          <p:nvPr>
            <p:ph type="title"/>
          </p:nvPr>
        </p:nvSpPr>
        <p:spPr>
          <a:xfrm>
            <a:off x="110836" y="3001747"/>
            <a:ext cx="12081163" cy="1325563"/>
          </a:xfrm>
        </p:spPr>
        <p:txBody>
          <a:bodyPr>
            <a:noAutofit/>
          </a:bodyPr>
          <a:lstStyle/>
          <a:p>
            <a:r>
              <a:rPr lang="es-ES" sz="3200" b="1" dirty="0">
                <a:solidFill>
                  <a:srgbClr val="FF0000"/>
                </a:solidFill>
              </a:rPr>
              <a:t>POSITIVISMO</a:t>
            </a:r>
            <a:br>
              <a:rPr lang="es-ES" sz="3200" b="1" dirty="0">
                <a:solidFill>
                  <a:srgbClr val="FF0000"/>
                </a:solidFill>
              </a:rPr>
            </a:br>
            <a:br>
              <a:rPr lang="es-ES" sz="3200" b="1" dirty="0">
                <a:solidFill>
                  <a:srgbClr val="FF0000"/>
                </a:solidFill>
              </a:rPr>
            </a:br>
            <a:r>
              <a:rPr lang="es-ES" sz="3200" b="1" dirty="0"/>
              <a:t>-</a:t>
            </a:r>
            <a:r>
              <a:rPr lang="es-ES" sz="3200" b="1" dirty="0">
                <a:solidFill>
                  <a:srgbClr val="FF0000"/>
                </a:solidFill>
              </a:rPr>
              <a:t> </a:t>
            </a:r>
            <a:r>
              <a:rPr lang="es-ES" sz="3200" b="1" dirty="0"/>
              <a:t>C</a:t>
            </a:r>
            <a:r>
              <a:rPr lang="es-ES" sz="3200" dirty="0"/>
              <a:t>orriente o doctrina filosófica surgida en Europa a finales del siglo XIX.</a:t>
            </a:r>
            <a:br>
              <a:rPr lang="es-ES" sz="3200" dirty="0"/>
            </a:br>
            <a:br>
              <a:rPr lang="es-ES" sz="3200" dirty="0"/>
            </a:br>
            <a:r>
              <a:rPr lang="es-ES" sz="3200" dirty="0"/>
              <a:t>- Rechaza la metafísica y postula al conocimiento científico como única modalidad de saber legítima y fuente del progreso de la humanidad. </a:t>
            </a:r>
            <a:br>
              <a:rPr lang="es-ES" sz="3200" dirty="0"/>
            </a:br>
            <a:br>
              <a:rPr lang="es-ES" sz="3200" dirty="0"/>
            </a:br>
            <a:r>
              <a:rPr lang="es-ES" sz="3200" dirty="0"/>
              <a:t>- El conocimiento se apuntala en el análisis riguroso y metódico de los diferentes </a:t>
            </a:r>
            <a:r>
              <a:rPr lang="es-ES" sz="3200" u="sng" dirty="0"/>
              <a:t>hechos</a:t>
            </a:r>
            <a:r>
              <a:rPr lang="es-ES" sz="3200" dirty="0"/>
              <a:t> y fenómenos que componen la realidad social y natural.</a:t>
            </a:r>
            <a:br>
              <a:rPr lang="es-ES" sz="3200" dirty="0"/>
            </a:br>
            <a:r>
              <a:rPr lang="es-ES" sz="3200" dirty="0"/>
              <a:t> </a:t>
            </a:r>
            <a:br>
              <a:rPr lang="es-ES" sz="3200" dirty="0"/>
            </a:br>
            <a:r>
              <a:rPr lang="es-ES" sz="3200" dirty="0"/>
              <a:t>- Su desarrollo a lo largo de la historia incluyó a los empiristas lógicos o Círculo de Viena (neo positivismo o empirismo lógico), y más tarde, a uno de sus revisionistas más destacados, Karl Popper. </a:t>
            </a:r>
            <a:br>
              <a:rPr lang="es-ES" sz="3200" dirty="0"/>
            </a:br>
            <a:endParaRPr lang="es-AR" sz="3200" dirty="0"/>
          </a:p>
        </p:txBody>
      </p:sp>
    </p:spTree>
    <p:extLst>
      <p:ext uri="{BB962C8B-B14F-4D97-AF65-F5344CB8AC3E}">
        <p14:creationId xmlns:p14="http://schemas.microsoft.com/office/powerpoint/2010/main" val="739145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518D91D9-52E4-4B29-BF6A-879E5AD530A4}"/>
              </a:ext>
            </a:extLst>
          </p:cNvPr>
          <p:cNvGrpSpPr/>
          <p:nvPr/>
        </p:nvGrpSpPr>
        <p:grpSpPr>
          <a:xfrm>
            <a:off x="327748" y="293110"/>
            <a:ext cx="2082944" cy="2541538"/>
            <a:chOff x="854220" y="694892"/>
            <a:chExt cx="2143125" cy="2930365"/>
          </a:xfrm>
        </p:grpSpPr>
        <p:pic>
          <p:nvPicPr>
            <p:cNvPr id="2050" name="Picture 2" descr="Biografía De Augusto Comte: Obras, Teoría Y Aportes ▷➡️ Portalibros ▷➡️">
              <a:extLst>
                <a:ext uri="{FF2B5EF4-FFF2-40B4-BE49-F238E27FC236}">
                  <a16:creationId xmlns:a16="http://schemas.microsoft.com/office/drawing/2014/main" id="{5C48F3F0-8827-4300-A9EA-5822CFDAC9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20" y="694892"/>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77A5AD54-3CEC-4E3E-8756-826DA7830A9C}"/>
                </a:ext>
              </a:extLst>
            </p:cNvPr>
            <p:cNvSpPr txBox="1"/>
            <p:nvPr/>
          </p:nvSpPr>
          <p:spPr>
            <a:xfrm>
              <a:off x="854220" y="2951018"/>
              <a:ext cx="2143125" cy="674239"/>
            </a:xfrm>
            <a:prstGeom prst="rect">
              <a:avLst/>
            </a:prstGeom>
            <a:noFill/>
          </p:spPr>
          <p:txBody>
            <a:bodyPr wrap="square" rtlCol="0">
              <a:spAutoFit/>
            </a:bodyPr>
            <a:lstStyle/>
            <a:p>
              <a:pPr algn="ctr"/>
              <a:r>
                <a:rPr lang="es-AR" sz="1600" b="1" dirty="0"/>
                <a:t>Auguste Comte</a:t>
              </a:r>
            </a:p>
            <a:p>
              <a:pPr algn="ctr"/>
              <a:r>
                <a:rPr lang="es-AR" sz="1600" b="1" dirty="0"/>
                <a:t>Francia, 1798 - 1857</a:t>
              </a:r>
            </a:p>
          </p:txBody>
        </p:sp>
      </p:grpSp>
      <p:sp>
        <p:nvSpPr>
          <p:cNvPr id="4" name="CuadroTexto 3">
            <a:extLst>
              <a:ext uri="{FF2B5EF4-FFF2-40B4-BE49-F238E27FC236}">
                <a16:creationId xmlns:a16="http://schemas.microsoft.com/office/drawing/2014/main" id="{BBC2FAA8-0061-43A2-B92F-F8EAE92EF8ED}"/>
              </a:ext>
            </a:extLst>
          </p:cNvPr>
          <p:cNvSpPr txBox="1"/>
          <p:nvPr/>
        </p:nvSpPr>
        <p:spPr>
          <a:xfrm>
            <a:off x="2784764" y="294409"/>
            <a:ext cx="9079489" cy="2308324"/>
          </a:xfrm>
          <a:prstGeom prst="rect">
            <a:avLst/>
          </a:prstGeom>
          <a:noFill/>
        </p:spPr>
        <p:txBody>
          <a:bodyPr wrap="square" rtlCol="0">
            <a:spAutoFit/>
          </a:bodyPr>
          <a:lstStyle/>
          <a:p>
            <a:pPr algn="just"/>
            <a:r>
              <a:rPr lang="es-ES" sz="2400" dirty="0"/>
              <a:t>Comte se considera el fundador del positivismo. Esta doctrina implica no solo una teoría de la ciencia sino también una reforma de la sociedad y una religión. Entiende que la ciencia debe limitarse al establecimiento de relaciones matemáticas entre fenómenos sensibles, rechazando la explicación metafísica, teológica y teleológica. Creía en el progreso continuo y absoluto de la ciencia.</a:t>
            </a:r>
            <a:endParaRPr lang="es-AR" sz="2400" dirty="0"/>
          </a:p>
        </p:txBody>
      </p:sp>
      <p:pic>
        <p:nvPicPr>
          <p:cNvPr id="6" name="Picture 2" descr="Qué es el positivismo según Comte? - Quora">
            <a:extLst>
              <a:ext uri="{FF2B5EF4-FFF2-40B4-BE49-F238E27FC236}">
                <a16:creationId xmlns:a16="http://schemas.microsoft.com/office/drawing/2014/main" id="{A59F6D9E-C7A7-477E-A290-E2C782856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70" y="2249873"/>
            <a:ext cx="3345682" cy="165710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C2F2AEBA-4522-4A25-A863-B76A923FD906}"/>
              </a:ext>
            </a:extLst>
          </p:cNvPr>
          <p:cNvSpPr txBox="1"/>
          <p:nvPr/>
        </p:nvSpPr>
        <p:spPr>
          <a:xfrm>
            <a:off x="327748" y="3429000"/>
            <a:ext cx="11249890" cy="3046988"/>
          </a:xfrm>
          <a:prstGeom prst="rect">
            <a:avLst/>
          </a:prstGeom>
          <a:noFill/>
        </p:spPr>
        <p:txBody>
          <a:bodyPr wrap="square" rtlCol="0">
            <a:spAutoFit/>
          </a:bodyPr>
          <a:lstStyle/>
          <a:p>
            <a:r>
              <a:rPr lang="es-ES" sz="2400" dirty="0">
                <a:solidFill>
                  <a:srgbClr val="002060"/>
                </a:solidFill>
              </a:rPr>
              <a:t>Características centrales:</a:t>
            </a:r>
            <a:br>
              <a:rPr lang="es-ES" sz="2400" dirty="0">
                <a:solidFill>
                  <a:srgbClr val="002060"/>
                </a:solidFill>
              </a:rPr>
            </a:br>
            <a:r>
              <a:rPr lang="es-ES" sz="2400" dirty="0">
                <a:solidFill>
                  <a:srgbClr val="002060"/>
                </a:solidFill>
              </a:rPr>
              <a:t>1) Reivindica el primado de la ciencia: sólo conocemos aquello que nos permite conocer las ciencias, y el único método de conocimiento es el propio de las ciencias naturales.</a:t>
            </a:r>
            <a:br>
              <a:rPr lang="es-ES" sz="2400" dirty="0">
                <a:solidFill>
                  <a:srgbClr val="002060"/>
                </a:solidFill>
              </a:rPr>
            </a:br>
            <a:r>
              <a:rPr lang="es-ES" sz="2400" dirty="0">
                <a:solidFill>
                  <a:srgbClr val="002060"/>
                </a:solidFill>
              </a:rPr>
              <a:t>2) El método de las ciencias naturales no sólo se aplica al estudio de la naturaleza sino</a:t>
            </a:r>
            <a:br>
              <a:rPr lang="es-ES" sz="2400" dirty="0">
                <a:solidFill>
                  <a:srgbClr val="002060"/>
                </a:solidFill>
              </a:rPr>
            </a:br>
            <a:r>
              <a:rPr lang="es-ES" sz="2400" dirty="0">
                <a:solidFill>
                  <a:srgbClr val="002060"/>
                </a:solidFill>
              </a:rPr>
              <a:t>también al estudio de la sociedad </a:t>
            </a:r>
            <a:r>
              <a:rPr lang="es-ES" sz="2400" dirty="0">
                <a:solidFill>
                  <a:srgbClr val="002060"/>
                </a:solidFill>
                <a:sym typeface="Wingdings" panose="05000000000000000000" pitchFamily="2" charset="2"/>
              </a:rPr>
              <a:t> sociología</a:t>
            </a:r>
            <a:br>
              <a:rPr lang="es-ES" sz="2400" dirty="0">
                <a:solidFill>
                  <a:srgbClr val="002060"/>
                </a:solidFill>
              </a:rPr>
            </a:br>
            <a:r>
              <a:rPr lang="es-ES" sz="2400" dirty="0">
                <a:solidFill>
                  <a:srgbClr val="002060"/>
                </a:solidFill>
              </a:rPr>
              <a:t>3) Optimismo general y confianza acrítica por la certidumbre en un progreso imparable que avanza hacia condiciones de bienestar generalizado, en una sociedad pacífica y penetrada de solidaridad entre los hombres.</a:t>
            </a:r>
            <a:endParaRPr lang="es-AR" sz="2400" dirty="0">
              <a:solidFill>
                <a:srgbClr val="002060"/>
              </a:solidFill>
            </a:endParaRPr>
          </a:p>
        </p:txBody>
      </p:sp>
    </p:spTree>
    <p:extLst>
      <p:ext uri="{BB962C8B-B14F-4D97-AF65-F5344CB8AC3E}">
        <p14:creationId xmlns:p14="http://schemas.microsoft.com/office/powerpoint/2010/main" val="430693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Vector conjunto cutlines 483677932istock Conjunto de tijeras de corte con  líneas de corte para cortar papel en estilo plano Conjunto tijeras corte con  483677932istock Conjunto de tijeras de corte con líneas de corte para cortar  papel en estilo plano ...">
            <a:extLst>
              <a:ext uri="{FF2B5EF4-FFF2-40B4-BE49-F238E27FC236}">
                <a16:creationId xmlns:a16="http://schemas.microsoft.com/office/drawing/2014/main" id="{C741A14C-0D6D-4603-8185-89F57F305B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82"/>
          <a:stretch/>
        </p:blipFill>
        <p:spPr bwMode="auto">
          <a:xfrm>
            <a:off x="427111" y="1283002"/>
            <a:ext cx="3304308" cy="127635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6E32D02D-A48A-4BCE-9E5A-99FDFB4A2576}"/>
              </a:ext>
            </a:extLst>
          </p:cNvPr>
          <p:cNvSpPr txBox="1"/>
          <p:nvPr/>
        </p:nvSpPr>
        <p:spPr>
          <a:xfrm>
            <a:off x="3477491" y="1690345"/>
            <a:ext cx="8714509" cy="461665"/>
          </a:xfrm>
          <a:prstGeom prst="rect">
            <a:avLst/>
          </a:prstGeom>
          <a:noFill/>
        </p:spPr>
        <p:txBody>
          <a:bodyPr wrap="square" rtlCol="0">
            <a:spAutoFit/>
          </a:bodyPr>
          <a:lstStyle/>
          <a:p>
            <a:r>
              <a:rPr lang="es-ES" sz="2400" dirty="0">
                <a:solidFill>
                  <a:srgbClr val="7030A0"/>
                </a:solidFill>
              </a:rPr>
              <a:t>No debe entenderse como una «renovación» del positivismo clásico</a:t>
            </a:r>
            <a:endParaRPr lang="es-AR" sz="2400" dirty="0">
              <a:solidFill>
                <a:srgbClr val="7030A0"/>
              </a:solidFill>
            </a:endParaRPr>
          </a:p>
        </p:txBody>
      </p:sp>
      <p:sp>
        <p:nvSpPr>
          <p:cNvPr id="4" name="CuadroTexto 3">
            <a:extLst>
              <a:ext uri="{FF2B5EF4-FFF2-40B4-BE49-F238E27FC236}">
                <a16:creationId xmlns:a16="http://schemas.microsoft.com/office/drawing/2014/main" id="{584D6217-0E99-4AA5-8771-61A8166245CC}"/>
              </a:ext>
            </a:extLst>
          </p:cNvPr>
          <p:cNvSpPr txBox="1"/>
          <p:nvPr/>
        </p:nvSpPr>
        <p:spPr>
          <a:xfrm>
            <a:off x="427111" y="412715"/>
            <a:ext cx="11543215" cy="2554545"/>
          </a:xfrm>
          <a:prstGeom prst="rect">
            <a:avLst/>
          </a:prstGeom>
          <a:noFill/>
        </p:spPr>
        <p:txBody>
          <a:bodyPr wrap="square" rtlCol="0">
            <a:spAutoFit/>
          </a:bodyPr>
          <a:lstStyle/>
          <a:p>
            <a:pPr algn="just"/>
            <a:r>
              <a:rPr lang="es-ES" sz="3200" b="1" dirty="0">
                <a:solidFill>
                  <a:srgbClr val="FF0000"/>
                </a:solidFill>
              </a:rPr>
              <a:t>NEOPOSITIVISMO. Corriente también llamada INDUCTIVISMO o EMPIRISMO LÓGICO</a:t>
            </a:r>
          </a:p>
          <a:p>
            <a:endParaRPr lang="es-ES" sz="3200" dirty="0">
              <a:solidFill>
                <a:srgbClr val="FF0000"/>
              </a:solidFill>
            </a:endParaRPr>
          </a:p>
          <a:p>
            <a:endParaRPr lang="es-ES" sz="3200" dirty="0">
              <a:solidFill>
                <a:srgbClr val="FF0000"/>
              </a:solidFill>
            </a:endParaRPr>
          </a:p>
          <a:p>
            <a:r>
              <a:rPr lang="es-ES" sz="3200" dirty="0">
                <a:solidFill>
                  <a:srgbClr val="FF0000"/>
                </a:solidFill>
              </a:rPr>
              <a:t>Principios del siglo XX</a:t>
            </a:r>
            <a:endParaRPr lang="es-AR" sz="3200" dirty="0"/>
          </a:p>
        </p:txBody>
      </p:sp>
      <p:sp>
        <p:nvSpPr>
          <p:cNvPr id="7" name="CuadroTexto 6">
            <a:extLst>
              <a:ext uri="{FF2B5EF4-FFF2-40B4-BE49-F238E27FC236}">
                <a16:creationId xmlns:a16="http://schemas.microsoft.com/office/drawing/2014/main" id="{14E1C999-85EF-46AB-97CA-4ED89C76AF38}"/>
              </a:ext>
            </a:extLst>
          </p:cNvPr>
          <p:cNvSpPr txBox="1"/>
          <p:nvPr/>
        </p:nvSpPr>
        <p:spPr>
          <a:xfrm>
            <a:off x="427111" y="3344508"/>
            <a:ext cx="11395577" cy="2554545"/>
          </a:xfrm>
          <a:prstGeom prst="rect">
            <a:avLst/>
          </a:prstGeom>
          <a:noFill/>
        </p:spPr>
        <p:txBody>
          <a:bodyPr wrap="square" rtlCol="0">
            <a:spAutoFit/>
          </a:bodyPr>
          <a:lstStyle/>
          <a:p>
            <a:r>
              <a:rPr lang="es-ES" sz="3200" dirty="0">
                <a:solidFill>
                  <a:srgbClr val="002060"/>
                </a:solidFill>
              </a:rPr>
              <a:t>Lo característico del neopositivismo es:</a:t>
            </a:r>
            <a:br>
              <a:rPr lang="es-ES" sz="3200" dirty="0">
                <a:solidFill>
                  <a:srgbClr val="002060"/>
                </a:solidFill>
              </a:rPr>
            </a:br>
            <a:r>
              <a:rPr lang="es-ES" sz="3200" dirty="0">
                <a:solidFill>
                  <a:srgbClr val="002060"/>
                </a:solidFill>
              </a:rPr>
              <a:t>a) el intento de unir el empirismo con la lógica formal simbólica.</a:t>
            </a:r>
            <a:br>
              <a:rPr lang="es-ES" sz="3200" dirty="0">
                <a:solidFill>
                  <a:srgbClr val="002060"/>
                </a:solidFill>
              </a:rPr>
            </a:br>
            <a:r>
              <a:rPr lang="es-ES" sz="3200" dirty="0">
                <a:solidFill>
                  <a:srgbClr val="002060"/>
                </a:solidFill>
              </a:rPr>
              <a:t>b) la tendencia </a:t>
            </a:r>
            <a:r>
              <a:rPr lang="es-ES" sz="3200" dirty="0" err="1">
                <a:solidFill>
                  <a:srgbClr val="002060"/>
                </a:solidFill>
              </a:rPr>
              <a:t>antimetafísica</a:t>
            </a:r>
            <a:r>
              <a:rPr lang="es-ES" sz="3200" dirty="0">
                <a:solidFill>
                  <a:srgbClr val="002060"/>
                </a:solidFill>
              </a:rPr>
              <a:t>, que se expresa en la cuestión de la </a:t>
            </a:r>
            <a:r>
              <a:rPr lang="es-ES" sz="3200" b="1" dirty="0">
                <a:solidFill>
                  <a:srgbClr val="002060"/>
                </a:solidFill>
              </a:rPr>
              <a:t>verificabilidad</a:t>
            </a:r>
            <a:r>
              <a:rPr lang="es-ES" sz="3200" dirty="0">
                <a:solidFill>
                  <a:srgbClr val="002060"/>
                </a:solidFill>
              </a:rPr>
              <a:t> de los enunciados como criterio de su significatividad.</a:t>
            </a:r>
            <a:endParaRPr lang="es-AR" sz="3200" dirty="0">
              <a:solidFill>
                <a:srgbClr val="002060"/>
              </a:solidFill>
            </a:endParaRPr>
          </a:p>
        </p:txBody>
      </p:sp>
    </p:spTree>
    <p:extLst>
      <p:ext uri="{BB962C8B-B14F-4D97-AF65-F5344CB8AC3E}">
        <p14:creationId xmlns:p14="http://schemas.microsoft.com/office/powerpoint/2010/main" val="4055883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Qué es Círculo de Viena? » Su Definición y Significado [2022]">
            <a:extLst>
              <a:ext uri="{FF2B5EF4-FFF2-40B4-BE49-F238E27FC236}">
                <a16:creationId xmlns:a16="http://schemas.microsoft.com/office/drawing/2014/main" id="{57E605F6-4692-40B0-BD2F-625F23BE24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3421" y="2245846"/>
            <a:ext cx="4673744" cy="2856177"/>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3E865497-FD32-4E73-A42D-7225989D92DF}"/>
              </a:ext>
            </a:extLst>
          </p:cNvPr>
          <p:cNvSpPr txBox="1"/>
          <p:nvPr/>
        </p:nvSpPr>
        <p:spPr>
          <a:xfrm>
            <a:off x="858981" y="2245846"/>
            <a:ext cx="5546585" cy="2677656"/>
          </a:xfrm>
          <a:prstGeom prst="rect">
            <a:avLst/>
          </a:prstGeom>
          <a:noFill/>
        </p:spPr>
        <p:txBody>
          <a:bodyPr wrap="square" rtlCol="0">
            <a:spAutoFit/>
          </a:bodyPr>
          <a:lstStyle/>
          <a:p>
            <a:pPr algn="just"/>
            <a:r>
              <a:rPr lang="es-ES" sz="2800" dirty="0"/>
              <a:t>Neo positivistas o empiristas lógicos: grupo surgido en Viena en los años 1920, integrado por pensadores científicos, matemáticos y filósofos que se autodesignaban Circulo de Viena. </a:t>
            </a:r>
            <a:endParaRPr lang="es-AR" sz="2800" dirty="0"/>
          </a:p>
        </p:txBody>
      </p:sp>
      <p:sp>
        <p:nvSpPr>
          <p:cNvPr id="7" name="Rectángulo 6">
            <a:extLst>
              <a:ext uri="{FF2B5EF4-FFF2-40B4-BE49-F238E27FC236}">
                <a16:creationId xmlns:a16="http://schemas.microsoft.com/office/drawing/2014/main" id="{84312C62-6490-42AA-B7B1-A981D26E952E}"/>
              </a:ext>
            </a:extLst>
          </p:cNvPr>
          <p:cNvSpPr/>
          <p:nvPr/>
        </p:nvSpPr>
        <p:spPr>
          <a:xfrm>
            <a:off x="858981" y="744489"/>
            <a:ext cx="10543310" cy="1384995"/>
          </a:xfrm>
          <a:prstGeom prst="rect">
            <a:avLst/>
          </a:prstGeom>
        </p:spPr>
        <p:txBody>
          <a:bodyPr wrap="square">
            <a:spAutoFit/>
          </a:bodyPr>
          <a:lstStyle/>
          <a:p>
            <a:r>
              <a:rPr lang="es-ES" sz="2800" dirty="0">
                <a:solidFill>
                  <a:srgbClr val="FF0000"/>
                </a:solidFill>
                <a:latin typeface="GillSansMT"/>
              </a:rPr>
              <a:t>Como exponentes de esta corriente podemos citar a los filósofos de la ciencia Moritz Schlick, Otto Neurath y Rudolf Carnap</a:t>
            </a:r>
            <a:r>
              <a:rPr lang="es-ES" sz="2800" dirty="0">
                <a:solidFill>
                  <a:srgbClr val="FF0000"/>
                </a:solidFill>
              </a:rPr>
              <a:t> </a:t>
            </a:r>
            <a:br>
              <a:rPr lang="es-ES" sz="2800" dirty="0">
                <a:solidFill>
                  <a:srgbClr val="FF0000"/>
                </a:solidFill>
              </a:rPr>
            </a:br>
            <a:endParaRPr lang="es-AR" sz="2800" dirty="0">
              <a:solidFill>
                <a:srgbClr val="FF0000"/>
              </a:solidFill>
            </a:endParaRPr>
          </a:p>
        </p:txBody>
      </p:sp>
    </p:spTree>
    <p:extLst>
      <p:ext uri="{BB962C8B-B14F-4D97-AF65-F5344CB8AC3E}">
        <p14:creationId xmlns:p14="http://schemas.microsoft.com/office/powerpoint/2010/main" val="781800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OPINIÓN Lectura: La manzana #5May - El Impulso">
            <a:extLst>
              <a:ext uri="{FF2B5EF4-FFF2-40B4-BE49-F238E27FC236}">
                <a16:creationId xmlns:a16="http://schemas.microsoft.com/office/drawing/2014/main" id="{EA9F91B2-6A64-49CD-A5B3-949C0A0C2C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1039" y="2881038"/>
            <a:ext cx="4630016" cy="3109208"/>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085527" y="867754"/>
            <a:ext cx="10108945" cy="2123658"/>
          </a:xfrm>
          <a:prstGeom prst="rect">
            <a:avLst/>
          </a:prstGeom>
          <a:noFill/>
        </p:spPr>
        <p:txBody>
          <a:bodyPr wrap="square" rtlCol="0">
            <a:spAutoFit/>
          </a:bodyPr>
          <a:lstStyle/>
          <a:p>
            <a:pPr algn="ctr"/>
            <a:r>
              <a:rPr lang="es-AR" sz="6600" b="1" dirty="0"/>
              <a:t>¿POR QUÉ CAEN LAS MANZANAS?</a:t>
            </a:r>
          </a:p>
        </p:txBody>
      </p:sp>
    </p:spTree>
    <p:extLst>
      <p:ext uri="{BB962C8B-B14F-4D97-AF65-F5344CB8AC3E}">
        <p14:creationId xmlns:p14="http://schemas.microsoft.com/office/powerpoint/2010/main" val="1670346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3554F9-84B7-4AB4-A86F-33E6F445D465}"/>
              </a:ext>
            </a:extLst>
          </p:cNvPr>
          <p:cNvSpPr>
            <a:spLocks noGrp="1"/>
          </p:cNvSpPr>
          <p:nvPr>
            <p:ph type="title"/>
          </p:nvPr>
        </p:nvSpPr>
        <p:spPr>
          <a:xfrm>
            <a:off x="1468580" y="11081"/>
            <a:ext cx="10273142" cy="701675"/>
          </a:xfrm>
        </p:spPr>
        <p:txBody>
          <a:bodyPr>
            <a:normAutofit/>
          </a:bodyPr>
          <a:lstStyle/>
          <a:p>
            <a:r>
              <a:rPr lang="es-ES" sz="4000" b="1" dirty="0"/>
              <a:t>MÉTODO INDUCTIVO O EMPIRISMO LÓGICO</a:t>
            </a:r>
            <a:endParaRPr lang="es-AR" sz="4000" b="1" dirty="0"/>
          </a:p>
        </p:txBody>
      </p:sp>
      <p:sp>
        <p:nvSpPr>
          <p:cNvPr id="5" name="CuadroTexto 4">
            <a:extLst>
              <a:ext uri="{FF2B5EF4-FFF2-40B4-BE49-F238E27FC236}">
                <a16:creationId xmlns:a16="http://schemas.microsoft.com/office/drawing/2014/main" id="{28351CE1-EC3C-4D6B-BBDF-0C84D4D41CFB}"/>
              </a:ext>
            </a:extLst>
          </p:cNvPr>
          <p:cNvSpPr txBox="1"/>
          <p:nvPr/>
        </p:nvSpPr>
        <p:spPr>
          <a:xfrm>
            <a:off x="5500254" y="863770"/>
            <a:ext cx="5583383" cy="5632311"/>
          </a:xfrm>
          <a:prstGeom prst="rect">
            <a:avLst/>
          </a:prstGeom>
          <a:noFill/>
        </p:spPr>
        <p:txBody>
          <a:bodyPr wrap="square" rtlCol="0">
            <a:spAutoFit/>
          </a:bodyPr>
          <a:lstStyle/>
          <a:p>
            <a:r>
              <a:rPr lang="es-ES" sz="2400" dirty="0">
                <a:solidFill>
                  <a:srgbClr val="7030A0"/>
                </a:solidFill>
              </a:rPr>
              <a:t>Pasaje desde una cantidad finita de enunciados singulares (hechos concretos o resultados de experimentos) a enunciados generales o universales. </a:t>
            </a:r>
          </a:p>
          <a:p>
            <a:endParaRPr lang="es-ES" sz="2400" dirty="0">
              <a:solidFill>
                <a:srgbClr val="7030A0"/>
              </a:solidFill>
            </a:endParaRPr>
          </a:p>
          <a:p>
            <a:r>
              <a:rPr lang="es-ES" sz="2400" dirty="0">
                <a:solidFill>
                  <a:srgbClr val="7030A0"/>
                </a:solidFill>
              </a:rPr>
              <a:t>La labor científica se resume en la observación atenta de sucesos y acontecimientos de la realidad hasta encontrar regularidades, presencias constantes de propiedades o relaciones entre los hechos. Tras este hallazgo, el investigador procura acumular más casos particulares que confirmen esta tendencia y, una vez recabados, formula el enunciado general. </a:t>
            </a:r>
            <a:endParaRPr lang="es-AR" sz="2400" dirty="0">
              <a:solidFill>
                <a:srgbClr val="7030A0"/>
              </a:solidFill>
            </a:endParaRPr>
          </a:p>
        </p:txBody>
      </p:sp>
      <p:pic>
        <p:nvPicPr>
          <p:cNvPr id="6" name="Imagen 5">
            <a:extLst>
              <a:ext uri="{FF2B5EF4-FFF2-40B4-BE49-F238E27FC236}">
                <a16:creationId xmlns:a16="http://schemas.microsoft.com/office/drawing/2014/main" id="{0018E1A5-0B1A-4AFC-8AC3-179F135D4BBD}"/>
              </a:ext>
            </a:extLst>
          </p:cNvPr>
          <p:cNvPicPr>
            <a:picLocks noChangeAspect="1"/>
          </p:cNvPicPr>
          <p:nvPr/>
        </p:nvPicPr>
        <p:blipFill rotWithShape="1">
          <a:blip r:embed="rId2"/>
          <a:srcRect l="62727" t="32112" r="8296" b="17762"/>
          <a:stretch/>
        </p:blipFill>
        <p:spPr>
          <a:xfrm>
            <a:off x="221671" y="610658"/>
            <a:ext cx="4211783" cy="4096165"/>
          </a:xfrm>
          <a:prstGeom prst="rect">
            <a:avLst/>
          </a:prstGeom>
          <a:ln>
            <a:solidFill>
              <a:srgbClr val="FF0000"/>
            </a:solidFill>
          </a:ln>
        </p:spPr>
      </p:pic>
      <p:pic>
        <p:nvPicPr>
          <p:cNvPr id="7" name="Imagen 6">
            <a:extLst>
              <a:ext uri="{FF2B5EF4-FFF2-40B4-BE49-F238E27FC236}">
                <a16:creationId xmlns:a16="http://schemas.microsoft.com/office/drawing/2014/main" id="{4E7EE76E-32F6-451D-9370-67DC7026D307}"/>
              </a:ext>
            </a:extLst>
          </p:cNvPr>
          <p:cNvPicPr>
            <a:picLocks noChangeAspect="1"/>
          </p:cNvPicPr>
          <p:nvPr/>
        </p:nvPicPr>
        <p:blipFill rotWithShape="1">
          <a:blip r:embed="rId3"/>
          <a:srcRect l="7728" t="26857" r="61818" b="44846"/>
          <a:stretch/>
        </p:blipFill>
        <p:spPr>
          <a:xfrm>
            <a:off x="221671" y="4474938"/>
            <a:ext cx="4211783" cy="2200186"/>
          </a:xfrm>
          <a:prstGeom prst="rect">
            <a:avLst/>
          </a:prstGeom>
          <a:ln>
            <a:solidFill>
              <a:srgbClr val="FF0000"/>
            </a:solidFill>
          </a:ln>
        </p:spPr>
      </p:pic>
    </p:spTree>
    <p:extLst>
      <p:ext uri="{BB962C8B-B14F-4D97-AF65-F5344CB8AC3E}">
        <p14:creationId xmlns:p14="http://schemas.microsoft.com/office/powerpoint/2010/main" val="3874223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13A833-4F3E-4170-B062-7965DF83C484}"/>
              </a:ext>
            </a:extLst>
          </p:cNvPr>
          <p:cNvSpPr>
            <a:spLocks noGrp="1"/>
          </p:cNvSpPr>
          <p:nvPr>
            <p:ph type="title"/>
          </p:nvPr>
        </p:nvSpPr>
        <p:spPr>
          <a:xfrm>
            <a:off x="301336" y="986724"/>
            <a:ext cx="11589328" cy="538782"/>
          </a:xfrm>
        </p:spPr>
        <p:txBody>
          <a:bodyPr>
            <a:normAutofit/>
          </a:bodyPr>
          <a:lstStyle/>
          <a:p>
            <a:r>
              <a:rPr lang="es-ES" sz="2800" b="1" dirty="0">
                <a:solidFill>
                  <a:srgbClr val="FF0000"/>
                </a:solidFill>
              </a:rPr>
              <a:t>Popper y la crítica al inductivismo. El falsacionismo</a:t>
            </a:r>
            <a:r>
              <a:rPr lang="es-ES" sz="2800" dirty="0">
                <a:solidFill>
                  <a:srgbClr val="FF0000"/>
                </a:solidFill>
              </a:rPr>
              <a:t> (</a:t>
            </a:r>
            <a:r>
              <a:rPr lang="es-AR" sz="2800" dirty="0">
                <a:solidFill>
                  <a:srgbClr val="FF0000"/>
                </a:solidFill>
              </a:rPr>
              <a:t>mediados del siglo XX )</a:t>
            </a:r>
          </a:p>
        </p:txBody>
      </p:sp>
      <p:sp>
        <p:nvSpPr>
          <p:cNvPr id="3" name="CuadroTexto 2">
            <a:extLst>
              <a:ext uri="{FF2B5EF4-FFF2-40B4-BE49-F238E27FC236}">
                <a16:creationId xmlns:a16="http://schemas.microsoft.com/office/drawing/2014/main" id="{4F0AE773-39E9-4544-B948-360B072A8A0F}"/>
              </a:ext>
            </a:extLst>
          </p:cNvPr>
          <p:cNvSpPr txBox="1"/>
          <p:nvPr/>
        </p:nvSpPr>
        <p:spPr>
          <a:xfrm>
            <a:off x="301336" y="337672"/>
            <a:ext cx="9005455" cy="646331"/>
          </a:xfrm>
          <a:prstGeom prst="rect">
            <a:avLst/>
          </a:prstGeom>
          <a:noFill/>
        </p:spPr>
        <p:txBody>
          <a:bodyPr wrap="square" rtlCol="0">
            <a:spAutoFit/>
          </a:bodyPr>
          <a:lstStyle/>
          <a:p>
            <a:r>
              <a:rPr lang="es-ES" sz="3600" b="1" dirty="0">
                <a:solidFill>
                  <a:srgbClr val="FF0000"/>
                </a:solidFill>
              </a:rPr>
              <a:t>MÉTODO HIPÓTETICO DEDUCTIVO</a:t>
            </a:r>
            <a:endParaRPr lang="es-AR" sz="3600" b="1" dirty="0">
              <a:solidFill>
                <a:srgbClr val="FF0000"/>
              </a:solidFill>
            </a:endParaRPr>
          </a:p>
        </p:txBody>
      </p:sp>
      <p:sp>
        <p:nvSpPr>
          <p:cNvPr id="4" name="CuadroTexto 3">
            <a:extLst>
              <a:ext uri="{FF2B5EF4-FFF2-40B4-BE49-F238E27FC236}">
                <a16:creationId xmlns:a16="http://schemas.microsoft.com/office/drawing/2014/main" id="{BA2B2A8D-D570-48B2-8C3B-7E02EDC61E3E}"/>
              </a:ext>
            </a:extLst>
          </p:cNvPr>
          <p:cNvSpPr txBox="1"/>
          <p:nvPr/>
        </p:nvSpPr>
        <p:spPr>
          <a:xfrm>
            <a:off x="301336" y="1636586"/>
            <a:ext cx="5794664" cy="1938992"/>
          </a:xfrm>
          <a:prstGeom prst="rect">
            <a:avLst/>
          </a:prstGeom>
          <a:noFill/>
        </p:spPr>
        <p:txBody>
          <a:bodyPr wrap="square" rtlCol="0">
            <a:spAutoFit/>
          </a:bodyPr>
          <a:lstStyle/>
          <a:p>
            <a:r>
              <a:rPr lang="es-ES" sz="2400" dirty="0"/>
              <a:t>El problema resulta de la ausencia de una garantía lógica que confirme que de la verdad de las premisas se derive la verdad de la conclusión</a:t>
            </a:r>
            <a:br>
              <a:rPr lang="es-ES" sz="2400" dirty="0"/>
            </a:br>
            <a:endParaRPr lang="es-AR" sz="2400" dirty="0"/>
          </a:p>
        </p:txBody>
      </p:sp>
      <p:sp>
        <p:nvSpPr>
          <p:cNvPr id="5" name="CuadroTexto 4">
            <a:extLst>
              <a:ext uri="{FF2B5EF4-FFF2-40B4-BE49-F238E27FC236}">
                <a16:creationId xmlns:a16="http://schemas.microsoft.com/office/drawing/2014/main" id="{AC999B8D-B0A6-4289-B15A-60F4008281EB}"/>
              </a:ext>
            </a:extLst>
          </p:cNvPr>
          <p:cNvSpPr txBox="1"/>
          <p:nvPr/>
        </p:nvSpPr>
        <p:spPr>
          <a:xfrm>
            <a:off x="6553200" y="1636586"/>
            <a:ext cx="5337464" cy="5262979"/>
          </a:xfrm>
          <a:prstGeom prst="rect">
            <a:avLst/>
          </a:prstGeom>
          <a:noFill/>
        </p:spPr>
        <p:txBody>
          <a:bodyPr wrap="square" rtlCol="0">
            <a:spAutoFit/>
          </a:bodyPr>
          <a:lstStyle/>
          <a:p>
            <a:r>
              <a:rPr lang="es-ES" sz="2400" b="1" dirty="0"/>
              <a:t>En cambio, de la falsedad de enunciados universales (todos los cisnes son blancos) sí se puede deducir de enunciados singulares adecuados</a:t>
            </a:r>
            <a:r>
              <a:rPr lang="es-ES" sz="2400" dirty="0"/>
              <a:t>:</a:t>
            </a:r>
          </a:p>
          <a:p>
            <a:endParaRPr lang="es-ES" sz="2400" dirty="0"/>
          </a:p>
          <a:p>
            <a:r>
              <a:rPr lang="es-ES" sz="2400" b="1" dirty="0"/>
              <a:t>Premisa:</a:t>
            </a:r>
          </a:p>
          <a:p>
            <a:r>
              <a:rPr lang="es-ES" sz="2400" dirty="0"/>
              <a:t>En el lugar ‘</a:t>
            </a:r>
            <a:r>
              <a:rPr lang="es-ES" sz="2400" dirty="0" err="1"/>
              <a:t>xy</a:t>
            </a:r>
            <a:r>
              <a:rPr lang="es-ES" sz="2400" dirty="0"/>
              <a:t>’, en el momento ‘t’ se observó un cisne que no era blanco.</a:t>
            </a:r>
          </a:p>
          <a:p>
            <a:r>
              <a:rPr lang="es-ES" sz="2400" b="1" dirty="0"/>
              <a:t>Conclusión:</a:t>
            </a:r>
          </a:p>
          <a:p>
            <a:r>
              <a:rPr lang="es-ES" sz="2400" dirty="0"/>
              <a:t>No todos los cisnes del mundo son blancos. </a:t>
            </a:r>
            <a:br>
              <a:rPr lang="es-ES" sz="2400" dirty="0"/>
            </a:br>
            <a:endParaRPr lang="es-ES" sz="2400" dirty="0"/>
          </a:p>
          <a:p>
            <a:br>
              <a:rPr lang="es-ES" sz="2400" dirty="0"/>
            </a:br>
            <a:endParaRPr lang="es-AR" sz="2400" dirty="0"/>
          </a:p>
        </p:txBody>
      </p:sp>
      <p:pic>
        <p:nvPicPr>
          <p:cNvPr id="8" name="Imagen 7">
            <a:extLst>
              <a:ext uri="{FF2B5EF4-FFF2-40B4-BE49-F238E27FC236}">
                <a16:creationId xmlns:a16="http://schemas.microsoft.com/office/drawing/2014/main" id="{D7DA1E52-9AA3-409A-B718-6845D6C61CF7}"/>
              </a:ext>
            </a:extLst>
          </p:cNvPr>
          <p:cNvPicPr>
            <a:picLocks noChangeAspect="1"/>
          </p:cNvPicPr>
          <p:nvPr/>
        </p:nvPicPr>
        <p:blipFill rotWithShape="1">
          <a:blip r:embed="rId2"/>
          <a:srcRect l="18962" t="52072" r="35215" b="15741"/>
          <a:stretch/>
        </p:blipFill>
        <p:spPr>
          <a:xfrm>
            <a:off x="124691" y="3453687"/>
            <a:ext cx="5971309" cy="2358224"/>
          </a:xfrm>
          <a:prstGeom prst="rect">
            <a:avLst/>
          </a:prstGeom>
        </p:spPr>
      </p:pic>
      <p:pic>
        <p:nvPicPr>
          <p:cNvPr id="7" name="Picture 2" descr="Falsabilidad - Wikipedia, la enciclopedia libre">
            <a:extLst>
              <a:ext uri="{FF2B5EF4-FFF2-40B4-BE49-F238E27FC236}">
                <a16:creationId xmlns:a16="http://schemas.microsoft.com/office/drawing/2014/main" id="{5F01F9EB-F4CA-4B98-9BF8-0B8E59310C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7054" y="5306290"/>
            <a:ext cx="1773382" cy="15517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789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53636C0-E424-4009-864B-CBAFE2325DB9}"/>
              </a:ext>
            </a:extLst>
          </p:cNvPr>
          <p:cNvSpPr/>
          <p:nvPr/>
        </p:nvSpPr>
        <p:spPr>
          <a:xfrm>
            <a:off x="471055" y="515862"/>
            <a:ext cx="11554690" cy="6001643"/>
          </a:xfrm>
          <a:prstGeom prst="rect">
            <a:avLst/>
          </a:prstGeom>
        </p:spPr>
        <p:txBody>
          <a:bodyPr wrap="square">
            <a:spAutoFit/>
          </a:bodyPr>
          <a:lstStyle/>
          <a:p>
            <a:r>
              <a:rPr lang="es-ES" sz="2400" dirty="0"/>
              <a:t>Un enunciado, una </a:t>
            </a:r>
            <a:r>
              <a:rPr lang="es-ES" sz="2400" dirty="0" err="1"/>
              <a:t>hipótesis</a:t>
            </a:r>
            <a:r>
              <a:rPr lang="es-ES" sz="2400" dirty="0"/>
              <a:t> o una teoría son falsables </a:t>
            </a:r>
            <a:r>
              <a:rPr lang="es-ES" sz="2400" dirty="0">
                <a:solidFill>
                  <a:srgbClr val="000000"/>
                </a:solidFill>
                <a:latin typeface="GillSansMT"/>
              </a:rPr>
              <a:t>si existen enunciados, o un conjunto de ellos, observacionales (que se pueden observar, contrastar con la experiencia), lógicamente posibles, </a:t>
            </a:r>
            <a:r>
              <a:rPr lang="es-ES" sz="2400" dirty="0">
                <a:solidFill>
                  <a:srgbClr val="000000"/>
                </a:solidFill>
                <a:latin typeface="GillSansMT-Bold"/>
              </a:rPr>
              <a:t>informativos</a:t>
            </a:r>
            <a:r>
              <a:rPr lang="es-ES" sz="2400" dirty="0">
                <a:solidFill>
                  <a:srgbClr val="000000"/>
                </a:solidFill>
                <a:latin typeface="GillSansMT"/>
              </a:rPr>
              <a:t>, que contradigan aquel enunciado, </a:t>
            </a:r>
            <a:r>
              <a:rPr lang="es-ES" sz="2400" dirty="0" err="1">
                <a:solidFill>
                  <a:srgbClr val="000000"/>
                </a:solidFill>
                <a:latin typeface="GillSansMT"/>
              </a:rPr>
              <a:t>hipótesis</a:t>
            </a:r>
            <a:r>
              <a:rPr lang="es-ES" sz="2400" dirty="0">
                <a:solidFill>
                  <a:srgbClr val="000000"/>
                </a:solidFill>
                <a:latin typeface="GillSansMT"/>
              </a:rPr>
              <a:t> o teoría de partida. Esto es, que en el caso de ser establecidos como verdaderos, falsarían la </a:t>
            </a:r>
            <a:r>
              <a:rPr lang="es-ES" sz="2400" dirty="0" err="1">
                <a:solidFill>
                  <a:srgbClr val="000000"/>
                </a:solidFill>
                <a:latin typeface="GillSansMT"/>
              </a:rPr>
              <a:t>hipótesis</a:t>
            </a:r>
            <a:r>
              <a:rPr lang="es-ES" sz="2400" dirty="0">
                <a:solidFill>
                  <a:srgbClr val="000000"/>
                </a:solidFill>
                <a:latin typeface="GillSansMT"/>
              </a:rPr>
              <a:t>; demostrarían que la </a:t>
            </a:r>
            <a:r>
              <a:rPr lang="es-ES" sz="2400" dirty="0" err="1">
                <a:solidFill>
                  <a:srgbClr val="000000"/>
                </a:solidFill>
                <a:latin typeface="GillSansMT"/>
              </a:rPr>
              <a:t>hipótesis</a:t>
            </a:r>
            <a:r>
              <a:rPr lang="es-ES" sz="2400" dirty="0">
                <a:solidFill>
                  <a:srgbClr val="000000"/>
                </a:solidFill>
                <a:latin typeface="GillSansMT"/>
              </a:rPr>
              <a:t> presentada es falsa.</a:t>
            </a:r>
          </a:p>
          <a:p>
            <a:endParaRPr lang="es-ES" sz="2400" dirty="0">
              <a:solidFill>
                <a:srgbClr val="000000"/>
              </a:solidFill>
              <a:latin typeface="GillSansMT"/>
            </a:endParaRPr>
          </a:p>
          <a:p>
            <a:r>
              <a:rPr lang="es-ES" sz="2400" dirty="0">
                <a:solidFill>
                  <a:schemeClr val="accent6">
                    <a:lumMod val="50000"/>
                  </a:schemeClr>
                </a:solidFill>
                <a:latin typeface="GillSansMT"/>
              </a:rPr>
              <a:t>Ejemplos de enunciados falsables:</a:t>
            </a:r>
          </a:p>
          <a:p>
            <a:r>
              <a:rPr lang="es-ES" sz="2400" dirty="0">
                <a:solidFill>
                  <a:schemeClr val="accent6">
                    <a:lumMod val="50000"/>
                  </a:schemeClr>
                </a:solidFill>
                <a:latin typeface="GillSansMT"/>
              </a:rPr>
              <a:t>1. Todos los sábados son días soleados.</a:t>
            </a:r>
          </a:p>
          <a:p>
            <a:r>
              <a:rPr lang="es-ES" sz="2400" dirty="0">
                <a:solidFill>
                  <a:schemeClr val="accent6">
                    <a:lumMod val="50000"/>
                  </a:schemeClr>
                </a:solidFill>
                <a:latin typeface="GillSansMT"/>
              </a:rPr>
              <a:t>2. Durante un período inflacionario, todos los productos suben de precio.</a:t>
            </a:r>
          </a:p>
          <a:p>
            <a:r>
              <a:rPr lang="es-ES" sz="2400" dirty="0">
                <a:solidFill>
                  <a:schemeClr val="accent6">
                    <a:lumMod val="50000"/>
                  </a:schemeClr>
                </a:solidFill>
                <a:latin typeface="GillSansMT"/>
              </a:rPr>
              <a:t>3. Todos los objetos con mayor densidad que el agua se hunden.</a:t>
            </a:r>
          </a:p>
          <a:p>
            <a:endParaRPr lang="es-ES" sz="2400" dirty="0">
              <a:solidFill>
                <a:schemeClr val="accent6">
                  <a:lumMod val="50000"/>
                </a:schemeClr>
              </a:solidFill>
              <a:latin typeface="GillSansMT"/>
            </a:endParaRPr>
          </a:p>
          <a:p>
            <a:r>
              <a:rPr lang="es-ES" sz="2400" dirty="0">
                <a:solidFill>
                  <a:schemeClr val="accent6">
                    <a:lumMod val="50000"/>
                  </a:schemeClr>
                </a:solidFill>
                <a:latin typeface="GillSansMT"/>
              </a:rPr>
              <a:t>Ejemplos de enunciados que no son falsables:</a:t>
            </a:r>
          </a:p>
          <a:p>
            <a:r>
              <a:rPr lang="es-ES" sz="2400" dirty="0">
                <a:solidFill>
                  <a:schemeClr val="accent6">
                    <a:lumMod val="50000"/>
                  </a:schemeClr>
                </a:solidFill>
                <a:latin typeface="GillSansMT"/>
              </a:rPr>
              <a:t>1. Mañana lloverá o no lloverá.</a:t>
            </a:r>
          </a:p>
          <a:p>
            <a:r>
              <a:rPr lang="es-ES" sz="2400" dirty="0">
                <a:solidFill>
                  <a:schemeClr val="accent6">
                    <a:lumMod val="50000"/>
                  </a:schemeClr>
                </a:solidFill>
                <a:latin typeface="GillSansMT"/>
              </a:rPr>
              <a:t>2. Si juego al Prode, puede ser que gane o que no.</a:t>
            </a:r>
          </a:p>
          <a:p>
            <a:r>
              <a:rPr lang="es-ES" sz="2400" dirty="0">
                <a:solidFill>
                  <a:schemeClr val="accent6">
                    <a:lumMod val="50000"/>
                  </a:schemeClr>
                </a:solidFill>
                <a:latin typeface="GillSansMT"/>
              </a:rPr>
              <a:t>3. Todos los casados no son solteros.</a:t>
            </a:r>
            <a:r>
              <a:rPr lang="es-ES" sz="2400" dirty="0">
                <a:solidFill>
                  <a:schemeClr val="accent6">
                    <a:lumMod val="50000"/>
                  </a:schemeClr>
                </a:solidFill>
              </a:rPr>
              <a:t> </a:t>
            </a:r>
            <a:br>
              <a:rPr lang="es-ES" sz="2400" dirty="0"/>
            </a:br>
            <a:endParaRPr lang="es-AR" sz="2400" dirty="0"/>
          </a:p>
        </p:txBody>
      </p:sp>
      <p:pic>
        <p:nvPicPr>
          <p:cNvPr id="1028" name="Picture 4" descr="Pronóstico del tiempo del domingo 3 de mayo de 2020">
            <a:extLst>
              <a:ext uri="{FF2B5EF4-FFF2-40B4-BE49-F238E27FC236}">
                <a16:creationId xmlns:a16="http://schemas.microsoft.com/office/drawing/2014/main" id="{84C443BA-7FD0-4C06-BF0F-A8BD6E7BAD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4959" y="4540827"/>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593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EA008B-6DB5-4213-BBD5-4E21BDBCFF01}"/>
              </a:ext>
            </a:extLst>
          </p:cNvPr>
          <p:cNvSpPr>
            <a:spLocks noGrp="1"/>
          </p:cNvSpPr>
          <p:nvPr>
            <p:ph type="title"/>
          </p:nvPr>
        </p:nvSpPr>
        <p:spPr>
          <a:xfrm>
            <a:off x="599208" y="1318009"/>
            <a:ext cx="10993581" cy="1325563"/>
          </a:xfrm>
        </p:spPr>
        <p:txBody>
          <a:bodyPr>
            <a:noAutofit/>
          </a:bodyPr>
          <a:lstStyle/>
          <a:p>
            <a:r>
              <a:rPr lang="es-ES" sz="2800" dirty="0"/>
              <a:t>Para Popper la ciencia constituye un conjunto de </a:t>
            </a:r>
            <a:r>
              <a:rPr lang="es-ES" sz="2800" dirty="0" err="1"/>
              <a:t>hipótesis</a:t>
            </a:r>
            <a:r>
              <a:rPr lang="es-ES" sz="2800" dirty="0"/>
              <a:t> que se proponen a modo de ensayo, con la finalidad de describir (¿CÓMO?) y explicar (¿POR QUÉ?) de un modo preciso el comportamiento del mundo, físico o social. </a:t>
            </a:r>
            <a:br>
              <a:rPr lang="es-ES" sz="2800" dirty="0"/>
            </a:br>
            <a:endParaRPr lang="es-AR" sz="2800" dirty="0"/>
          </a:p>
        </p:txBody>
      </p:sp>
      <p:sp>
        <p:nvSpPr>
          <p:cNvPr id="3" name="Rectángulo 2">
            <a:extLst>
              <a:ext uri="{FF2B5EF4-FFF2-40B4-BE49-F238E27FC236}">
                <a16:creationId xmlns:a16="http://schemas.microsoft.com/office/drawing/2014/main" id="{57B272A6-5923-4C71-9665-DF07C760614A}"/>
              </a:ext>
            </a:extLst>
          </p:cNvPr>
          <p:cNvSpPr/>
          <p:nvPr/>
        </p:nvSpPr>
        <p:spPr>
          <a:xfrm>
            <a:off x="599208" y="2643572"/>
            <a:ext cx="10993581" cy="2677656"/>
          </a:xfrm>
          <a:prstGeom prst="rect">
            <a:avLst/>
          </a:prstGeom>
        </p:spPr>
        <p:txBody>
          <a:bodyPr wrap="square">
            <a:spAutoFit/>
          </a:bodyPr>
          <a:lstStyle/>
          <a:p>
            <a:r>
              <a:rPr lang="es-ES" sz="2800" dirty="0">
                <a:solidFill>
                  <a:srgbClr val="000000"/>
                </a:solidFill>
                <a:latin typeface="GillSansMT"/>
              </a:rPr>
              <a:t>La teoría constituye un modelo por contrastar intersubjetivamente, cuya elaboración es </a:t>
            </a:r>
            <a:r>
              <a:rPr lang="es-ES" sz="2800" b="1" dirty="0">
                <a:solidFill>
                  <a:srgbClr val="000000"/>
                </a:solidFill>
                <a:latin typeface="GillSansMT-Bold"/>
              </a:rPr>
              <a:t>previa </a:t>
            </a:r>
            <a:r>
              <a:rPr lang="es-ES" sz="2800" dirty="0">
                <a:solidFill>
                  <a:srgbClr val="000000"/>
                </a:solidFill>
                <a:latin typeface="GillSansMT"/>
              </a:rPr>
              <a:t>a la recolección de los datos. Los enunciados teóricos son los que delimitan el campo de investigación, la relevancia y focalización en ciertos problemas determinados y no en otros por parte del investigador.</a:t>
            </a:r>
            <a:r>
              <a:rPr lang="es-ES" sz="2800" dirty="0"/>
              <a:t> </a:t>
            </a:r>
            <a:br>
              <a:rPr lang="es-ES" sz="2800" dirty="0"/>
            </a:br>
            <a:endParaRPr lang="es-AR" sz="2800" dirty="0"/>
          </a:p>
        </p:txBody>
      </p:sp>
      <p:pic>
        <p:nvPicPr>
          <p:cNvPr id="3074" name="Picture 2" descr="Cuáles son las Ramas de la Ciencia? | Articulos de ciencia, Decoración  laboratorio de ciencias, Dibujos de ciencias naturales">
            <a:extLst>
              <a:ext uri="{FF2B5EF4-FFF2-40B4-BE49-F238E27FC236}">
                <a16:creationId xmlns:a16="http://schemas.microsoft.com/office/drawing/2014/main" id="{BBAD3FBF-5803-469E-8112-42E6067279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8875" y="471487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036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2">
            <a:extLst>
              <a:ext uri="{FF2B5EF4-FFF2-40B4-BE49-F238E27FC236}">
                <a16:creationId xmlns:a16="http://schemas.microsoft.com/office/drawing/2014/main" id="{A9549277-D3B4-46DB-9D44-AE411AB8EB0F}"/>
              </a:ext>
            </a:extLst>
          </p:cNvPr>
          <p:cNvGraphicFramePr>
            <a:graphicFrameLocks noGrp="1"/>
          </p:cNvGraphicFramePr>
          <p:nvPr/>
        </p:nvGraphicFramePr>
        <p:xfrm>
          <a:off x="775854" y="1049096"/>
          <a:ext cx="10640293" cy="4759807"/>
        </p:xfrm>
        <a:graphic>
          <a:graphicData uri="http://schemas.openxmlformats.org/drawingml/2006/table">
            <a:tbl>
              <a:tblPr firstRow="1" bandRow="1">
                <a:tableStyleId>{5C22544A-7EE6-4342-B048-85BDC9FD1C3A}</a:tableStyleId>
              </a:tblPr>
              <a:tblGrid>
                <a:gridCol w="3269702">
                  <a:extLst>
                    <a:ext uri="{9D8B030D-6E8A-4147-A177-3AD203B41FA5}">
                      <a16:colId xmlns:a16="http://schemas.microsoft.com/office/drawing/2014/main" val="3183648067"/>
                    </a:ext>
                  </a:extLst>
                </a:gridCol>
                <a:gridCol w="3823827">
                  <a:extLst>
                    <a:ext uri="{9D8B030D-6E8A-4147-A177-3AD203B41FA5}">
                      <a16:colId xmlns:a16="http://schemas.microsoft.com/office/drawing/2014/main" val="3914930958"/>
                    </a:ext>
                  </a:extLst>
                </a:gridCol>
                <a:gridCol w="3546764">
                  <a:extLst>
                    <a:ext uri="{9D8B030D-6E8A-4147-A177-3AD203B41FA5}">
                      <a16:colId xmlns:a16="http://schemas.microsoft.com/office/drawing/2014/main" val="1494914408"/>
                    </a:ext>
                  </a:extLst>
                </a:gridCol>
              </a:tblGrid>
              <a:tr h="707670">
                <a:tc>
                  <a:txBody>
                    <a:bodyPr/>
                    <a:lstStyle/>
                    <a:p>
                      <a:endParaRPr lang="es-AR" dirty="0"/>
                    </a:p>
                  </a:txBody>
                  <a:tcPr/>
                </a:tc>
                <a:tc>
                  <a:txBody>
                    <a:bodyPr/>
                    <a:lstStyle/>
                    <a:p>
                      <a:r>
                        <a:rPr lang="es-ES" dirty="0"/>
                        <a:t>EMPIRISMO LÓGICO</a:t>
                      </a:r>
                      <a:endParaRPr lang="es-AR" dirty="0"/>
                    </a:p>
                  </a:txBody>
                  <a:tcPr/>
                </a:tc>
                <a:tc>
                  <a:txBody>
                    <a:bodyPr/>
                    <a:lstStyle/>
                    <a:p>
                      <a:r>
                        <a:rPr lang="es-ES" dirty="0"/>
                        <a:t>FALSACIONISMO</a:t>
                      </a:r>
                      <a:endParaRPr lang="es-AR" dirty="0"/>
                    </a:p>
                  </a:txBody>
                  <a:tcPr/>
                </a:tc>
                <a:extLst>
                  <a:ext uri="{0D108BD9-81ED-4DB2-BD59-A6C34878D82A}">
                    <a16:rowId xmlns:a16="http://schemas.microsoft.com/office/drawing/2014/main" val="3562002120"/>
                  </a:ext>
                </a:extLst>
              </a:tr>
              <a:tr h="707670">
                <a:tc>
                  <a:txBody>
                    <a:bodyPr/>
                    <a:lstStyle/>
                    <a:p>
                      <a:r>
                        <a:rPr lang="es-ES" dirty="0"/>
                        <a:t>Método explicativo</a:t>
                      </a:r>
                      <a:endParaRPr lang="es-AR" dirty="0"/>
                    </a:p>
                  </a:txBody>
                  <a:tcPr/>
                </a:tc>
                <a:tc>
                  <a:txBody>
                    <a:bodyPr/>
                    <a:lstStyle/>
                    <a:p>
                      <a:endParaRPr lang="es-AR" dirty="0"/>
                    </a:p>
                  </a:txBody>
                  <a:tcPr/>
                </a:tc>
                <a:tc>
                  <a:txBody>
                    <a:bodyPr/>
                    <a:lstStyle/>
                    <a:p>
                      <a:endParaRPr lang="es-AR" dirty="0"/>
                    </a:p>
                  </a:txBody>
                  <a:tcPr/>
                </a:tc>
                <a:extLst>
                  <a:ext uri="{0D108BD9-81ED-4DB2-BD59-A6C34878D82A}">
                    <a16:rowId xmlns:a16="http://schemas.microsoft.com/office/drawing/2014/main" val="518690813"/>
                  </a:ext>
                </a:extLst>
              </a:tr>
              <a:tr h="707670">
                <a:tc>
                  <a:txBody>
                    <a:bodyPr/>
                    <a:lstStyle/>
                    <a:p>
                      <a:r>
                        <a:rPr lang="es-ES" dirty="0"/>
                        <a:t>Criterio de demarcación</a:t>
                      </a:r>
                      <a:endParaRPr lang="es-AR" dirty="0"/>
                    </a:p>
                  </a:txBody>
                  <a:tcPr/>
                </a:tc>
                <a:tc>
                  <a:txBody>
                    <a:bodyPr/>
                    <a:lstStyle/>
                    <a:p>
                      <a:endParaRPr lang="es-AR" dirty="0"/>
                    </a:p>
                  </a:txBody>
                  <a:tcPr/>
                </a:tc>
                <a:tc>
                  <a:txBody>
                    <a:bodyPr/>
                    <a:lstStyle/>
                    <a:p>
                      <a:endParaRPr lang="es-AR" dirty="0"/>
                    </a:p>
                  </a:txBody>
                  <a:tcPr/>
                </a:tc>
                <a:extLst>
                  <a:ext uri="{0D108BD9-81ED-4DB2-BD59-A6C34878D82A}">
                    <a16:rowId xmlns:a16="http://schemas.microsoft.com/office/drawing/2014/main" val="811106938"/>
                  </a:ext>
                </a:extLst>
              </a:tr>
              <a:tr h="707670">
                <a:tc>
                  <a:txBody>
                    <a:bodyPr/>
                    <a:lstStyle/>
                    <a:p>
                      <a:r>
                        <a:rPr lang="es-ES" dirty="0"/>
                        <a:t>Concepción de la ciencia</a:t>
                      </a:r>
                      <a:endParaRPr lang="es-AR" dirty="0"/>
                    </a:p>
                  </a:txBody>
                  <a:tcPr/>
                </a:tc>
                <a:tc>
                  <a:txBody>
                    <a:bodyPr/>
                    <a:lstStyle/>
                    <a:p>
                      <a:endParaRPr lang="es-ES" sz="1800" b="0" dirty="0">
                        <a:effectLst/>
                        <a:latin typeface="+mn-lt"/>
                      </a:endParaRPr>
                    </a:p>
                  </a:txBody>
                  <a:tcPr anchor="ctr"/>
                </a:tc>
                <a:tc>
                  <a:txBody>
                    <a:bodyPr/>
                    <a:lstStyle/>
                    <a:p>
                      <a:endParaRPr lang="es-ES" sz="1800" b="0" dirty="0">
                        <a:effectLst/>
                        <a:latin typeface="+mn-lt"/>
                      </a:endParaRPr>
                    </a:p>
                  </a:txBody>
                  <a:tcPr anchor="ctr"/>
                </a:tc>
                <a:extLst>
                  <a:ext uri="{0D108BD9-81ED-4DB2-BD59-A6C34878D82A}">
                    <a16:rowId xmlns:a16="http://schemas.microsoft.com/office/drawing/2014/main" val="3565512456"/>
                  </a:ext>
                </a:extLst>
              </a:tr>
              <a:tr h="707670">
                <a:tc>
                  <a:txBody>
                    <a:bodyPr/>
                    <a:lstStyle/>
                    <a:p>
                      <a:r>
                        <a:rPr lang="es-ES" dirty="0"/>
                        <a:t>Rol de la teoría</a:t>
                      </a:r>
                      <a:endParaRPr lang="es-AR" dirty="0"/>
                    </a:p>
                  </a:txBody>
                  <a:tcPr/>
                </a:tc>
                <a:tc>
                  <a:txBody>
                    <a:bodyPr/>
                    <a:lstStyle/>
                    <a:p>
                      <a:endParaRPr lang="es-AR" dirty="0"/>
                    </a:p>
                  </a:txBody>
                  <a:tcPr/>
                </a:tc>
                <a:tc>
                  <a:txBody>
                    <a:bodyPr/>
                    <a:lstStyle/>
                    <a:p>
                      <a:endParaRPr lang="es-AR" dirty="0"/>
                    </a:p>
                  </a:txBody>
                  <a:tcPr/>
                </a:tc>
                <a:extLst>
                  <a:ext uri="{0D108BD9-81ED-4DB2-BD59-A6C34878D82A}">
                    <a16:rowId xmlns:a16="http://schemas.microsoft.com/office/drawing/2014/main" val="3293933484"/>
                  </a:ext>
                </a:extLst>
              </a:tr>
              <a:tr h="1221457">
                <a:tc>
                  <a:txBody>
                    <a:bodyPr/>
                    <a:lstStyle/>
                    <a:p>
                      <a:r>
                        <a:rPr lang="es-ES" dirty="0"/>
                        <a:t>Confirmación de enunciados</a:t>
                      </a:r>
                      <a:endParaRPr lang="es-AR" dirty="0"/>
                    </a:p>
                  </a:txBody>
                  <a:tcPr/>
                </a:tc>
                <a:tc>
                  <a:txBody>
                    <a:bodyPr/>
                    <a:lstStyle/>
                    <a:p>
                      <a:endParaRPr lang="es-AR" dirty="0"/>
                    </a:p>
                  </a:txBody>
                  <a:tcPr/>
                </a:tc>
                <a:tc>
                  <a:txBody>
                    <a:bodyPr/>
                    <a:lstStyle/>
                    <a:p>
                      <a:endParaRPr lang="es-AR" dirty="0"/>
                    </a:p>
                  </a:txBody>
                  <a:tcPr/>
                </a:tc>
                <a:extLst>
                  <a:ext uri="{0D108BD9-81ED-4DB2-BD59-A6C34878D82A}">
                    <a16:rowId xmlns:a16="http://schemas.microsoft.com/office/drawing/2014/main" val="2667877827"/>
                  </a:ext>
                </a:extLst>
              </a:tr>
            </a:tbl>
          </a:graphicData>
        </a:graphic>
      </p:graphicFrame>
      <p:pic>
        <p:nvPicPr>
          <p:cNvPr id="4" name="Gráfico 3" descr="Cámara de vídeo">
            <a:hlinkClick r:id="rId2" action="ppaction://hlinkfile"/>
            <a:extLst>
              <a:ext uri="{FF2B5EF4-FFF2-40B4-BE49-F238E27FC236}">
                <a16:creationId xmlns:a16="http://schemas.microsoft.com/office/drawing/2014/main" id="{09BAEF9D-4712-400D-8242-594617539C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1746" y="5479473"/>
            <a:ext cx="914400" cy="914400"/>
          </a:xfrm>
          <a:prstGeom prst="rect">
            <a:avLst/>
          </a:prstGeom>
        </p:spPr>
      </p:pic>
    </p:spTree>
    <p:extLst>
      <p:ext uri="{BB962C8B-B14F-4D97-AF65-F5344CB8AC3E}">
        <p14:creationId xmlns:p14="http://schemas.microsoft.com/office/powerpoint/2010/main" val="1247476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2">
            <a:extLst>
              <a:ext uri="{FF2B5EF4-FFF2-40B4-BE49-F238E27FC236}">
                <a16:creationId xmlns:a16="http://schemas.microsoft.com/office/drawing/2014/main" id="{A9549277-D3B4-46DB-9D44-AE411AB8EB0F}"/>
              </a:ext>
            </a:extLst>
          </p:cNvPr>
          <p:cNvGraphicFramePr>
            <a:graphicFrameLocks noGrp="1"/>
          </p:cNvGraphicFramePr>
          <p:nvPr/>
        </p:nvGraphicFramePr>
        <p:xfrm>
          <a:off x="228600" y="164142"/>
          <a:ext cx="11714018" cy="5888955"/>
        </p:xfrm>
        <a:graphic>
          <a:graphicData uri="http://schemas.openxmlformats.org/drawingml/2006/table">
            <a:tbl>
              <a:tblPr firstRow="1" bandRow="1">
                <a:tableStyleId>{5C22544A-7EE6-4342-B048-85BDC9FD1C3A}</a:tableStyleId>
              </a:tblPr>
              <a:tblGrid>
                <a:gridCol w="1267691">
                  <a:extLst>
                    <a:ext uri="{9D8B030D-6E8A-4147-A177-3AD203B41FA5}">
                      <a16:colId xmlns:a16="http://schemas.microsoft.com/office/drawing/2014/main" val="3183648067"/>
                    </a:ext>
                  </a:extLst>
                </a:gridCol>
                <a:gridCol w="2466109">
                  <a:extLst>
                    <a:ext uri="{9D8B030D-6E8A-4147-A177-3AD203B41FA5}">
                      <a16:colId xmlns:a16="http://schemas.microsoft.com/office/drawing/2014/main" val="3914930958"/>
                    </a:ext>
                  </a:extLst>
                </a:gridCol>
                <a:gridCol w="2784764">
                  <a:extLst>
                    <a:ext uri="{9D8B030D-6E8A-4147-A177-3AD203B41FA5}">
                      <a16:colId xmlns:a16="http://schemas.microsoft.com/office/drawing/2014/main" val="1494914408"/>
                    </a:ext>
                  </a:extLst>
                </a:gridCol>
                <a:gridCol w="5195454">
                  <a:extLst>
                    <a:ext uri="{9D8B030D-6E8A-4147-A177-3AD203B41FA5}">
                      <a16:colId xmlns:a16="http://schemas.microsoft.com/office/drawing/2014/main" val="2302004968"/>
                    </a:ext>
                  </a:extLst>
                </a:gridCol>
              </a:tblGrid>
              <a:tr h="520155">
                <a:tc>
                  <a:txBody>
                    <a:bodyPr/>
                    <a:lstStyle/>
                    <a:p>
                      <a:endParaRPr lang="es-AR" sz="1600" dirty="0"/>
                    </a:p>
                  </a:txBody>
                  <a:tcPr/>
                </a:tc>
                <a:tc>
                  <a:txBody>
                    <a:bodyPr/>
                    <a:lstStyle/>
                    <a:p>
                      <a:pPr algn="ctr"/>
                      <a:r>
                        <a:rPr lang="es-ES" sz="1600" dirty="0"/>
                        <a:t>EMPIRISMO LÓGICO</a:t>
                      </a:r>
                      <a:endParaRPr lang="es-AR" sz="1600" dirty="0"/>
                    </a:p>
                  </a:txBody>
                  <a:tcPr/>
                </a:tc>
                <a:tc>
                  <a:txBody>
                    <a:bodyPr/>
                    <a:lstStyle/>
                    <a:p>
                      <a:pPr algn="ctr"/>
                      <a:r>
                        <a:rPr lang="es-ES" sz="1600" dirty="0"/>
                        <a:t>FALSACIONISMO</a:t>
                      </a:r>
                      <a:endParaRPr lang="es-AR" sz="1600" dirty="0"/>
                    </a:p>
                  </a:txBody>
                  <a:tcPr/>
                </a:tc>
                <a:tc>
                  <a:txBody>
                    <a:bodyPr/>
                    <a:lstStyle/>
                    <a:p>
                      <a:pPr algn="ctr"/>
                      <a:r>
                        <a:rPr lang="es-ES" sz="1600" dirty="0"/>
                        <a:t>POST EMPIRISMO</a:t>
                      </a:r>
                      <a:endParaRPr lang="es-AR" sz="1600" dirty="0"/>
                    </a:p>
                  </a:txBody>
                  <a:tcPr/>
                </a:tc>
                <a:extLst>
                  <a:ext uri="{0D108BD9-81ED-4DB2-BD59-A6C34878D82A}">
                    <a16:rowId xmlns:a16="http://schemas.microsoft.com/office/drawing/2014/main" val="3562002120"/>
                  </a:ext>
                </a:extLst>
              </a:tr>
              <a:tr h="1061376">
                <a:tc>
                  <a:txBody>
                    <a:bodyPr/>
                    <a:lstStyle/>
                    <a:p>
                      <a:r>
                        <a:rPr lang="es-ES" sz="1600" dirty="0"/>
                        <a:t>Método de investigación</a:t>
                      </a:r>
                      <a:endParaRPr lang="es-AR" sz="1600" dirty="0"/>
                    </a:p>
                  </a:txBody>
                  <a:tcPr/>
                </a:tc>
                <a:tc>
                  <a:txBody>
                    <a:bodyPr/>
                    <a:lstStyle/>
                    <a:p>
                      <a:r>
                        <a:rPr lang="es-ES" sz="1600" dirty="0"/>
                        <a:t>INDUCTIVO</a:t>
                      </a:r>
                    </a:p>
                    <a:p>
                      <a:r>
                        <a:rPr lang="es-ES" sz="1600" dirty="0"/>
                        <a:t>MONISMO METODOLÓGICO</a:t>
                      </a:r>
                    </a:p>
                    <a:p>
                      <a:r>
                        <a:rPr lang="es-ES" sz="1600" dirty="0"/>
                        <a:t>ABORDAJE CUANTITATIVO</a:t>
                      </a:r>
                      <a:endParaRPr lang="es-AR" sz="1600" dirty="0"/>
                    </a:p>
                  </a:txBody>
                  <a:tcPr/>
                </a:tc>
                <a:tc>
                  <a:txBody>
                    <a:bodyPr/>
                    <a:lstStyle/>
                    <a:p>
                      <a:r>
                        <a:rPr lang="es-ES" sz="1600" dirty="0"/>
                        <a:t>DEDUCTIVO</a:t>
                      </a:r>
                    </a:p>
                    <a:p>
                      <a:r>
                        <a:rPr lang="es-ES" sz="1600" dirty="0"/>
                        <a:t>MONISMO METODOLÓGICO</a:t>
                      </a:r>
                    </a:p>
                    <a:p>
                      <a:r>
                        <a:rPr lang="es-ES" sz="1600" dirty="0"/>
                        <a:t>ABORDAJE CUANTITATIVO</a:t>
                      </a:r>
                      <a:endParaRPr lang="es-AR" sz="1600" dirty="0"/>
                    </a:p>
                  </a:txBody>
                  <a:tcPr/>
                </a:tc>
                <a:tc>
                  <a:txBody>
                    <a:bodyPr/>
                    <a:lstStyle/>
                    <a:p>
                      <a:r>
                        <a:rPr lang="es-ES" sz="1600" dirty="0"/>
                        <a:t>PLURALISMO METODOLÓGICO</a:t>
                      </a:r>
                    </a:p>
                    <a:p>
                      <a:r>
                        <a:rPr lang="es-ES" sz="1600" dirty="0"/>
                        <a:t>VALORACIÓN DEL ABORDAJE CUALITATIVO</a:t>
                      </a:r>
                      <a:endParaRPr lang="es-AR" sz="1600" dirty="0"/>
                    </a:p>
                  </a:txBody>
                  <a:tcPr/>
                </a:tc>
                <a:extLst>
                  <a:ext uri="{0D108BD9-81ED-4DB2-BD59-A6C34878D82A}">
                    <a16:rowId xmlns:a16="http://schemas.microsoft.com/office/drawing/2014/main" val="518690813"/>
                  </a:ext>
                </a:extLst>
              </a:tr>
              <a:tr h="592887">
                <a:tc>
                  <a:txBody>
                    <a:bodyPr/>
                    <a:lstStyle/>
                    <a:p>
                      <a:r>
                        <a:rPr lang="es-ES" sz="1600" dirty="0"/>
                        <a:t>Criterio de demarcación</a:t>
                      </a:r>
                      <a:endParaRPr lang="es-AR" sz="1600" dirty="0"/>
                    </a:p>
                  </a:txBody>
                  <a:tcPr/>
                </a:tc>
                <a:tc>
                  <a:txBody>
                    <a:bodyPr/>
                    <a:lstStyle/>
                    <a:p>
                      <a:r>
                        <a:rPr lang="es-ES" sz="1600" dirty="0"/>
                        <a:t>VERIFICACIÓN</a:t>
                      </a:r>
                      <a:endParaRPr lang="es-AR" sz="1600" dirty="0"/>
                    </a:p>
                  </a:txBody>
                  <a:tcPr/>
                </a:tc>
                <a:tc>
                  <a:txBody>
                    <a:bodyPr/>
                    <a:lstStyle/>
                    <a:p>
                      <a:r>
                        <a:rPr lang="es-ES" sz="1600" dirty="0"/>
                        <a:t>FALSABILIDAD</a:t>
                      </a:r>
                      <a:endParaRPr lang="es-AR" sz="1600" dirty="0"/>
                    </a:p>
                  </a:txBody>
                  <a:tcPr/>
                </a:tc>
                <a:tc>
                  <a:txBody>
                    <a:bodyPr/>
                    <a:lstStyle/>
                    <a:p>
                      <a:r>
                        <a:rPr lang="es-ES" sz="1600" dirty="0"/>
                        <a:t>ACUERDOS DENTRO DE LA COMUNIDAD CIENTÍFICA (PERÍODO DE CIENCIA NORMAL) </a:t>
                      </a:r>
                      <a:r>
                        <a:rPr lang="es-ES" sz="1600" dirty="0">
                          <a:sym typeface="Wingdings" panose="05000000000000000000" pitchFamily="2" charset="2"/>
                        </a:rPr>
                        <a:t> PARADIGMAS</a:t>
                      </a:r>
                      <a:endParaRPr lang="es-AR" sz="1600" dirty="0"/>
                    </a:p>
                  </a:txBody>
                  <a:tcPr/>
                </a:tc>
                <a:extLst>
                  <a:ext uri="{0D108BD9-81ED-4DB2-BD59-A6C34878D82A}">
                    <a16:rowId xmlns:a16="http://schemas.microsoft.com/office/drawing/2014/main" val="811106938"/>
                  </a:ext>
                </a:extLst>
              </a:tr>
              <a:tr h="1302328">
                <a:tc>
                  <a:txBody>
                    <a:bodyPr/>
                    <a:lstStyle/>
                    <a:p>
                      <a:r>
                        <a:rPr lang="es-ES" sz="1600" dirty="0"/>
                        <a:t>Concepción de la ciencia</a:t>
                      </a:r>
                      <a:endParaRPr lang="es-AR" sz="1600" dirty="0"/>
                    </a:p>
                  </a:txBody>
                  <a:tcPr/>
                </a:tc>
                <a:tc>
                  <a:txBody>
                    <a:bodyPr/>
                    <a:lstStyle/>
                    <a:p>
                      <a:r>
                        <a:rPr lang="es-ES" sz="1600" b="0" i="0" dirty="0">
                          <a:solidFill>
                            <a:srgbClr val="000000"/>
                          </a:solidFill>
                          <a:effectLst/>
                          <a:latin typeface="+mn-lt"/>
                        </a:rPr>
                        <a:t>PROGRESO ACUMULATIVO POR LA OBTENCIÓN DE EVIDENCIA.</a:t>
                      </a:r>
                      <a:endParaRPr lang="es-ES" sz="1600" b="0" dirty="0">
                        <a:effectLst/>
                        <a:latin typeface="+mn-lt"/>
                      </a:endParaRPr>
                    </a:p>
                  </a:txBody>
                  <a:tcPr anchor="ctr"/>
                </a:tc>
                <a:tc>
                  <a:txBody>
                    <a:bodyPr/>
                    <a:lstStyle/>
                    <a:p>
                      <a:r>
                        <a:rPr lang="es-ES" sz="1600" b="0" i="0" dirty="0">
                          <a:solidFill>
                            <a:srgbClr val="000000"/>
                          </a:solidFill>
                          <a:effectLst/>
                          <a:latin typeface="+mn-lt"/>
                        </a:rPr>
                        <a:t>PROGRESO ACUMULATIVO, A PARTIR DE LA CONTRASTACIÓN DE TEORÍAS (DINÁMICA DE ENSAYO Y ERROR)</a:t>
                      </a:r>
                      <a:endParaRPr lang="es-ES" sz="1600" b="0" dirty="0">
                        <a:effectLst/>
                        <a:latin typeface="+mn-lt"/>
                      </a:endParaRPr>
                    </a:p>
                  </a:txBody>
                  <a:tcPr anchor="ctr"/>
                </a:tc>
                <a:tc>
                  <a:txBody>
                    <a:bodyPr/>
                    <a:lstStyle/>
                    <a:p>
                      <a:r>
                        <a:rPr lang="es-ES" sz="1600" b="0" dirty="0">
                          <a:effectLst/>
                          <a:latin typeface="+mn-lt"/>
                        </a:rPr>
                        <a:t>CONVIVENCIA DE MÚLTIPLES ENFOQUES TEÓRICOS.</a:t>
                      </a:r>
                    </a:p>
                    <a:p>
                      <a:r>
                        <a:rPr lang="es-ES" sz="1600" b="0" dirty="0">
                          <a:effectLst/>
                          <a:latin typeface="+mn-lt"/>
                        </a:rPr>
                        <a:t>CARÁCTER REVOLUCIONARIO. SE TIENEN EN CUENTA A LAS COMUNIDADES CIENTÍFICAS COMPRENDIDAS COMO GRUPOS HUMANOS.</a:t>
                      </a:r>
                    </a:p>
                    <a:p>
                      <a:r>
                        <a:rPr lang="es-ES" sz="1600" b="0" dirty="0">
                          <a:effectLst/>
                          <a:latin typeface="+mn-lt"/>
                        </a:rPr>
                        <a:t>EL CONOCIMIENTO ES INTERACTIVO (PARTE DEL ENCUENTRO M-H)</a:t>
                      </a:r>
                    </a:p>
                  </a:txBody>
                  <a:tcPr anchor="ctr"/>
                </a:tc>
                <a:extLst>
                  <a:ext uri="{0D108BD9-81ED-4DB2-BD59-A6C34878D82A}">
                    <a16:rowId xmlns:a16="http://schemas.microsoft.com/office/drawing/2014/main" val="3565512456"/>
                  </a:ext>
                </a:extLst>
              </a:tr>
              <a:tr h="1106931">
                <a:tc>
                  <a:txBody>
                    <a:bodyPr/>
                    <a:lstStyle/>
                    <a:p>
                      <a:r>
                        <a:rPr lang="es-ES" sz="1600" dirty="0"/>
                        <a:t>Rol de la teoría</a:t>
                      </a:r>
                      <a:endParaRPr lang="es-AR" sz="1600" dirty="0"/>
                    </a:p>
                  </a:txBody>
                  <a:tcPr/>
                </a:tc>
                <a:tc>
                  <a:txBody>
                    <a:bodyPr/>
                    <a:lstStyle/>
                    <a:p>
                      <a:r>
                        <a:rPr lang="es-ES" sz="1600" dirty="0"/>
                        <a:t>MOMENTO SECUNDARIO.</a:t>
                      </a:r>
                    </a:p>
                    <a:p>
                      <a:r>
                        <a:rPr lang="es-ES" sz="1600" dirty="0"/>
                        <a:t>REFLEJA LA REALIDAD (METÁF DEL ESPEJO)</a:t>
                      </a:r>
                    </a:p>
                    <a:p>
                      <a:r>
                        <a:rPr lang="es-AR" sz="1600" dirty="0"/>
                        <a:t>CONCEPCIÓN REPRESENTACIONALISTA</a:t>
                      </a:r>
                    </a:p>
                  </a:txBody>
                  <a:tcPr/>
                </a:tc>
                <a:tc>
                  <a:txBody>
                    <a:bodyPr/>
                    <a:lstStyle/>
                    <a:p>
                      <a:r>
                        <a:rPr lang="es-ES" sz="1600" dirty="0"/>
                        <a:t>PUNTO DE PARTIDA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t>REFLEJA LA REALIDAD (METÁF DEL ESPEJO)</a:t>
                      </a:r>
                      <a:endParaRPr lang="es-AR"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AR" sz="1600" dirty="0"/>
                        <a:t>CONCEPCIÓN REPRESENTACIONALISTA</a:t>
                      </a:r>
                    </a:p>
                  </a:txBody>
                  <a:tcPr/>
                </a:tc>
                <a:tc>
                  <a:txBody>
                    <a:bodyPr/>
                    <a:lstStyle/>
                    <a:p>
                      <a:r>
                        <a:rPr lang="es-ES" sz="1600" dirty="0"/>
                        <a:t>NO SÓLO DERIVA DE EXPERIENCIAS Y CRITERIOS LÓGICOS “NEUTRALES” SINO TAMBIÉN DE FACTORES SUBJETIVOS.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t>INTERPRETA LA REALIDAD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t>POSIBILIDAD DE TRANSFORMACIÓN</a:t>
                      </a:r>
                      <a:endParaRPr lang="es-AR" sz="1600" dirty="0"/>
                    </a:p>
                  </a:txBody>
                  <a:tcPr/>
                </a:tc>
                <a:extLst>
                  <a:ext uri="{0D108BD9-81ED-4DB2-BD59-A6C34878D82A}">
                    <a16:rowId xmlns:a16="http://schemas.microsoft.com/office/drawing/2014/main" val="3293933484"/>
                  </a:ext>
                </a:extLst>
              </a:tr>
              <a:tr h="843993">
                <a:tc>
                  <a:txBody>
                    <a:bodyPr/>
                    <a:lstStyle/>
                    <a:p>
                      <a:r>
                        <a:rPr lang="es-ES" sz="1600" dirty="0"/>
                        <a:t>Confirmación de enunciados</a:t>
                      </a:r>
                      <a:endParaRPr lang="es-AR" sz="1600" dirty="0"/>
                    </a:p>
                  </a:txBody>
                  <a:tcPr/>
                </a:tc>
                <a:tc>
                  <a:txBody>
                    <a:bodyPr/>
                    <a:lstStyle/>
                    <a:p>
                      <a:r>
                        <a:rPr lang="es-ES" sz="1600" dirty="0"/>
                        <a:t>DEFINITIVA</a:t>
                      </a:r>
                      <a:endParaRPr lang="es-AR" sz="1600" dirty="0"/>
                    </a:p>
                  </a:txBody>
                  <a:tcPr/>
                </a:tc>
                <a:tc>
                  <a:txBody>
                    <a:bodyPr/>
                    <a:lstStyle/>
                    <a:p>
                      <a:r>
                        <a:rPr lang="es-ES" sz="1600" dirty="0"/>
                        <a:t>PROVISORIA (POR EL CARÁCTER HIPOTÉTICO DE LA CIENCIA)</a:t>
                      </a:r>
                      <a:endParaRPr lang="es-AR" sz="1600" dirty="0"/>
                    </a:p>
                  </a:txBody>
                  <a:tcPr/>
                </a:tc>
                <a:tc>
                  <a:txBody>
                    <a:bodyPr/>
                    <a:lstStyle/>
                    <a:p>
                      <a:r>
                        <a:rPr lang="es-ES" sz="1600" dirty="0">
                          <a:solidFill>
                            <a:schemeClr val="tx1"/>
                          </a:solidFill>
                        </a:rPr>
                        <a:t>PRESENCIA DE FACTORES SOCIOLÓGICOS, POLÍTICOS Y PSICOLÓGICOS EN LOS PROCESOS DE CONTRASTACIÓN DE LAS TEORÍAS</a:t>
                      </a:r>
                    </a:p>
                  </a:txBody>
                  <a:tcPr/>
                </a:tc>
                <a:extLst>
                  <a:ext uri="{0D108BD9-81ED-4DB2-BD59-A6C34878D82A}">
                    <a16:rowId xmlns:a16="http://schemas.microsoft.com/office/drawing/2014/main" val="2667877827"/>
                  </a:ext>
                </a:extLst>
              </a:tr>
            </a:tbl>
          </a:graphicData>
        </a:graphic>
      </p:graphicFrame>
    </p:spTree>
    <p:extLst>
      <p:ext uri="{BB962C8B-B14F-4D97-AF65-F5344CB8AC3E}">
        <p14:creationId xmlns:p14="http://schemas.microsoft.com/office/powerpoint/2010/main" val="3521873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E7C90B-C123-445A-8706-D176ADD885D3}"/>
              </a:ext>
            </a:extLst>
          </p:cNvPr>
          <p:cNvSpPr>
            <a:spLocks noGrp="1"/>
          </p:cNvSpPr>
          <p:nvPr>
            <p:ph type="title"/>
          </p:nvPr>
        </p:nvSpPr>
        <p:spPr>
          <a:xfrm>
            <a:off x="245918" y="318655"/>
            <a:ext cx="11700164" cy="1538288"/>
          </a:xfrm>
          <a:ln w="38100">
            <a:solidFill>
              <a:srgbClr val="00B050"/>
            </a:solidFill>
          </a:ln>
        </p:spPr>
        <p:txBody>
          <a:bodyPr>
            <a:noAutofit/>
          </a:bodyPr>
          <a:lstStyle/>
          <a:p>
            <a:r>
              <a:rPr lang="es-ES" sz="2600" dirty="0">
                <a:latin typeface="+mn-lt"/>
                <a:cs typeface="Arial" panose="020B0604020202020204" pitchFamily="34" charset="0"/>
              </a:rPr>
              <a:t>La consagración del </a:t>
            </a:r>
            <a:r>
              <a:rPr lang="es-ES" sz="2600" b="1" dirty="0">
                <a:solidFill>
                  <a:srgbClr val="FF0000"/>
                </a:solidFill>
                <a:latin typeface="+mn-lt"/>
                <a:cs typeface="Arial" panose="020B0604020202020204" pitchFamily="34" charset="0"/>
              </a:rPr>
              <a:t>MONISMO METODOLÓGICO </a:t>
            </a:r>
            <a:r>
              <a:rPr lang="es-ES" sz="2600" dirty="0">
                <a:latin typeface="+mn-lt"/>
                <a:cs typeface="Arial" panose="020B0604020202020204" pitchFamily="34" charset="0"/>
              </a:rPr>
              <a:t>promovido por el positivismo dio origen al </a:t>
            </a:r>
            <a:r>
              <a:rPr lang="es-ES" sz="2600" b="1" dirty="0">
                <a:solidFill>
                  <a:srgbClr val="FF0000"/>
                </a:solidFill>
                <a:latin typeface="+mn-lt"/>
                <a:cs typeface="Arial" panose="020B0604020202020204" pitchFamily="34" charset="0"/>
              </a:rPr>
              <a:t>CONSENSO ORTODOXO,</a:t>
            </a:r>
            <a:r>
              <a:rPr lang="es-ES" sz="2600" dirty="0">
                <a:latin typeface="+mn-lt"/>
                <a:cs typeface="Arial" panose="020B0604020202020204" pitchFamily="34" charset="0"/>
              </a:rPr>
              <a:t> un modelo unificado y monolítico acerca de qué es la ciencia, cuáles son sus principales nociones y objetivos, regido por los siguientes principios: </a:t>
            </a:r>
            <a:endParaRPr lang="es-AR" sz="2600" dirty="0">
              <a:latin typeface="+mn-lt"/>
              <a:cs typeface="Arial" panose="020B0604020202020204" pitchFamily="34" charset="0"/>
            </a:endParaRPr>
          </a:p>
        </p:txBody>
      </p:sp>
      <p:sp>
        <p:nvSpPr>
          <p:cNvPr id="3" name="CuadroTexto 2">
            <a:extLst>
              <a:ext uri="{FF2B5EF4-FFF2-40B4-BE49-F238E27FC236}">
                <a16:creationId xmlns:a16="http://schemas.microsoft.com/office/drawing/2014/main" id="{BF4D9CFA-9CF1-4CEB-B9ED-B196AC20EEA2}"/>
              </a:ext>
            </a:extLst>
          </p:cNvPr>
          <p:cNvSpPr txBox="1"/>
          <p:nvPr/>
        </p:nvSpPr>
        <p:spPr>
          <a:xfrm>
            <a:off x="245918" y="1856943"/>
            <a:ext cx="11700164" cy="4893647"/>
          </a:xfrm>
          <a:prstGeom prst="rect">
            <a:avLst/>
          </a:prstGeom>
          <a:noFill/>
        </p:spPr>
        <p:txBody>
          <a:bodyPr wrap="square" rtlCol="0">
            <a:spAutoFit/>
          </a:bodyPr>
          <a:lstStyle/>
          <a:p>
            <a:pPr>
              <a:buFont typeface="Arial" panose="020B0604020202020204" pitchFamily="34" charset="0"/>
              <a:buChar char="•"/>
            </a:pPr>
            <a:r>
              <a:rPr lang="es-ES" sz="2600" dirty="0"/>
              <a:t>La ciencia es, centralmente, un conjunto de enunciados de distintos niveles de generalidad y abstracción, </a:t>
            </a:r>
            <a:r>
              <a:rPr lang="es-ES" sz="2600" dirty="0" err="1"/>
              <a:t>testeables</a:t>
            </a:r>
            <a:r>
              <a:rPr lang="es-ES" sz="2600" dirty="0"/>
              <a:t> empíricamente, y organizados en teorías científicas.</a:t>
            </a:r>
            <a:br>
              <a:rPr lang="es-ES" sz="2600" dirty="0"/>
            </a:br>
            <a:r>
              <a:rPr lang="es-ES" sz="2600" dirty="0"/>
              <a:t>• La confianza en la capacidad de la lógica como ciencia auxiliar de las ciencias fácticas en la tarea de examinar la legitimidad de los procesos científicos.</a:t>
            </a:r>
            <a:br>
              <a:rPr lang="es-ES" sz="2600" dirty="0"/>
            </a:br>
            <a:r>
              <a:rPr lang="es-ES" sz="2600" dirty="0"/>
              <a:t>• La creencia en el progreso científico constante, a partir de la competencia entre teorías.</a:t>
            </a:r>
            <a:br>
              <a:rPr lang="es-ES" sz="2600" dirty="0"/>
            </a:br>
            <a:r>
              <a:rPr lang="es-ES" sz="2600" dirty="0"/>
              <a:t>• La idea de que ante dos o más teorías coexistentes en determinado momento, solo una de ellas debería poder sostenerse legítimamente.</a:t>
            </a:r>
            <a:br>
              <a:rPr lang="es-ES" sz="2600" dirty="0"/>
            </a:br>
            <a:r>
              <a:rPr lang="es-ES" sz="2600" dirty="0"/>
              <a:t>• La confianza en la experiencia y la observación como criterios para determinar la validez de las producciones científicas.</a:t>
            </a:r>
            <a:br>
              <a:rPr lang="es-ES" sz="2600" dirty="0"/>
            </a:br>
            <a:r>
              <a:rPr lang="es-ES" sz="2600" dirty="0"/>
              <a:t>• La creencia de que la ciencia es la única forma legítima de conocimiento humano. </a:t>
            </a:r>
            <a:endParaRPr lang="es-AR" sz="2600" dirty="0"/>
          </a:p>
        </p:txBody>
      </p:sp>
    </p:spTree>
    <p:extLst>
      <p:ext uri="{BB962C8B-B14F-4D97-AF65-F5344CB8AC3E}">
        <p14:creationId xmlns:p14="http://schemas.microsoft.com/office/powerpoint/2010/main" val="1170557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F5BBDF-20E5-4968-9128-6CBF7ED34F9D}"/>
              </a:ext>
            </a:extLst>
          </p:cNvPr>
          <p:cNvSpPr>
            <a:spLocks noGrp="1"/>
          </p:cNvSpPr>
          <p:nvPr>
            <p:ph type="title"/>
          </p:nvPr>
        </p:nvSpPr>
        <p:spPr>
          <a:xfrm>
            <a:off x="838200" y="2595707"/>
            <a:ext cx="10515600" cy="1325563"/>
          </a:xfrm>
        </p:spPr>
        <p:txBody>
          <a:bodyPr/>
          <a:lstStyle/>
          <a:p>
            <a:pPr algn="ctr"/>
            <a:r>
              <a:rPr lang="es-ES" b="1" dirty="0"/>
              <a:t>EXAMEN PARCIAL ESCRITO E INDIVIDUAL: 22/10</a:t>
            </a:r>
            <a:endParaRPr lang="es-AR" b="1" dirty="0"/>
          </a:p>
        </p:txBody>
      </p:sp>
    </p:spTree>
    <p:extLst>
      <p:ext uri="{BB962C8B-B14F-4D97-AF65-F5344CB8AC3E}">
        <p14:creationId xmlns:p14="http://schemas.microsoft.com/office/powerpoint/2010/main" val="1926616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4B5729A-5094-4C0B-B495-BA4F6EF8E0E9}"/>
              </a:ext>
            </a:extLst>
          </p:cNvPr>
          <p:cNvPicPr>
            <a:picLocks noChangeAspect="1"/>
          </p:cNvPicPr>
          <p:nvPr/>
        </p:nvPicPr>
        <p:blipFill rotWithShape="1">
          <a:blip r:embed="rId2"/>
          <a:srcRect l="56818" t="30293" r="9205" b="18167"/>
          <a:stretch/>
        </p:blipFill>
        <p:spPr>
          <a:xfrm>
            <a:off x="-1" y="193964"/>
            <a:ext cx="7813911" cy="6664036"/>
          </a:xfrm>
          <a:prstGeom prst="rect">
            <a:avLst/>
          </a:prstGeom>
        </p:spPr>
      </p:pic>
      <p:sp>
        <p:nvSpPr>
          <p:cNvPr id="3" name="CuadroTexto 2">
            <a:extLst>
              <a:ext uri="{FF2B5EF4-FFF2-40B4-BE49-F238E27FC236}">
                <a16:creationId xmlns:a16="http://schemas.microsoft.com/office/drawing/2014/main" id="{A85B9406-D9D0-44B9-9322-EE4810959974}"/>
              </a:ext>
            </a:extLst>
          </p:cNvPr>
          <p:cNvSpPr txBox="1"/>
          <p:nvPr/>
        </p:nvSpPr>
        <p:spPr>
          <a:xfrm>
            <a:off x="7813910" y="920621"/>
            <a:ext cx="3934690" cy="5016758"/>
          </a:xfrm>
          <a:prstGeom prst="rect">
            <a:avLst/>
          </a:prstGeom>
          <a:noFill/>
        </p:spPr>
        <p:txBody>
          <a:bodyPr wrap="square" rtlCol="0">
            <a:spAutoFit/>
          </a:bodyPr>
          <a:lstStyle/>
          <a:p>
            <a:r>
              <a:rPr lang="es-ES" sz="3200" dirty="0">
                <a:solidFill>
                  <a:srgbClr val="FF0000"/>
                </a:solidFill>
              </a:rPr>
              <a:t>Mario Bunge clasifica las ciencias en función de su objeto en FORMALES Y FÁCTICAS</a:t>
            </a:r>
          </a:p>
          <a:p>
            <a:endParaRPr lang="es-ES" sz="3200" dirty="0">
              <a:solidFill>
                <a:srgbClr val="FF0000"/>
              </a:solidFill>
            </a:endParaRPr>
          </a:p>
          <a:p>
            <a:r>
              <a:rPr lang="es-ES" sz="3200" dirty="0">
                <a:solidFill>
                  <a:srgbClr val="FF0000"/>
                </a:solidFill>
              </a:rPr>
              <a:t>Rudolf Carnap distingue entre CIENCIAS FORMALES, CIENCAS NATURALES Y CIENCIAS SOCIALES</a:t>
            </a:r>
            <a:endParaRPr lang="es-AR" sz="3200" dirty="0">
              <a:solidFill>
                <a:srgbClr val="FF0000"/>
              </a:solidFill>
            </a:endParaRPr>
          </a:p>
        </p:txBody>
      </p:sp>
    </p:spTree>
    <p:extLst>
      <p:ext uri="{BB962C8B-B14F-4D97-AF65-F5344CB8AC3E}">
        <p14:creationId xmlns:p14="http://schemas.microsoft.com/office/powerpoint/2010/main" val="2637010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FE36DB03-E5ED-4DC2-97B9-D285F28A65EB}"/>
              </a:ext>
            </a:extLst>
          </p:cNvPr>
          <p:cNvSpPr txBox="1">
            <a:spLocks/>
          </p:cNvSpPr>
          <p:nvPr/>
        </p:nvSpPr>
        <p:spPr>
          <a:xfrm>
            <a:off x="457199" y="492558"/>
            <a:ext cx="11333017" cy="65286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3200" b="1" dirty="0">
                <a:solidFill>
                  <a:srgbClr val="FF0000"/>
                </a:solidFill>
              </a:rPr>
              <a:t>PARADIGMA ACTUAL DE LA CIENCIA o ESCENARIO POST EMPIRISTA</a:t>
            </a:r>
            <a:br>
              <a:rPr lang="es-AR" sz="3200" b="1" dirty="0">
                <a:solidFill>
                  <a:srgbClr val="FF0000"/>
                </a:solidFill>
              </a:rPr>
            </a:br>
            <a:endParaRPr lang="es-AR" sz="3200" b="1" dirty="0">
              <a:solidFill>
                <a:srgbClr val="FF0000"/>
              </a:solidFill>
            </a:endParaRPr>
          </a:p>
        </p:txBody>
      </p:sp>
      <p:sp>
        <p:nvSpPr>
          <p:cNvPr id="3" name="CuadroTexto 2">
            <a:extLst>
              <a:ext uri="{FF2B5EF4-FFF2-40B4-BE49-F238E27FC236}">
                <a16:creationId xmlns:a16="http://schemas.microsoft.com/office/drawing/2014/main" id="{707AEE08-B093-4C37-B7FF-383102E74DB8}"/>
              </a:ext>
            </a:extLst>
          </p:cNvPr>
          <p:cNvSpPr txBox="1"/>
          <p:nvPr/>
        </p:nvSpPr>
        <p:spPr>
          <a:xfrm>
            <a:off x="457199" y="1206917"/>
            <a:ext cx="11333018" cy="5262979"/>
          </a:xfrm>
          <a:prstGeom prst="rect">
            <a:avLst/>
          </a:prstGeom>
          <a:noFill/>
          <a:ln>
            <a:solidFill>
              <a:schemeClr val="tx1"/>
            </a:solidFill>
          </a:ln>
        </p:spPr>
        <p:txBody>
          <a:bodyPr wrap="square" rtlCol="0">
            <a:spAutoFit/>
          </a:bodyPr>
          <a:lstStyle/>
          <a:p>
            <a:pPr marL="179388" indent="-179388"/>
            <a:r>
              <a:rPr lang="es-ES" sz="2800" dirty="0">
                <a:solidFill>
                  <a:srgbClr val="000000"/>
                </a:solidFill>
                <a:latin typeface="GillSansMT"/>
              </a:rPr>
              <a:t>- A finales de la década de 1960 se instala una </a:t>
            </a:r>
            <a:r>
              <a:rPr lang="es-ES" sz="2800" dirty="0">
                <a:solidFill>
                  <a:srgbClr val="FF0000"/>
                </a:solidFill>
                <a:latin typeface="GillSansMT"/>
              </a:rPr>
              <a:t>c</a:t>
            </a:r>
            <a:r>
              <a:rPr lang="es-ES" sz="2800" dirty="0">
                <a:solidFill>
                  <a:srgbClr val="FF0000"/>
                </a:solidFill>
              </a:rPr>
              <a:t>oncepción amplia de la ciencia, admitiendo el carácter interpretativo de la teoría</a:t>
            </a:r>
            <a:r>
              <a:rPr lang="es-ES" sz="2800" dirty="0"/>
              <a:t>.</a:t>
            </a:r>
          </a:p>
          <a:p>
            <a:pPr marL="179388" indent="-179388"/>
            <a:r>
              <a:rPr lang="es-ES" sz="2800" dirty="0">
                <a:latin typeface="GillSansMT"/>
              </a:rPr>
              <a:t>- Conviven múltiples corrientes de pensamiento, cuyos principios y modos de concebir la realidad son alternativos e inclusive opuestos entre sí. </a:t>
            </a:r>
          </a:p>
          <a:p>
            <a:pPr marL="179388" indent="-179388"/>
            <a:r>
              <a:rPr lang="es-ES" sz="2800" dirty="0"/>
              <a:t>- Se incluye la noción de probabilidad, complejidad, provisoriedad y contingencia, complementariedad, interdisciplina.</a:t>
            </a:r>
          </a:p>
          <a:p>
            <a:pPr marL="179388" indent="-179388">
              <a:buFontTx/>
              <a:buChar char="-"/>
            </a:pPr>
            <a:r>
              <a:rPr lang="es-ES" sz="2800" dirty="0"/>
              <a:t>Fin de las utopías de los grandes relatos o de las ideologías. También conocido como el tiempo de las </a:t>
            </a:r>
            <a:r>
              <a:rPr lang="es-ES" sz="2800" i="1" dirty="0"/>
              <a:t>sociedades del desencanto</a:t>
            </a:r>
            <a:r>
              <a:rPr lang="es-ES" sz="2800" dirty="0"/>
              <a:t>. </a:t>
            </a:r>
          </a:p>
          <a:p>
            <a:pPr marL="179388" indent="-179388">
              <a:buFontTx/>
              <a:buChar char="-"/>
            </a:pPr>
            <a:r>
              <a:rPr lang="es-ES" sz="2800" dirty="0"/>
              <a:t>La ciencia se entiende como una totalidad integral que interactúa constantemente con la realidad que los produce: se consideran factores subjetivos, ideológicos, políticos, sociales, culturales y éticos. </a:t>
            </a:r>
          </a:p>
          <a:p>
            <a:pPr marL="179388" indent="-179388">
              <a:buFontTx/>
              <a:buChar char="-"/>
            </a:pPr>
            <a:r>
              <a:rPr lang="es-ES" sz="2800" dirty="0"/>
              <a:t>Irrupción de la </a:t>
            </a:r>
            <a:r>
              <a:rPr lang="es-ES" sz="2800" b="1" dirty="0"/>
              <a:t>inteligencia artificial</a:t>
            </a:r>
            <a:r>
              <a:rPr lang="es-ES" sz="2800" dirty="0"/>
              <a:t>.</a:t>
            </a:r>
          </a:p>
        </p:txBody>
      </p:sp>
    </p:spTree>
    <p:extLst>
      <p:ext uri="{BB962C8B-B14F-4D97-AF65-F5344CB8AC3E}">
        <p14:creationId xmlns:p14="http://schemas.microsoft.com/office/powerpoint/2010/main" val="1117014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n relacionada"/>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679575" y="260648"/>
            <a:ext cx="8716924" cy="48965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535273" y="5273498"/>
            <a:ext cx="7005527" cy="1107996"/>
          </a:xfrm>
          <a:prstGeom prst="rect">
            <a:avLst/>
          </a:prstGeom>
          <a:noFill/>
        </p:spPr>
        <p:txBody>
          <a:bodyPr wrap="square" rtlCol="0">
            <a:spAutoFit/>
          </a:bodyPr>
          <a:lstStyle/>
          <a:p>
            <a:pPr algn="ctr"/>
            <a:r>
              <a:rPr lang="es-AR" sz="6600" b="1" dirty="0"/>
              <a:t>¿POR QUÉ LLUEVE?</a:t>
            </a:r>
          </a:p>
        </p:txBody>
      </p:sp>
    </p:spTree>
    <p:extLst>
      <p:ext uri="{BB962C8B-B14F-4D97-AF65-F5344CB8AC3E}">
        <p14:creationId xmlns:p14="http://schemas.microsoft.com/office/powerpoint/2010/main" val="286651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829E9CD-3F4A-406C-8786-8B6EB9448CA2}"/>
              </a:ext>
            </a:extLst>
          </p:cNvPr>
          <p:cNvPicPr>
            <a:picLocks noChangeAspect="1"/>
          </p:cNvPicPr>
          <p:nvPr/>
        </p:nvPicPr>
        <p:blipFill rotWithShape="1">
          <a:blip r:embed="rId2"/>
          <a:srcRect l="2500" t="21804" r="34773" b="10082"/>
          <a:stretch/>
        </p:blipFill>
        <p:spPr>
          <a:xfrm>
            <a:off x="1205345" y="443220"/>
            <a:ext cx="9781309" cy="5971560"/>
          </a:xfrm>
          <a:prstGeom prst="rect">
            <a:avLst/>
          </a:prstGeom>
        </p:spPr>
      </p:pic>
    </p:spTree>
    <p:extLst>
      <p:ext uri="{BB962C8B-B14F-4D97-AF65-F5344CB8AC3E}">
        <p14:creationId xmlns:p14="http://schemas.microsoft.com/office/powerpoint/2010/main" val="275102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A6583B-2C41-4D53-B332-949834122C1B}"/>
              </a:ext>
            </a:extLst>
          </p:cNvPr>
          <p:cNvSpPr>
            <a:spLocks noGrp="1"/>
          </p:cNvSpPr>
          <p:nvPr>
            <p:ph type="title"/>
          </p:nvPr>
        </p:nvSpPr>
        <p:spPr>
          <a:xfrm>
            <a:off x="838200" y="2918618"/>
            <a:ext cx="10515600" cy="1325563"/>
          </a:xfrm>
        </p:spPr>
        <p:txBody>
          <a:bodyPr>
            <a:noAutofit/>
          </a:bodyPr>
          <a:lstStyle/>
          <a:p>
            <a:r>
              <a:rPr lang="es-ES" sz="3600" b="1" dirty="0">
                <a:solidFill>
                  <a:srgbClr val="FF0000"/>
                </a:solidFill>
              </a:rPr>
              <a:t>En la actualidad muy diversas perspectivas invocan a la complejidad:</a:t>
            </a:r>
            <a:br>
              <a:rPr lang="es-ES" sz="2800" dirty="0"/>
            </a:br>
            <a:r>
              <a:rPr lang="es-ES" sz="2800" dirty="0"/>
              <a:t>- La Termodinámica No-lineal de </a:t>
            </a:r>
            <a:r>
              <a:rPr lang="es-ES" sz="2800" dirty="0" err="1"/>
              <a:t>Prigogine</a:t>
            </a:r>
            <a:r>
              <a:rPr lang="es-ES" sz="2800" dirty="0"/>
              <a:t> (</a:t>
            </a:r>
            <a:r>
              <a:rPr lang="es-ES" sz="2800" dirty="0" err="1"/>
              <a:t>Prigogine</a:t>
            </a:r>
            <a:r>
              <a:rPr lang="es-ES" sz="2800" dirty="0"/>
              <a:t>, I. 1983,1990), </a:t>
            </a:r>
            <a:br>
              <a:rPr lang="es-ES" sz="2800" dirty="0"/>
            </a:br>
            <a:r>
              <a:rPr lang="es-ES" sz="2800" dirty="0"/>
              <a:t>- las denominadas Ciencias del Caos (</a:t>
            </a:r>
            <a:r>
              <a:rPr lang="es-ES" sz="2800" dirty="0" err="1"/>
              <a:t>Gleick</a:t>
            </a:r>
            <a:r>
              <a:rPr lang="es-ES" sz="2800" dirty="0"/>
              <a:t>, 1988; Briggs, J. y </a:t>
            </a:r>
            <a:r>
              <a:rPr lang="es-ES" sz="2800" dirty="0" err="1"/>
              <a:t>Peat</a:t>
            </a:r>
            <a:r>
              <a:rPr lang="es-ES" sz="2800" dirty="0"/>
              <a:t>, D. 1990.) </a:t>
            </a:r>
            <a:br>
              <a:rPr lang="es-ES" sz="2800" dirty="0"/>
            </a:br>
            <a:r>
              <a:rPr lang="es-ES" sz="2800" dirty="0"/>
              <a:t>- la Teorías de la Autoorganización y Autopoiesis (</a:t>
            </a:r>
            <a:r>
              <a:rPr lang="es-ES" sz="2800" dirty="0" err="1"/>
              <a:t>Atlan</a:t>
            </a:r>
            <a:r>
              <a:rPr lang="es-ES" sz="2800" dirty="0"/>
              <a:t>, 1990, Maturana, H. y Varela, F. 1990) </a:t>
            </a:r>
            <a:br>
              <a:rPr lang="es-ES" sz="2800" dirty="0"/>
            </a:br>
            <a:r>
              <a:rPr lang="es-ES" sz="2800" dirty="0"/>
              <a:t>- los modelos de Sistemas Emergentes (Johnson, S. 2002.) </a:t>
            </a:r>
            <a:br>
              <a:rPr lang="es-ES" sz="2800" dirty="0"/>
            </a:br>
            <a:r>
              <a:rPr lang="es-ES" sz="2800" dirty="0"/>
              <a:t>- las Teorías de los Sistemas Complejos Evolutivos (Kauffman, S. 1993; </a:t>
            </a:r>
            <a:r>
              <a:rPr lang="es-ES" sz="2800" dirty="0" err="1"/>
              <a:t>Holland</a:t>
            </a:r>
            <a:r>
              <a:rPr lang="es-ES" sz="2800" dirty="0"/>
              <a:t>, J. H. 2004), </a:t>
            </a:r>
            <a:br>
              <a:rPr lang="es-ES" sz="2800" dirty="0"/>
            </a:br>
            <a:r>
              <a:rPr lang="es-ES" sz="2800" dirty="0"/>
              <a:t>- y una gran variedad de modelos no-lineales en diversas disciplinas que abarcan desde la meteorología hasta la física subatómica, pasando por el pensamiento organizacional. </a:t>
            </a:r>
            <a:br>
              <a:rPr lang="es-ES" sz="2800" dirty="0"/>
            </a:br>
            <a:endParaRPr lang="es-AR" sz="2800" dirty="0"/>
          </a:p>
        </p:txBody>
      </p:sp>
    </p:spTree>
    <p:extLst>
      <p:ext uri="{BB962C8B-B14F-4D97-AF65-F5344CB8AC3E}">
        <p14:creationId xmlns:p14="http://schemas.microsoft.com/office/powerpoint/2010/main" val="168468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683" y="2286000"/>
            <a:ext cx="5714317" cy="2285999"/>
          </a:xfrm>
        </p:spPr>
        <p:txBody>
          <a:bodyPr>
            <a:noAutofit/>
          </a:bodyPr>
          <a:lstStyle/>
          <a:p>
            <a:r>
              <a:rPr lang="es-AR" sz="3600" dirty="0" err="1"/>
              <a:t>Heisemberg</a:t>
            </a:r>
            <a:r>
              <a:rPr lang="es-AR" sz="3600" dirty="0"/>
              <a:t> demostró desde la física la imposibilidad de medir de forma precisa y simultánea la posición y la cantidad de movimiento de las partículas subatómicas, dando lugar a </a:t>
            </a:r>
            <a:r>
              <a:rPr lang="es-AR" sz="3600" dirty="0">
                <a:sym typeface="Wingdings" panose="05000000000000000000" pitchFamily="2" charset="2"/>
              </a:rPr>
              <a:t></a:t>
            </a:r>
            <a:br>
              <a:rPr lang="es-AR" sz="3600" dirty="0">
                <a:sym typeface="Wingdings" panose="05000000000000000000" pitchFamily="2" charset="2"/>
              </a:rPr>
            </a:br>
            <a:r>
              <a:rPr lang="es-AR" b="1" dirty="0">
                <a:solidFill>
                  <a:srgbClr val="FF0000"/>
                </a:solidFill>
              </a:rPr>
              <a:t>INCERTIDUMBRE, INDETERMINISMO, ESPONTANEIDAD, PROBABILIDADES</a:t>
            </a:r>
            <a:endParaRPr lang="es-AR" sz="3600" b="1" dirty="0">
              <a:solidFill>
                <a:srgbClr val="FF0000"/>
              </a:solidFill>
            </a:endParaRPr>
          </a:p>
        </p:txBody>
      </p:sp>
      <p:pic>
        <p:nvPicPr>
          <p:cNvPr id="3" name="Picture 2" descr="humor fisica cuantica | Science humor, Science jokes, Quantum physics">
            <a:extLst>
              <a:ext uri="{FF2B5EF4-FFF2-40B4-BE49-F238E27FC236}">
                <a16:creationId xmlns:a16="http://schemas.microsoft.com/office/drawing/2014/main" id="{32DF3538-6B0F-439E-82E7-8A64A96E6D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9018" y="530405"/>
            <a:ext cx="6192982" cy="5797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034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4D4179-6B46-4F96-8AFC-B462282B8694}"/>
              </a:ext>
            </a:extLst>
          </p:cNvPr>
          <p:cNvSpPr>
            <a:spLocks noGrp="1"/>
          </p:cNvSpPr>
          <p:nvPr>
            <p:ph type="title"/>
          </p:nvPr>
        </p:nvSpPr>
        <p:spPr>
          <a:xfrm>
            <a:off x="803563" y="526473"/>
            <a:ext cx="10501745" cy="5860472"/>
          </a:xfrm>
          <a:ln w="57150"/>
        </p:spPr>
        <p:style>
          <a:lnRef idx="2">
            <a:schemeClr val="accent5"/>
          </a:lnRef>
          <a:fillRef idx="1">
            <a:schemeClr val="lt1"/>
          </a:fillRef>
          <a:effectRef idx="0">
            <a:schemeClr val="accent5"/>
          </a:effectRef>
          <a:fontRef idx="minor">
            <a:schemeClr val="dk1"/>
          </a:fontRef>
        </p:style>
        <p:txBody>
          <a:bodyPr>
            <a:normAutofit/>
          </a:bodyPr>
          <a:lstStyle/>
          <a:p>
            <a:pPr algn="ctr"/>
            <a:r>
              <a:rPr lang="es-ES_tradnl" sz="4800" i="1" dirty="0"/>
              <a:t>De las </a:t>
            </a:r>
            <a:r>
              <a:rPr lang="es-ES_tradnl" sz="4800" b="1" i="1" dirty="0"/>
              <a:t>RE-PRESENTACIONES</a:t>
            </a:r>
            <a:r>
              <a:rPr lang="es-ES_tradnl" sz="4800" i="1" dirty="0"/>
              <a:t> a las teorías como productos de un proceso </a:t>
            </a:r>
            <a:r>
              <a:rPr lang="es-ES_tradnl" sz="4800" b="1" i="1" dirty="0"/>
              <a:t>IMAGINARIZACION</a:t>
            </a:r>
            <a:r>
              <a:rPr lang="es-ES_tradnl" sz="4800" dirty="0"/>
              <a:t>.</a:t>
            </a:r>
            <a:br>
              <a:rPr lang="es-ES_tradnl" sz="4800" dirty="0"/>
            </a:br>
            <a:br>
              <a:rPr lang="es-ES_tradnl" sz="4800" dirty="0"/>
            </a:br>
            <a:r>
              <a:rPr lang="es-ES_tradnl" sz="4800" dirty="0"/>
              <a:t>De la</a:t>
            </a:r>
            <a:r>
              <a:rPr lang="es-ES_tradnl" sz="4800" b="1" dirty="0"/>
              <a:t> OBJETIVIDAD </a:t>
            </a:r>
            <a:r>
              <a:rPr lang="es-ES_tradnl" sz="4800" dirty="0"/>
              <a:t>a la </a:t>
            </a:r>
            <a:r>
              <a:rPr lang="es-ES_tradnl" sz="4800" b="1" dirty="0"/>
              <a:t>OBJETIVACION</a:t>
            </a:r>
            <a:r>
              <a:rPr lang="es-ES_tradnl" sz="4800" dirty="0"/>
              <a:t>.</a:t>
            </a:r>
            <a:br>
              <a:rPr lang="es-ES_tradnl" sz="4800" dirty="0"/>
            </a:br>
            <a:r>
              <a:rPr lang="es-ES_tradnl" sz="4800" dirty="0"/>
              <a:t>De lo lineal a lo </a:t>
            </a:r>
            <a:r>
              <a:rPr lang="es-ES_tradnl" sz="4800" b="1" dirty="0"/>
              <a:t>COMPLEJO</a:t>
            </a:r>
            <a:r>
              <a:rPr lang="es-ES_tradnl" sz="4800" dirty="0"/>
              <a:t>.</a:t>
            </a:r>
            <a:br>
              <a:rPr lang="es-ES_tradnl" sz="4800" dirty="0"/>
            </a:br>
            <a:br>
              <a:rPr lang="es-ES_tradnl" sz="4800" dirty="0"/>
            </a:br>
            <a:r>
              <a:rPr lang="es-ES_tradnl" sz="4800" dirty="0"/>
              <a:t>(Denise </a:t>
            </a:r>
            <a:r>
              <a:rPr lang="es-ES_tradnl" sz="4800" dirty="0" err="1"/>
              <a:t>Najmanovich</a:t>
            </a:r>
            <a:r>
              <a:rPr lang="es-ES_tradnl" sz="4800" dirty="0"/>
              <a:t>)</a:t>
            </a:r>
            <a:endParaRPr lang="es-AR" sz="4800" dirty="0"/>
          </a:p>
        </p:txBody>
      </p:sp>
    </p:spTree>
    <p:extLst>
      <p:ext uri="{BB962C8B-B14F-4D97-AF65-F5344CB8AC3E}">
        <p14:creationId xmlns:p14="http://schemas.microsoft.com/office/powerpoint/2010/main" val="1088148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81903" y="620688"/>
            <a:ext cx="8229600" cy="1143000"/>
          </a:xfrm>
        </p:spPr>
        <p:txBody>
          <a:bodyPr>
            <a:normAutofit fontScale="90000"/>
          </a:bodyPr>
          <a:lstStyle/>
          <a:p>
            <a:r>
              <a:rPr lang="es-ES" b="1" dirty="0"/>
              <a:t>Enfoque Ciencia, Tecnología y Sociedad</a:t>
            </a:r>
            <a:br>
              <a:rPr lang="es-AR" b="1" dirty="0"/>
            </a:br>
            <a:endParaRPr lang="es-AR" b="1" dirty="0"/>
          </a:p>
        </p:txBody>
      </p:sp>
      <p:pic>
        <p:nvPicPr>
          <p:cNvPr id="307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3315" y="1484336"/>
            <a:ext cx="8486775" cy="475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081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29491" y="421469"/>
            <a:ext cx="11333018" cy="5816977"/>
          </a:xfrm>
          <a:prstGeom prst="rect">
            <a:avLst/>
          </a:prstGeom>
          <a:noFill/>
        </p:spPr>
        <p:txBody>
          <a:bodyPr wrap="square" rtlCol="0">
            <a:spAutoFit/>
          </a:bodyPr>
          <a:lstStyle/>
          <a:p>
            <a:pPr algn="just"/>
            <a:r>
              <a:rPr lang="es-AR" sz="2600" dirty="0"/>
              <a:t>Ciencia, Tecnología y Sociedad (CTS) es al mismo tiempo un </a:t>
            </a:r>
            <a:r>
              <a:rPr lang="es-AR" sz="2600" b="1" dirty="0">
                <a:solidFill>
                  <a:schemeClr val="accent6">
                    <a:lumMod val="75000"/>
                  </a:schemeClr>
                </a:solidFill>
              </a:rPr>
              <a:t>campo de estudio e investigación </a:t>
            </a:r>
            <a:r>
              <a:rPr lang="es-AR" sz="2600" dirty="0"/>
              <a:t>y, sobre todo, una </a:t>
            </a:r>
            <a:r>
              <a:rPr lang="es-AR" sz="2600" b="1" dirty="0">
                <a:solidFill>
                  <a:schemeClr val="accent6">
                    <a:lumMod val="75000"/>
                  </a:schemeClr>
                </a:solidFill>
              </a:rPr>
              <a:t>propuesta educativa innovadora de carácter general</a:t>
            </a:r>
            <a:r>
              <a:rPr lang="es-AR" sz="2600" dirty="0"/>
              <a:t>.</a:t>
            </a:r>
          </a:p>
          <a:p>
            <a:pPr algn="just"/>
            <a:endParaRPr lang="es-AR" sz="1000" dirty="0"/>
          </a:p>
          <a:p>
            <a:pPr algn="just"/>
            <a:r>
              <a:rPr lang="es-AR" sz="2400" dirty="0"/>
              <a:t>1.    Como </a:t>
            </a:r>
            <a:r>
              <a:rPr lang="es-AR" sz="2400" b="1" dirty="0">
                <a:solidFill>
                  <a:srgbClr val="FF0000"/>
                </a:solidFill>
              </a:rPr>
              <a:t>campo de estudio </a:t>
            </a:r>
            <a:r>
              <a:rPr lang="es-AR" sz="2400" dirty="0"/>
              <a:t>se ocupa de comprender la ciencia y la tecnología en su contexto social. Aborda, por tanto, las interrelaciones entre los desarrollos científico y tecnológico y los procesos sociales. </a:t>
            </a:r>
          </a:p>
          <a:p>
            <a:pPr algn="just"/>
            <a:endParaRPr lang="es-AR" sz="1000" dirty="0"/>
          </a:p>
          <a:p>
            <a:pPr algn="just"/>
            <a:r>
              <a:rPr lang="es-AR" sz="2400" dirty="0"/>
              <a:t>2. Como </a:t>
            </a:r>
            <a:r>
              <a:rPr lang="es-AR" sz="2400" b="1" dirty="0">
                <a:solidFill>
                  <a:srgbClr val="FF0000"/>
                </a:solidFill>
              </a:rPr>
              <a:t>propuesta educativa general </a:t>
            </a:r>
            <a:r>
              <a:rPr lang="es-AR" sz="2400" dirty="0"/>
              <a:t>constituye un replanteamiento radical del </a:t>
            </a:r>
            <a:r>
              <a:rPr lang="es-AR" sz="2400" dirty="0" err="1"/>
              <a:t>curriculum</a:t>
            </a:r>
            <a:r>
              <a:rPr lang="es-AR" sz="2400" dirty="0"/>
              <a:t> en todos los niveles de enseñanza, cuya principal finalidad es la formación de valores que haga posible una mayor participación ciudadana responsable en el control de las implicaciones sociales de la ciencia y la tecnología.</a:t>
            </a:r>
          </a:p>
          <a:p>
            <a:pPr algn="just"/>
            <a:endParaRPr lang="es-AR" sz="1000" dirty="0"/>
          </a:p>
          <a:p>
            <a:pPr algn="just"/>
            <a:r>
              <a:rPr lang="es-AR" sz="2400" dirty="0"/>
              <a:t>En resumen </a:t>
            </a:r>
            <a:r>
              <a:rPr lang="es-AR" sz="2400" dirty="0">
                <a:sym typeface="Wingdings" panose="05000000000000000000" pitchFamily="2" charset="2"/>
              </a:rPr>
              <a:t> E</a:t>
            </a:r>
            <a:r>
              <a:rPr lang="es-AR" sz="2400" dirty="0"/>
              <a:t>s una </a:t>
            </a:r>
            <a:r>
              <a:rPr lang="es-AR" sz="2400" b="1" dirty="0">
                <a:solidFill>
                  <a:schemeClr val="accent6">
                    <a:lumMod val="75000"/>
                  </a:schemeClr>
                </a:solidFill>
              </a:rPr>
              <a:t>innovación destinada a promover una amplia alfabetización científica y tecnológica</a:t>
            </a:r>
            <a:r>
              <a:rPr lang="es-AR" sz="2400" dirty="0"/>
              <a:t>, que capacite a las P para tomar democráticamente decisiones responsables en cuestiones controvertidas relacionadas con la calidad de las condiciones de vida en una sociedad cada vez más impregnada de ciencia y tecnología.</a:t>
            </a:r>
          </a:p>
        </p:txBody>
      </p:sp>
    </p:spTree>
    <p:extLst>
      <p:ext uri="{BB962C8B-B14F-4D97-AF65-F5344CB8AC3E}">
        <p14:creationId xmlns:p14="http://schemas.microsoft.com/office/powerpoint/2010/main" val="31931055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59446BA-D2DE-4EB8-B630-9BB6A3FF3539}"/>
              </a:ext>
            </a:extLst>
          </p:cNvPr>
          <p:cNvPicPr>
            <a:picLocks noChangeAspect="1"/>
          </p:cNvPicPr>
          <p:nvPr/>
        </p:nvPicPr>
        <p:blipFill rotWithShape="1">
          <a:blip r:embed="rId2"/>
          <a:srcRect l="15455" t="14933" r="60795" b="22815"/>
          <a:stretch/>
        </p:blipFill>
        <p:spPr>
          <a:xfrm>
            <a:off x="7259782" y="346000"/>
            <a:ext cx="4184071" cy="6165999"/>
          </a:xfrm>
          <a:prstGeom prst="rect">
            <a:avLst/>
          </a:prstGeom>
        </p:spPr>
      </p:pic>
      <p:pic>
        <p:nvPicPr>
          <p:cNvPr id="3074" name="Picture 2" descr="Ejemplo Images – Browse 733 Stock Photos, Vectors, and Video | Adobe Stock">
            <a:extLst>
              <a:ext uri="{FF2B5EF4-FFF2-40B4-BE49-F238E27FC236}">
                <a16:creationId xmlns:a16="http://schemas.microsoft.com/office/drawing/2014/main" id="{B29A33CC-BA39-4D79-AAB8-2B25039A5E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3491" cy="2881746"/>
          </a:xfrm>
          <a:prstGeom prst="rect">
            <a:avLst/>
          </a:prstGeom>
          <a:noFill/>
          <a:extLst>
            <a:ext uri="{909E8E84-426E-40DD-AFC4-6F175D3DCCD1}">
              <a14:hiddenFill xmlns:a14="http://schemas.microsoft.com/office/drawing/2010/main">
                <a:solidFill>
                  <a:srgbClr val="FFFFFF"/>
                </a:solidFill>
              </a14:hiddenFill>
            </a:ext>
          </a:extLst>
        </p:spPr>
      </p:pic>
      <p:pic>
        <p:nvPicPr>
          <p:cNvPr id="4" name="Gráfico 3" descr="Cámara de vídeo">
            <a:hlinkClick r:id="rId4" action="ppaction://hlinkfile"/>
            <a:extLst>
              <a:ext uri="{FF2B5EF4-FFF2-40B4-BE49-F238E27FC236}">
                <a16:creationId xmlns:a16="http://schemas.microsoft.com/office/drawing/2014/main" id="{373E2CE9-7993-4630-BCC3-FD0AC721D7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1745" y="3519055"/>
            <a:ext cx="914400" cy="914400"/>
          </a:xfrm>
          <a:prstGeom prst="rect">
            <a:avLst/>
          </a:prstGeom>
        </p:spPr>
      </p:pic>
    </p:spTree>
    <p:extLst>
      <p:ext uri="{BB962C8B-B14F-4D97-AF65-F5344CB8AC3E}">
        <p14:creationId xmlns:p14="http://schemas.microsoft.com/office/powerpoint/2010/main" val="6040464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49382" y="-8687"/>
            <a:ext cx="11734800" cy="562869"/>
          </a:xfrm>
        </p:spPr>
        <p:txBody>
          <a:bodyPr>
            <a:normAutofit/>
          </a:bodyPr>
          <a:lstStyle/>
          <a:p>
            <a:pPr lvl="0"/>
            <a:r>
              <a:rPr lang="es-ES" sz="3200" b="1" dirty="0"/>
              <a:t>Distinción entre Ciencia y Tecnología </a:t>
            </a:r>
            <a:r>
              <a:rPr lang="es-ES" sz="2700" i="1" dirty="0"/>
              <a:t>(Ver Ferrando, K. en </a:t>
            </a:r>
            <a:r>
              <a:rPr lang="es-ES" sz="2700" i="1" dirty="0" err="1"/>
              <a:t>Nápoli</a:t>
            </a:r>
            <a:r>
              <a:rPr lang="es-ES" sz="2700" i="1" dirty="0"/>
              <a:t>. Cap. IV)</a:t>
            </a:r>
            <a:endParaRPr lang="es-AR" sz="2700" i="1" dirty="0"/>
          </a:p>
        </p:txBody>
      </p:sp>
      <p:graphicFrame>
        <p:nvGraphicFramePr>
          <p:cNvPr id="4" name="3 Tabla"/>
          <p:cNvGraphicFramePr>
            <a:graphicFrameLocks noGrp="1"/>
          </p:cNvGraphicFramePr>
          <p:nvPr/>
        </p:nvGraphicFramePr>
        <p:xfrm>
          <a:off x="249382" y="554182"/>
          <a:ext cx="11734800" cy="6200204"/>
        </p:xfrm>
        <a:graphic>
          <a:graphicData uri="http://schemas.openxmlformats.org/drawingml/2006/table">
            <a:tbl>
              <a:tblPr firstRow="1" bandRow="1">
                <a:tableStyleId>{5C22544A-7EE6-4342-B048-85BDC9FD1C3A}</a:tableStyleId>
              </a:tblPr>
              <a:tblGrid>
                <a:gridCol w="1986169">
                  <a:extLst>
                    <a:ext uri="{9D8B030D-6E8A-4147-A177-3AD203B41FA5}">
                      <a16:colId xmlns:a16="http://schemas.microsoft.com/office/drawing/2014/main" val="20000"/>
                    </a:ext>
                  </a:extLst>
                </a:gridCol>
                <a:gridCol w="4174601">
                  <a:extLst>
                    <a:ext uri="{9D8B030D-6E8A-4147-A177-3AD203B41FA5}">
                      <a16:colId xmlns:a16="http://schemas.microsoft.com/office/drawing/2014/main" val="20001"/>
                    </a:ext>
                  </a:extLst>
                </a:gridCol>
                <a:gridCol w="5574030">
                  <a:extLst>
                    <a:ext uri="{9D8B030D-6E8A-4147-A177-3AD203B41FA5}">
                      <a16:colId xmlns:a16="http://schemas.microsoft.com/office/drawing/2014/main" val="20002"/>
                    </a:ext>
                  </a:extLst>
                </a:gridCol>
              </a:tblGrid>
              <a:tr h="494426">
                <a:tc>
                  <a:txBody>
                    <a:bodyPr/>
                    <a:lstStyle/>
                    <a:p>
                      <a:r>
                        <a:rPr lang="es-AR" sz="2400" dirty="0"/>
                        <a:t>COMO…</a:t>
                      </a:r>
                    </a:p>
                  </a:txBody>
                  <a:tcPr/>
                </a:tc>
                <a:tc>
                  <a:txBody>
                    <a:bodyPr/>
                    <a:lstStyle/>
                    <a:p>
                      <a:pPr algn="ctr"/>
                      <a:r>
                        <a:rPr lang="es-AR" sz="2400" dirty="0"/>
                        <a:t>CIENCIA</a:t>
                      </a:r>
                    </a:p>
                  </a:txBody>
                  <a:tcPr/>
                </a:tc>
                <a:tc>
                  <a:txBody>
                    <a:bodyPr/>
                    <a:lstStyle/>
                    <a:p>
                      <a:pPr algn="ctr"/>
                      <a:r>
                        <a:rPr lang="es-AR" sz="2400" dirty="0"/>
                        <a:t>TECNOLOGÍA</a:t>
                      </a:r>
                    </a:p>
                  </a:txBody>
                  <a:tcPr/>
                </a:tc>
                <a:extLst>
                  <a:ext uri="{0D108BD9-81ED-4DB2-BD59-A6C34878D82A}">
                    <a16:rowId xmlns:a16="http://schemas.microsoft.com/office/drawing/2014/main" val="10000"/>
                  </a:ext>
                </a:extLst>
              </a:tr>
              <a:tr h="1296606">
                <a:tc>
                  <a:txBody>
                    <a:bodyPr/>
                    <a:lstStyle/>
                    <a:p>
                      <a:r>
                        <a:rPr lang="es-AR" sz="2000" dirty="0"/>
                        <a:t>PRODUCTO</a:t>
                      </a:r>
                    </a:p>
                  </a:txBody>
                  <a:tcPr/>
                </a:tc>
                <a:tc>
                  <a:txBody>
                    <a:bodyPr/>
                    <a:lstStyle/>
                    <a:p>
                      <a:r>
                        <a:rPr lang="es-AR" sz="2400" baseline="0" dirty="0"/>
                        <a:t>Cuerpo de conocimiento organizado. Ej. La ciencia médica</a:t>
                      </a:r>
                      <a:endParaRPr lang="es-AR" sz="2400" dirty="0"/>
                    </a:p>
                  </a:txBody>
                  <a:tcPr/>
                </a:tc>
                <a:tc>
                  <a:txBody>
                    <a:bodyPr/>
                    <a:lstStyle/>
                    <a:p>
                      <a:r>
                        <a:rPr lang="es-AR" sz="2400" dirty="0"/>
                        <a:t>Productos materiales</a:t>
                      </a:r>
                      <a:r>
                        <a:rPr lang="es-AR" sz="2400" baseline="0" dirty="0"/>
                        <a:t> de fabricación humana, artefactos. Ej. El reloj</a:t>
                      </a:r>
                      <a:endParaRPr lang="es-AR" sz="2400" dirty="0"/>
                    </a:p>
                  </a:txBody>
                  <a:tcPr/>
                </a:tc>
                <a:extLst>
                  <a:ext uri="{0D108BD9-81ED-4DB2-BD59-A6C34878D82A}">
                    <a16:rowId xmlns:a16="http://schemas.microsoft.com/office/drawing/2014/main" val="10001"/>
                  </a:ext>
                </a:extLst>
              </a:tr>
              <a:tr h="1323807">
                <a:tc>
                  <a:txBody>
                    <a:bodyPr/>
                    <a:lstStyle/>
                    <a:p>
                      <a:r>
                        <a:rPr lang="es-AR" sz="1800" dirty="0"/>
                        <a:t>CAMPO DISCIPLINAR</a:t>
                      </a:r>
                    </a:p>
                  </a:txBody>
                  <a:tcPr/>
                </a:tc>
                <a:tc>
                  <a:txBody>
                    <a:bodyPr/>
                    <a:lstStyle/>
                    <a:p>
                      <a:r>
                        <a:rPr lang="es-AR" sz="2400" dirty="0"/>
                        <a:t>Campo de investigación sistemático. Ej. La física</a:t>
                      </a:r>
                    </a:p>
                  </a:txBody>
                  <a:tcPr/>
                </a:tc>
                <a:tc>
                  <a:txBody>
                    <a:bodyPr/>
                    <a:lstStyle/>
                    <a:p>
                      <a:r>
                        <a:rPr lang="es-AR" sz="2400" dirty="0"/>
                        <a:t>Complejo</a:t>
                      </a:r>
                      <a:r>
                        <a:rPr lang="es-AR" sz="2400" baseline="0" dirty="0"/>
                        <a:t> de conocimientos, métodos, materiales y partes usados en una cierta </a:t>
                      </a:r>
                      <a:r>
                        <a:rPr lang="es-AR" sz="2400" b="0" baseline="0" dirty="0"/>
                        <a:t>TÉCNICA</a:t>
                      </a:r>
                      <a:r>
                        <a:rPr lang="es-AR" sz="2400" baseline="0" dirty="0"/>
                        <a:t>. Ej. Muchas tecnologías conforman el artefacto auto.</a:t>
                      </a:r>
                      <a:endParaRPr lang="es-AR" sz="2400" dirty="0"/>
                    </a:p>
                  </a:txBody>
                  <a:tcPr/>
                </a:tc>
                <a:extLst>
                  <a:ext uri="{0D108BD9-81ED-4DB2-BD59-A6C34878D82A}">
                    <a16:rowId xmlns:a16="http://schemas.microsoft.com/office/drawing/2014/main" val="10002"/>
                  </a:ext>
                </a:extLst>
              </a:tr>
              <a:tr h="934452">
                <a:tc>
                  <a:txBody>
                    <a:bodyPr/>
                    <a:lstStyle/>
                    <a:p>
                      <a:r>
                        <a:rPr lang="es-AR" sz="2000" dirty="0"/>
                        <a:t>ACTIVIDAD HUM</a:t>
                      </a:r>
                    </a:p>
                  </a:txBody>
                  <a:tcPr/>
                </a:tc>
                <a:tc>
                  <a:txBody>
                    <a:bodyPr/>
                    <a:lstStyle/>
                    <a:p>
                      <a:r>
                        <a:rPr lang="es-AR" sz="2400" dirty="0"/>
                        <a:t>Una forma de actividad cultural humana. Ej. Los científicos.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2400" dirty="0"/>
                        <a:t>Práctica humana</a:t>
                      </a:r>
                      <a:r>
                        <a:rPr lang="es-AR" sz="2400" dirty="0">
                          <a:sym typeface="Wingdings" panose="05000000000000000000" pitchFamily="2" charset="2"/>
                        </a:rPr>
                        <a:t>. Ej. los tecnólogos</a:t>
                      </a:r>
                      <a:endParaRPr lang="es-AR" sz="2400" dirty="0"/>
                    </a:p>
                  </a:txBody>
                  <a:tcPr/>
                </a:tc>
                <a:extLst>
                  <a:ext uri="{0D108BD9-81ED-4DB2-BD59-A6C34878D82A}">
                    <a16:rowId xmlns:a16="http://schemas.microsoft.com/office/drawing/2014/main" val="10003"/>
                  </a:ext>
                </a:extLst>
              </a:tr>
              <a:tr h="1681049">
                <a:tc>
                  <a:txBody>
                    <a:bodyPr/>
                    <a:lstStyle/>
                    <a:p>
                      <a:r>
                        <a:rPr lang="es-AR" sz="2000" dirty="0"/>
                        <a:t>EMPRESA DE LA</a:t>
                      </a:r>
                      <a:r>
                        <a:rPr lang="es-AR" sz="2000" baseline="0" dirty="0"/>
                        <a:t> SOCIEDAD</a:t>
                      </a:r>
                      <a:endParaRPr lang="es-AR" sz="2000" dirty="0"/>
                    </a:p>
                  </a:txBody>
                  <a:tcPr/>
                </a:tc>
                <a:tc>
                  <a:txBody>
                    <a:bodyPr/>
                    <a:lstStyle/>
                    <a:p>
                      <a:r>
                        <a:rPr lang="es-AR" sz="2400" dirty="0"/>
                        <a:t>Dedicada al estudio y</a:t>
                      </a:r>
                      <a:r>
                        <a:rPr lang="es-AR" sz="2400" baseline="0" dirty="0"/>
                        <a:t> la comprensión del mundo. Ej. La ciencia latinoamericana.</a:t>
                      </a:r>
                      <a:endParaRPr lang="es-AR" sz="2400" dirty="0"/>
                    </a:p>
                  </a:txBody>
                  <a:tcPr/>
                </a:tc>
                <a:tc>
                  <a:txBody>
                    <a:bodyPr/>
                    <a:lstStyle/>
                    <a:p>
                      <a:r>
                        <a:rPr lang="es-AR" sz="2400" dirty="0"/>
                        <a:t>Complejo de </a:t>
                      </a:r>
                      <a:r>
                        <a:rPr lang="es-AR" sz="2400" baseline="0" dirty="0"/>
                        <a:t>conocimientos, métodos, gente, habilidades y tecnologías dedicados a la investigación, desarrollo y producción en una sociedad. Ej. La tecnología japonesa.</a:t>
                      </a:r>
                      <a:endParaRPr lang="es-AR" sz="2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9940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0218" y="332510"/>
            <a:ext cx="6151417" cy="6289964"/>
          </a:xfrm>
        </p:spPr>
        <p:txBody>
          <a:bodyPr>
            <a:noAutofit/>
          </a:bodyPr>
          <a:lstStyle/>
          <a:p>
            <a:pPr lvl="0" algn="ctr"/>
            <a:r>
              <a:rPr lang="es-ES" sz="3600" b="1" dirty="0">
                <a:solidFill>
                  <a:srgbClr val="00B0F0"/>
                </a:solidFill>
              </a:rPr>
              <a:t>Cómo funciona la Tecnología </a:t>
            </a:r>
            <a:br>
              <a:rPr lang="es-ES" sz="2400" b="1" dirty="0">
                <a:solidFill>
                  <a:srgbClr val="00B0F0"/>
                </a:solidFill>
              </a:rPr>
            </a:br>
            <a:r>
              <a:rPr lang="es-ES" sz="2400" dirty="0"/>
              <a:t>(</a:t>
            </a:r>
            <a:r>
              <a:rPr lang="es-ES" sz="2400" i="1" dirty="0"/>
              <a:t>ver </a:t>
            </a:r>
            <a:r>
              <a:rPr lang="es-ES" sz="2400" i="1" dirty="0" err="1"/>
              <a:t>Buttigliero</a:t>
            </a:r>
            <a:r>
              <a:rPr lang="es-ES" sz="2400" i="1" dirty="0"/>
              <a:t> en </a:t>
            </a:r>
            <a:r>
              <a:rPr lang="es-ES" sz="2400" i="1" dirty="0" err="1"/>
              <a:t>Nápoli</a:t>
            </a:r>
            <a:r>
              <a:rPr lang="es-ES" sz="2400" i="1" dirty="0"/>
              <a:t>, cap. VI</a:t>
            </a:r>
            <a:r>
              <a:rPr lang="es-ES" sz="2400" dirty="0"/>
              <a:t>)</a:t>
            </a:r>
            <a:br>
              <a:rPr lang="es-ES" sz="2400" b="1" dirty="0">
                <a:solidFill>
                  <a:srgbClr val="00B0F0"/>
                </a:solidFill>
              </a:rPr>
            </a:br>
            <a:br>
              <a:rPr lang="es-ES" sz="2400" dirty="0"/>
            </a:br>
            <a:r>
              <a:rPr lang="es-ES" sz="2800" dirty="0"/>
              <a:t>- La tecnología posee </a:t>
            </a:r>
            <a:r>
              <a:rPr lang="es-ES" sz="2800" b="1" dirty="0"/>
              <a:t>fuerza generativa </a:t>
            </a:r>
            <a:r>
              <a:rPr lang="es-ES" sz="2800" dirty="0"/>
              <a:t>en relación al conocimiento.</a:t>
            </a:r>
            <a:br>
              <a:rPr lang="es-ES" sz="2800" dirty="0"/>
            </a:br>
            <a:r>
              <a:rPr lang="es-ES" sz="2800" dirty="0"/>
              <a:t>- Método de investigación diferente al modelo positivista tradicional. </a:t>
            </a:r>
            <a:r>
              <a:rPr lang="es-ES" sz="2800" b="1" dirty="0"/>
              <a:t>Enfoque problematizador y no temático</a:t>
            </a:r>
            <a:r>
              <a:rPr lang="es-ES" sz="2800" dirty="0"/>
              <a:t>.</a:t>
            </a:r>
            <a:br>
              <a:rPr lang="es-ES" sz="2800" dirty="0"/>
            </a:br>
            <a:r>
              <a:rPr lang="es-ES" sz="2800" dirty="0"/>
              <a:t>- La perspectiva socio-técnica intenta superar las limitaciones de los determinismos lineales y considera que las sociedades son tecnológicamente construidas al mismo tiempo que las tecnologías son socialmente configuradas. </a:t>
            </a:r>
            <a:r>
              <a:rPr lang="es-ES" sz="2800" b="1" dirty="0"/>
              <a:t>Actores sociales y artefactos se </a:t>
            </a:r>
            <a:r>
              <a:rPr lang="es-ES" sz="2800" b="1" dirty="0" err="1"/>
              <a:t>co-construyen</a:t>
            </a:r>
            <a:r>
              <a:rPr lang="es-ES" sz="2800" b="1" dirty="0"/>
              <a:t> mutuamente</a:t>
            </a:r>
            <a:r>
              <a:rPr lang="es-ES" sz="2800" dirty="0"/>
              <a:t>.</a:t>
            </a:r>
            <a:endParaRPr lang="es-AR" sz="2800" dirty="0"/>
          </a:p>
        </p:txBody>
      </p:sp>
      <p:pic>
        <p:nvPicPr>
          <p:cNvPr id="1026"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744" y="544693"/>
            <a:ext cx="4752528" cy="3713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3499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1F4F6F4-08A9-425F-A5E4-9EF1D42B9061}"/>
              </a:ext>
            </a:extLst>
          </p:cNvPr>
          <p:cNvPicPr>
            <a:picLocks noChangeAspect="1"/>
          </p:cNvPicPr>
          <p:nvPr/>
        </p:nvPicPr>
        <p:blipFill rotWithShape="1">
          <a:blip r:embed="rId2"/>
          <a:srcRect l="12954" t="22008" r="48296" b="27867"/>
          <a:stretch/>
        </p:blipFill>
        <p:spPr>
          <a:xfrm>
            <a:off x="1330036" y="48491"/>
            <a:ext cx="9296400" cy="6761018"/>
          </a:xfrm>
          <a:prstGeom prst="rect">
            <a:avLst/>
          </a:prstGeom>
        </p:spPr>
      </p:pic>
    </p:spTree>
    <p:extLst>
      <p:ext uri="{BB962C8B-B14F-4D97-AF65-F5344CB8AC3E}">
        <p14:creationId xmlns:p14="http://schemas.microsoft.com/office/powerpoint/2010/main" val="1549556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120986-EECB-49C9-8C62-7BE16EC77566}"/>
              </a:ext>
            </a:extLst>
          </p:cNvPr>
          <p:cNvSpPr>
            <a:spLocks noGrp="1"/>
          </p:cNvSpPr>
          <p:nvPr>
            <p:ph type="title"/>
          </p:nvPr>
        </p:nvSpPr>
        <p:spPr/>
        <p:txBody>
          <a:bodyPr/>
          <a:lstStyle/>
          <a:p>
            <a:pPr algn="ctr"/>
            <a:r>
              <a:rPr lang="es-ES" b="1" dirty="0">
                <a:solidFill>
                  <a:srgbClr val="00B050"/>
                </a:solidFill>
                <a:latin typeface="GillSansMT-Bold"/>
              </a:rPr>
              <a:t>Formas de conocimiento</a:t>
            </a:r>
            <a:endParaRPr lang="es-AR" dirty="0">
              <a:solidFill>
                <a:srgbClr val="00B050"/>
              </a:solidFill>
            </a:endParaRPr>
          </a:p>
        </p:txBody>
      </p:sp>
      <p:sp>
        <p:nvSpPr>
          <p:cNvPr id="3" name="Rectángulo 2">
            <a:extLst>
              <a:ext uri="{FF2B5EF4-FFF2-40B4-BE49-F238E27FC236}">
                <a16:creationId xmlns:a16="http://schemas.microsoft.com/office/drawing/2014/main" id="{20C9172A-4C31-4FE5-8426-0B5388EABC20}"/>
              </a:ext>
            </a:extLst>
          </p:cNvPr>
          <p:cNvSpPr/>
          <p:nvPr/>
        </p:nvSpPr>
        <p:spPr>
          <a:xfrm>
            <a:off x="720437" y="1814945"/>
            <a:ext cx="11000509" cy="4031873"/>
          </a:xfrm>
          <a:prstGeom prst="rect">
            <a:avLst/>
          </a:prstGeom>
        </p:spPr>
        <p:txBody>
          <a:bodyPr wrap="square">
            <a:spAutoFit/>
          </a:bodyPr>
          <a:lstStyle/>
          <a:p>
            <a:pPr algn="just"/>
            <a:r>
              <a:rPr lang="es-ES" sz="3200" b="1" dirty="0">
                <a:solidFill>
                  <a:srgbClr val="000000"/>
                </a:solidFill>
                <a:latin typeface="GillSansMT-Bold"/>
              </a:rPr>
              <a:t>• Sentido común</a:t>
            </a:r>
            <a:r>
              <a:rPr lang="es-ES" sz="3200" dirty="0">
                <a:solidFill>
                  <a:srgbClr val="000000"/>
                </a:solidFill>
                <a:latin typeface="GillSansMT"/>
              </a:rPr>
              <a:t>: conocimiento derivado de experiencias particulares. Orientado hacia la aplicación práctica. Disperso, fragmentado.</a:t>
            </a:r>
          </a:p>
          <a:p>
            <a:pPr algn="just"/>
            <a:r>
              <a:rPr lang="es-ES" sz="3200" b="1" dirty="0">
                <a:solidFill>
                  <a:srgbClr val="000000"/>
                </a:solidFill>
                <a:latin typeface="GillSansMT-Bold"/>
              </a:rPr>
              <a:t>• Discurso mítico-religioso: </a:t>
            </a:r>
            <a:r>
              <a:rPr lang="es-ES" sz="3200" dirty="0">
                <a:solidFill>
                  <a:srgbClr val="000000"/>
                </a:solidFill>
                <a:latin typeface="GillSansMT"/>
              </a:rPr>
              <a:t>conocimiento basado en la interpretación de la voluntad de entidades divinas. Lo trascendente es el origen de todo lo que existe y sucede.</a:t>
            </a:r>
          </a:p>
          <a:p>
            <a:pPr algn="just"/>
            <a:r>
              <a:rPr lang="es-ES" sz="3200" b="1" dirty="0">
                <a:solidFill>
                  <a:srgbClr val="000000"/>
                </a:solidFill>
                <a:latin typeface="GillSansMT-Bold"/>
              </a:rPr>
              <a:t>• Ciencia: </a:t>
            </a:r>
            <a:r>
              <a:rPr lang="es-ES" sz="3200" dirty="0">
                <a:solidFill>
                  <a:srgbClr val="000000"/>
                </a:solidFill>
                <a:latin typeface="GillSansMT"/>
              </a:rPr>
              <a:t>conocimiento sistemático y riguroso que busca explicar los fenómenos naturales y sociales a partir del uso de la razón.</a:t>
            </a:r>
            <a:r>
              <a:rPr lang="es-ES" sz="3200" dirty="0"/>
              <a:t> </a:t>
            </a:r>
            <a:endParaRPr lang="es-AR" sz="3200" dirty="0"/>
          </a:p>
        </p:txBody>
      </p:sp>
    </p:spTree>
    <p:extLst>
      <p:ext uri="{BB962C8B-B14F-4D97-AF65-F5344CB8AC3E}">
        <p14:creationId xmlns:p14="http://schemas.microsoft.com/office/powerpoint/2010/main" val="11210562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A5A7F7-DABA-4924-8B66-7ADA792C26C9}"/>
              </a:ext>
            </a:extLst>
          </p:cNvPr>
          <p:cNvSpPr>
            <a:spLocks noGrp="1"/>
          </p:cNvSpPr>
          <p:nvPr>
            <p:ph type="title"/>
          </p:nvPr>
        </p:nvSpPr>
        <p:spPr>
          <a:xfrm>
            <a:off x="277091" y="554535"/>
            <a:ext cx="11637818" cy="673966"/>
          </a:xfrm>
        </p:spPr>
        <p:txBody>
          <a:bodyPr>
            <a:normAutofit fontScale="90000"/>
          </a:bodyPr>
          <a:lstStyle/>
          <a:p>
            <a:pPr algn="ctr"/>
            <a:r>
              <a:rPr lang="es-ES" b="1" dirty="0">
                <a:solidFill>
                  <a:srgbClr val="FF0000"/>
                </a:solidFill>
              </a:rPr>
              <a:t>¿QUÉ ES LA TECNOLOGÍA?</a:t>
            </a:r>
            <a:br>
              <a:rPr lang="es-ES" b="1" dirty="0">
                <a:solidFill>
                  <a:srgbClr val="FF0000"/>
                </a:solidFill>
              </a:rPr>
            </a:br>
            <a:r>
              <a:rPr lang="es-ES" dirty="0"/>
              <a:t>DIFÍCIL CONCEPTUALIZACIÓN </a:t>
            </a:r>
            <a:br>
              <a:rPr lang="es-ES" dirty="0"/>
            </a:br>
            <a:r>
              <a:rPr lang="es-ES" sz="2700" dirty="0"/>
              <a:t>(</a:t>
            </a:r>
            <a:r>
              <a:rPr lang="es-ES" sz="2700" i="1" dirty="0"/>
              <a:t>ver Ávila, C. en </a:t>
            </a:r>
            <a:r>
              <a:rPr lang="es-ES" sz="2700" i="1" dirty="0" err="1"/>
              <a:t>Nápoli</a:t>
            </a:r>
            <a:r>
              <a:rPr lang="es-ES" sz="2700" i="1" dirty="0"/>
              <a:t>, cap. III</a:t>
            </a:r>
            <a:r>
              <a:rPr lang="es-ES" sz="2700" dirty="0"/>
              <a:t>)</a:t>
            </a:r>
            <a:endParaRPr lang="es-AR" sz="2700" b="1" dirty="0">
              <a:solidFill>
                <a:srgbClr val="FF0000"/>
              </a:solidFill>
            </a:endParaRPr>
          </a:p>
        </p:txBody>
      </p:sp>
      <p:sp>
        <p:nvSpPr>
          <p:cNvPr id="3" name="CuadroTexto 2">
            <a:extLst>
              <a:ext uri="{FF2B5EF4-FFF2-40B4-BE49-F238E27FC236}">
                <a16:creationId xmlns:a16="http://schemas.microsoft.com/office/drawing/2014/main" id="{3AEC044D-E9A4-4AB9-BC46-B07B643B4597}"/>
              </a:ext>
            </a:extLst>
          </p:cNvPr>
          <p:cNvSpPr txBox="1"/>
          <p:nvPr/>
        </p:nvSpPr>
        <p:spPr>
          <a:xfrm>
            <a:off x="401781" y="1761275"/>
            <a:ext cx="11637818" cy="4832092"/>
          </a:xfrm>
          <a:prstGeom prst="rect">
            <a:avLst/>
          </a:prstGeom>
          <a:noFill/>
        </p:spPr>
        <p:txBody>
          <a:bodyPr wrap="square" rtlCol="0">
            <a:spAutoFit/>
          </a:bodyPr>
          <a:lstStyle/>
          <a:p>
            <a:r>
              <a:rPr lang="es-ES" sz="2800" dirty="0"/>
              <a:t>“Tecnología es la capacidad socialmente organizada para controlar y alterar activamente objetos del ambiente físico en </a:t>
            </a:r>
            <a:r>
              <a:rPr lang="es-ES" sz="2800" dirty="0" err="1"/>
              <a:t>pos</a:t>
            </a:r>
            <a:r>
              <a:rPr lang="es-ES" sz="2800" dirty="0"/>
              <a:t> de un interés, deseo o necesidad humano”. PARSONS</a:t>
            </a:r>
          </a:p>
          <a:p>
            <a:endParaRPr lang="es-ES" sz="2800" dirty="0"/>
          </a:p>
          <a:p>
            <a:r>
              <a:rPr lang="es-ES" sz="2800" dirty="0"/>
              <a:t>“Es el conjunto ordenado de conocimientos y los correspondientes procesos, que tienen como objetivo la producción de bienes y servicios, teniendo en cuenta la técnica, la ciencia y los aspectos económicos, sociales y culturales involucrados. El término se hace extensivo a los productos (si los hubiera), resultantes de esos procesos, que deben responder a necesidades o deseos de la sociedad y como ambición, contribuir a mejorar la calidad de vida”. AQUILES GAY</a:t>
            </a:r>
            <a:endParaRPr lang="es-AR" sz="2800" dirty="0"/>
          </a:p>
        </p:txBody>
      </p:sp>
    </p:spTree>
    <p:extLst>
      <p:ext uri="{BB962C8B-B14F-4D97-AF65-F5344CB8AC3E}">
        <p14:creationId xmlns:p14="http://schemas.microsoft.com/office/powerpoint/2010/main" val="4225301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voluciones Industriales">
            <a:extLst>
              <a:ext uri="{FF2B5EF4-FFF2-40B4-BE49-F238E27FC236}">
                <a16:creationId xmlns:a16="http://schemas.microsoft.com/office/drawing/2014/main" id="{14939A48-8BD9-4CD3-B961-551DAA0BCD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97" t="12930" r="10968"/>
          <a:stretch/>
        </p:blipFill>
        <p:spPr bwMode="auto">
          <a:xfrm>
            <a:off x="748145" y="0"/>
            <a:ext cx="10695709" cy="6799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7336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A1844A-634D-4695-A9B2-73E96C533D91}"/>
              </a:ext>
            </a:extLst>
          </p:cNvPr>
          <p:cNvSpPr>
            <a:spLocks noGrp="1"/>
          </p:cNvSpPr>
          <p:nvPr>
            <p:ph type="title"/>
          </p:nvPr>
        </p:nvSpPr>
        <p:spPr>
          <a:xfrm>
            <a:off x="671946" y="2637270"/>
            <a:ext cx="10515600" cy="1325563"/>
          </a:xfrm>
        </p:spPr>
        <p:txBody>
          <a:bodyPr>
            <a:noAutofit/>
          </a:bodyPr>
          <a:lstStyle/>
          <a:p>
            <a:pPr algn="ctr"/>
            <a:r>
              <a:rPr lang="es-ES" sz="2800" dirty="0"/>
              <a:t>“</a:t>
            </a:r>
            <a:r>
              <a:rPr lang="es-ES" sz="2800" b="1" dirty="0"/>
              <a:t>La tecnología, por otro lado, ha sido tematizada como problema social en las últimas décadas</a:t>
            </a:r>
            <a:r>
              <a:rPr lang="es-ES" sz="2800" dirty="0"/>
              <a:t>, pasando a ocupar un lugar destacado en los medios de comunicación, los foros públicos y las agendas políticas. Con el intenso desarrollo tecnológico actual, se ha hecho especialmente evidente la estrecha dependencia de la economía, las instituciones y las formas de vida respecto de artefactos y procesos tecnológicos, así como las graves repercusiones ambientales o dilemas éticos y jurídicos suscitados por la energía nuclear, la biotecnología o internet. Como resultado de ambos factores, el interés por la tecnología adquiere en las últimas décadas un notable impulso y termina por hacer de ésta un objeto de estudio para el mundo académico.”</a:t>
            </a:r>
            <a:br>
              <a:rPr lang="es-ES" sz="2800" dirty="0"/>
            </a:br>
            <a:br>
              <a:rPr lang="es-ES" sz="2800" dirty="0"/>
            </a:br>
            <a:r>
              <a:rPr lang="es-ES" sz="2800" dirty="0"/>
              <a:t>Ferrando, p. 125</a:t>
            </a:r>
            <a:endParaRPr lang="es-AR" sz="2800" dirty="0"/>
          </a:p>
        </p:txBody>
      </p:sp>
    </p:spTree>
    <p:extLst>
      <p:ext uri="{BB962C8B-B14F-4D97-AF65-F5344CB8AC3E}">
        <p14:creationId xmlns:p14="http://schemas.microsoft.com/office/powerpoint/2010/main" val="33678811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718FF5-D321-414E-AA54-FD334620D25B}"/>
              </a:ext>
            </a:extLst>
          </p:cNvPr>
          <p:cNvSpPr>
            <a:spLocks noGrp="1"/>
          </p:cNvSpPr>
          <p:nvPr>
            <p:ph type="title"/>
          </p:nvPr>
        </p:nvSpPr>
        <p:spPr>
          <a:xfrm>
            <a:off x="200891" y="2886652"/>
            <a:ext cx="11790218" cy="1325563"/>
          </a:xfrm>
        </p:spPr>
        <p:txBody>
          <a:bodyPr>
            <a:noAutofit/>
          </a:bodyPr>
          <a:lstStyle/>
          <a:p>
            <a:r>
              <a:rPr lang="es-ES" sz="2600" dirty="0"/>
              <a:t>Finalizada la Segunda Guerra Mundial se cristaliza un modo de entender las relaciones entre ciencia, tecnología y sociedad: el </a:t>
            </a:r>
            <a:r>
              <a:rPr lang="es-ES" sz="2600" b="1" dirty="0">
                <a:solidFill>
                  <a:srgbClr val="FF0000"/>
                </a:solidFill>
              </a:rPr>
              <a:t>"MODELO LINEAL DE INNOVACIÓN” </a:t>
            </a:r>
            <a:r>
              <a:rPr lang="es-ES" sz="2600" dirty="0">
                <a:solidFill>
                  <a:srgbClr val="FF0000"/>
                </a:solidFill>
              </a:rPr>
              <a:t>(generación de conocimiento científico básico </a:t>
            </a:r>
            <a:r>
              <a:rPr lang="es-ES" sz="2600" dirty="0">
                <a:solidFill>
                  <a:srgbClr val="FF0000"/>
                </a:solidFill>
                <a:sym typeface="Wingdings" panose="05000000000000000000" pitchFamily="2" charset="2"/>
              </a:rPr>
              <a:t></a:t>
            </a:r>
            <a:r>
              <a:rPr lang="es-ES" sz="2600" dirty="0">
                <a:solidFill>
                  <a:srgbClr val="FF0000"/>
                </a:solidFill>
              </a:rPr>
              <a:t> innovación tecnológica y el aumento de producción </a:t>
            </a:r>
            <a:r>
              <a:rPr lang="es-ES" sz="2600" dirty="0">
                <a:solidFill>
                  <a:srgbClr val="FF0000"/>
                </a:solidFill>
                <a:sym typeface="Wingdings" panose="05000000000000000000" pitchFamily="2" charset="2"/>
              </a:rPr>
              <a:t></a:t>
            </a:r>
            <a:r>
              <a:rPr lang="es-ES" sz="2600" dirty="0">
                <a:solidFill>
                  <a:srgbClr val="FF0000"/>
                </a:solidFill>
              </a:rPr>
              <a:t>bienestar social)</a:t>
            </a:r>
            <a:br>
              <a:rPr lang="es-ES" sz="2600" dirty="0">
                <a:solidFill>
                  <a:srgbClr val="FF0000"/>
                </a:solidFill>
              </a:rPr>
            </a:br>
            <a:br>
              <a:rPr lang="es-ES" sz="2600" dirty="0"/>
            </a:br>
            <a:r>
              <a:rPr lang="es-ES" sz="2600" dirty="0"/>
              <a:t>Principales características de dicho modelo:</a:t>
            </a:r>
            <a:br>
              <a:rPr lang="es-ES" sz="2600" dirty="0"/>
            </a:br>
            <a:r>
              <a:rPr lang="es-ES" sz="2600" dirty="0"/>
              <a:t>1. </a:t>
            </a:r>
            <a:r>
              <a:rPr lang="es-ES" sz="2600" dirty="0">
                <a:solidFill>
                  <a:srgbClr val="FF0000"/>
                </a:solidFill>
              </a:rPr>
              <a:t>La tecnología se conceptualiza como ciencia aplicada</a:t>
            </a:r>
            <a:r>
              <a:rPr lang="es-ES" sz="2600" dirty="0"/>
              <a:t>. El desarrollo tecnológico depende de la investigación en ciencia básica. La investigación básica es el único modo de conseguir nuevo conocimiento. </a:t>
            </a:r>
            <a:br>
              <a:rPr lang="es-ES" sz="2600" dirty="0"/>
            </a:br>
            <a:r>
              <a:rPr lang="es-ES" sz="2600" dirty="0"/>
              <a:t>2. El uso del nuevo conocimiento científico da lugar a </a:t>
            </a:r>
            <a:r>
              <a:rPr lang="es-ES" sz="2600" dirty="0">
                <a:solidFill>
                  <a:srgbClr val="FF0000"/>
                </a:solidFill>
              </a:rPr>
              <a:t>resultados sociales positivos</a:t>
            </a:r>
            <a:r>
              <a:rPr lang="es-ES" sz="2600" dirty="0"/>
              <a:t>. La tecnología es la aplicación del conocimiento científico a la solución de problemas prácticos. Se equipara bienestar social a crecimiento económico y éste a innovación.</a:t>
            </a:r>
            <a:br>
              <a:rPr lang="es-ES" sz="2600" dirty="0"/>
            </a:br>
            <a:r>
              <a:rPr lang="es-ES" sz="2600" dirty="0"/>
              <a:t>3. La </a:t>
            </a:r>
            <a:r>
              <a:rPr lang="es-ES" sz="2600" dirty="0">
                <a:solidFill>
                  <a:srgbClr val="FF0000"/>
                </a:solidFill>
              </a:rPr>
              <a:t>financiación de la investigación básica corresponde principalmente a los poderes públicos. </a:t>
            </a:r>
            <a:br>
              <a:rPr lang="es-ES" sz="2600" dirty="0">
                <a:solidFill>
                  <a:srgbClr val="FF0000"/>
                </a:solidFill>
              </a:rPr>
            </a:br>
            <a:r>
              <a:rPr lang="es-ES" sz="2600" dirty="0"/>
              <a:t>4. </a:t>
            </a:r>
            <a:r>
              <a:rPr lang="es-ES" sz="2600" dirty="0">
                <a:solidFill>
                  <a:srgbClr val="FF0000"/>
                </a:solidFill>
              </a:rPr>
              <a:t>la tecnología no plantea problemas epistemológicos o éticos destacables</a:t>
            </a:r>
            <a:r>
              <a:rPr lang="es-ES" sz="2600" dirty="0"/>
              <a:t>. Es un mero instrumento, un eslabón intermedio entre la ciencia y la resolución de problemas prácticos/satisfacción de demandas sociales. </a:t>
            </a:r>
            <a:endParaRPr lang="es-AR" sz="2600" dirty="0"/>
          </a:p>
        </p:txBody>
      </p:sp>
    </p:spTree>
    <p:extLst>
      <p:ext uri="{BB962C8B-B14F-4D97-AF65-F5344CB8AC3E}">
        <p14:creationId xmlns:p14="http://schemas.microsoft.com/office/powerpoint/2010/main" val="4220998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6B4DA9-BD74-46C2-B8A4-5B08D70D06AC}"/>
              </a:ext>
            </a:extLst>
          </p:cNvPr>
          <p:cNvSpPr>
            <a:spLocks noGrp="1"/>
          </p:cNvSpPr>
          <p:nvPr>
            <p:ph type="title"/>
          </p:nvPr>
        </p:nvSpPr>
        <p:spPr>
          <a:xfrm>
            <a:off x="443345" y="2766218"/>
            <a:ext cx="10993582" cy="1325563"/>
          </a:xfrm>
        </p:spPr>
        <p:txBody>
          <a:bodyPr>
            <a:noAutofit/>
          </a:bodyPr>
          <a:lstStyle/>
          <a:p>
            <a:r>
              <a:rPr lang="es-ES" sz="2800" dirty="0">
                <a:solidFill>
                  <a:srgbClr val="FF0000"/>
                </a:solidFill>
              </a:rPr>
              <a:t>Entre finales de los años sesenta y principios de los setenta, la naturaleza de la relación ciencia-tecnología-sociedad, comienza a ser cuestionado </a:t>
            </a:r>
            <a:r>
              <a:rPr lang="es-ES" sz="2800" dirty="0"/>
              <a:t>tanto por la acción de movimientos sociales como por nuevos enfoques analíticos en las humanidades y las ciencias sociales.</a:t>
            </a:r>
            <a:br>
              <a:rPr lang="es-ES" sz="2800" dirty="0"/>
            </a:br>
            <a:r>
              <a:rPr lang="es-ES" sz="2800" dirty="0"/>
              <a:t>Esos nuevos enfoques </a:t>
            </a:r>
            <a:r>
              <a:rPr lang="es-ES" sz="2800" dirty="0">
                <a:solidFill>
                  <a:srgbClr val="FF0000"/>
                </a:solidFill>
              </a:rPr>
              <a:t>critican la conceptualización de la tecnología como ciencia aplicada. </a:t>
            </a:r>
            <a:br>
              <a:rPr lang="es-ES" sz="2800" dirty="0">
                <a:solidFill>
                  <a:srgbClr val="FF0000"/>
                </a:solidFill>
              </a:rPr>
            </a:br>
            <a:br>
              <a:rPr lang="es-ES" sz="2800" dirty="0"/>
            </a:br>
            <a:r>
              <a:rPr lang="es-ES" sz="2800" dirty="0"/>
              <a:t>Los principales argumentos en su contra son: </a:t>
            </a:r>
            <a:br>
              <a:rPr lang="es-ES" sz="2800" dirty="0"/>
            </a:br>
            <a:r>
              <a:rPr lang="es-ES" sz="2800" dirty="0"/>
              <a:t>• La tecnología modifica los conceptos científicos. </a:t>
            </a:r>
            <a:br>
              <a:rPr lang="es-ES" sz="2800" dirty="0"/>
            </a:br>
            <a:r>
              <a:rPr lang="es-ES" sz="2800" dirty="0"/>
              <a:t>• La tecnología utiliza datos problemáticos diferentes a los de la ciencia. </a:t>
            </a:r>
            <a:br>
              <a:rPr lang="es-ES" sz="2800" dirty="0"/>
            </a:br>
            <a:r>
              <a:rPr lang="es-ES" sz="2800" dirty="0"/>
              <a:t>• La especificidad del conocimiento tecnológico. </a:t>
            </a:r>
            <a:br>
              <a:rPr lang="es-ES" sz="2800" dirty="0"/>
            </a:br>
            <a:r>
              <a:rPr lang="es-ES" sz="2800" dirty="0"/>
              <a:t>• La dependencia de la tecnología de las habilidades técnicas. </a:t>
            </a:r>
            <a:br>
              <a:rPr lang="es-ES" sz="2800" dirty="0"/>
            </a:br>
            <a:br>
              <a:rPr lang="es-ES" sz="2800" dirty="0"/>
            </a:br>
            <a:r>
              <a:rPr lang="es-ES" sz="2800" b="1" dirty="0"/>
              <a:t>Esto no niega que exista relación entre la ciencia y la tecnología, lo que niega es que esta relación sea unidireccional y lineal.</a:t>
            </a:r>
            <a:endParaRPr lang="es-AR" sz="2800" b="1" dirty="0"/>
          </a:p>
        </p:txBody>
      </p:sp>
    </p:spTree>
    <p:extLst>
      <p:ext uri="{BB962C8B-B14F-4D97-AF65-F5344CB8AC3E}">
        <p14:creationId xmlns:p14="http://schemas.microsoft.com/office/powerpoint/2010/main" val="21363389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EDD736-B994-4994-88A1-85823D249F57}"/>
              </a:ext>
            </a:extLst>
          </p:cNvPr>
          <p:cNvSpPr>
            <a:spLocks noGrp="1"/>
          </p:cNvSpPr>
          <p:nvPr>
            <p:ph type="title"/>
          </p:nvPr>
        </p:nvSpPr>
        <p:spPr>
          <a:xfrm>
            <a:off x="277091" y="2673927"/>
            <a:ext cx="11637818" cy="1925782"/>
          </a:xfrm>
        </p:spPr>
        <p:txBody>
          <a:bodyPr>
            <a:noAutofit/>
          </a:bodyPr>
          <a:lstStyle/>
          <a:p>
            <a:pPr lvl="0"/>
            <a:r>
              <a:rPr lang="es-ES" sz="2400" b="1" dirty="0"/>
              <a:t>PREGUNTAS A MODO DE GUÍA DE ESTUDIO</a:t>
            </a:r>
            <a:br>
              <a:rPr lang="es-ES" sz="2400" dirty="0"/>
            </a:br>
            <a:br>
              <a:rPr lang="es-ES" sz="2400" dirty="0"/>
            </a:br>
            <a:r>
              <a:rPr lang="es-ES" sz="2400" dirty="0">
                <a:solidFill>
                  <a:srgbClr val="7030A0"/>
                </a:solidFill>
              </a:rPr>
              <a:t>¿Cuáles son las diferentes formas de conocimiento humano que existen según </a:t>
            </a:r>
            <a:r>
              <a:rPr lang="es-ES" sz="2400" dirty="0" err="1">
                <a:solidFill>
                  <a:srgbClr val="7030A0"/>
                </a:solidFill>
              </a:rPr>
              <a:t>Carbonelli</a:t>
            </a:r>
            <a:r>
              <a:rPr lang="es-ES" sz="2400" dirty="0">
                <a:solidFill>
                  <a:srgbClr val="7030A0"/>
                </a:solidFill>
              </a:rPr>
              <a:t> y otros?</a:t>
            </a:r>
            <a:br>
              <a:rPr lang="es-AR" sz="2400" dirty="0">
                <a:solidFill>
                  <a:srgbClr val="7030A0"/>
                </a:solidFill>
              </a:rPr>
            </a:br>
            <a:r>
              <a:rPr lang="es-ES" sz="2400" dirty="0">
                <a:solidFill>
                  <a:srgbClr val="7030A0"/>
                </a:solidFill>
              </a:rPr>
              <a:t>¿Qué relación había entre la naturaleza-el hombre-el conocimiento en la Edad Media?</a:t>
            </a:r>
            <a:br>
              <a:rPr lang="es-AR" sz="2400" dirty="0">
                <a:solidFill>
                  <a:srgbClr val="7030A0"/>
                </a:solidFill>
              </a:rPr>
            </a:br>
            <a:r>
              <a:rPr lang="es-ES" sz="2400" dirty="0">
                <a:solidFill>
                  <a:srgbClr val="7030A0"/>
                </a:solidFill>
              </a:rPr>
              <a:t>¿Cómo se vinculan el surgimiento de la burguesía y la ciencia?</a:t>
            </a:r>
            <a:br>
              <a:rPr lang="es-AR" sz="2400" dirty="0">
                <a:solidFill>
                  <a:srgbClr val="7030A0"/>
                </a:solidFill>
              </a:rPr>
            </a:br>
            <a:r>
              <a:rPr lang="es-ES" sz="2400" dirty="0">
                <a:solidFill>
                  <a:srgbClr val="7030A0"/>
                </a:solidFill>
              </a:rPr>
              <a:t>¿Cómo se caracteriza el conocimiento científico en la Modernidad?</a:t>
            </a:r>
            <a:br>
              <a:rPr lang="es-AR" sz="2400" dirty="0">
                <a:solidFill>
                  <a:srgbClr val="7030A0"/>
                </a:solidFill>
              </a:rPr>
            </a:br>
            <a:r>
              <a:rPr lang="es-ES" sz="2400" dirty="0">
                <a:solidFill>
                  <a:srgbClr val="7030A0"/>
                </a:solidFill>
              </a:rPr>
              <a:t>¿Cuáles son los principios del consenso ortodoxo?</a:t>
            </a:r>
            <a:br>
              <a:rPr lang="es-AR" sz="2400" dirty="0">
                <a:solidFill>
                  <a:srgbClr val="7030A0"/>
                </a:solidFill>
              </a:rPr>
            </a:br>
            <a:r>
              <a:rPr lang="es-ES" sz="2400" dirty="0">
                <a:solidFill>
                  <a:srgbClr val="7030A0"/>
                </a:solidFill>
              </a:rPr>
              <a:t>¿Cómo se pueden clasificar las ciencias según Carnap? ¿Y según Bunge? ¿Qué ejemplos podes dar?</a:t>
            </a:r>
            <a:br>
              <a:rPr lang="es-AR" sz="2400" dirty="0"/>
            </a:br>
            <a:r>
              <a:rPr lang="es-ES" sz="2400" dirty="0"/>
              <a:t>¿Qué es la </a:t>
            </a:r>
            <a:r>
              <a:rPr lang="es-ES" sz="2400"/>
              <a:t>epistemología?</a:t>
            </a:r>
            <a:br>
              <a:rPr lang="es-ES" sz="2400"/>
            </a:br>
            <a:r>
              <a:rPr lang="es-ES" sz="2400"/>
              <a:t>¿</a:t>
            </a:r>
            <a:r>
              <a:rPr lang="es-ES" sz="2400" dirty="0"/>
              <a:t>Popper adhiere o crítica el método inductivo? ¿Por qué?</a:t>
            </a:r>
            <a:br>
              <a:rPr lang="es-AR" sz="2400" dirty="0"/>
            </a:br>
            <a:r>
              <a:rPr lang="es-ES" sz="2400" dirty="0"/>
              <a:t>¿Cuál es el criterio de demarcación de la ciencia para la corriente hipotética deductiva?</a:t>
            </a:r>
            <a:br>
              <a:rPr lang="es-AR" sz="2400" dirty="0"/>
            </a:br>
            <a:r>
              <a:rPr lang="es-ES" sz="2400" dirty="0"/>
              <a:t>¿Qué lugar ocupa la teoría en el enfoque inductivo?</a:t>
            </a:r>
            <a:br>
              <a:rPr lang="es-AR" sz="2400" dirty="0"/>
            </a:br>
            <a:r>
              <a:rPr lang="es-ES" sz="2400" dirty="0"/>
              <a:t>¿Cómo se caracteriza el enfoque de la complejidad? ¿qué sostiene acerca de la representación?</a:t>
            </a:r>
            <a:br>
              <a:rPr lang="es-AR" sz="2400" dirty="0"/>
            </a:br>
            <a:r>
              <a:rPr lang="es-ES" sz="2400" dirty="0"/>
              <a:t>¿Qué propone el enfoque ciencia, tecnología y sociedad?</a:t>
            </a:r>
            <a:br>
              <a:rPr lang="es-AR" sz="2400" dirty="0"/>
            </a:br>
            <a:br>
              <a:rPr lang="es-AR" sz="2400" dirty="0"/>
            </a:br>
            <a:endParaRPr lang="es-AR" sz="2400" dirty="0"/>
          </a:p>
        </p:txBody>
      </p:sp>
    </p:spTree>
    <p:extLst>
      <p:ext uri="{BB962C8B-B14F-4D97-AF65-F5344CB8AC3E}">
        <p14:creationId xmlns:p14="http://schemas.microsoft.com/office/powerpoint/2010/main" val="1017066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CD5837-ADF8-4DD8-9B7B-C86FF0943F8B}"/>
              </a:ext>
            </a:extLst>
          </p:cNvPr>
          <p:cNvSpPr>
            <a:spLocks noGrp="1"/>
          </p:cNvSpPr>
          <p:nvPr>
            <p:ph type="title"/>
          </p:nvPr>
        </p:nvSpPr>
        <p:spPr/>
        <p:txBody>
          <a:bodyPr/>
          <a:lstStyle/>
          <a:p>
            <a:r>
              <a:rPr lang="es-ES" dirty="0"/>
              <a:t>Bibliografía</a:t>
            </a:r>
            <a:endParaRPr lang="es-AR" dirty="0"/>
          </a:p>
        </p:txBody>
      </p:sp>
      <p:pic>
        <p:nvPicPr>
          <p:cNvPr id="3" name="Imagen 2">
            <a:extLst>
              <a:ext uri="{FF2B5EF4-FFF2-40B4-BE49-F238E27FC236}">
                <a16:creationId xmlns:a16="http://schemas.microsoft.com/office/drawing/2014/main" id="{06A9E084-5B8A-4069-B11F-7545BCED9FDB}"/>
              </a:ext>
            </a:extLst>
          </p:cNvPr>
          <p:cNvPicPr>
            <a:picLocks noChangeAspect="1"/>
          </p:cNvPicPr>
          <p:nvPr/>
        </p:nvPicPr>
        <p:blipFill rotWithShape="1">
          <a:blip r:embed="rId2"/>
          <a:srcRect l="31136" t="31708" r="33523" b="23624"/>
          <a:stretch/>
        </p:blipFill>
        <p:spPr>
          <a:xfrm>
            <a:off x="1787236" y="2382982"/>
            <a:ext cx="4308764" cy="3061854"/>
          </a:xfrm>
          <a:prstGeom prst="rect">
            <a:avLst/>
          </a:prstGeom>
        </p:spPr>
      </p:pic>
      <p:pic>
        <p:nvPicPr>
          <p:cNvPr id="4" name="Imagen 3">
            <a:extLst>
              <a:ext uri="{FF2B5EF4-FFF2-40B4-BE49-F238E27FC236}">
                <a16:creationId xmlns:a16="http://schemas.microsoft.com/office/drawing/2014/main" id="{4822796B-DD81-4252-8B29-B4ADE00D294B}"/>
              </a:ext>
            </a:extLst>
          </p:cNvPr>
          <p:cNvPicPr>
            <a:picLocks noChangeAspect="1"/>
          </p:cNvPicPr>
          <p:nvPr/>
        </p:nvPicPr>
        <p:blipFill rotWithShape="1">
          <a:blip r:embed="rId3"/>
          <a:srcRect l="19545" t="17560" r="58977" b="41006"/>
          <a:stretch/>
        </p:blipFill>
        <p:spPr>
          <a:xfrm>
            <a:off x="7069266" y="2382982"/>
            <a:ext cx="2822881" cy="3061854"/>
          </a:xfrm>
          <a:prstGeom prst="rect">
            <a:avLst/>
          </a:prstGeom>
        </p:spPr>
      </p:pic>
    </p:spTree>
    <p:extLst>
      <p:ext uri="{BB962C8B-B14F-4D97-AF65-F5344CB8AC3E}">
        <p14:creationId xmlns:p14="http://schemas.microsoft.com/office/powerpoint/2010/main" val="143346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342F8A8-359D-47CB-9AF0-E9BB0BC7F41A}"/>
              </a:ext>
            </a:extLst>
          </p:cNvPr>
          <p:cNvPicPr>
            <a:picLocks noChangeAspect="1"/>
          </p:cNvPicPr>
          <p:nvPr/>
        </p:nvPicPr>
        <p:blipFill rotWithShape="1">
          <a:blip r:embed="rId2"/>
          <a:srcRect l="15115" t="27059" r="17953" b="18974"/>
          <a:stretch/>
        </p:blipFill>
        <p:spPr>
          <a:xfrm>
            <a:off x="0" y="741218"/>
            <a:ext cx="11858452" cy="5375563"/>
          </a:xfrm>
          <a:prstGeom prst="rect">
            <a:avLst/>
          </a:prstGeom>
        </p:spPr>
      </p:pic>
      <p:pic>
        <p:nvPicPr>
          <p:cNvPr id="3" name="Picture 2" descr="Tomas Kuhn y los “Paradigmas” del conocimiento científico – DiarioVea">
            <a:extLst>
              <a:ext uri="{FF2B5EF4-FFF2-40B4-BE49-F238E27FC236}">
                <a16:creationId xmlns:a16="http://schemas.microsoft.com/office/drawing/2014/main" id="{E3652D30-547F-420E-8C26-F83DA1DE5B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605" y="100788"/>
            <a:ext cx="1777420" cy="1326229"/>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id="{684C5267-C2EF-4DD9-8BBF-32DAA333F950}"/>
              </a:ext>
            </a:extLst>
          </p:cNvPr>
          <p:cNvSpPr txBox="1">
            <a:spLocks/>
          </p:cNvSpPr>
          <p:nvPr/>
        </p:nvSpPr>
        <p:spPr>
          <a:xfrm>
            <a:off x="6705601" y="336314"/>
            <a:ext cx="5278582" cy="8551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S" sz="2400" b="1" dirty="0">
                <a:solidFill>
                  <a:srgbClr val="FF0000"/>
                </a:solidFill>
              </a:rPr>
              <a:t>THOMAS KHUN: </a:t>
            </a:r>
          </a:p>
          <a:p>
            <a:pPr algn="r"/>
            <a:r>
              <a:rPr lang="es-ES" sz="2400" b="1" dirty="0">
                <a:solidFill>
                  <a:srgbClr val="FF0000"/>
                </a:solidFill>
              </a:rPr>
              <a:t>PARADIGMAS Y REVOLUCIONES CIENTÍFICOS (EEUU-1960)</a:t>
            </a:r>
            <a:endParaRPr lang="es-AR" sz="2400" b="1" dirty="0">
              <a:solidFill>
                <a:srgbClr val="FF0000"/>
              </a:solidFill>
            </a:endParaRPr>
          </a:p>
        </p:txBody>
      </p:sp>
    </p:spTree>
    <p:extLst>
      <p:ext uri="{BB962C8B-B14F-4D97-AF65-F5344CB8AC3E}">
        <p14:creationId xmlns:p14="http://schemas.microsoft.com/office/powerpoint/2010/main" val="2288862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F4DE84-4675-4912-8CD0-46B720AD84F4}"/>
              </a:ext>
            </a:extLst>
          </p:cNvPr>
          <p:cNvSpPr>
            <a:spLocks noGrp="1"/>
          </p:cNvSpPr>
          <p:nvPr>
            <p:ph type="title"/>
          </p:nvPr>
        </p:nvSpPr>
        <p:spPr>
          <a:xfrm>
            <a:off x="256310" y="1967345"/>
            <a:ext cx="6019799" cy="3934691"/>
          </a:xfrm>
        </p:spPr>
        <p:txBody>
          <a:bodyPr>
            <a:noAutofit/>
          </a:bodyPr>
          <a:lstStyle/>
          <a:p>
            <a:r>
              <a:rPr lang="es-ES" sz="2000" b="1" dirty="0">
                <a:solidFill>
                  <a:srgbClr val="FF0000"/>
                </a:solidFill>
              </a:rPr>
              <a:t>Paradigma: </a:t>
            </a:r>
            <a:r>
              <a:rPr lang="es-ES" sz="2000" dirty="0"/>
              <a:t>Modelo/matriz. No son medibles ni comparables, se trata de dos órdenes, cosmovisiones o lenguajes completamente diversos, imposibles de ajustar o compatibilizar entre sí.  Pueden convivir </a:t>
            </a:r>
            <a:r>
              <a:rPr lang="es-ES" sz="2000" dirty="0">
                <a:sym typeface="Wingdings" panose="05000000000000000000" pitchFamily="2" charset="2"/>
              </a:rPr>
              <a:t> </a:t>
            </a:r>
            <a:r>
              <a:rPr lang="es-ES" sz="2000" dirty="0"/>
              <a:t>tesis de la inconmensurabilidad</a:t>
            </a:r>
            <a:br>
              <a:rPr lang="es-ES" sz="2000" dirty="0"/>
            </a:br>
            <a:br>
              <a:rPr lang="es-ES" sz="2000" dirty="0"/>
            </a:br>
            <a:r>
              <a:rPr lang="es-ES" sz="2000" b="1" dirty="0">
                <a:solidFill>
                  <a:srgbClr val="FF0000"/>
                </a:solidFill>
              </a:rPr>
              <a:t>Ciencia normal: </a:t>
            </a:r>
            <a:r>
              <a:rPr lang="es-ES" sz="2000" dirty="0"/>
              <a:t>una etapa de la historia del conocimiento donde existe un acuerdo básico entre la mayoría de los científicos acerca de cómo resolver los enigmas que la realidad presenta</a:t>
            </a:r>
            <a:br>
              <a:rPr lang="es-ES" sz="2000" dirty="0"/>
            </a:br>
            <a:br>
              <a:rPr lang="es-ES" sz="2000" dirty="0"/>
            </a:br>
            <a:r>
              <a:rPr lang="es-AR" sz="2000" b="1" dirty="0">
                <a:solidFill>
                  <a:srgbClr val="FF0000"/>
                </a:solidFill>
              </a:rPr>
              <a:t>Anomalía: </a:t>
            </a:r>
            <a:r>
              <a:rPr lang="es-AR" sz="2000" dirty="0"/>
              <a:t>los problemas o conjunto de problemas que un paradigma no consigue resolver. Surgen con los paradigmas.</a:t>
            </a:r>
            <a:br>
              <a:rPr lang="es-AR" sz="2000" dirty="0"/>
            </a:br>
            <a:br>
              <a:rPr lang="es-AR" sz="2000" dirty="0"/>
            </a:br>
            <a:r>
              <a:rPr lang="es-ES" sz="2000" b="1" dirty="0">
                <a:solidFill>
                  <a:srgbClr val="FF0000"/>
                </a:solidFill>
              </a:rPr>
              <a:t>Crisis: </a:t>
            </a:r>
            <a:r>
              <a:rPr lang="es-ES" sz="2000" dirty="0"/>
              <a:t>acumulación de anomalías que atacan los fundamentos del paradigma y resisten las pruebas que procuran eliminarlas. </a:t>
            </a:r>
            <a:r>
              <a:rPr lang="es-ES" sz="2000" dirty="0">
                <a:sym typeface="Wingdings" panose="05000000000000000000" pitchFamily="2" charset="2"/>
              </a:rPr>
              <a:t> surge un paradigma rival</a:t>
            </a:r>
            <a:br>
              <a:rPr lang="es-ES" sz="2000" dirty="0"/>
            </a:br>
            <a:br>
              <a:rPr lang="es-ES" sz="2000" dirty="0"/>
            </a:br>
            <a:r>
              <a:rPr lang="es-ES" sz="2000" b="1" dirty="0">
                <a:solidFill>
                  <a:srgbClr val="FF0000"/>
                </a:solidFill>
              </a:rPr>
              <a:t>Revolución: </a:t>
            </a:r>
            <a:r>
              <a:rPr lang="es-ES" sz="2000" dirty="0"/>
              <a:t>abandono definitivo de un paradigma y la adopción de uno nuevo por parte de la mayoría de los investigadores de la comunidad. </a:t>
            </a:r>
            <a:br>
              <a:rPr lang="es-ES" sz="2000" dirty="0"/>
            </a:br>
            <a:br>
              <a:rPr lang="es-AR" sz="2000" dirty="0"/>
            </a:br>
            <a:br>
              <a:rPr lang="es-ES" sz="2000" dirty="0"/>
            </a:br>
            <a:endParaRPr lang="es-AR" sz="2000" dirty="0"/>
          </a:p>
        </p:txBody>
      </p:sp>
      <p:pic>
        <p:nvPicPr>
          <p:cNvPr id="3" name="Imagen 2">
            <a:extLst>
              <a:ext uri="{FF2B5EF4-FFF2-40B4-BE49-F238E27FC236}">
                <a16:creationId xmlns:a16="http://schemas.microsoft.com/office/drawing/2014/main" id="{3EAA2BBA-3643-45C4-8378-0817C393467A}"/>
              </a:ext>
            </a:extLst>
          </p:cNvPr>
          <p:cNvPicPr>
            <a:picLocks noChangeAspect="1"/>
          </p:cNvPicPr>
          <p:nvPr/>
        </p:nvPicPr>
        <p:blipFill rotWithShape="1">
          <a:blip r:embed="rId2"/>
          <a:srcRect l="55568" t="29081" r="6023" b="11901"/>
          <a:stretch/>
        </p:blipFill>
        <p:spPr>
          <a:xfrm>
            <a:off x="6096000" y="955964"/>
            <a:ext cx="5839690" cy="5044938"/>
          </a:xfrm>
          <a:prstGeom prst="rect">
            <a:avLst/>
          </a:prstGeom>
        </p:spPr>
      </p:pic>
      <p:sp>
        <p:nvSpPr>
          <p:cNvPr id="4" name="CuadroTexto 3">
            <a:extLst>
              <a:ext uri="{FF2B5EF4-FFF2-40B4-BE49-F238E27FC236}">
                <a16:creationId xmlns:a16="http://schemas.microsoft.com/office/drawing/2014/main" id="{A7C4DAFC-AC6A-4300-B311-71927BB52F65}"/>
              </a:ext>
            </a:extLst>
          </p:cNvPr>
          <p:cNvSpPr txBox="1"/>
          <p:nvPr/>
        </p:nvSpPr>
        <p:spPr>
          <a:xfrm>
            <a:off x="7121236" y="332509"/>
            <a:ext cx="4197928" cy="369332"/>
          </a:xfrm>
          <a:prstGeom prst="rect">
            <a:avLst/>
          </a:prstGeom>
          <a:noFill/>
        </p:spPr>
        <p:txBody>
          <a:bodyPr wrap="square" rtlCol="0">
            <a:spAutoFit/>
          </a:bodyPr>
          <a:lstStyle/>
          <a:p>
            <a:r>
              <a:rPr lang="es-ES" dirty="0"/>
              <a:t>	DINÁMICA DE LA CIENCIA:</a:t>
            </a:r>
            <a:endParaRPr lang="es-AR" dirty="0"/>
          </a:p>
        </p:txBody>
      </p:sp>
    </p:spTree>
    <p:extLst>
      <p:ext uri="{BB962C8B-B14F-4D97-AF65-F5344CB8AC3E}">
        <p14:creationId xmlns:p14="http://schemas.microsoft.com/office/powerpoint/2010/main" val="3077704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3">
            <a:extLst>
              <a:ext uri="{FF2B5EF4-FFF2-40B4-BE49-F238E27FC236}">
                <a16:creationId xmlns:a16="http://schemas.microsoft.com/office/drawing/2014/main" id="{BD08C474-1620-467A-8ADC-D68551F41D80}"/>
              </a:ext>
            </a:extLst>
          </p:cNvPr>
          <p:cNvGraphicFramePr>
            <a:graphicFrameLocks noGrp="1"/>
          </p:cNvGraphicFramePr>
          <p:nvPr/>
        </p:nvGraphicFramePr>
        <p:xfrm>
          <a:off x="166252" y="511565"/>
          <a:ext cx="11859491" cy="5943600"/>
        </p:xfrm>
        <a:graphic>
          <a:graphicData uri="http://schemas.openxmlformats.org/drawingml/2006/table">
            <a:tbl>
              <a:tblPr firstRow="1" bandRow="1">
                <a:tableStyleId>{5C22544A-7EE6-4342-B048-85BDC9FD1C3A}</a:tableStyleId>
              </a:tblPr>
              <a:tblGrid>
                <a:gridCol w="1537855">
                  <a:extLst>
                    <a:ext uri="{9D8B030D-6E8A-4147-A177-3AD203B41FA5}">
                      <a16:colId xmlns:a16="http://schemas.microsoft.com/office/drawing/2014/main" val="2244438358"/>
                    </a:ext>
                  </a:extLst>
                </a:gridCol>
                <a:gridCol w="3241963">
                  <a:extLst>
                    <a:ext uri="{9D8B030D-6E8A-4147-A177-3AD203B41FA5}">
                      <a16:colId xmlns:a16="http://schemas.microsoft.com/office/drawing/2014/main" val="4029624123"/>
                    </a:ext>
                  </a:extLst>
                </a:gridCol>
                <a:gridCol w="3754582">
                  <a:extLst>
                    <a:ext uri="{9D8B030D-6E8A-4147-A177-3AD203B41FA5}">
                      <a16:colId xmlns:a16="http://schemas.microsoft.com/office/drawing/2014/main" val="1800688285"/>
                    </a:ext>
                  </a:extLst>
                </a:gridCol>
                <a:gridCol w="3325091">
                  <a:extLst>
                    <a:ext uri="{9D8B030D-6E8A-4147-A177-3AD203B41FA5}">
                      <a16:colId xmlns:a16="http://schemas.microsoft.com/office/drawing/2014/main" val="90125070"/>
                    </a:ext>
                  </a:extLst>
                </a:gridCol>
              </a:tblGrid>
              <a:tr h="375126">
                <a:tc>
                  <a:txBody>
                    <a:bodyPr/>
                    <a:lstStyle/>
                    <a:p>
                      <a:endParaRPr lang="es-AR" sz="2000" dirty="0"/>
                    </a:p>
                  </a:txBody>
                  <a:tcPr/>
                </a:tc>
                <a:tc>
                  <a:txBody>
                    <a:bodyPr/>
                    <a:lstStyle/>
                    <a:p>
                      <a:pPr algn="ctr"/>
                      <a:r>
                        <a:rPr lang="es-ES" sz="2000" dirty="0"/>
                        <a:t>PARADIGMA PREMODERNO</a:t>
                      </a:r>
                      <a:endParaRPr lang="es-AR" sz="2000" dirty="0"/>
                    </a:p>
                  </a:txBody>
                  <a:tcPr/>
                </a:tc>
                <a:tc>
                  <a:txBody>
                    <a:bodyPr/>
                    <a:lstStyle/>
                    <a:p>
                      <a:pPr algn="ctr"/>
                      <a:r>
                        <a:rPr lang="es-ES" sz="2000" dirty="0"/>
                        <a:t>PARADIGMA MODERNO</a:t>
                      </a:r>
                      <a:endParaRPr lang="es-AR" sz="2000" dirty="0"/>
                    </a:p>
                  </a:txBody>
                  <a:tcPr/>
                </a:tc>
                <a:tc>
                  <a:txBody>
                    <a:bodyPr/>
                    <a:lstStyle/>
                    <a:p>
                      <a:pPr algn="ctr"/>
                      <a:r>
                        <a:rPr lang="es-ES" sz="2000" dirty="0"/>
                        <a:t>PARADIGMA ACTUAL</a:t>
                      </a:r>
                      <a:endParaRPr lang="es-AR" sz="2000" dirty="0"/>
                    </a:p>
                  </a:txBody>
                  <a:tcPr/>
                </a:tc>
                <a:extLst>
                  <a:ext uri="{0D108BD9-81ED-4DB2-BD59-A6C34878D82A}">
                    <a16:rowId xmlns:a16="http://schemas.microsoft.com/office/drawing/2014/main" val="1755567655"/>
                  </a:ext>
                </a:extLst>
              </a:tr>
              <a:tr h="725490">
                <a:tc>
                  <a:txBody>
                    <a:bodyPr/>
                    <a:lstStyle/>
                    <a:p>
                      <a:r>
                        <a:rPr lang="es-ES" sz="2000" dirty="0"/>
                        <a:t>Referencia temporal</a:t>
                      </a:r>
                      <a:endParaRPr lang="es-AR" sz="2000" dirty="0"/>
                    </a:p>
                  </a:txBody>
                  <a:tcPr/>
                </a:tc>
                <a:tc>
                  <a:txBody>
                    <a:bodyPr/>
                    <a:lstStyle/>
                    <a:p>
                      <a:r>
                        <a:rPr lang="es-ES" sz="2000" dirty="0"/>
                        <a:t>Edad antigua - Edad media</a:t>
                      </a:r>
                      <a:endParaRPr lang="es-AR" sz="2000" dirty="0"/>
                    </a:p>
                  </a:txBody>
                  <a:tcPr/>
                </a:tc>
                <a:tc>
                  <a:txBody>
                    <a:bodyPr/>
                    <a:lstStyle/>
                    <a:p>
                      <a:r>
                        <a:rPr lang="es-ES" sz="2000" dirty="0"/>
                        <a:t>Edad Moderna hasta mitad de siglo XX, aprox.</a:t>
                      </a:r>
                      <a:endParaRPr lang="es-AR" sz="2000" dirty="0"/>
                    </a:p>
                  </a:txBody>
                  <a:tcPr/>
                </a:tc>
                <a:tc>
                  <a:txBody>
                    <a:bodyPr/>
                    <a:lstStyle/>
                    <a:p>
                      <a:r>
                        <a:rPr lang="es-ES" sz="2000" dirty="0"/>
                        <a:t>Edad contemporánea/Postmodernidad/mod tardía/ mod líquida</a:t>
                      </a:r>
                      <a:endParaRPr lang="es-AR" sz="2000" dirty="0"/>
                    </a:p>
                  </a:txBody>
                  <a:tcPr/>
                </a:tc>
                <a:extLst>
                  <a:ext uri="{0D108BD9-81ED-4DB2-BD59-A6C34878D82A}">
                    <a16:rowId xmlns:a16="http://schemas.microsoft.com/office/drawing/2014/main" val="4222904519"/>
                  </a:ext>
                </a:extLst>
              </a:tr>
              <a:tr h="1036415">
                <a:tc>
                  <a:txBody>
                    <a:bodyPr/>
                    <a:lstStyle/>
                    <a:p>
                      <a:r>
                        <a:rPr lang="es-ES" sz="2000" dirty="0"/>
                        <a:t>Personas/</a:t>
                      </a:r>
                    </a:p>
                    <a:p>
                      <a:r>
                        <a:rPr lang="es-ES" sz="2000" dirty="0"/>
                        <a:t>instituciones destacadas</a:t>
                      </a:r>
                      <a:endParaRPr lang="es-AR" sz="2000" dirty="0"/>
                    </a:p>
                  </a:txBody>
                  <a:tcPr/>
                </a:tc>
                <a:tc>
                  <a:txBody>
                    <a:bodyPr/>
                    <a:lstStyle/>
                    <a:p>
                      <a:r>
                        <a:rPr lang="es-ES" sz="2000" dirty="0"/>
                        <a:t>Civilización babilónica, egipcia, china. Filósofos y matemáticos griegos y romanos. Iglesia Católica.</a:t>
                      </a:r>
                      <a:endParaRPr lang="es-AR" sz="2000" dirty="0"/>
                    </a:p>
                  </a:txBody>
                  <a:tcPr/>
                </a:tc>
                <a:tc>
                  <a:txBody>
                    <a:bodyPr/>
                    <a:lstStyle/>
                    <a:p>
                      <a:r>
                        <a:rPr lang="es-ES" sz="2000" dirty="0"/>
                        <a:t>Galileo Galilei, Copérnico, Kepler, Newton.</a:t>
                      </a:r>
                      <a:endParaRPr lang="es-AR" sz="2000" dirty="0"/>
                    </a:p>
                  </a:txBody>
                  <a:tcPr/>
                </a:tc>
                <a:tc>
                  <a:txBody>
                    <a:bodyPr/>
                    <a:lstStyle/>
                    <a:p>
                      <a:r>
                        <a:rPr lang="es-ES" sz="2000" dirty="0"/>
                        <a:t>Einstein</a:t>
                      </a:r>
                      <a:endParaRPr lang="es-AR" sz="2000" dirty="0"/>
                    </a:p>
                  </a:txBody>
                  <a:tcPr/>
                </a:tc>
                <a:extLst>
                  <a:ext uri="{0D108BD9-81ED-4DB2-BD59-A6C34878D82A}">
                    <a16:rowId xmlns:a16="http://schemas.microsoft.com/office/drawing/2014/main" val="608711985"/>
                  </a:ext>
                </a:extLst>
              </a:tr>
              <a:tr h="725490">
                <a:tc>
                  <a:txBody>
                    <a:bodyPr/>
                    <a:lstStyle/>
                    <a:p>
                      <a:r>
                        <a:rPr lang="es-ES" sz="2000" dirty="0"/>
                        <a:t>Concepción de verdad</a:t>
                      </a:r>
                      <a:endParaRPr lang="es-AR" sz="2000" dirty="0"/>
                    </a:p>
                  </a:txBody>
                  <a:tcPr/>
                </a:tc>
                <a:tc>
                  <a:txBody>
                    <a:bodyPr/>
                    <a:lstStyle/>
                    <a:p>
                      <a:r>
                        <a:rPr lang="es-ES" sz="2000" dirty="0"/>
                        <a:t>Las ideas científicas convivían con los mitos y las creencias religiosas. Lo verdadero es dado por el principio de “autoridad”.</a:t>
                      </a:r>
                    </a:p>
                  </a:txBody>
                  <a:tcPr/>
                </a:tc>
                <a:tc>
                  <a:txBody>
                    <a:bodyPr/>
                    <a:lstStyle/>
                    <a:p>
                      <a:r>
                        <a:rPr lang="es-ES" sz="2000" dirty="0"/>
                        <a:t>Secularización. V=</a:t>
                      </a:r>
                      <a:r>
                        <a:rPr lang="es-ES" sz="2000" dirty="0" err="1"/>
                        <a:t>Hipótesis</a:t>
                      </a:r>
                      <a:r>
                        <a:rPr lang="es-ES" sz="2000" dirty="0"/>
                        <a:t> confirmadas por la experiencia.</a:t>
                      </a:r>
                      <a:endParaRPr lang="es-AR" sz="2000" dirty="0"/>
                    </a:p>
                  </a:txBody>
                  <a:tcPr/>
                </a:tc>
                <a:tc>
                  <a:txBody>
                    <a:bodyPr/>
                    <a:lstStyle/>
                    <a:p>
                      <a:r>
                        <a:rPr lang="es-ES" sz="2000" dirty="0"/>
                        <a:t>No hay una única idea de verdad. Compleja, contingente, provisoria. Lo verificado intersubjetivamente. </a:t>
                      </a:r>
                      <a:endParaRPr lang="es-AR" sz="2000" dirty="0"/>
                    </a:p>
                  </a:txBody>
                  <a:tcPr/>
                </a:tc>
                <a:extLst>
                  <a:ext uri="{0D108BD9-81ED-4DB2-BD59-A6C34878D82A}">
                    <a16:rowId xmlns:a16="http://schemas.microsoft.com/office/drawing/2014/main" val="3450495279"/>
                  </a:ext>
                </a:extLst>
              </a:tr>
              <a:tr h="708721">
                <a:tc>
                  <a:txBody>
                    <a:bodyPr/>
                    <a:lstStyle/>
                    <a:p>
                      <a:r>
                        <a:rPr lang="es-ES" sz="2000" dirty="0"/>
                        <a:t>Método científico</a:t>
                      </a:r>
                      <a:endParaRPr lang="es-AR" sz="2000" dirty="0"/>
                    </a:p>
                  </a:txBody>
                  <a:tcPr/>
                </a:tc>
                <a:tc>
                  <a:txBody>
                    <a:bodyPr/>
                    <a:lstStyle/>
                    <a:p>
                      <a:r>
                        <a:rPr lang="es-ES" sz="2000" dirty="0"/>
                        <a:t>Especulativo, contemplativo, axiomático. Intuición. Revelación de la verdad.</a:t>
                      </a:r>
                      <a:endParaRPr lang="es-AR" sz="2000" dirty="0"/>
                    </a:p>
                  </a:txBody>
                  <a:tcPr/>
                </a:tc>
                <a:tc>
                  <a:txBody>
                    <a:bodyPr/>
                    <a:lstStyle/>
                    <a:p>
                      <a:r>
                        <a:rPr lang="es-ES" sz="2000" dirty="0"/>
                        <a:t>Observación, experimentación, inducción. Criterios absolutos, universales y definitivos.</a:t>
                      </a:r>
                      <a:endParaRPr lang="es-AR" sz="2000" dirty="0"/>
                    </a:p>
                  </a:txBody>
                  <a:tcPr/>
                </a:tc>
                <a:tc>
                  <a:txBody>
                    <a:bodyPr/>
                    <a:lstStyle/>
                    <a:p>
                      <a:r>
                        <a:rPr lang="es-ES" sz="2000" dirty="0"/>
                        <a:t>Conviven métodos cuantitativos y cualitativos. Vínculo ciencia-sociedad-poder. Inclusión de la subjetividad. Interdisciplina.</a:t>
                      </a:r>
                      <a:endParaRPr lang="es-AR" sz="2000" dirty="0"/>
                    </a:p>
                  </a:txBody>
                  <a:tcPr/>
                </a:tc>
                <a:extLst>
                  <a:ext uri="{0D108BD9-81ED-4DB2-BD59-A6C34878D82A}">
                    <a16:rowId xmlns:a16="http://schemas.microsoft.com/office/drawing/2014/main" val="1133400881"/>
                  </a:ext>
                </a:extLst>
              </a:tr>
            </a:tbl>
          </a:graphicData>
        </a:graphic>
      </p:graphicFrame>
      <p:sp>
        <p:nvSpPr>
          <p:cNvPr id="5" name="CuadroTexto 4">
            <a:extLst>
              <a:ext uri="{FF2B5EF4-FFF2-40B4-BE49-F238E27FC236}">
                <a16:creationId xmlns:a16="http://schemas.microsoft.com/office/drawing/2014/main" id="{A09DBABB-F56B-4F86-87DC-B22E4F093F77}"/>
              </a:ext>
            </a:extLst>
          </p:cNvPr>
          <p:cNvSpPr txBox="1"/>
          <p:nvPr/>
        </p:nvSpPr>
        <p:spPr>
          <a:xfrm>
            <a:off x="2431471" y="16337"/>
            <a:ext cx="7329055" cy="523220"/>
          </a:xfrm>
          <a:prstGeom prst="rect">
            <a:avLst/>
          </a:prstGeom>
          <a:noFill/>
        </p:spPr>
        <p:txBody>
          <a:bodyPr wrap="square" rtlCol="0">
            <a:spAutoFit/>
          </a:bodyPr>
          <a:lstStyle/>
          <a:p>
            <a:pPr algn="ctr"/>
            <a:r>
              <a:rPr lang="es-ES" sz="2800" b="1" dirty="0"/>
              <a:t>PERÍODOS DEL CONOCIMIENTO</a:t>
            </a:r>
            <a:endParaRPr lang="es-AR" sz="2800" b="1" dirty="0"/>
          </a:p>
        </p:txBody>
      </p:sp>
    </p:spTree>
    <p:extLst>
      <p:ext uri="{BB962C8B-B14F-4D97-AF65-F5344CB8AC3E}">
        <p14:creationId xmlns:p14="http://schemas.microsoft.com/office/powerpoint/2010/main" val="1161710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4BB32B5-2868-4997-BA2C-26F52E1A0F57}"/>
              </a:ext>
            </a:extLst>
          </p:cNvPr>
          <p:cNvPicPr>
            <a:picLocks noChangeAspect="1"/>
          </p:cNvPicPr>
          <p:nvPr/>
        </p:nvPicPr>
        <p:blipFill rotWithShape="1">
          <a:blip r:embed="rId2"/>
          <a:srcRect l="12954" t="18975" r="35682" b="9476"/>
          <a:stretch/>
        </p:blipFill>
        <p:spPr>
          <a:xfrm>
            <a:off x="1329721" y="0"/>
            <a:ext cx="8756543" cy="6857999"/>
          </a:xfrm>
          <a:prstGeom prst="rect">
            <a:avLst/>
          </a:prstGeom>
        </p:spPr>
      </p:pic>
    </p:spTree>
    <p:extLst>
      <p:ext uri="{BB962C8B-B14F-4D97-AF65-F5344CB8AC3E}">
        <p14:creationId xmlns:p14="http://schemas.microsoft.com/office/powerpoint/2010/main" val="236098709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36274</TotalTime>
  <Words>2357</Words>
  <Application>Microsoft Office PowerPoint</Application>
  <PresentationFormat>Panorámica</PresentationFormat>
  <Paragraphs>188</Paragraphs>
  <Slides>45</Slides>
  <Notes>0</Notes>
  <HiddenSlides>0</HiddenSlides>
  <MMClips>1</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45</vt:i4>
      </vt:variant>
    </vt:vector>
  </HeadingPairs>
  <TitlesOfParts>
    <vt:vector size="54" baseType="lpstr">
      <vt:lpstr>Arial</vt:lpstr>
      <vt:lpstr>ArialMT</vt:lpstr>
      <vt:lpstr>Berlin Sans FB Demi</vt:lpstr>
      <vt:lpstr>Calibri</vt:lpstr>
      <vt:lpstr>Calibri Light</vt:lpstr>
      <vt:lpstr>GillSansMT</vt:lpstr>
      <vt:lpstr>GillSansMT-Bold</vt:lpstr>
      <vt:lpstr>Wingdings</vt:lpstr>
      <vt:lpstr>Tema de Office</vt:lpstr>
      <vt:lpstr>UNIDAD 2: La ciencia como forma de conocimiento humano</vt:lpstr>
      <vt:lpstr>Presentación de PowerPoint</vt:lpstr>
      <vt:lpstr>Presentación de PowerPoint</vt:lpstr>
      <vt:lpstr>Formas de conocimiento</vt:lpstr>
      <vt:lpstr>Bibliografía</vt:lpstr>
      <vt:lpstr>Presentación de PowerPoint</vt:lpstr>
      <vt:lpstr>Paradigma: Modelo/matriz. No son medibles ni comparables, se trata de dos órdenes, cosmovisiones o lenguajes completamente diversos, imposibles de ajustar o compatibilizar entre sí.  Pueden convivir  tesis de la inconmensurabilidad  Ciencia normal: una etapa de la historia del conocimiento donde existe un acuerdo básico entre la mayoría de los científicos acerca de cómo resolver los enigmas que la realidad presenta  Anomalía: los problemas o conjunto de problemas que un paradigma no consigue resolver. Surgen con los paradigmas.  Crisis: acumulación de anomalías que atacan los fundamentos del paradigma y resisten las pruebas que procuran eliminarlas.  surge un paradigma rival  Revolución: abandono definitivo de un paradigma y la adopción de uno nuevo por parte de la mayoría de los investigadores de la comunidad.    </vt:lpstr>
      <vt:lpstr>Presentación de PowerPoint</vt:lpstr>
      <vt:lpstr>Presentación de PowerPoint</vt:lpstr>
      <vt:lpstr>Presentación de PowerPoint</vt:lpstr>
      <vt:lpstr>Presentación de PowerPoint</vt:lpstr>
      <vt:lpstr>Galileo Galilei </vt:lpstr>
      <vt:lpstr>Presentación de PowerPoint</vt:lpstr>
      <vt:lpstr>Presentación de PowerPoint</vt:lpstr>
      <vt:lpstr>Presentación de PowerPoint</vt:lpstr>
      <vt:lpstr>POSITIVISMO  - Corriente o doctrina filosófica surgida en Europa a finales del siglo XIX.  - Rechaza la metafísica y postula al conocimiento científico como única modalidad de saber legítima y fuente del progreso de la humanidad.   - El conocimiento se apuntala en el análisis riguroso y metódico de los diferentes hechos y fenómenos que componen la realidad social y natural.   - Su desarrollo a lo largo de la historia incluyó a los empiristas lógicos o Círculo de Viena (neo positivismo o empirismo lógico), y más tarde, a uno de sus revisionistas más destacados, Karl Popper.  </vt:lpstr>
      <vt:lpstr>Presentación de PowerPoint</vt:lpstr>
      <vt:lpstr>Presentación de PowerPoint</vt:lpstr>
      <vt:lpstr>Presentación de PowerPoint</vt:lpstr>
      <vt:lpstr>MÉTODO INDUCTIVO O EMPIRISMO LÓGICO</vt:lpstr>
      <vt:lpstr>Popper y la crítica al inductivismo. El falsacionismo (mediados del siglo XX )</vt:lpstr>
      <vt:lpstr>Presentación de PowerPoint</vt:lpstr>
      <vt:lpstr>Para Popper la ciencia constituye un conjunto de hipótesis que se proponen a modo de ensayo, con la finalidad de describir (¿CÓMO?) y explicar (¿POR QUÉ?) de un modo preciso el comportamiento del mundo, físico o social.  </vt:lpstr>
      <vt:lpstr>Presentación de PowerPoint</vt:lpstr>
      <vt:lpstr>Presentación de PowerPoint</vt:lpstr>
      <vt:lpstr>La consagración del MONISMO METODOLÓGICO promovido por el positivismo dio origen al CONSENSO ORTODOXO, un modelo unificado y monolítico acerca de qué es la ciencia, cuáles son sus principales nociones y objetivos, regido por los siguientes principios: </vt:lpstr>
      <vt:lpstr>EXAMEN PARCIAL ESCRITO E INDIVIDUAL: 22/10</vt:lpstr>
      <vt:lpstr>Presentación de PowerPoint</vt:lpstr>
      <vt:lpstr>Presentación de PowerPoint</vt:lpstr>
      <vt:lpstr>Presentación de PowerPoint</vt:lpstr>
      <vt:lpstr>En la actualidad muy diversas perspectivas invocan a la complejidad: - La Termodinámica No-lineal de Prigogine (Prigogine, I. 1983,1990),  - las denominadas Ciencias del Caos (Gleick, 1988; Briggs, J. y Peat, D. 1990.)  - la Teorías de la Autoorganización y Autopoiesis (Atlan, 1990, Maturana, H. y Varela, F. 1990)  - los modelos de Sistemas Emergentes (Johnson, S. 2002.)  - las Teorías de los Sistemas Complejos Evolutivos (Kauffman, S. 1993; Holland, J. H. 2004),  - y una gran variedad de modelos no-lineales en diversas disciplinas que abarcan desde la meteorología hasta la física subatómica, pasando por el pensamiento organizacional.  </vt:lpstr>
      <vt:lpstr>Heisemberg demostró desde la física la imposibilidad de medir de forma precisa y simultánea la posición y la cantidad de movimiento de las partículas subatómicas, dando lugar a  INCERTIDUMBRE, INDETERMINISMO, ESPONTANEIDAD, PROBABILIDADES</vt:lpstr>
      <vt:lpstr>De las RE-PRESENTACIONES a las teorías como productos de un proceso IMAGINARIZACION.  De la OBJETIVIDAD a la OBJETIVACION. De lo lineal a lo COMPLEJO.  (Denise Najmanovich)</vt:lpstr>
      <vt:lpstr>Enfoque Ciencia, Tecnología y Sociedad </vt:lpstr>
      <vt:lpstr>Presentación de PowerPoint</vt:lpstr>
      <vt:lpstr>Presentación de PowerPoint</vt:lpstr>
      <vt:lpstr>Distinción entre Ciencia y Tecnología (Ver Ferrando, K. en Nápoli. Cap. IV)</vt:lpstr>
      <vt:lpstr>Cómo funciona la Tecnología  (ver Buttigliero en Nápoli, cap. VI)  - La tecnología posee fuerza generativa en relación al conocimiento. - Método de investigación diferente al modelo positivista tradicional. Enfoque problematizador y no temático. - La perspectiva socio-técnica intenta superar las limitaciones de los determinismos lineales y considera que las sociedades son tecnológicamente construidas al mismo tiempo que las tecnologías son socialmente configuradas. Actores sociales y artefactos se co-construyen mutuamente.</vt:lpstr>
      <vt:lpstr>Presentación de PowerPoint</vt:lpstr>
      <vt:lpstr>¿QUÉ ES LA TECNOLOGÍA? DIFÍCIL CONCEPTUALIZACIÓN  (ver Ávila, C. en Nápoli, cap. III)</vt:lpstr>
      <vt:lpstr>Presentación de PowerPoint</vt:lpstr>
      <vt:lpstr>“La tecnología, por otro lado, ha sido tematizada como problema social en las últimas décadas, pasando a ocupar un lugar destacado en los medios de comunicación, los foros públicos y las agendas políticas. Con el intenso desarrollo tecnológico actual, se ha hecho especialmente evidente la estrecha dependencia de la economía, las instituciones y las formas de vida respecto de artefactos y procesos tecnológicos, así como las graves repercusiones ambientales o dilemas éticos y jurídicos suscitados por la energía nuclear, la biotecnología o internet. Como resultado de ambos factores, el interés por la tecnología adquiere en las últimas décadas un notable impulso y termina por hacer de ésta un objeto de estudio para el mundo académico.”  Ferrando, p. 125</vt:lpstr>
      <vt:lpstr>Finalizada la Segunda Guerra Mundial se cristaliza un modo de entender las relaciones entre ciencia, tecnología y sociedad: el "MODELO LINEAL DE INNOVACIÓN” (generación de conocimiento científico básico  innovación tecnológica y el aumento de producción bienestar social)  Principales características de dicho modelo: 1. La tecnología se conceptualiza como ciencia aplicada. El desarrollo tecnológico depende de la investigación en ciencia básica. La investigación básica es el único modo de conseguir nuevo conocimiento.  2. El uso del nuevo conocimiento científico da lugar a resultados sociales positivos. La tecnología es la aplicación del conocimiento científico a la solución de problemas prácticos. Se equipara bienestar social a crecimiento económico y éste a innovación. 3. La financiación de la investigación básica corresponde principalmente a los poderes públicos.  4. la tecnología no plantea problemas epistemológicos o éticos destacables. Es un mero instrumento, un eslabón intermedio entre la ciencia y la resolución de problemas prácticos/satisfacción de demandas sociales. </vt:lpstr>
      <vt:lpstr>Entre finales de los años sesenta y principios de los setenta, la naturaleza de la relación ciencia-tecnología-sociedad, comienza a ser cuestionado tanto por la acción de movimientos sociales como por nuevos enfoques analíticos en las humanidades y las ciencias sociales. Esos nuevos enfoques critican la conceptualización de la tecnología como ciencia aplicada.   Los principales argumentos en su contra son:  • La tecnología modifica los conceptos científicos.  • La tecnología utiliza datos problemáticos diferentes a los de la ciencia.  • La especificidad del conocimiento tecnológico.  • La dependencia de la tecnología de las habilidades técnicas.   Esto no niega que exista relación entre la ciencia y la tecnología, lo que niega es que esta relación sea unidireccional y lineal.</vt:lpstr>
      <vt:lpstr>PREGUNTAS A MODO DE GUÍA DE ESTUDIO  ¿Cuáles son las diferentes formas de conocimiento humano que existen según Carbonelli y otros? ¿Qué relación había entre la naturaleza-el hombre-el conocimiento en la Edad Media? ¿Cómo se vinculan el surgimiento de la burguesía y la ciencia? ¿Cómo se caracteriza el conocimiento científico en la Modernidad? ¿Cuáles son los principios del consenso ortodoxo? ¿Cómo se pueden clasificar las ciencias según Carnap? ¿Y según Bunge? ¿Qué ejemplos podes dar? ¿Qué es la epistemología? ¿Popper adhiere o crítica el método inductivo? ¿Por qué? ¿Cuál es el criterio de demarcación de la ciencia para la corriente hipotética deductiva? ¿Qué lugar ocupa la teoría en el enfoque inductivo? ¿Cómo se caracteriza el enfoque de la complejidad? ¿qué sostiene acerca de la representación? ¿Qué propone el enfoque ciencia, tecnología y sociedad?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3</dc:title>
  <dc:creator>María Belén Sanchez (prof.)</dc:creator>
  <cp:lastModifiedBy>María Belén Sanchez (prof.)</cp:lastModifiedBy>
  <cp:revision>170</cp:revision>
  <dcterms:created xsi:type="dcterms:W3CDTF">2022-05-13T11:17:46Z</dcterms:created>
  <dcterms:modified xsi:type="dcterms:W3CDTF">2025-10-30T18:47:11Z</dcterms:modified>
</cp:coreProperties>
</file>