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5" r:id="rId4"/>
    <p:sldId id="270" r:id="rId5"/>
    <p:sldId id="260" r:id="rId6"/>
    <p:sldId id="276" r:id="rId7"/>
    <p:sldId id="259" r:id="rId8"/>
    <p:sldId id="261" r:id="rId9"/>
    <p:sldId id="258" r:id="rId10"/>
    <p:sldId id="262" r:id="rId11"/>
    <p:sldId id="279" r:id="rId12"/>
    <p:sldId id="280" r:id="rId13"/>
    <p:sldId id="277" r:id="rId14"/>
    <p:sldId id="278" r:id="rId15"/>
    <p:sldId id="263" r:id="rId16"/>
    <p:sldId id="282" r:id="rId17"/>
    <p:sldId id="283" r:id="rId18"/>
    <p:sldId id="284" r:id="rId19"/>
    <p:sldId id="264" r:id="rId20"/>
    <p:sldId id="285" r:id="rId21"/>
    <p:sldId id="268" r:id="rId22"/>
    <p:sldId id="265" r:id="rId23"/>
    <p:sldId id="267" r:id="rId24"/>
    <p:sldId id="286" r:id="rId25"/>
    <p:sldId id="271" r:id="rId26"/>
    <p:sldId id="266" r:id="rId27"/>
    <p:sldId id="287" r:id="rId28"/>
    <p:sldId id="272" r:id="rId29"/>
    <p:sldId id="288" r:id="rId30"/>
    <p:sldId id="289" r:id="rId31"/>
  </p:sldIdLst>
  <p:sldSz cx="18288000" cy="10287000"/>
  <p:notesSz cx="6858000" cy="9144000"/>
  <p:embeddedFontLst>
    <p:embeddedFont>
      <p:font typeface="Archivo Black" panose="020B0604020202020204" charset="0"/>
      <p:regular r:id="rId32"/>
    </p:embeddedFont>
    <p:embeddedFont>
      <p:font typeface="Garamond" panose="02020404030301010803" pitchFamily="18" charset="0"/>
      <p:regular r:id="rId33"/>
      <p:bold r:id="rId34"/>
      <p:italic r:id="rId35"/>
    </p:embeddedFont>
    <p:embeddedFont>
      <p:font typeface="Montserrat" panose="00000500000000000000" pitchFamily="2" charset="0"/>
      <p:regular r:id="rId36"/>
      <p:bold r:id="rId37"/>
      <p:italic r:id="rId38"/>
      <p:boldItalic r:id="rId39"/>
    </p:embeddedFont>
    <p:embeddedFont>
      <p:font typeface="Montserrat Bold" panose="00000800000000000000"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A3A90-577D-4529-86EA-59F70D287312}" type="doc">
      <dgm:prSet loTypeId="urn:microsoft.com/office/officeart/2005/8/layout/lProcess3" loCatId="process" qsTypeId="urn:microsoft.com/office/officeart/2005/8/quickstyle/simple1" qsCatId="simple" csTypeId="urn:microsoft.com/office/officeart/2005/8/colors/accent1_4" csCatId="accent1" phldr="1"/>
      <dgm:spPr/>
      <dgm:t>
        <a:bodyPr/>
        <a:lstStyle/>
        <a:p>
          <a:endParaRPr lang="es-ES"/>
        </a:p>
      </dgm:t>
    </dgm:pt>
    <dgm:pt modelId="{8B174A0F-A1FD-4A7C-B07C-9360487FF228}">
      <dgm:prSet phldrT="[Texto]"/>
      <dgm:spPr>
        <a:xfrm>
          <a:off x="2178" y="501565"/>
          <a:ext cx="3365499" cy="1346199"/>
        </a:xfrm>
        <a:prstGeom prst="chevron">
          <a:avLst/>
        </a:prstGeom>
      </dgm:spPr>
      <dgm:t>
        <a:bodyPr/>
        <a:lstStyle/>
        <a:p>
          <a:pPr>
            <a:buNone/>
          </a:pPr>
          <a:r>
            <a:rPr lang="es-ES" b="1" dirty="0">
              <a:latin typeface="Garamond" panose="02020404030301010803"/>
              <a:ea typeface="+mn-ea"/>
              <a:cs typeface="+mn-cs"/>
            </a:rPr>
            <a:t>EJERCICIO FISCAL</a:t>
          </a:r>
        </a:p>
      </dgm:t>
    </dgm:pt>
    <dgm:pt modelId="{96A729AE-6C28-4B0D-9B51-A81BC54B35F8}" type="parTrans" cxnId="{08E35740-1BB4-4965-89B5-EAF5FCAE60D8}">
      <dgm:prSet/>
      <dgm:spPr/>
      <dgm:t>
        <a:bodyPr/>
        <a:lstStyle/>
        <a:p>
          <a:endParaRPr lang="es-ES"/>
        </a:p>
      </dgm:t>
    </dgm:pt>
    <dgm:pt modelId="{206A8059-68A8-4F40-9AE1-361EBEC70D87}" type="sibTrans" cxnId="{08E35740-1BB4-4965-89B5-EAF5FCAE60D8}">
      <dgm:prSet/>
      <dgm:spPr/>
      <dgm:t>
        <a:bodyPr/>
        <a:lstStyle/>
        <a:p>
          <a:endParaRPr lang="es-ES"/>
        </a:p>
      </dgm:t>
    </dgm:pt>
    <dgm:pt modelId="{E2D0E502-F892-460D-AE40-DDC9DB83CCC0}">
      <dgm:prSet phldrT="[Texto]"/>
      <dgm:spPr>
        <a:xfrm>
          <a:off x="2930163" y="615992"/>
          <a:ext cx="2793365" cy="1117346"/>
        </a:xfrm>
        <a:prstGeom prst="chevron">
          <a:avLst/>
        </a:prstGeom>
      </dgm:spPr>
      <dgm:t>
        <a:bodyPr/>
        <a:lstStyle/>
        <a:p>
          <a:pPr>
            <a:buNone/>
          </a:pPr>
          <a:r>
            <a:rPr lang="es-ES" b="1" dirty="0">
              <a:latin typeface="Garamond" panose="02020404030301010803"/>
              <a:ea typeface="+mn-ea"/>
              <a:cs typeface="+mn-cs"/>
            </a:rPr>
            <a:t>AÑO CALENDARIO</a:t>
          </a:r>
        </a:p>
      </dgm:t>
    </dgm:pt>
    <dgm:pt modelId="{0C3EC71F-20E6-482F-B9B6-FE3961228F9E}" type="parTrans" cxnId="{1B602899-144B-4ECD-A1A1-96B0C80BBD1C}">
      <dgm:prSet/>
      <dgm:spPr/>
      <dgm:t>
        <a:bodyPr/>
        <a:lstStyle/>
        <a:p>
          <a:endParaRPr lang="es-ES"/>
        </a:p>
      </dgm:t>
    </dgm:pt>
    <dgm:pt modelId="{C9E9CA6E-69ED-47AE-941A-47D78224AF10}" type="sibTrans" cxnId="{1B602899-144B-4ECD-A1A1-96B0C80BBD1C}">
      <dgm:prSet/>
      <dgm:spPr/>
      <dgm:t>
        <a:bodyPr/>
        <a:lstStyle/>
        <a:p>
          <a:endParaRPr lang="es-ES"/>
        </a:p>
      </dgm:t>
    </dgm:pt>
    <dgm:pt modelId="{B2B05764-B7A4-4B11-AE9C-C5D32D25D190}">
      <dgm:prSet phldrT="[Texto]"/>
      <dgm:spPr>
        <a:xfrm>
          <a:off x="5332456" y="615992"/>
          <a:ext cx="2793365" cy="1117346"/>
        </a:xfrm>
        <a:prstGeom prst="chevron">
          <a:avLst/>
        </a:prstGeom>
      </dgm:spPr>
      <dgm:t>
        <a:bodyPr/>
        <a:lstStyle/>
        <a:p>
          <a:pPr>
            <a:buNone/>
          </a:pPr>
          <a:r>
            <a:rPr lang="es-ES" b="1" dirty="0">
              <a:latin typeface="Garamond" panose="02020404030301010803"/>
              <a:ea typeface="+mn-ea"/>
              <a:cs typeface="+mn-cs"/>
            </a:rPr>
            <a:t>EJERCICIO COMERCIAL</a:t>
          </a:r>
        </a:p>
      </dgm:t>
    </dgm:pt>
    <dgm:pt modelId="{E7FBB269-02AB-4BB7-8F40-F9F162FCB99D}" type="parTrans" cxnId="{EEE680EA-BBA5-460D-85C5-4FC5D40BB05C}">
      <dgm:prSet/>
      <dgm:spPr/>
      <dgm:t>
        <a:bodyPr/>
        <a:lstStyle/>
        <a:p>
          <a:endParaRPr lang="es-ES"/>
        </a:p>
      </dgm:t>
    </dgm:pt>
    <dgm:pt modelId="{C5739B36-B3C2-49A3-BD99-E524012E5E45}" type="sibTrans" cxnId="{EEE680EA-BBA5-460D-85C5-4FC5D40BB05C}">
      <dgm:prSet/>
      <dgm:spPr/>
      <dgm:t>
        <a:bodyPr/>
        <a:lstStyle/>
        <a:p>
          <a:endParaRPr lang="es-ES"/>
        </a:p>
      </dgm:t>
    </dgm:pt>
    <dgm:pt modelId="{92D6D58E-2695-438B-B711-BEFA42EE33C8}">
      <dgm:prSet phldrT="[Texto]"/>
      <dgm:spPr>
        <a:xfrm>
          <a:off x="2178" y="2036233"/>
          <a:ext cx="3365499" cy="1346199"/>
        </a:xfrm>
        <a:prstGeom prst="chevron">
          <a:avLst/>
        </a:prstGeom>
        <a:solidFill>
          <a:schemeClr val="accent1">
            <a:lumMod val="75000"/>
          </a:schemeClr>
        </a:solidFill>
      </dgm:spPr>
      <dgm:t>
        <a:bodyPr/>
        <a:lstStyle/>
        <a:p>
          <a:pPr>
            <a:buNone/>
          </a:pPr>
          <a:r>
            <a:rPr lang="es-ES" b="1" dirty="0">
              <a:latin typeface="Garamond" panose="02020404030301010803"/>
              <a:ea typeface="+mn-ea"/>
              <a:cs typeface="+mn-cs"/>
            </a:rPr>
            <a:t>VENCIMIENTO DE LA PRESENTACIÓN</a:t>
          </a:r>
        </a:p>
      </dgm:t>
    </dgm:pt>
    <dgm:pt modelId="{A333A383-C367-450E-B090-C5B8137A066E}" type="parTrans" cxnId="{2C543EE5-B363-4033-90A0-CD1E4AFD3ED7}">
      <dgm:prSet/>
      <dgm:spPr/>
      <dgm:t>
        <a:bodyPr/>
        <a:lstStyle/>
        <a:p>
          <a:endParaRPr lang="es-ES"/>
        </a:p>
      </dgm:t>
    </dgm:pt>
    <dgm:pt modelId="{494D5763-DE67-4AAE-898A-9DF1CE68CA71}" type="sibTrans" cxnId="{2C543EE5-B363-4033-90A0-CD1E4AFD3ED7}">
      <dgm:prSet/>
      <dgm:spPr/>
      <dgm:t>
        <a:bodyPr/>
        <a:lstStyle/>
        <a:p>
          <a:endParaRPr lang="es-ES"/>
        </a:p>
      </dgm:t>
    </dgm:pt>
    <dgm:pt modelId="{598EA048-E6BD-44F1-97BF-A42BE4E61393}">
      <dgm:prSet phldrT="[Texto]"/>
      <dgm:spPr>
        <a:xfrm>
          <a:off x="2930163" y="2150660"/>
          <a:ext cx="2793365" cy="1117346"/>
        </a:xfrm>
        <a:prstGeom prst="chevron">
          <a:avLst/>
        </a:prstGeom>
      </dgm:spPr>
      <dgm:t>
        <a:bodyPr/>
        <a:lstStyle/>
        <a:p>
          <a:pPr>
            <a:buNone/>
          </a:pPr>
          <a:r>
            <a:rPr lang="es-ES" b="1" dirty="0">
              <a:latin typeface="Garamond" panose="02020404030301010803"/>
              <a:ea typeface="+mn-ea"/>
              <a:cs typeface="+mn-cs"/>
            </a:rPr>
            <a:t>MAYO</a:t>
          </a:r>
          <a:r>
            <a:rPr lang="es-ES" dirty="0">
              <a:latin typeface="Garamond" panose="02020404030301010803"/>
              <a:ea typeface="+mn-ea"/>
              <a:cs typeface="+mn-cs"/>
            </a:rPr>
            <a:t>	</a:t>
          </a:r>
        </a:p>
      </dgm:t>
    </dgm:pt>
    <dgm:pt modelId="{D1B23576-FE96-441C-AE5E-1B131DEEC2F3}" type="parTrans" cxnId="{FE17C572-E8EF-42C2-9190-78851269C83E}">
      <dgm:prSet/>
      <dgm:spPr/>
      <dgm:t>
        <a:bodyPr/>
        <a:lstStyle/>
        <a:p>
          <a:endParaRPr lang="es-ES"/>
        </a:p>
      </dgm:t>
    </dgm:pt>
    <dgm:pt modelId="{22DE04CC-A542-4C4A-A8C3-B1385D21C90C}" type="sibTrans" cxnId="{FE17C572-E8EF-42C2-9190-78851269C83E}">
      <dgm:prSet/>
      <dgm:spPr/>
      <dgm:t>
        <a:bodyPr/>
        <a:lstStyle/>
        <a:p>
          <a:endParaRPr lang="es-ES"/>
        </a:p>
      </dgm:t>
    </dgm:pt>
    <dgm:pt modelId="{C0F77D79-619B-482A-BCC1-1AF15FC3826A}">
      <dgm:prSet phldrT="[Texto]"/>
      <dgm:spPr>
        <a:xfrm>
          <a:off x="5332456" y="2150660"/>
          <a:ext cx="2793365" cy="1117346"/>
        </a:xfrm>
        <a:prstGeom prst="chevron">
          <a:avLst/>
        </a:prstGeom>
      </dgm:spPr>
      <dgm:t>
        <a:bodyPr/>
        <a:lstStyle/>
        <a:p>
          <a:pPr>
            <a:buNone/>
          </a:pPr>
          <a:r>
            <a:rPr lang="es-ES" b="1" dirty="0">
              <a:latin typeface="Garamond" panose="02020404030301010803"/>
              <a:ea typeface="+mn-ea"/>
              <a:cs typeface="+mn-cs"/>
            </a:rPr>
            <a:t>AL 5º MES DEL CIERRE DEL EJERCICIO</a:t>
          </a:r>
        </a:p>
      </dgm:t>
    </dgm:pt>
    <dgm:pt modelId="{A146A489-31B1-49FE-BDFA-233D96658949}" type="parTrans" cxnId="{F00E061C-42FC-43AA-81C3-DBAEBEFA6B1D}">
      <dgm:prSet/>
      <dgm:spPr/>
      <dgm:t>
        <a:bodyPr/>
        <a:lstStyle/>
        <a:p>
          <a:endParaRPr lang="es-ES"/>
        </a:p>
      </dgm:t>
    </dgm:pt>
    <dgm:pt modelId="{29789A2C-854F-4620-B01D-07C09A81E965}" type="sibTrans" cxnId="{F00E061C-42FC-43AA-81C3-DBAEBEFA6B1D}">
      <dgm:prSet/>
      <dgm:spPr/>
      <dgm:t>
        <a:bodyPr/>
        <a:lstStyle/>
        <a:p>
          <a:endParaRPr lang="es-ES"/>
        </a:p>
      </dgm:t>
    </dgm:pt>
    <dgm:pt modelId="{F03E5820-FC9C-40AC-91FD-C13F32147896}">
      <dgm:prSet phldrT="[Texto]"/>
      <dgm:spPr>
        <a:xfrm>
          <a:off x="2178" y="3570901"/>
          <a:ext cx="3365499" cy="1346199"/>
        </a:xfrm>
        <a:prstGeom prst="chevron">
          <a:avLst/>
        </a:prstGeom>
        <a:solidFill>
          <a:schemeClr val="accent1">
            <a:lumMod val="75000"/>
          </a:schemeClr>
        </a:solidFill>
      </dgm:spPr>
      <dgm:t>
        <a:bodyPr/>
        <a:lstStyle/>
        <a:p>
          <a:pPr>
            <a:buNone/>
          </a:pPr>
          <a:r>
            <a:rPr lang="es-ES" b="1" dirty="0">
              <a:latin typeface="Garamond" panose="02020404030301010803"/>
              <a:ea typeface="+mn-ea"/>
              <a:cs typeface="+mn-cs"/>
            </a:rPr>
            <a:t>ANTICIPOS</a:t>
          </a:r>
        </a:p>
      </dgm:t>
    </dgm:pt>
    <dgm:pt modelId="{A8CE9D64-D486-4CBE-9979-957DA80B3B4E}" type="parTrans" cxnId="{AD0E7B58-6BFE-4AD7-AE06-1670F149436A}">
      <dgm:prSet/>
      <dgm:spPr/>
      <dgm:t>
        <a:bodyPr/>
        <a:lstStyle/>
        <a:p>
          <a:endParaRPr lang="es-ES"/>
        </a:p>
      </dgm:t>
    </dgm:pt>
    <dgm:pt modelId="{F2AFD219-95BE-4C9B-B91B-7F48C06F241A}" type="sibTrans" cxnId="{AD0E7B58-6BFE-4AD7-AE06-1670F149436A}">
      <dgm:prSet/>
      <dgm:spPr/>
      <dgm:t>
        <a:bodyPr/>
        <a:lstStyle/>
        <a:p>
          <a:endParaRPr lang="es-ES"/>
        </a:p>
      </dgm:t>
    </dgm:pt>
    <dgm:pt modelId="{2CD5DCB8-E88D-42B0-92A4-9EACA5E9D7A5}">
      <dgm:prSet phldrT="[Texto]"/>
      <dgm:spPr>
        <a:xfrm>
          <a:off x="2930163" y="3685328"/>
          <a:ext cx="2793365" cy="1117346"/>
        </a:xfrm>
        <a:prstGeom prst="chevron">
          <a:avLst/>
        </a:prstGeom>
      </dgm:spPr>
      <dgm:t>
        <a:bodyPr/>
        <a:lstStyle/>
        <a:p>
          <a:pPr>
            <a:buNone/>
          </a:pPr>
          <a:r>
            <a:rPr lang="es-ES" b="1" dirty="0">
              <a:latin typeface="Garamond" panose="02020404030301010803"/>
              <a:ea typeface="+mn-ea"/>
              <a:cs typeface="+mn-cs"/>
            </a:rPr>
            <a:t>5 BIMESTRALES A PARTIR DE JUNIO</a:t>
          </a:r>
        </a:p>
      </dgm:t>
    </dgm:pt>
    <dgm:pt modelId="{CE4E3AEC-C11B-4248-A066-286D36A504C7}" type="parTrans" cxnId="{8CAA5425-EF5D-4277-9EE9-27BA703A2C75}">
      <dgm:prSet/>
      <dgm:spPr/>
      <dgm:t>
        <a:bodyPr/>
        <a:lstStyle/>
        <a:p>
          <a:endParaRPr lang="es-ES"/>
        </a:p>
      </dgm:t>
    </dgm:pt>
    <dgm:pt modelId="{497F8A14-6371-4D0A-B823-9D62DB13F639}" type="sibTrans" cxnId="{8CAA5425-EF5D-4277-9EE9-27BA703A2C75}">
      <dgm:prSet/>
      <dgm:spPr/>
      <dgm:t>
        <a:bodyPr/>
        <a:lstStyle/>
        <a:p>
          <a:endParaRPr lang="es-ES"/>
        </a:p>
      </dgm:t>
    </dgm:pt>
    <dgm:pt modelId="{6C2C8D31-B202-444D-B091-D86DA43946FD}">
      <dgm:prSet phldrT="[Texto]"/>
      <dgm:spPr>
        <a:xfrm>
          <a:off x="5332456" y="3685328"/>
          <a:ext cx="2793365" cy="1117346"/>
        </a:xfrm>
        <a:prstGeom prst="chevron">
          <a:avLst/>
        </a:prstGeom>
      </dgm:spPr>
      <dgm:t>
        <a:bodyPr/>
        <a:lstStyle/>
        <a:p>
          <a:pPr>
            <a:buNone/>
          </a:pPr>
          <a:r>
            <a:rPr lang="es-ES" b="1" dirty="0">
              <a:latin typeface="Garamond" panose="02020404030301010803"/>
              <a:ea typeface="+mn-ea"/>
              <a:cs typeface="+mn-cs"/>
            </a:rPr>
            <a:t>10 MENSUALES A PARTIR DEL 6º MES DEL CIERRE DEL EJERCICIO.</a:t>
          </a:r>
        </a:p>
      </dgm:t>
    </dgm:pt>
    <dgm:pt modelId="{9C960C19-189B-4B0B-B798-1B12885A96C8}" type="parTrans" cxnId="{EA1CE552-279E-4365-9A26-1897B624740D}">
      <dgm:prSet/>
      <dgm:spPr/>
      <dgm:t>
        <a:bodyPr/>
        <a:lstStyle/>
        <a:p>
          <a:endParaRPr lang="es-ES"/>
        </a:p>
      </dgm:t>
    </dgm:pt>
    <dgm:pt modelId="{12DE2E05-BA86-4D0E-BE57-BF420A4041E5}" type="sibTrans" cxnId="{EA1CE552-279E-4365-9A26-1897B624740D}">
      <dgm:prSet/>
      <dgm:spPr/>
      <dgm:t>
        <a:bodyPr/>
        <a:lstStyle/>
        <a:p>
          <a:endParaRPr lang="es-ES"/>
        </a:p>
      </dgm:t>
    </dgm:pt>
    <dgm:pt modelId="{1FFEAF8E-7BF4-4604-A11F-83C01DF294F2}" type="pres">
      <dgm:prSet presAssocID="{1B8A3A90-577D-4529-86EA-59F70D287312}" presName="Name0" presStyleCnt="0">
        <dgm:presLayoutVars>
          <dgm:chPref val="3"/>
          <dgm:dir/>
          <dgm:animLvl val="lvl"/>
          <dgm:resizeHandles/>
        </dgm:presLayoutVars>
      </dgm:prSet>
      <dgm:spPr/>
    </dgm:pt>
    <dgm:pt modelId="{F55A0861-14C2-4F73-9140-CDAE05A66261}" type="pres">
      <dgm:prSet presAssocID="{8B174A0F-A1FD-4A7C-B07C-9360487FF228}" presName="horFlow" presStyleCnt="0"/>
      <dgm:spPr/>
    </dgm:pt>
    <dgm:pt modelId="{C9830967-FFB0-4B96-8B1F-74DE6336F9F8}" type="pres">
      <dgm:prSet presAssocID="{8B174A0F-A1FD-4A7C-B07C-9360487FF228}" presName="bigChev" presStyleLbl="node1" presStyleIdx="0" presStyleCnt="3"/>
      <dgm:spPr/>
    </dgm:pt>
    <dgm:pt modelId="{0D82021F-C5F8-4AC2-839A-CE43BDC498AD}" type="pres">
      <dgm:prSet presAssocID="{0C3EC71F-20E6-482F-B9B6-FE3961228F9E}" presName="parTrans" presStyleCnt="0"/>
      <dgm:spPr/>
    </dgm:pt>
    <dgm:pt modelId="{FEE0726F-6C6A-492B-A1C4-7B66D334DD8B}" type="pres">
      <dgm:prSet presAssocID="{E2D0E502-F892-460D-AE40-DDC9DB83CCC0}" presName="node" presStyleLbl="alignAccFollowNode1" presStyleIdx="0" presStyleCnt="6">
        <dgm:presLayoutVars>
          <dgm:bulletEnabled val="1"/>
        </dgm:presLayoutVars>
      </dgm:prSet>
      <dgm:spPr/>
    </dgm:pt>
    <dgm:pt modelId="{6AC4FAB6-CE3F-4925-BDF5-4F80CF393950}" type="pres">
      <dgm:prSet presAssocID="{C9E9CA6E-69ED-47AE-941A-47D78224AF10}" presName="sibTrans" presStyleCnt="0"/>
      <dgm:spPr/>
    </dgm:pt>
    <dgm:pt modelId="{D514B996-C4F8-4597-8F13-25C995319BAA}" type="pres">
      <dgm:prSet presAssocID="{B2B05764-B7A4-4B11-AE9C-C5D32D25D190}" presName="node" presStyleLbl="alignAccFollowNode1" presStyleIdx="1" presStyleCnt="6">
        <dgm:presLayoutVars>
          <dgm:bulletEnabled val="1"/>
        </dgm:presLayoutVars>
      </dgm:prSet>
      <dgm:spPr/>
    </dgm:pt>
    <dgm:pt modelId="{58E51893-0C3E-4499-9FED-1BB442D98050}" type="pres">
      <dgm:prSet presAssocID="{8B174A0F-A1FD-4A7C-B07C-9360487FF228}" presName="vSp" presStyleCnt="0"/>
      <dgm:spPr/>
    </dgm:pt>
    <dgm:pt modelId="{57148F33-30BE-4440-A323-11703804D4AE}" type="pres">
      <dgm:prSet presAssocID="{92D6D58E-2695-438B-B711-BEFA42EE33C8}" presName="horFlow" presStyleCnt="0"/>
      <dgm:spPr/>
    </dgm:pt>
    <dgm:pt modelId="{9E3C65AE-BEBD-4022-8D7D-DF15EECB4C29}" type="pres">
      <dgm:prSet presAssocID="{92D6D58E-2695-438B-B711-BEFA42EE33C8}" presName="bigChev" presStyleLbl="node1" presStyleIdx="1" presStyleCnt="3"/>
      <dgm:spPr/>
    </dgm:pt>
    <dgm:pt modelId="{63A9CDB3-736C-4D41-9992-D11531E5C285}" type="pres">
      <dgm:prSet presAssocID="{D1B23576-FE96-441C-AE5E-1B131DEEC2F3}" presName="parTrans" presStyleCnt="0"/>
      <dgm:spPr/>
    </dgm:pt>
    <dgm:pt modelId="{E1DF915D-14BC-4AD6-83EB-E5617E637F91}" type="pres">
      <dgm:prSet presAssocID="{598EA048-E6BD-44F1-97BF-A42BE4E61393}" presName="node" presStyleLbl="alignAccFollowNode1" presStyleIdx="2" presStyleCnt="6">
        <dgm:presLayoutVars>
          <dgm:bulletEnabled val="1"/>
        </dgm:presLayoutVars>
      </dgm:prSet>
      <dgm:spPr/>
    </dgm:pt>
    <dgm:pt modelId="{173BC69A-4848-425F-8078-FCFE777A8DEA}" type="pres">
      <dgm:prSet presAssocID="{22DE04CC-A542-4C4A-A8C3-B1385D21C90C}" presName="sibTrans" presStyleCnt="0"/>
      <dgm:spPr/>
    </dgm:pt>
    <dgm:pt modelId="{1EA51758-7CBA-44ED-A345-860079917A11}" type="pres">
      <dgm:prSet presAssocID="{C0F77D79-619B-482A-BCC1-1AF15FC3826A}" presName="node" presStyleLbl="alignAccFollowNode1" presStyleIdx="3" presStyleCnt="6">
        <dgm:presLayoutVars>
          <dgm:bulletEnabled val="1"/>
        </dgm:presLayoutVars>
      </dgm:prSet>
      <dgm:spPr/>
    </dgm:pt>
    <dgm:pt modelId="{34B59EC6-E8B0-4643-8334-D9A6A04D4967}" type="pres">
      <dgm:prSet presAssocID="{92D6D58E-2695-438B-B711-BEFA42EE33C8}" presName="vSp" presStyleCnt="0"/>
      <dgm:spPr/>
    </dgm:pt>
    <dgm:pt modelId="{D6D612A8-C94C-4625-88FE-F2FABCD7EBB1}" type="pres">
      <dgm:prSet presAssocID="{F03E5820-FC9C-40AC-91FD-C13F32147896}" presName="horFlow" presStyleCnt="0"/>
      <dgm:spPr/>
    </dgm:pt>
    <dgm:pt modelId="{7DECE61F-ECA8-429D-9A35-496F31680572}" type="pres">
      <dgm:prSet presAssocID="{F03E5820-FC9C-40AC-91FD-C13F32147896}" presName="bigChev" presStyleLbl="node1" presStyleIdx="2" presStyleCnt="3"/>
      <dgm:spPr/>
    </dgm:pt>
    <dgm:pt modelId="{0D8E7CFF-98B1-4332-98A8-75C421A5686B}" type="pres">
      <dgm:prSet presAssocID="{CE4E3AEC-C11B-4248-A066-286D36A504C7}" presName="parTrans" presStyleCnt="0"/>
      <dgm:spPr/>
    </dgm:pt>
    <dgm:pt modelId="{CE202E6A-FA1F-4387-9F41-811A74B8722B}" type="pres">
      <dgm:prSet presAssocID="{2CD5DCB8-E88D-42B0-92A4-9EACA5E9D7A5}" presName="node" presStyleLbl="alignAccFollowNode1" presStyleIdx="4" presStyleCnt="6">
        <dgm:presLayoutVars>
          <dgm:bulletEnabled val="1"/>
        </dgm:presLayoutVars>
      </dgm:prSet>
      <dgm:spPr/>
    </dgm:pt>
    <dgm:pt modelId="{4B302D24-3E0D-4396-ACBB-FA165D4AB7CC}" type="pres">
      <dgm:prSet presAssocID="{497F8A14-6371-4D0A-B823-9D62DB13F639}" presName="sibTrans" presStyleCnt="0"/>
      <dgm:spPr/>
    </dgm:pt>
    <dgm:pt modelId="{2B015566-3855-4F76-A929-1838E9B0DDE8}" type="pres">
      <dgm:prSet presAssocID="{6C2C8D31-B202-444D-B091-D86DA43946FD}" presName="node" presStyleLbl="alignAccFollowNode1" presStyleIdx="5" presStyleCnt="6">
        <dgm:presLayoutVars>
          <dgm:bulletEnabled val="1"/>
        </dgm:presLayoutVars>
      </dgm:prSet>
      <dgm:spPr/>
    </dgm:pt>
  </dgm:ptLst>
  <dgm:cxnLst>
    <dgm:cxn modelId="{81AFA011-0129-4260-8B1D-E78ED9A37594}" type="presOf" srcId="{2CD5DCB8-E88D-42B0-92A4-9EACA5E9D7A5}" destId="{CE202E6A-FA1F-4387-9F41-811A74B8722B}" srcOrd="0" destOrd="0" presId="urn:microsoft.com/office/officeart/2005/8/layout/lProcess3"/>
    <dgm:cxn modelId="{F00E061C-42FC-43AA-81C3-DBAEBEFA6B1D}" srcId="{92D6D58E-2695-438B-B711-BEFA42EE33C8}" destId="{C0F77D79-619B-482A-BCC1-1AF15FC3826A}" srcOrd="1" destOrd="0" parTransId="{A146A489-31B1-49FE-BDFA-233D96658949}" sibTransId="{29789A2C-854F-4620-B01D-07C09A81E965}"/>
    <dgm:cxn modelId="{3832BD1C-8D79-4ABA-BFA9-8574A438E364}" type="presOf" srcId="{C0F77D79-619B-482A-BCC1-1AF15FC3826A}" destId="{1EA51758-7CBA-44ED-A345-860079917A11}" srcOrd="0" destOrd="0" presId="urn:microsoft.com/office/officeart/2005/8/layout/lProcess3"/>
    <dgm:cxn modelId="{8CAA5425-EF5D-4277-9EE9-27BA703A2C75}" srcId="{F03E5820-FC9C-40AC-91FD-C13F32147896}" destId="{2CD5DCB8-E88D-42B0-92A4-9EACA5E9D7A5}" srcOrd="0" destOrd="0" parTransId="{CE4E3AEC-C11B-4248-A066-286D36A504C7}" sibTransId="{497F8A14-6371-4D0A-B823-9D62DB13F639}"/>
    <dgm:cxn modelId="{FB9C853A-7C14-41DC-B173-0A8020BA4CC8}" type="presOf" srcId="{92D6D58E-2695-438B-B711-BEFA42EE33C8}" destId="{9E3C65AE-BEBD-4022-8D7D-DF15EECB4C29}" srcOrd="0" destOrd="0" presId="urn:microsoft.com/office/officeart/2005/8/layout/lProcess3"/>
    <dgm:cxn modelId="{ABF24F40-F8B7-44F4-BE45-653456BF98F8}" type="presOf" srcId="{598EA048-E6BD-44F1-97BF-A42BE4E61393}" destId="{E1DF915D-14BC-4AD6-83EB-E5617E637F91}" srcOrd="0" destOrd="0" presId="urn:microsoft.com/office/officeart/2005/8/layout/lProcess3"/>
    <dgm:cxn modelId="{08E35740-1BB4-4965-89B5-EAF5FCAE60D8}" srcId="{1B8A3A90-577D-4529-86EA-59F70D287312}" destId="{8B174A0F-A1FD-4A7C-B07C-9360487FF228}" srcOrd="0" destOrd="0" parTransId="{96A729AE-6C28-4B0D-9B51-A81BC54B35F8}" sibTransId="{206A8059-68A8-4F40-9AE1-361EBEC70D87}"/>
    <dgm:cxn modelId="{FE17C572-E8EF-42C2-9190-78851269C83E}" srcId="{92D6D58E-2695-438B-B711-BEFA42EE33C8}" destId="{598EA048-E6BD-44F1-97BF-A42BE4E61393}" srcOrd="0" destOrd="0" parTransId="{D1B23576-FE96-441C-AE5E-1B131DEEC2F3}" sibTransId="{22DE04CC-A542-4C4A-A8C3-B1385D21C90C}"/>
    <dgm:cxn modelId="{EA1CE552-279E-4365-9A26-1897B624740D}" srcId="{F03E5820-FC9C-40AC-91FD-C13F32147896}" destId="{6C2C8D31-B202-444D-B091-D86DA43946FD}" srcOrd="1" destOrd="0" parTransId="{9C960C19-189B-4B0B-B798-1B12885A96C8}" sibTransId="{12DE2E05-BA86-4D0E-BE57-BF420A4041E5}"/>
    <dgm:cxn modelId="{AD0E7B58-6BFE-4AD7-AE06-1670F149436A}" srcId="{1B8A3A90-577D-4529-86EA-59F70D287312}" destId="{F03E5820-FC9C-40AC-91FD-C13F32147896}" srcOrd="2" destOrd="0" parTransId="{A8CE9D64-D486-4CBE-9979-957DA80B3B4E}" sibTransId="{F2AFD219-95BE-4C9B-B91B-7F48C06F241A}"/>
    <dgm:cxn modelId="{5EDD6280-D9D3-41EE-9057-F709D9D159A6}" type="presOf" srcId="{1B8A3A90-577D-4529-86EA-59F70D287312}" destId="{1FFEAF8E-7BF4-4604-A11F-83C01DF294F2}" srcOrd="0" destOrd="0" presId="urn:microsoft.com/office/officeart/2005/8/layout/lProcess3"/>
    <dgm:cxn modelId="{497A7E86-46EE-48A1-9576-C2B5EEBFF4A9}" type="presOf" srcId="{F03E5820-FC9C-40AC-91FD-C13F32147896}" destId="{7DECE61F-ECA8-429D-9A35-496F31680572}" srcOrd="0" destOrd="0" presId="urn:microsoft.com/office/officeart/2005/8/layout/lProcess3"/>
    <dgm:cxn modelId="{DB41E38F-003B-406E-9BA0-EE2B9BF70FF7}" type="presOf" srcId="{B2B05764-B7A4-4B11-AE9C-C5D32D25D190}" destId="{D514B996-C4F8-4597-8F13-25C995319BAA}" srcOrd="0" destOrd="0" presId="urn:microsoft.com/office/officeart/2005/8/layout/lProcess3"/>
    <dgm:cxn modelId="{1B602899-144B-4ECD-A1A1-96B0C80BBD1C}" srcId="{8B174A0F-A1FD-4A7C-B07C-9360487FF228}" destId="{E2D0E502-F892-460D-AE40-DDC9DB83CCC0}" srcOrd="0" destOrd="0" parTransId="{0C3EC71F-20E6-482F-B9B6-FE3961228F9E}" sibTransId="{C9E9CA6E-69ED-47AE-941A-47D78224AF10}"/>
    <dgm:cxn modelId="{0F1436CF-BADA-4658-A597-8AD9DFDF5A64}" type="presOf" srcId="{E2D0E502-F892-460D-AE40-DDC9DB83CCC0}" destId="{FEE0726F-6C6A-492B-A1C4-7B66D334DD8B}" srcOrd="0" destOrd="0" presId="urn:microsoft.com/office/officeart/2005/8/layout/lProcess3"/>
    <dgm:cxn modelId="{FBBDA7D1-DE5D-4072-AF58-387AC915965E}" type="presOf" srcId="{8B174A0F-A1FD-4A7C-B07C-9360487FF228}" destId="{C9830967-FFB0-4B96-8B1F-74DE6336F9F8}" srcOrd="0" destOrd="0" presId="urn:microsoft.com/office/officeart/2005/8/layout/lProcess3"/>
    <dgm:cxn modelId="{3912B2E4-0216-4CDF-A074-85ED83B8E7BF}" type="presOf" srcId="{6C2C8D31-B202-444D-B091-D86DA43946FD}" destId="{2B015566-3855-4F76-A929-1838E9B0DDE8}" srcOrd="0" destOrd="0" presId="urn:microsoft.com/office/officeart/2005/8/layout/lProcess3"/>
    <dgm:cxn modelId="{2C543EE5-B363-4033-90A0-CD1E4AFD3ED7}" srcId="{1B8A3A90-577D-4529-86EA-59F70D287312}" destId="{92D6D58E-2695-438B-B711-BEFA42EE33C8}" srcOrd="1" destOrd="0" parTransId="{A333A383-C367-450E-B090-C5B8137A066E}" sibTransId="{494D5763-DE67-4AAE-898A-9DF1CE68CA71}"/>
    <dgm:cxn modelId="{EEE680EA-BBA5-460D-85C5-4FC5D40BB05C}" srcId="{8B174A0F-A1FD-4A7C-B07C-9360487FF228}" destId="{B2B05764-B7A4-4B11-AE9C-C5D32D25D190}" srcOrd="1" destOrd="0" parTransId="{E7FBB269-02AB-4BB7-8F40-F9F162FCB99D}" sibTransId="{C5739B36-B3C2-49A3-BD99-E524012E5E45}"/>
    <dgm:cxn modelId="{5F93B0C7-7835-4798-BC9A-DCA93F061825}" type="presParOf" srcId="{1FFEAF8E-7BF4-4604-A11F-83C01DF294F2}" destId="{F55A0861-14C2-4F73-9140-CDAE05A66261}" srcOrd="0" destOrd="0" presId="urn:microsoft.com/office/officeart/2005/8/layout/lProcess3"/>
    <dgm:cxn modelId="{F8DCE8CD-4941-4548-86D8-3AE3E93CDC12}" type="presParOf" srcId="{F55A0861-14C2-4F73-9140-CDAE05A66261}" destId="{C9830967-FFB0-4B96-8B1F-74DE6336F9F8}" srcOrd="0" destOrd="0" presId="urn:microsoft.com/office/officeart/2005/8/layout/lProcess3"/>
    <dgm:cxn modelId="{4DEF656A-1D1C-4DB2-B76F-EF7EAAD0FB66}" type="presParOf" srcId="{F55A0861-14C2-4F73-9140-CDAE05A66261}" destId="{0D82021F-C5F8-4AC2-839A-CE43BDC498AD}" srcOrd="1" destOrd="0" presId="urn:microsoft.com/office/officeart/2005/8/layout/lProcess3"/>
    <dgm:cxn modelId="{0EC988DD-349A-462E-946D-71F471EDE7FE}" type="presParOf" srcId="{F55A0861-14C2-4F73-9140-CDAE05A66261}" destId="{FEE0726F-6C6A-492B-A1C4-7B66D334DD8B}" srcOrd="2" destOrd="0" presId="urn:microsoft.com/office/officeart/2005/8/layout/lProcess3"/>
    <dgm:cxn modelId="{67DFE90F-74CE-4338-9AB1-46FFFBB7F554}" type="presParOf" srcId="{F55A0861-14C2-4F73-9140-CDAE05A66261}" destId="{6AC4FAB6-CE3F-4925-BDF5-4F80CF393950}" srcOrd="3" destOrd="0" presId="urn:microsoft.com/office/officeart/2005/8/layout/lProcess3"/>
    <dgm:cxn modelId="{61DF2E74-70EA-4E43-AF7C-2D04FB641D52}" type="presParOf" srcId="{F55A0861-14C2-4F73-9140-CDAE05A66261}" destId="{D514B996-C4F8-4597-8F13-25C995319BAA}" srcOrd="4" destOrd="0" presId="urn:microsoft.com/office/officeart/2005/8/layout/lProcess3"/>
    <dgm:cxn modelId="{D0F91626-EC8D-46DC-950F-BF0722C44FDB}" type="presParOf" srcId="{1FFEAF8E-7BF4-4604-A11F-83C01DF294F2}" destId="{58E51893-0C3E-4499-9FED-1BB442D98050}" srcOrd="1" destOrd="0" presId="urn:microsoft.com/office/officeart/2005/8/layout/lProcess3"/>
    <dgm:cxn modelId="{7B85235F-35D3-4A26-96FD-8E84A152E8ED}" type="presParOf" srcId="{1FFEAF8E-7BF4-4604-A11F-83C01DF294F2}" destId="{57148F33-30BE-4440-A323-11703804D4AE}" srcOrd="2" destOrd="0" presId="urn:microsoft.com/office/officeart/2005/8/layout/lProcess3"/>
    <dgm:cxn modelId="{45268A78-EAE5-405E-9299-ED39103A83CE}" type="presParOf" srcId="{57148F33-30BE-4440-A323-11703804D4AE}" destId="{9E3C65AE-BEBD-4022-8D7D-DF15EECB4C29}" srcOrd="0" destOrd="0" presId="urn:microsoft.com/office/officeart/2005/8/layout/lProcess3"/>
    <dgm:cxn modelId="{5637E253-5BE8-4850-B0D9-3AA404343BF4}" type="presParOf" srcId="{57148F33-30BE-4440-A323-11703804D4AE}" destId="{63A9CDB3-736C-4D41-9992-D11531E5C285}" srcOrd="1" destOrd="0" presId="urn:microsoft.com/office/officeart/2005/8/layout/lProcess3"/>
    <dgm:cxn modelId="{816ED13A-BBC6-4E73-9088-A5D058FDCBAE}" type="presParOf" srcId="{57148F33-30BE-4440-A323-11703804D4AE}" destId="{E1DF915D-14BC-4AD6-83EB-E5617E637F91}" srcOrd="2" destOrd="0" presId="urn:microsoft.com/office/officeart/2005/8/layout/lProcess3"/>
    <dgm:cxn modelId="{CFD46EE4-1BDB-476E-845E-C183C249E05F}" type="presParOf" srcId="{57148F33-30BE-4440-A323-11703804D4AE}" destId="{173BC69A-4848-425F-8078-FCFE777A8DEA}" srcOrd="3" destOrd="0" presId="urn:microsoft.com/office/officeart/2005/8/layout/lProcess3"/>
    <dgm:cxn modelId="{DD4F4B3A-53A7-4442-933E-572F63E6B4FF}" type="presParOf" srcId="{57148F33-30BE-4440-A323-11703804D4AE}" destId="{1EA51758-7CBA-44ED-A345-860079917A11}" srcOrd="4" destOrd="0" presId="urn:microsoft.com/office/officeart/2005/8/layout/lProcess3"/>
    <dgm:cxn modelId="{546C4D04-EC31-45FF-B070-E8AF994048D6}" type="presParOf" srcId="{1FFEAF8E-7BF4-4604-A11F-83C01DF294F2}" destId="{34B59EC6-E8B0-4643-8334-D9A6A04D4967}" srcOrd="3" destOrd="0" presId="urn:microsoft.com/office/officeart/2005/8/layout/lProcess3"/>
    <dgm:cxn modelId="{5CF311B0-F112-4676-A634-C597BDC2A617}" type="presParOf" srcId="{1FFEAF8E-7BF4-4604-A11F-83C01DF294F2}" destId="{D6D612A8-C94C-4625-88FE-F2FABCD7EBB1}" srcOrd="4" destOrd="0" presId="urn:microsoft.com/office/officeart/2005/8/layout/lProcess3"/>
    <dgm:cxn modelId="{69A5351C-A6E3-40BB-91C1-35A1D27F5B2B}" type="presParOf" srcId="{D6D612A8-C94C-4625-88FE-F2FABCD7EBB1}" destId="{7DECE61F-ECA8-429D-9A35-496F31680572}" srcOrd="0" destOrd="0" presId="urn:microsoft.com/office/officeart/2005/8/layout/lProcess3"/>
    <dgm:cxn modelId="{51079ED3-EDBF-48C7-A506-35A5D01D4CC9}" type="presParOf" srcId="{D6D612A8-C94C-4625-88FE-F2FABCD7EBB1}" destId="{0D8E7CFF-98B1-4332-98A8-75C421A5686B}" srcOrd="1" destOrd="0" presId="urn:microsoft.com/office/officeart/2005/8/layout/lProcess3"/>
    <dgm:cxn modelId="{4969A6A8-5822-4ACE-A475-5A91F8208B94}" type="presParOf" srcId="{D6D612A8-C94C-4625-88FE-F2FABCD7EBB1}" destId="{CE202E6A-FA1F-4387-9F41-811A74B8722B}" srcOrd="2" destOrd="0" presId="urn:microsoft.com/office/officeart/2005/8/layout/lProcess3"/>
    <dgm:cxn modelId="{96B35C42-069B-40D5-83B8-408FDEF0B007}" type="presParOf" srcId="{D6D612A8-C94C-4625-88FE-F2FABCD7EBB1}" destId="{4B302D24-3E0D-4396-ACBB-FA165D4AB7CC}" srcOrd="3" destOrd="0" presId="urn:microsoft.com/office/officeart/2005/8/layout/lProcess3"/>
    <dgm:cxn modelId="{A65F347C-5207-4734-B521-2685CBB3849D}" type="presParOf" srcId="{D6D612A8-C94C-4625-88FE-F2FABCD7EBB1}" destId="{2B015566-3855-4F76-A929-1838E9B0DDE8}"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30967-FFB0-4B96-8B1F-74DE6336F9F8}">
      <dsp:nvSpPr>
        <dsp:cNvPr id="0" name=""/>
        <dsp:cNvSpPr/>
      </dsp:nvSpPr>
      <dsp:spPr>
        <a:xfrm>
          <a:off x="3257" y="780605"/>
          <a:ext cx="5033793" cy="2013517"/>
        </a:xfrm>
        <a:prstGeom prst="chevron">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r>
            <a:rPr lang="es-ES" sz="2900" b="1" kern="1200" dirty="0">
              <a:latin typeface="Garamond" panose="02020404030301010803"/>
              <a:ea typeface="+mn-ea"/>
              <a:cs typeface="+mn-cs"/>
            </a:rPr>
            <a:t>EJERCICIO FISCAL</a:t>
          </a:r>
        </a:p>
      </dsp:txBody>
      <dsp:txXfrm>
        <a:off x="1010016" y="780605"/>
        <a:ext cx="3020276" cy="2013517"/>
      </dsp:txXfrm>
    </dsp:sp>
    <dsp:sp modelId="{FEE0726F-6C6A-492B-A1C4-7B66D334DD8B}">
      <dsp:nvSpPr>
        <dsp:cNvPr id="0" name=""/>
        <dsp:cNvSpPr/>
      </dsp:nvSpPr>
      <dsp:spPr>
        <a:xfrm>
          <a:off x="4382657" y="951754"/>
          <a:ext cx="4178048" cy="1671219"/>
        </a:xfrm>
        <a:prstGeom prst="chevron">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s-ES" sz="2500" b="1" kern="1200" dirty="0">
              <a:latin typeface="Garamond" panose="02020404030301010803"/>
              <a:ea typeface="+mn-ea"/>
              <a:cs typeface="+mn-cs"/>
            </a:rPr>
            <a:t>AÑO CALENDARIO</a:t>
          </a:r>
        </a:p>
      </dsp:txBody>
      <dsp:txXfrm>
        <a:off x="5218267" y="951754"/>
        <a:ext cx="2506829" cy="1671219"/>
      </dsp:txXfrm>
    </dsp:sp>
    <dsp:sp modelId="{D514B996-C4F8-4597-8F13-25C995319BAA}">
      <dsp:nvSpPr>
        <dsp:cNvPr id="0" name=""/>
        <dsp:cNvSpPr/>
      </dsp:nvSpPr>
      <dsp:spPr>
        <a:xfrm>
          <a:off x="7975779" y="951754"/>
          <a:ext cx="4178048" cy="1671219"/>
        </a:xfrm>
        <a:prstGeom prst="chevron">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s-ES" sz="2500" b="1" kern="1200" dirty="0">
              <a:latin typeface="Garamond" panose="02020404030301010803"/>
              <a:ea typeface="+mn-ea"/>
              <a:cs typeface="+mn-cs"/>
            </a:rPr>
            <a:t>EJERCICIO COMERCIAL</a:t>
          </a:r>
        </a:p>
      </dsp:txBody>
      <dsp:txXfrm>
        <a:off x="8811389" y="951754"/>
        <a:ext cx="2506829" cy="1671219"/>
      </dsp:txXfrm>
    </dsp:sp>
    <dsp:sp modelId="{9E3C65AE-BEBD-4022-8D7D-DF15EECB4C29}">
      <dsp:nvSpPr>
        <dsp:cNvPr id="0" name=""/>
        <dsp:cNvSpPr/>
      </dsp:nvSpPr>
      <dsp:spPr>
        <a:xfrm>
          <a:off x="3257" y="3076015"/>
          <a:ext cx="5033793" cy="2013517"/>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r>
            <a:rPr lang="es-ES" sz="2900" b="1" kern="1200" dirty="0">
              <a:latin typeface="Garamond" panose="02020404030301010803"/>
              <a:ea typeface="+mn-ea"/>
              <a:cs typeface="+mn-cs"/>
            </a:rPr>
            <a:t>VENCIMIENTO DE LA PRESENTACIÓN</a:t>
          </a:r>
        </a:p>
      </dsp:txBody>
      <dsp:txXfrm>
        <a:off x="1010016" y="3076015"/>
        <a:ext cx="3020276" cy="2013517"/>
      </dsp:txXfrm>
    </dsp:sp>
    <dsp:sp modelId="{E1DF915D-14BC-4AD6-83EB-E5617E637F91}">
      <dsp:nvSpPr>
        <dsp:cNvPr id="0" name=""/>
        <dsp:cNvSpPr/>
      </dsp:nvSpPr>
      <dsp:spPr>
        <a:xfrm>
          <a:off x="4382657" y="3247164"/>
          <a:ext cx="4178048" cy="1671219"/>
        </a:xfrm>
        <a:prstGeom prst="chevron">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s-ES" sz="2500" b="1" kern="1200" dirty="0">
              <a:latin typeface="Garamond" panose="02020404030301010803"/>
              <a:ea typeface="+mn-ea"/>
              <a:cs typeface="+mn-cs"/>
            </a:rPr>
            <a:t>MAYO</a:t>
          </a:r>
          <a:r>
            <a:rPr lang="es-ES" sz="2500" kern="1200" dirty="0">
              <a:latin typeface="Garamond" panose="02020404030301010803"/>
              <a:ea typeface="+mn-ea"/>
              <a:cs typeface="+mn-cs"/>
            </a:rPr>
            <a:t>	</a:t>
          </a:r>
        </a:p>
      </dsp:txBody>
      <dsp:txXfrm>
        <a:off x="5218267" y="3247164"/>
        <a:ext cx="2506829" cy="1671219"/>
      </dsp:txXfrm>
    </dsp:sp>
    <dsp:sp modelId="{1EA51758-7CBA-44ED-A345-860079917A11}">
      <dsp:nvSpPr>
        <dsp:cNvPr id="0" name=""/>
        <dsp:cNvSpPr/>
      </dsp:nvSpPr>
      <dsp:spPr>
        <a:xfrm>
          <a:off x="7975779" y="3247164"/>
          <a:ext cx="4178048" cy="1671219"/>
        </a:xfrm>
        <a:prstGeom prst="chevron">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s-ES" sz="2500" b="1" kern="1200" dirty="0">
              <a:latin typeface="Garamond" panose="02020404030301010803"/>
              <a:ea typeface="+mn-ea"/>
              <a:cs typeface="+mn-cs"/>
            </a:rPr>
            <a:t>AL 5º MES DEL CIERRE DEL EJERCICIO</a:t>
          </a:r>
        </a:p>
      </dsp:txBody>
      <dsp:txXfrm>
        <a:off x="8811389" y="3247164"/>
        <a:ext cx="2506829" cy="1671219"/>
      </dsp:txXfrm>
    </dsp:sp>
    <dsp:sp modelId="{7DECE61F-ECA8-429D-9A35-496F31680572}">
      <dsp:nvSpPr>
        <dsp:cNvPr id="0" name=""/>
        <dsp:cNvSpPr/>
      </dsp:nvSpPr>
      <dsp:spPr>
        <a:xfrm>
          <a:off x="3257" y="5371425"/>
          <a:ext cx="5033793" cy="2013517"/>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r>
            <a:rPr lang="es-ES" sz="2900" b="1" kern="1200" dirty="0">
              <a:latin typeface="Garamond" panose="02020404030301010803"/>
              <a:ea typeface="+mn-ea"/>
              <a:cs typeface="+mn-cs"/>
            </a:rPr>
            <a:t>ANTICIPOS</a:t>
          </a:r>
        </a:p>
      </dsp:txBody>
      <dsp:txXfrm>
        <a:off x="1010016" y="5371425"/>
        <a:ext cx="3020276" cy="2013517"/>
      </dsp:txXfrm>
    </dsp:sp>
    <dsp:sp modelId="{CE202E6A-FA1F-4387-9F41-811A74B8722B}">
      <dsp:nvSpPr>
        <dsp:cNvPr id="0" name=""/>
        <dsp:cNvSpPr/>
      </dsp:nvSpPr>
      <dsp:spPr>
        <a:xfrm>
          <a:off x="4382657" y="5542573"/>
          <a:ext cx="4178048" cy="1671219"/>
        </a:xfrm>
        <a:prstGeom prst="chevron">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s-ES" sz="2500" b="1" kern="1200" dirty="0">
              <a:latin typeface="Garamond" panose="02020404030301010803"/>
              <a:ea typeface="+mn-ea"/>
              <a:cs typeface="+mn-cs"/>
            </a:rPr>
            <a:t>5 BIMESTRALES A PARTIR DE JUNIO</a:t>
          </a:r>
        </a:p>
      </dsp:txBody>
      <dsp:txXfrm>
        <a:off x="5218267" y="5542573"/>
        <a:ext cx="2506829" cy="1671219"/>
      </dsp:txXfrm>
    </dsp:sp>
    <dsp:sp modelId="{2B015566-3855-4F76-A929-1838E9B0DDE8}">
      <dsp:nvSpPr>
        <dsp:cNvPr id="0" name=""/>
        <dsp:cNvSpPr/>
      </dsp:nvSpPr>
      <dsp:spPr>
        <a:xfrm>
          <a:off x="7975779" y="5542573"/>
          <a:ext cx="4178048" cy="1671219"/>
        </a:xfrm>
        <a:prstGeom prst="chevron">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s-ES" sz="2500" b="1" kern="1200" dirty="0">
              <a:latin typeface="Garamond" panose="02020404030301010803"/>
              <a:ea typeface="+mn-ea"/>
              <a:cs typeface="+mn-cs"/>
            </a:rPr>
            <a:t>10 MENSUALES A PARTIR DEL 6º MES DEL CIERRE DEL EJERCICIO.</a:t>
          </a:r>
        </a:p>
      </dsp:txBody>
      <dsp:txXfrm>
        <a:off x="8811389" y="5542573"/>
        <a:ext cx="2506829" cy="167121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1.sv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sv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9F66"/>
        </a:solidFill>
        <a:effectLst/>
      </p:bgPr>
    </p:bg>
    <p:spTree>
      <p:nvGrpSpPr>
        <p:cNvPr id="1" name=""/>
        <p:cNvGrpSpPr/>
        <p:nvPr/>
      </p:nvGrpSpPr>
      <p:grpSpPr>
        <a:xfrm>
          <a:off x="0" y="0"/>
          <a:ext cx="0" cy="0"/>
          <a:chOff x="0" y="0"/>
          <a:chExt cx="0" cy="0"/>
        </a:xfrm>
      </p:grpSpPr>
      <p:grpSp>
        <p:nvGrpSpPr>
          <p:cNvPr id="2" name="Group 2"/>
          <p:cNvGrpSpPr/>
          <p:nvPr/>
        </p:nvGrpSpPr>
        <p:grpSpPr>
          <a:xfrm>
            <a:off x="-984186" y="0"/>
            <a:ext cx="20574000" cy="10287000"/>
            <a:chOff x="0" y="0"/>
            <a:chExt cx="27432000"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4" name="Freeform 4"/>
            <p:cNvSpPr/>
            <p:nvPr/>
          </p:nvSpPr>
          <p:spPr>
            <a:xfrm>
              <a:off x="1371600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grpSp>
      <p:grpSp>
        <p:nvGrpSpPr>
          <p:cNvPr id="5" name="Group 5"/>
          <p:cNvGrpSpPr/>
          <p:nvPr/>
        </p:nvGrpSpPr>
        <p:grpSpPr>
          <a:xfrm>
            <a:off x="0" y="2157556"/>
            <a:ext cx="15115889" cy="5971889"/>
            <a:chOff x="0" y="0"/>
            <a:chExt cx="1028669" cy="406400"/>
          </a:xfrm>
        </p:grpSpPr>
        <p:sp>
          <p:nvSpPr>
            <p:cNvPr id="6" name="Freeform 6"/>
            <p:cNvSpPr/>
            <p:nvPr/>
          </p:nvSpPr>
          <p:spPr>
            <a:xfrm>
              <a:off x="0" y="0"/>
              <a:ext cx="1028669" cy="406400"/>
            </a:xfrm>
            <a:custGeom>
              <a:avLst/>
              <a:gdLst/>
              <a:ahLst/>
              <a:cxnLst/>
              <a:rect l="l" t="t" r="r" b="b"/>
              <a:pathLst>
                <a:path w="1028669" h="406400">
                  <a:moveTo>
                    <a:pt x="825469" y="0"/>
                  </a:moveTo>
                  <a:lnTo>
                    <a:pt x="0" y="0"/>
                  </a:lnTo>
                  <a:lnTo>
                    <a:pt x="0" y="406400"/>
                  </a:lnTo>
                  <a:lnTo>
                    <a:pt x="825469" y="406400"/>
                  </a:lnTo>
                  <a:lnTo>
                    <a:pt x="1028669" y="203200"/>
                  </a:lnTo>
                  <a:lnTo>
                    <a:pt x="825469" y="0"/>
                  </a:lnTo>
                  <a:close/>
                </a:path>
              </a:pathLst>
            </a:custGeom>
            <a:solidFill>
              <a:srgbClr val="FFFFFF"/>
            </a:solidFill>
          </p:spPr>
          <p:txBody>
            <a:bodyPr/>
            <a:lstStyle/>
            <a:p>
              <a:endParaRPr lang="es-AR"/>
            </a:p>
          </p:txBody>
        </p:sp>
        <p:sp>
          <p:nvSpPr>
            <p:cNvPr id="7" name="TextBox 7"/>
            <p:cNvSpPr txBox="1"/>
            <p:nvPr/>
          </p:nvSpPr>
          <p:spPr>
            <a:xfrm>
              <a:off x="0" y="-38100"/>
              <a:ext cx="914369" cy="4445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81508" y="3457590"/>
            <a:ext cx="11727843" cy="3371820"/>
          </a:xfrm>
          <a:prstGeom prst="rect">
            <a:avLst/>
          </a:prstGeom>
        </p:spPr>
        <p:txBody>
          <a:bodyPr wrap="square" lIns="0" tIns="0" rIns="0" bIns="0" rtlCol="0" anchor="t">
            <a:spAutoFit/>
          </a:bodyPr>
          <a:lstStyle/>
          <a:p>
            <a:pPr algn="l">
              <a:lnSpc>
                <a:spcPts val="13481"/>
              </a:lnSpc>
            </a:pPr>
            <a:r>
              <a:rPr lang="en-US" sz="10000" dirty="0">
                <a:solidFill>
                  <a:srgbClr val="347571"/>
                </a:solidFill>
                <a:latin typeface="Archivo Black"/>
                <a:ea typeface="Archivo Black"/>
                <a:cs typeface="Archivo Black"/>
                <a:sym typeface="Archivo Black"/>
              </a:rPr>
              <a:t>IMPUESTO A LAS GANANCIAS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99F66"/>
        </a:solidFill>
        <a:effectLst/>
      </p:bgPr>
    </p:bg>
    <p:spTree>
      <p:nvGrpSpPr>
        <p:cNvPr id="1" name=""/>
        <p:cNvGrpSpPr/>
        <p:nvPr/>
      </p:nvGrpSpPr>
      <p:grpSpPr>
        <a:xfrm>
          <a:off x="0" y="0"/>
          <a:ext cx="0" cy="0"/>
          <a:chOff x="0" y="0"/>
          <a:chExt cx="0" cy="0"/>
        </a:xfrm>
      </p:grpSpPr>
      <p:grpSp>
        <p:nvGrpSpPr>
          <p:cNvPr id="2" name="Group 2"/>
          <p:cNvGrpSpPr/>
          <p:nvPr/>
        </p:nvGrpSpPr>
        <p:grpSpPr>
          <a:xfrm>
            <a:off x="-984186" y="0"/>
            <a:ext cx="20574000" cy="10287000"/>
            <a:chOff x="0" y="0"/>
            <a:chExt cx="27432000"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4" name="Freeform 4"/>
            <p:cNvSpPr/>
            <p:nvPr/>
          </p:nvSpPr>
          <p:spPr>
            <a:xfrm>
              <a:off x="1371600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grpSp>
      <p:grpSp>
        <p:nvGrpSpPr>
          <p:cNvPr id="5" name="Group 5"/>
          <p:cNvGrpSpPr/>
          <p:nvPr/>
        </p:nvGrpSpPr>
        <p:grpSpPr>
          <a:xfrm>
            <a:off x="0" y="876300"/>
            <a:ext cx="15032215" cy="3937787"/>
            <a:chOff x="0" y="0"/>
            <a:chExt cx="2227174" cy="583423"/>
          </a:xfrm>
        </p:grpSpPr>
        <p:sp>
          <p:nvSpPr>
            <p:cNvPr id="6" name="Freeform 6"/>
            <p:cNvSpPr/>
            <p:nvPr/>
          </p:nvSpPr>
          <p:spPr>
            <a:xfrm>
              <a:off x="0" y="0"/>
              <a:ext cx="2227174" cy="583423"/>
            </a:xfrm>
            <a:custGeom>
              <a:avLst/>
              <a:gdLst/>
              <a:ahLst/>
              <a:cxnLst/>
              <a:rect l="l" t="t" r="r" b="b"/>
              <a:pathLst>
                <a:path w="2227174" h="583423">
                  <a:moveTo>
                    <a:pt x="2023974" y="0"/>
                  </a:moveTo>
                  <a:lnTo>
                    <a:pt x="0" y="0"/>
                  </a:lnTo>
                  <a:lnTo>
                    <a:pt x="0" y="583423"/>
                  </a:lnTo>
                  <a:lnTo>
                    <a:pt x="2023974" y="583423"/>
                  </a:lnTo>
                  <a:lnTo>
                    <a:pt x="2227174" y="291711"/>
                  </a:lnTo>
                  <a:lnTo>
                    <a:pt x="2023974" y="0"/>
                  </a:lnTo>
                  <a:close/>
                </a:path>
              </a:pathLst>
            </a:custGeom>
            <a:solidFill>
              <a:srgbClr val="FFFFFF"/>
            </a:solidFill>
          </p:spPr>
          <p:txBody>
            <a:bodyPr/>
            <a:lstStyle/>
            <a:p>
              <a:endParaRPr lang="es-AR"/>
            </a:p>
          </p:txBody>
        </p:sp>
        <p:sp>
          <p:nvSpPr>
            <p:cNvPr id="7" name="TextBox 7"/>
            <p:cNvSpPr txBox="1"/>
            <p:nvPr/>
          </p:nvSpPr>
          <p:spPr>
            <a:xfrm>
              <a:off x="0" y="-38100"/>
              <a:ext cx="2112874" cy="621523"/>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57200" y="629172"/>
            <a:ext cx="10377240" cy="1573957"/>
          </a:xfrm>
          <a:prstGeom prst="rect">
            <a:avLst/>
          </a:prstGeom>
        </p:spPr>
        <p:txBody>
          <a:bodyPr lIns="0" tIns="0" rIns="0" bIns="0" rtlCol="0" anchor="t">
            <a:spAutoFit/>
          </a:bodyPr>
          <a:lstStyle/>
          <a:p>
            <a:pPr algn="l">
              <a:lnSpc>
                <a:spcPts val="13374"/>
              </a:lnSpc>
            </a:pPr>
            <a:r>
              <a:rPr lang="en-US" sz="7200" dirty="0">
                <a:solidFill>
                  <a:srgbClr val="347571"/>
                </a:solidFill>
                <a:latin typeface="Archivo Black"/>
                <a:ea typeface="Archivo Black"/>
                <a:cs typeface="Archivo Black"/>
                <a:sym typeface="Archivo Black"/>
              </a:rPr>
              <a:t>QUEBRANTOS</a:t>
            </a:r>
          </a:p>
        </p:txBody>
      </p:sp>
      <p:grpSp>
        <p:nvGrpSpPr>
          <p:cNvPr id="9" name="Group 5">
            <a:extLst>
              <a:ext uri="{FF2B5EF4-FFF2-40B4-BE49-F238E27FC236}">
                <a16:creationId xmlns:a16="http://schemas.microsoft.com/office/drawing/2014/main" id="{D55BC541-A72C-892B-75BF-C71E3853EA33}"/>
              </a:ext>
            </a:extLst>
          </p:cNvPr>
          <p:cNvGrpSpPr/>
          <p:nvPr/>
        </p:nvGrpSpPr>
        <p:grpSpPr>
          <a:xfrm>
            <a:off x="0" y="5537072"/>
            <a:ext cx="15032215" cy="3937787"/>
            <a:chOff x="0" y="0"/>
            <a:chExt cx="2227174" cy="583423"/>
          </a:xfrm>
        </p:grpSpPr>
        <p:sp>
          <p:nvSpPr>
            <p:cNvPr id="10" name="Freeform 6">
              <a:extLst>
                <a:ext uri="{FF2B5EF4-FFF2-40B4-BE49-F238E27FC236}">
                  <a16:creationId xmlns:a16="http://schemas.microsoft.com/office/drawing/2014/main" id="{1A115A48-C286-2A4E-71D2-9FC8EC82CD16}"/>
                </a:ext>
              </a:extLst>
            </p:cNvPr>
            <p:cNvSpPr/>
            <p:nvPr/>
          </p:nvSpPr>
          <p:spPr>
            <a:xfrm>
              <a:off x="0" y="0"/>
              <a:ext cx="2227174" cy="583423"/>
            </a:xfrm>
            <a:custGeom>
              <a:avLst/>
              <a:gdLst/>
              <a:ahLst/>
              <a:cxnLst/>
              <a:rect l="l" t="t" r="r" b="b"/>
              <a:pathLst>
                <a:path w="2227174" h="583423">
                  <a:moveTo>
                    <a:pt x="2023974" y="0"/>
                  </a:moveTo>
                  <a:lnTo>
                    <a:pt x="0" y="0"/>
                  </a:lnTo>
                  <a:lnTo>
                    <a:pt x="0" y="583423"/>
                  </a:lnTo>
                  <a:lnTo>
                    <a:pt x="2023974" y="583423"/>
                  </a:lnTo>
                  <a:lnTo>
                    <a:pt x="2227174" y="291711"/>
                  </a:lnTo>
                  <a:lnTo>
                    <a:pt x="2023974" y="0"/>
                  </a:lnTo>
                  <a:close/>
                </a:path>
              </a:pathLst>
            </a:custGeom>
            <a:solidFill>
              <a:srgbClr val="FFFFFF"/>
            </a:solidFill>
          </p:spPr>
          <p:txBody>
            <a:bodyPr/>
            <a:lstStyle/>
            <a:p>
              <a:endParaRPr lang="es-AR"/>
            </a:p>
          </p:txBody>
        </p:sp>
        <p:sp>
          <p:nvSpPr>
            <p:cNvPr id="11" name="TextBox 7">
              <a:extLst>
                <a:ext uri="{FF2B5EF4-FFF2-40B4-BE49-F238E27FC236}">
                  <a16:creationId xmlns:a16="http://schemas.microsoft.com/office/drawing/2014/main" id="{0C044B5F-141C-B421-1507-020ED51C6E06}"/>
                </a:ext>
              </a:extLst>
            </p:cNvPr>
            <p:cNvSpPr txBox="1"/>
            <p:nvPr/>
          </p:nvSpPr>
          <p:spPr>
            <a:xfrm>
              <a:off x="0" y="-38100"/>
              <a:ext cx="2112874" cy="621523"/>
            </a:xfrm>
            <a:prstGeom prst="rect">
              <a:avLst/>
            </a:prstGeom>
          </p:spPr>
          <p:txBody>
            <a:bodyPr lIns="50800" tIns="50800" rIns="50800" bIns="50800" rtlCol="0" anchor="ctr"/>
            <a:lstStyle/>
            <a:p>
              <a:pPr algn="ctr">
                <a:lnSpc>
                  <a:spcPts val="2659"/>
                </a:lnSpc>
              </a:pPr>
              <a:endParaRPr/>
            </a:p>
          </p:txBody>
        </p:sp>
      </p:grpSp>
      <p:sp>
        <p:nvSpPr>
          <p:cNvPr id="12" name="TextBox 8">
            <a:extLst>
              <a:ext uri="{FF2B5EF4-FFF2-40B4-BE49-F238E27FC236}">
                <a16:creationId xmlns:a16="http://schemas.microsoft.com/office/drawing/2014/main" id="{4203050E-353C-A9AB-66C0-0625F48DD702}"/>
              </a:ext>
            </a:extLst>
          </p:cNvPr>
          <p:cNvSpPr txBox="1"/>
          <p:nvPr/>
        </p:nvSpPr>
        <p:spPr>
          <a:xfrm>
            <a:off x="457200" y="5332587"/>
            <a:ext cx="12725400" cy="1545488"/>
          </a:xfrm>
          <a:prstGeom prst="rect">
            <a:avLst/>
          </a:prstGeom>
        </p:spPr>
        <p:txBody>
          <a:bodyPr wrap="square" lIns="0" tIns="0" rIns="0" bIns="0" rtlCol="0" anchor="t">
            <a:spAutoFit/>
          </a:bodyPr>
          <a:lstStyle/>
          <a:p>
            <a:pPr algn="l">
              <a:lnSpc>
                <a:spcPts val="13374"/>
              </a:lnSpc>
            </a:pPr>
            <a:r>
              <a:rPr lang="en-US" sz="7200" dirty="0">
                <a:solidFill>
                  <a:srgbClr val="347571"/>
                </a:solidFill>
                <a:latin typeface="Archivo Black"/>
                <a:ea typeface="Archivo Black"/>
                <a:cs typeface="Archivo Black"/>
                <a:sym typeface="Archivo Black"/>
              </a:rPr>
              <a:t>AJUSTE POR INFLACIÓN </a:t>
            </a:r>
          </a:p>
        </p:txBody>
      </p:sp>
      <p:sp>
        <p:nvSpPr>
          <p:cNvPr id="13" name="TextBox 8">
            <a:extLst>
              <a:ext uri="{FF2B5EF4-FFF2-40B4-BE49-F238E27FC236}">
                <a16:creationId xmlns:a16="http://schemas.microsoft.com/office/drawing/2014/main" id="{F6A42124-5938-F9D6-0DD8-9A4A391E452A}"/>
              </a:ext>
            </a:extLst>
          </p:cNvPr>
          <p:cNvSpPr txBox="1"/>
          <p:nvPr/>
        </p:nvSpPr>
        <p:spPr>
          <a:xfrm>
            <a:off x="433137" y="6930744"/>
            <a:ext cx="12725400" cy="1582549"/>
          </a:xfrm>
          <a:prstGeom prst="rect">
            <a:avLst/>
          </a:prstGeom>
        </p:spPr>
        <p:txBody>
          <a:bodyPr wrap="square" lIns="0" tIns="0" rIns="0" bIns="0" rtlCol="0" anchor="t">
            <a:spAutoFit/>
          </a:bodyPr>
          <a:lstStyle/>
          <a:p>
            <a:pPr algn="l">
              <a:lnSpc>
                <a:spcPct val="150000"/>
              </a:lnSpc>
            </a:pPr>
            <a:r>
              <a:rPr lang="es-AR" sz="3600" dirty="0">
                <a:solidFill>
                  <a:srgbClr val="347571"/>
                </a:solidFill>
                <a:latin typeface="Archivo Black"/>
                <a:ea typeface="Archivo Black"/>
                <a:cs typeface="Archivo Black"/>
                <a:sym typeface="Archivo Black"/>
              </a:rPr>
              <a:t>MÉTODO PARA CORREGIR LOS RESULTADOS ECONÓMICOS AFECTADOS POR LA INFLACIÓN</a:t>
            </a:r>
          </a:p>
        </p:txBody>
      </p:sp>
      <p:sp>
        <p:nvSpPr>
          <p:cNvPr id="14" name="TextBox 8">
            <a:extLst>
              <a:ext uri="{FF2B5EF4-FFF2-40B4-BE49-F238E27FC236}">
                <a16:creationId xmlns:a16="http://schemas.microsoft.com/office/drawing/2014/main" id="{7E804977-9322-127F-1906-DE7369DC3CDD}"/>
              </a:ext>
            </a:extLst>
          </p:cNvPr>
          <p:cNvSpPr txBox="1"/>
          <p:nvPr/>
        </p:nvSpPr>
        <p:spPr>
          <a:xfrm>
            <a:off x="457200" y="2255798"/>
            <a:ext cx="12725400" cy="1582549"/>
          </a:xfrm>
          <a:prstGeom prst="rect">
            <a:avLst/>
          </a:prstGeom>
        </p:spPr>
        <p:txBody>
          <a:bodyPr wrap="square" lIns="0" tIns="0" rIns="0" bIns="0" rtlCol="0" anchor="t">
            <a:spAutoFit/>
          </a:bodyPr>
          <a:lstStyle/>
          <a:p>
            <a:pPr algn="l">
              <a:lnSpc>
                <a:spcPct val="150000"/>
              </a:lnSpc>
            </a:pPr>
            <a:r>
              <a:rPr lang="es-AR" sz="3600" dirty="0">
                <a:solidFill>
                  <a:srgbClr val="347571"/>
                </a:solidFill>
                <a:latin typeface="Archivo Black"/>
                <a:ea typeface="Archivo Black"/>
                <a:cs typeface="Archivo Black"/>
                <a:sym typeface="Archivo Black"/>
              </a:rPr>
              <a:t>SE PUEDEN TRASLADAR PARA ABSORBER RENTAS FUTURAS, HASTA 5 PERÍODOS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99F66"/>
        </a:solidFill>
        <a:effectLst/>
      </p:bgPr>
    </p:bg>
    <p:spTree>
      <p:nvGrpSpPr>
        <p:cNvPr id="1" name="">
          <a:extLst>
            <a:ext uri="{FF2B5EF4-FFF2-40B4-BE49-F238E27FC236}">
              <a16:creationId xmlns:a16="http://schemas.microsoft.com/office/drawing/2014/main" id="{CC27C444-7404-7303-8AAF-73484FD62E09}"/>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F668E17-B5D2-FA33-E8C5-ECB2AFFF937B}"/>
              </a:ext>
            </a:extLst>
          </p:cNvPr>
          <p:cNvSpPr txBox="1"/>
          <p:nvPr/>
        </p:nvSpPr>
        <p:spPr>
          <a:xfrm>
            <a:off x="4419600" y="44246"/>
            <a:ext cx="12496800" cy="2343783"/>
          </a:xfrm>
          <a:prstGeom prst="rect">
            <a:avLst/>
          </a:prstGeom>
        </p:spPr>
        <p:txBody>
          <a:bodyPr wrap="square" lIns="0" tIns="0" rIns="0" bIns="0" rtlCol="0" anchor="t">
            <a:spAutoFit/>
          </a:bodyPr>
          <a:lstStyle/>
          <a:p>
            <a:pPr algn="l">
              <a:lnSpc>
                <a:spcPts val="9309"/>
              </a:lnSpc>
            </a:pPr>
            <a:r>
              <a:rPr lang="es-AR" sz="7200" dirty="0">
                <a:solidFill>
                  <a:srgbClr val="FFFFFF"/>
                </a:solidFill>
                <a:latin typeface="Archivo Black"/>
                <a:ea typeface="Archivo Black"/>
                <a:cs typeface="Archivo Black"/>
                <a:sym typeface="Archivo Black"/>
              </a:rPr>
              <a:t>AJUSTE POR INFLACIÓN EN ARGENTINA</a:t>
            </a:r>
          </a:p>
        </p:txBody>
      </p:sp>
      <p:grpSp>
        <p:nvGrpSpPr>
          <p:cNvPr id="4" name="Group 4">
            <a:extLst>
              <a:ext uri="{FF2B5EF4-FFF2-40B4-BE49-F238E27FC236}">
                <a16:creationId xmlns:a16="http://schemas.microsoft.com/office/drawing/2014/main" id="{64A5E191-A57C-FB59-FFE2-B3F0A0BF0162}"/>
              </a:ext>
            </a:extLst>
          </p:cNvPr>
          <p:cNvGrpSpPr/>
          <p:nvPr/>
        </p:nvGrpSpPr>
        <p:grpSpPr>
          <a:xfrm>
            <a:off x="-2362200" y="-144661"/>
            <a:ext cx="6598724" cy="13197448"/>
            <a:chOff x="0" y="0"/>
            <a:chExt cx="8798298" cy="17596597"/>
          </a:xfrm>
        </p:grpSpPr>
        <p:sp>
          <p:nvSpPr>
            <p:cNvPr id="5" name="Freeform 5">
              <a:extLst>
                <a:ext uri="{FF2B5EF4-FFF2-40B4-BE49-F238E27FC236}">
                  <a16:creationId xmlns:a16="http://schemas.microsoft.com/office/drawing/2014/main" id="{F1AB2C73-CDF9-E8A6-F22E-A3F6A89215C4}"/>
                </a:ext>
              </a:extLst>
            </p:cNvPr>
            <p:cNvSpPr/>
            <p:nvPr/>
          </p:nvSpPr>
          <p:spPr>
            <a:xfrm>
              <a:off x="0" y="0"/>
              <a:ext cx="8798298" cy="8798298"/>
            </a:xfrm>
            <a:custGeom>
              <a:avLst/>
              <a:gdLst/>
              <a:ahLst/>
              <a:cxnLst/>
              <a:rect l="l" t="t" r="r" b="b"/>
              <a:pathLst>
                <a:path w="8798298" h="8798298">
                  <a:moveTo>
                    <a:pt x="0" y="0"/>
                  </a:moveTo>
                  <a:lnTo>
                    <a:pt x="8798298" y="0"/>
                  </a:lnTo>
                  <a:lnTo>
                    <a:pt x="8798298" y="8798298"/>
                  </a:lnTo>
                  <a:lnTo>
                    <a:pt x="0" y="8798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6" name="Freeform 6">
              <a:extLst>
                <a:ext uri="{FF2B5EF4-FFF2-40B4-BE49-F238E27FC236}">
                  <a16:creationId xmlns:a16="http://schemas.microsoft.com/office/drawing/2014/main" id="{6F783440-5618-B35C-ED43-48577429759E}"/>
                </a:ext>
              </a:extLst>
            </p:cNvPr>
            <p:cNvSpPr/>
            <p:nvPr/>
          </p:nvSpPr>
          <p:spPr>
            <a:xfrm>
              <a:off x="0" y="8798298"/>
              <a:ext cx="8798298" cy="8798298"/>
            </a:xfrm>
            <a:custGeom>
              <a:avLst/>
              <a:gdLst/>
              <a:ahLst/>
              <a:cxnLst/>
              <a:rect l="l" t="t" r="r" b="b"/>
              <a:pathLst>
                <a:path w="8798298" h="8798298">
                  <a:moveTo>
                    <a:pt x="0" y="0"/>
                  </a:moveTo>
                  <a:lnTo>
                    <a:pt x="8798298" y="0"/>
                  </a:lnTo>
                  <a:lnTo>
                    <a:pt x="8798298" y="8798299"/>
                  </a:lnTo>
                  <a:lnTo>
                    <a:pt x="0" y="87982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grpSp>
      <p:grpSp>
        <p:nvGrpSpPr>
          <p:cNvPr id="7" name="Group 7">
            <a:extLst>
              <a:ext uri="{FF2B5EF4-FFF2-40B4-BE49-F238E27FC236}">
                <a16:creationId xmlns:a16="http://schemas.microsoft.com/office/drawing/2014/main" id="{AD2BB934-1837-0DA1-BBA5-C41A946A24D4}"/>
              </a:ext>
            </a:extLst>
          </p:cNvPr>
          <p:cNvGrpSpPr/>
          <p:nvPr/>
        </p:nvGrpSpPr>
        <p:grpSpPr>
          <a:xfrm>
            <a:off x="4236524" y="20894"/>
            <a:ext cx="47625" cy="10287000"/>
            <a:chOff x="0" y="0"/>
            <a:chExt cx="12543" cy="2709333"/>
          </a:xfrm>
        </p:grpSpPr>
        <p:sp>
          <p:nvSpPr>
            <p:cNvPr id="8" name="Freeform 8">
              <a:extLst>
                <a:ext uri="{FF2B5EF4-FFF2-40B4-BE49-F238E27FC236}">
                  <a16:creationId xmlns:a16="http://schemas.microsoft.com/office/drawing/2014/main" id="{1A58F5F9-BE3E-AEEF-EC52-74A1EB5F05E4}"/>
                </a:ext>
              </a:extLst>
            </p:cNvPr>
            <p:cNvSpPr/>
            <p:nvPr/>
          </p:nvSpPr>
          <p:spPr>
            <a:xfrm>
              <a:off x="0" y="0"/>
              <a:ext cx="12543" cy="2709333"/>
            </a:xfrm>
            <a:custGeom>
              <a:avLst/>
              <a:gdLst/>
              <a:ahLst/>
              <a:cxnLst/>
              <a:rect l="l" t="t" r="r" b="b"/>
              <a:pathLst>
                <a:path w="12543" h="2709333">
                  <a:moveTo>
                    <a:pt x="0" y="0"/>
                  </a:moveTo>
                  <a:lnTo>
                    <a:pt x="12543" y="0"/>
                  </a:lnTo>
                  <a:lnTo>
                    <a:pt x="12543" y="2709333"/>
                  </a:lnTo>
                  <a:lnTo>
                    <a:pt x="0" y="2709333"/>
                  </a:lnTo>
                  <a:close/>
                </a:path>
              </a:pathLst>
            </a:custGeom>
            <a:solidFill>
              <a:srgbClr val="E3F6E9"/>
            </a:solidFill>
          </p:spPr>
          <p:txBody>
            <a:bodyPr/>
            <a:lstStyle/>
            <a:p>
              <a:endParaRPr lang="es-AR"/>
            </a:p>
          </p:txBody>
        </p:sp>
        <p:sp>
          <p:nvSpPr>
            <p:cNvPr id="9" name="TextBox 9">
              <a:extLst>
                <a:ext uri="{FF2B5EF4-FFF2-40B4-BE49-F238E27FC236}">
                  <a16:creationId xmlns:a16="http://schemas.microsoft.com/office/drawing/2014/main" id="{AA827770-DF91-C90B-A432-F8C6739222BF}"/>
                </a:ext>
              </a:extLst>
            </p:cNvPr>
            <p:cNvSpPr txBox="1"/>
            <p:nvPr/>
          </p:nvSpPr>
          <p:spPr>
            <a:xfrm>
              <a:off x="0" y="-38100"/>
              <a:ext cx="12543" cy="2747433"/>
            </a:xfrm>
            <a:prstGeom prst="rect">
              <a:avLst/>
            </a:prstGeom>
          </p:spPr>
          <p:txBody>
            <a:bodyPr lIns="50800" tIns="50800" rIns="50800" bIns="50800" rtlCol="0" anchor="ctr"/>
            <a:lstStyle/>
            <a:p>
              <a:pPr algn="ctr">
                <a:lnSpc>
                  <a:spcPts val="2659"/>
                </a:lnSpc>
              </a:pPr>
              <a:endParaRPr/>
            </a:p>
          </p:txBody>
        </p:sp>
      </p:grpSp>
      <p:sp>
        <p:nvSpPr>
          <p:cNvPr id="10" name="TextBox 2">
            <a:extLst>
              <a:ext uri="{FF2B5EF4-FFF2-40B4-BE49-F238E27FC236}">
                <a16:creationId xmlns:a16="http://schemas.microsoft.com/office/drawing/2014/main" id="{0B4CD4DD-B45C-1AC5-B0CE-C4726F67BF9C}"/>
              </a:ext>
            </a:extLst>
          </p:cNvPr>
          <p:cNvSpPr txBox="1"/>
          <p:nvPr/>
        </p:nvSpPr>
        <p:spPr>
          <a:xfrm>
            <a:off x="4236524" y="2490094"/>
            <a:ext cx="12573000" cy="1795363"/>
          </a:xfrm>
          <a:prstGeom prst="rect">
            <a:avLst/>
          </a:prstGeom>
        </p:spPr>
        <p:txBody>
          <a:bodyPr wrap="square" lIns="0" tIns="0" rIns="0" bIns="0" rtlCol="0" anchor="t">
            <a:spAutoFit/>
          </a:bodyPr>
          <a:lstStyle/>
          <a:p>
            <a:pPr marL="269877" lvl="1" algn="l">
              <a:lnSpc>
                <a:spcPts val="3500"/>
              </a:lnSpc>
            </a:pPr>
            <a:r>
              <a:rPr lang="es-AR" sz="3200" b="1" dirty="0">
                <a:solidFill>
                  <a:srgbClr val="FFFFFF"/>
                </a:solidFill>
                <a:latin typeface="Montserrat"/>
                <a:ea typeface="Montserrat"/>
                <a:cs typeface="Montserrat"/>
                <a:sym typeface="Montserrat"/>
              </a:rPr>
              <a:t>Una vez hecho el estado contable histórico, se ajusta por un índice de actualización (inflación).</a:t>
            </a:r>
          </a:p>
          <a:p>
            <a:pPr marL="269877" lvl="1" algn="l">
              <a:lnSpc>
                <a:spcPts val="3500"/>
              </a:lnSpc>
            </a:pPr>
            <a:endParaRPr lang="es-AR" sz="3200" b="1" dirty="0">
              <a:solidFill>
                <a:srgbClr val="FFFFFF"/>
              </a:solidFill>
              <a:latin typeface="Montserrat"/>
              <a:ea typeface="Montserrat"/>
              <a:cs typeface="Montserrat"/>
              <a:sym typeface="Montserrat"/>
            </a:endParaRPr>
          </a:p>
          <a:p>
            <a:pPr marL="269877" lvl="1" algn="l">
              <a:lnSpc>
                <a:spcPts val="3500"/>
              </a:lnSpc>
            </a:pPr>
            <a:endParaRPr lang="es-AR" sz="3200" b="1" dirty="0">
              <a:solidFill>
                <a:srgbClr val="FFFFFF"/>
              </a:solidFill>
              <a:latin typeface="Montserrat"/>
              <a:ea typeface="Montserrat"/>
              <a:cs typeface="Montserrat"/>
              <a:sym typeface="Montserrat"/>
            </a:endParaRPr>
          </a:p>
        </p:txBody>
      </p:sp>
      <p:sp>
        <p:nvSpPr>
          <p:cNvPr id="2" name="TextBox 2">
            <a:extLst>
              <a:ext uri="{FF2B5EF4-FFF2-40B4-BE49-F238E27FC236}">
                <a16:creationId xmlns:a16="http://schemas.microsoft.com/office/drawing/2014/main" id="{B8FDBDD3-AA40-4895-DF9D-0D57DF17456F}"/>
              </a:ext>
            </a:extLst>
          </p:cNvPr>
          <p:cNvSpPr txBox="1"/>
          <p:nvPr/>
        </p:nvSpPr>
        <p:spPr>
          <a:xfrm>
            <a:off x="4284149" y="8513864"/>
            <a:ext cx="12573000" cy="897682"/>
          </a:xfrm>
          <a:prstGeom prst="rect">
            <a:avLst/>
          </a:prstGeom>
        </p:spPr>
        <p:txBody>
          <a:bodyPr wrap="square" lIns="0" tIns="0" rIns="0" bIns="0" rtlCol="0" anchor="t">
            <a:spAutoFit/>
          </a:bodyPr>
          <a:lstStyle/>
          <a:p>
            <a:pPr marL="269877" lvl="1" algn="l">
              <a:lnSpc>
                <a:spcPts val="3500"/>
              </a:lnSpc>
            </a:pPr>
            <a:r>
              <a:rPr lang="es-AR" sz="3200" b="1" dirty="0">
                <a:solidFill>
                  <a:srgbClr val="FFFFFF"/>
                </a:solidFill>
                <a:latin typeface="Montserrat"/>
                <a:ea typeface="Montserrat"/>
                <a:cs typeface="Montserrat"/>
                <a:sym typeface="Montserrat"/>
              </a:rPr>
              <a:t>El impuesto se calcula para abonar, desde este balance ajustado por inflación.</a:t>
            </a:r>
          </a:p>
        </p:txBody>
      </p:sp>
      <p:sp>
        <p:nvSpPr>
          <p:cNvPr id="11" name="Rectángulo 10">
            <a:extLst>
              <a:ext uri="{FF2B5EF4-FFF2-40B4-BE49-F238E27FC236}">
                <a16:creationId xmlns:a16="http://schemas.microsoft.com/office/drawing/2014/main" id="{3A0ED121-1F6D-A595-CAF3-53C986D96D11}"/>
              </a:ext>
            </a:extLst>
          </p:cNvPr>
          <p:cNvSpPr/>
          <p:nvPr/>
        </p:nvSpPr>
        <p:spPr>
          <a:xfrm>
            <a:off x="4422058" y="3543300"/>
            <a:ext cx="13792201" cy="4570308"/>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r>
              <a:rPr lang="es-AR" sz="3200" b="1" dirty="0"/>
              <a:t>La necesidad de ajustar por inflación los balances surge por haber calificado la economía argentina como altamente inflacionaria al verificarse, entre otras cuestiones, que la inflación acumulada de los últimos 36 meses se aproximó o superó el 100%.</a:t>
            </a:r>
          </a:p>
          <a:p>
            <a:r>
              <a:rPr lang="es-AR" sz="3200" b="1" dirty="0"/>
              <a:t>Por lo tanto, los patrimonios netos de las empresas subirán pero los resultados de los ejercicios tenderán a disminuir por el efecto de los consumos de esos activos no monetarios (costo de ventas, amortizaciones de bienes de uso e intangibles, bajas de activos, etc.) que aumentarán su valor, reduciendo márgenes de utilidad o incrementando las pérdidas.</a:t>
            </a:r>
          </a:p>
        </p:txBody>
      </p:sp>
    </p:spTree>
    <p:extLst>
      <p:ext uri="{BB962C8B-B14F-4D97-AF65-F5344CB8AC3E}">
        <p14:creationId xmlns:p14="http://schemas.microsoft.com/office/powerpoint/2010/main" val="126916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99F66"/>
        </a:solidFill>
        <a:effectLst/>
      </p:bgPr>
    </p:bg>
    <p:spTree>
      <p:nvGrpSpPr>
        <p:cNvPr id="1" name="">
          <a:extLst>
            <a:ext uri="{FF2B5EF4-FFF2-40B4-BE49-F238E27FC236}">
              <a16:creationId xmlns:a16="http://schemas.microsoft.com/office/drawing/2014/main" id="{AFD078A7-5BD2-38A5-9C12-E0D47FF8468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AA9F483-A5B0-5D6F-0566-A2B242E3CF1E}"/>
              </a:ext>
            </a:extLst>
          </p:cNvPr>
          <p:cNvSpPr/>
          <p:nvPr/>
        </p:nvSpPr>
        <p:spPr>
          <a:xfrm>
            <a:off x="-952516" y="1028700"/>
            <a:ext cx="2911221" cy="8229600"/>
          </a:xfrm>
          <a:custGeom>
            <a:avLst/>
            <a:gdLst/>
            <a:ahLst/>
            <a:cxnLst/>
            <a:rect l="l" t="t" r="r" b="b"/>
            <a:pathLst>
              <a:path w="2911221" h="8229600">
                <a:moveTo>
                  <a:pt x="0" y="0"/>
                </a:moveTo>
                <a:lnTo>
                  <a:pt x="2911221" y="0"/>
                </a:lnTo>
                <a:lnTo>
                  <a:pt x="2911221"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5" name="Freeform 5">
            <a:extLst>
              <a:ext uri="{FF2B5EF4-FFF2-40B4-BE49-F238E27FC236}">
                <a16:creationId xmlns:a16="http://schemas.microsoft.com/office/drawing/2014/main" id="{B97D559B-D8A8-AC2E-E6BC-8080AAADB693}"/>
              </a:ext>
            </a:extLst>
          </p:cNvPr>
          <p:cNvSpPr/>
          <p:nvPr/>
        </p:nvSpPr>
        <p:spPr>
          <a:xfrm>
            <a:off x="16332441" y="1028700"/>
            <a:ext cx="2911221" cy="8229600"/>
          </a:xfrm>
          <a:custGeom>
            <a:avLst/>
            <a:gdLst/>
            <a:ahLst/>
            <a:cxnLst/>
            <a:rect l="l" t="t" r="r" b="b"/>
            <a:pathLst>
              <a:path w="2911221" h="8229600">
                <a:moveTo>
                  <a:pt x="0" y="0"/>
                </a:moveTo>
                <a:lnTo>
                  <a:pt x="2911221" y="0"/>
                </a:lnTo>
                <a:lnTo>
                  <a:pt x="2911221"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4" name="TextBox 3">
            <a:extLst>
              <a:ext uri="{FF2B5EF4-FFF2-40B4-BE49-F238E27FC236}">
                <a16:creationId xmlns:a16="http://schemas.microsoft.com/office/drawing/2014/main" id="{90F25C3A-E47D-F3FF-C92E-280BB321890A}"/>
              </a:ext>
            </a:extLst>
          </p:cNvPr>
          <p:cNvSpPr txBox="1"/>
          <p:nvPr/>
        </p:nvSpPr>
        <p:spPr>
          <a:xfrm>
            <a:off x="2514600" y="30079"/>
            <a:ext cx="14808441" cy="1758430"/>
          </a:xfrm>
          <a:prstGeom prst="rect">
            <a:avLst/>
          </a:prstGeom>
        </p:spPr>
        <p:txBody>
          <a:bodyPr wrap="square" lIns="0" tIns="0" rIns="0" bIns="0" rtlCol="0" anchor="t">
            <a:spAutoFit/>
          </a:bodyPr>
          <a:lstStyle/>
          <a:p>
            <a:pPr algn="l">
              <a:lnSpc>
                <a:spcPct val="150000"/>
              </a:lnSpc>
            </a:pPr>
            <a:r>
              <a:rPr lang="es-AR" sz="4000" dirty="0">
                <a:solidFill>
                  <a:srgbClr val="FFFFFF"/>
                </a:solidFill>
                <a:latin typeface="Archivo Black"/>
                <a:ea typeface="Archivo Black"/>
                <a:cs typeface="Archivo Black"/>
                <a:sym typeface="Archivo Black"/>
              </a:rPr>
              <a:t>IMPACTO DEL NO AJUSTE POR INFLACIÓN EN         VALUACIÓN DE BIENES DE CAMBIO</a:t>
            </a:r>
          </a:p>
        </p:txBody>
      </p:sp>
      <p:graphicFrame>
        <p:nvGraphicFramePr>
          <p:cNvPr id="7" name="Tabla 6">
            <a:extLst>
              <a:ext uri="{FF2B5EF4-FFF2-40B4-BE49-F238E27FC236}">
                <a16:creationId xmlns:a16="http://schemas.microsoft.com/office/drawing/2014/main" id="{30D1251C-7D21-8F76-BA77-31201D2A476C}"/>
              </a:ext>
            </a:extLst>
          </p:cNvPr>
          <p:cNvGraphicFramePr>
            <a:graphicFrameLocks noGrp="1"/>
          </p:cNvGraphicFramePr>
          <p:nvPr>
            <p:extLst>
              <p:ext uri="{D42A27DB-BD31-4B8C-83A1-F6EECF244321}">
                <p14:modId xmlns:p14="http://schemas.microsoft.com/office/powerpoint/2010/main" val="1506709256"/>
              </p:ext>
            </p:extLst>
          </p:nvPr>
        </p:nvGraphicFramePr>
        <p:xfrm>
          <a:off x="2134168" y="2069499"/>
          <a:ext cx="14019663" cy="6148001"/>
        </p:xfrm>
        <a:graphic>
          <a:graphicData uri="http://schemas.openxmlformats.org/drawingml/2006/table">
            <a:tbl>
              <a:tblPr firstRow="1" bandRow="1"/>
              <a:tblGrid>
                <a:gridCol w="4673221">
                  <a:extLst>
                    <a:ext uri="{9D8B030D-6E8A-4147-A177-3AD203B41FA5}">
                      <a16:colId xmlns:a16="http://schemas.microsoft.com/office/drawing/2014/main" val="20000"/>
                    </a:ext>
                  </a:extLst>
                </a:gridCol>
                <a:gridCol w="4673221">
                  <a:extLst>
                    <a:ext uri="{9D8B030D-6E8A-4147-A177-3AD203B41FA5}">
                      <a16:colId xmlns:a16="http://schemas.microsoft.com/office/drawing/2014/main" val="20001"/>
                    </a:ext>
                  </a:extLst>
                </a:gridCol>
                <a:gridCol w="4673221">
                  <a:extLst>
                    <a:ext uri="{9D8B030D-6E8A-4147-A177-3AD203B41FA5}">
                      <a16:colId xmlns:a16="http://schemas.microsoft.com/office/drawing/2014/main" val="20002"/>
                    </a:ext>
                  </a:extLst>
                </a:gridCol>
              </a:tblGrid>
              <a:tr h="727397">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endParaRPr lang="es-ES" sz="2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r>
                        <a:rPr lang="es-ES" sz="2800" dirty="0"/>
                        <a:t>INVERNADA: 1000 CAB</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endParaRPr lang="es-ES" sz="28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15E28"/>
                    </a:solidFill>
                  </a:tcPr>
                </a:tc>
                <a:extLst>
                  <a:ext uri="{0D108BD9-81ED-4DB2-BD59-A6C34878D82A}">
                    <a16:rowId xmlns:a16="http://schemas.microsoft.com/office/drawing/2014/main" val="10000"/>
                  </a:ext>
                </a:extLst>
              </a:tr>
              <a:tr h="1255508">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SIN AJUSTE POR</a:t>
                      </a:r>
                      <a:r>
                        <a:rPr lang="es-ES" sz="2800" baseline="0" dirty="0"/>
                        <a:t> INFLACIÓN</a:t>
                      </a:r>
                      <a:endParaRPr lang="es-ES" sz="2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endParaRPr lang="es-ES" sz="2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CON AJUSTE POR INFLACIÓN (20%)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extLst>
                  <a:ext uri="{0D108BD9-81ED-4DB2-BD59-A6C34878D82A}">
                    <a16:rowId xmlns:a16="http://schemas.microsoft.com/office/drawing/2014/main" val="10001"/>
                  </a:ext>
                </a:extLst>
              </a:tr>
              <a:tr h="727397">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01/07/23: $ 7000000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endParaRPr lang="es-ES" sz="2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01/07/23: $ 84,000,000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extLst>
                  <a:ext uri="{0D108BD9-81ED-4DB2-BD59-A6C34878D82A}">
                    <a16:rowId xmlns:a16="http://schemas.microsoft.com/office/drawing/2014/main" val="10002"/>
                  </a:ext>
                </a:extLst>
              </a:tr>
              <a:tr h="727397">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30/06/24: $ 9000000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endParaRPr lang="es-ES" sz="2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30/06/24: $ 90,000,000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extLst>
                  <a:ext uri="{0D108BD9-81ED-4DB2-BD59-A6C34878D82A}">
                    <a16:rowId xmlns:a16="http://schemas.microsoft.com/office/drawing/2014/main" val="10003"/>
                  </a:ext>
                </a:extLst>
              </a:tr>
              <a:tr h="727397">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G</a:t>
                      </a:r>
                      <a:r>
                        <a:rPr lang="es-ES" sz="2800" baseline="0" dirty="0"/>
                        <a:t>ANANCIA IMP.: $ 20000000</a:t>
                      </a:r>
                      <a:endParaRPr lang="es-E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endParaRPr lang="es-ES" sz="2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GANANCIA</a:t>
                      </a:r>
                      <a:r>
                        <a:rPr lang="es-ES" sz="2800" baseline="0" dirty="0"/>
                        <a:t> IMP.: $ 6000000</a:t>
                      </a:r>
                      <a:endParaRPr lang="es-E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extLst>
                  <a:ext uri="{0D108BD9-81ED-4DB2-BD59-A6C34878D82A}">
                    <a16:rowId xmlns:a16="http://schemas.microsoft.com/office/drawing/2014/main" val="10004"/>
                  </a:ext>
                </a:extLst>
              </a:tr>
              <a:tr h="727397">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(X 25%</a:t>
                      </a:r>
                      <a:r>
                        <a:rPr lang="es-ES" sz="2800" baseline="0" dirty="0"/>
                        <a:t>)              $ 5000000</a:t>
                      </a:r>
                      <a:endParaRPr lang="es-E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endParaRPr lang="es-ES" sz="2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(X 25%)                  $</a:t>
                      </a:r>
                      <a:r>
                        <a:rPr lang="es-ES" sz="2800" baseline="0" dirty="0"/>
                        <a:t> 1500000</a:t>
                      </a:r>
                      <a:endParaRPr lang="es-E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extLst>
                  <a:ext uri="{0D108BD9-81ED-4DB2-BD59-A6C34878D82A}">
                    <a16:rowId xmlns:a16="http://schemas.microsoft.com/office/drawing/2014/main" val="10005"/>
                  </a:ext>
                </a:extLst>
              </a:tr>
              <a:tr h="1255508">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endParaRPr lang="es-E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IMPUESTO EXCESIVO POR DISTORSIÓN:</a:t>
                      </a:r>
                      <a:r>
                        <a:rPr lang="es-ES" sz="2800" baseline="0" dirty="0"/>
                        <a:t>      $3500000</a:t>
                      </a:r>
                      <a:endParaRPr lang="es-E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endParaRPr lang="es-E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65401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7E56D-9C52-A4E5-C4C3-95FF36F2FAB9}"/>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CA27947F-EF10-594A-CBD8-31530596049A}"/>
              </a:ext>
            </a:extLst>
          </p:cNvPr>
          <p:cNvSpPr txBox="1"/>
          <p:nvPr/>
        </p:nvSpPr>
        <p:spPr>
          <a:xfrm>
            <a:off x="304800" y="845725"/>
            <a:ext cx="12954000" cy="1231106"/>
          </a:xfrm>
          <a:prstGeom prst="rect">
            <a:avLst/>
          </a:prstGeom>
        </p:spPr>
        <p:txBody>
          <a:bodyPr wrap="square" lIns="0" tIns="0" rIns="0" bIns="0" rtlCol="0" anchor="t">
            <a:spAutoFit/>
          </a:bodyPr>
          <a:lstStyle/>
          <a:p>
            <a:r>
              <a:rPr lang="es-AR" sz="4000" dirty="0">
                <a:solidFill>
                  <a:srgbClr val="347571"/>
                </a:solidFill>
                <a:latin typeface="Archivo Black"/>
                <a:ea typeface="Archivo Black"/>
                <a:cs typeface="Archivo Black"/>
                <a:sym typeface="Archivo Black"/>
              </a:rPr>
              <a:t>IMPACTO DEL NO AJUSTE POR INFLACIÓN EN VALUACIÓN DE BIENES DE CAMBIO</a:t>
            </a:r>
          </a:p>
        </p:txBody>
      </p:sp>
      <p:sp>
        <p:nvSpPr>
          <p:cNvPr id="7" name="TextBox 7">
            <a:extLst>
              <a:ext uri="{FF2B5EF4-FFF2-40B4-BE49-F238E27FC236}">
                <a16:creationId xmlns:a16="http://schemas.microsoft.com/office/drawing/2014/main" id="{AF8DD25A-07DE-5EA9-1968-27F11A5E76B2}"/>
              </a:ext>
            </a:extLst>
          </p:cNvPr>
          <p:cNvSpPr txBox="1"/>
          <p:nvPr/>
        </p:nvSpPr>
        <p:spPr>
          <a:xfrm>
            <a:off x="2224157" y="4188589"/>
            <a:ext cx="6322921" cy="860424"/>
          </a:xfrm>
          <a:prstGeom prst="rect">
            <a:avLst/>
          </a:prstGeom>
        </p:spPr>
        <p:txBody>
          <a:bodyPr lIns="0" tIns="0" rIns="0" bIns="0" rtlCol="0" anchor="t">
            <a:spAutoFit/>
          </a:bodyPr>
          <a:lstStyle/>
          <a:p>
            <a:pPr algn="l">
              <a:lnSpc>
                <a:spcPts val="3500"/>
              </a:lnSpc>
            </a:pPr>
            <a:r>
              <a:rPr lang="en-US" sz="2500" b="1" dirty="0">
                <a:solidFill>
                  <a:srgbClr val="FFFFFF"/>
                </a:solidFill>
                <a:latin typeface="Montserrat Bold"/>
                <a:ea typeface="Montserrat Bold"/>
                <a:cs typeface="Montserrat Bold"/>
                <a:sym typeface="Montserrat Bold"/>
              </a:rPr>
              <a:t>Why should we learn about money and finance?</a:t>
            </a:r>
          </a:p>
        </p:txBody>
      </p:sp>
      <p:sp>
        <p:nvSpPr>
          <p:cNvPr id="8" name="Freeform 8">
            <a:extLst>
              <a:ext uri="{FF2B5EF4-FFF2-40B4-BE49-F238E27FC236}">
                <a16:creationId xmlns:a16="http://schemas.microsoft.com/office/drawing/2014/main" id="{FA35D77B-A284-6357-069A-158835EEA19A}"/>
              </a:ext>
            </a:extLst>
          </p:cNvPr>
          <p:cNvSpPr/>
          <p:nvPr/>
        </p:nvSpPr>
        <p:spPr>
          <a:xfrm>
            <a:off x="12963139" y="183753"/>
            <a:ext cx="4776861" cy="3934397"/>
          </a:xfrm>
          <a:custGeom>
            <a:avLst/>
            <a:gdLst/>
            <a:ahLst/>
            <a:cxnLst/>
            <a:rect l="l" t="t" r="r" b="b"/>
            <a:pathLst>
              <a:path w="4776861" h="3934397">
                <a:moveTo>
                  <a:pt x="0" y="0"/>
                </a:moveTo>
                <a:lnTo>
                  <a:pt x="4776861" y="0"/>
                </a:lnTo>
                <a:lnTo>
                  <a:pt x="4776861" y="3934397"/>
                </a:lnTo>
                <a:lnTo>
                  <a:pt x="0" y="3934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9" name="Freeform 9">
            <a:extLst>
              <a:ext uri="{FF2B5EF4-FFF2-40B4-BE49-F238E27FC236}">
                <a16:creationId xmlns:a16="http://schemas.microsoft.com/office/drawing/2014/main" id="{98E7A0E2-9685-C5C7-2067-F29E6030261F}"/>
              </a:ext>
            </a:extLst>
          </p:cNvPr>
          <p:cNvSpPr/>
          <p:nvPr/>
        </p:nvSpPr>
        <p:spPr>
          <a:xfrm>
            <a:off x="14549513" y="4064329"/>
            <a:ext cx="3711199" cy="3225369"/>
          </a:xfrm>
          <a:custGeom>
            <a:avLst/>
            <a:gdLst/>
            <a:ahLst/>
            <a:cxnLst/>
            <a:rect l="l" t="t" r="r" b="b"/>
            <a:pathLst>
              <a:path w="3711199" h="3225369">
                <a:moveTo>
                  <a:pt x="0" y="0"/>
                </a:moveTo>
                <a:lnTo>
                  <a:pt x="3711199" y="0"/>
                </a:lnTo>
                <a:lnTo>
                  <a:pt x="3711199" y="3225369"/>
                </a:lnTo>
                <a:lnTo>
                  <a:pt x="0" y="32253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AR"/>
          </a:p>
        </p:txBody>
      </p:sp>
      <p:sp>
        <p:nvSpPr>
          <p:cNvPr id="10" name="Freeform 10">
            <a:extLst>
              <a:ext uri="{FF2B5EF4-FFF2-40B4-BE49-F238E27FC236}">
                <a16:creationId xmlns:a16="http://schemas.microsoft.com/office/drawing/2014/main" id="{23CBDEFB-E7B9-158C-5068-36DF50228CD3}"/>
              </a:ext>
            </a:extLst>
          </p:cNvPr>
          <p:cNvSpPr/>
          <p:nvPr/>
        </p:nvSpPr>
        <p:spPr>
          <a:xfrm>
            <a:off x="12963183" y="7307315"/>
            <a:ext cx="4776817" cy="2813979"/>
          </a:xfrm>
          <a:custGeom>
            <a:avLst/>
            <a:gdLst/>
            <a:ahLst/>
            <a:cxnLst/>
            <a:rect l="l" t="t" r="r" b="b"/>
            <a:pathLst>
              <a:path w="4776817" h="2813979">
                <a:moveTo>
                  <a:pt x="0" y="0"/>
                </a:moveTo>
                <a:lnTo>
                  <a:pt x="4776817" y="0"/>
                </a:lnTo>
                <a:lnTo>
                  <a:pt x="4776817" y="2813979"/>
                </a:lnTo>
                <a:lnTo>
                  <a:pt x="0" y="28139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AR"/>
          </a:p>
        </p:txBody>
      </p:sp>
      <p:graphicFrame>
        <p:nvGraphicFramePr>
          <p:cNvPr id="14" name="Tabla 13">
            <a:extLst>
              <a:ext uri="{FF2B5EF4-FFF2-40B4-BE49-F238E27FC236}">
                <a16:creationId xmlns:a16="http://schemas.microsoft.com/office/drawing/2014/main" id="{AFB1DCF2-E350-5FFB-A104-231A0229CB20}"/>
              </a:ext>
            </a:extLst>
          </p:cNvPr>
          <p:cNvGraphicFramePr>
            <a:graphicFrameLocks noGrp="1"/>
          </p:cNvGraphicFramePr>
          <p:nvPr>
            <p:extLst>
              <p:ext uri="{D42A27DB-BD31-4B8C-83A1-F6EECF244321}">
                <p14:modId xmlns:p14="http://schemas.microsoft.com/office/powerpoint/2010/main" val="1761148121"/>
              </p:ext>
            </p:extLst>
          </p:nvPr>
        </p:nvGraphicFramePr>
        <p:xfrm>
          <a:off x="1600199" y="2838681"/>
          <a:ext cx="11362940" cy="3706784"/>
        </p:xfrm>
        <a:graphic>
          <a:graphicData uri="http://schemas.openxmlformats.org/drawingml/2006/table">
            <a:tbl>
              <a:tblPr firstRow="1" bandRow="1"/>
              <a:tblGrid>
                <a:gridCol w="5681470">
                  <a:extLst>
                    <a:ext uri="{9D8B030D-6E8A-4147-A177-3AD203B41FA5}">
                      <a16:colId xmlns:a16="http://schemas.microsoft.com/office/drawing/2014/main" val="20000"/>
                    </a:ext>
                  </a:extLst>
                </a:gridCol>
                <a:gridCol w="5681470">
                  <a:extLst>
                    <a:ext uri="{9D8B030D-6E8A-4147-A177-3AD203B41FA5}">
                      <a16:colId xmlns:a16="http://schemas.microsoft.com/office/drawing/2014/main" val="20001"/>
                    </a:ext>
                  </a:extLst>
                </a:gridCol>
              </a:tblGrid>
              <a:tr h="926696">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r>
                        <a:rPr lang="es-ES" sz="3200" dirty="0"/>
                        <a:t>(1998) COMPRA U$S 1.000.000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r>
                        <a:rPr lang="es-ES" sz="3200" dirty="0"/>
                        <a:t>= $ 1.000.000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15E28"/>
                    </a:solidFill>
                  </a:tcPr>
                </a:tc>
                <a:extLst>
                  <a:ext uri="{0D108BD9-81ED-4DB2-BD59-A6C34878D82A}">
                    <a16:rowId xmlns:a16="http://schemas.microsoft.com/office/drawing/2014/main" val="10000"/>
                  </a:ext>
                </a:extLst>
              </a:tr>
              <a:tr h="926696">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3200" dirty="0"/>
                        <a:t>(</a:t>
                      </a:r>
                      <a:r>
                        <a:rPr lang="es-ES" sz="3200" b="1" dirty="0"/>
                        <a:t>2024</a:t>
                      </a:r>
                      <a:r>
                        <a:rPr lang="es-ES" sz="3200" dirty="0"/>
                        <a:t>) VENDE U$S</a:t>
                      </a:r>
                      <a:r>
                        <a:rPr lang="es-ES" sz="3200" baseline="0" dirty="0"/>
                        <a:t> 800.000</a:t>
                      </a:r>
                      <a:endParaRPr lang="es-ES" sz="3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3200" dirty="0"/>
                        <a:t>$ 800.000.000 (TC:</a:t>
                      </a:r>
                      <a:r>
                        <a:rPr lang="es-ES" sz="3200" baseline="0" dirty="0"/>
                        <a:t> 1000)</a:t>
                      </a:r>
                      <a:endParaRPr lang="es-ES" sz="3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extLst>
                  <a:ext uri="{0D108BD9-81ED-4DB2-BD59-A6C34878D82A}">
                    <a16:rowId xmlns:a16="http://schemas.microsoft.com/office/drawing/2014/main" val="10001"/>
                  </a:ext>
                </a:extLst>
              </a:tr>
              <a:tr h="926696">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3200" dirty="0"/>
                        <a:t>PÉRDIDA DE U$S 200.000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3200" dirty="0"/>
                        <a:t>GANANCIA IMP. $ 799.000.000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extLst>
                  <a:ext uri="{0D108BD9-81ED-4DB2-BD59-A6C34878D82A}">
                    <a16:rowId xmlns:a16="http://schemas.microsoft.com/office/drawing/2014/main" val="10002"/>
                  </a:ext>
                </a:extLst>
              </a:tr>
              <a:tr h="926696">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endParaRPr lang="es-ES" sz="3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3200" dirty="0"/>
                        <a:t>(X 25%)                  $ 199.750.000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3313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99F66"/>
        </a:solidFill>
        <a:effectLst/>
      </p:bgPr>
    </p:bg>
    <p:spTree>
      <p:nvGrpSpPr>
        <p:cNvPr id="1" name="">
          <a:extLst>
            <a:ext uri="{FF2B5EF4-FFF2-40B4-BE49-F238E27FC236}">
              <a16:creationId xmlns:a16="http://schemas.microsoft.com/office/drawing/2014/main" id="{1FA89508-0118-F9D1-2A46-93B92948849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B78DCCE-A95A-90DE-B2AA-AECCBADA2F8E}"/>
              </a:ext>
            </a:extLst>
          </p:cNvPr>
          <p:cNvGrpSpPr/>
          <p:nvPr/>
        </p:nvGrpSpPr>
        <p:grpSpPr>
          <a:xfrm>
            <a:off x="-984186" y="0"/>
            <a:ext cx="20574000" cy="10287000"/>
            <a:chOff x="0" y="0"/>
            <a:chExt cx="27432000" cy="13716000"/>
          </a:xfrm>
        </p:grpSpPr>
        <p:sp>
          <p:nvSpPr>
            <p:cNvPr id="3" name="Freeform 3">
              <a:extLst>
                <a:ext uri="{FF2B5EF4-FFF2-40B4-BE49-F238E27FC236}">
                  <a16:creationId xmlns:a16="http://schemas.microsoft.com/office/drawing/2014/main" id="{9063C271-81AA-256C-F42C-DA6A1338EAA2}"/>
                </a:ext>
              </a:extLst>
            </p:cNvPr>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4" name="Freeform 4">
              <a:extLst>
                <a:ext uri="{FF2B5EF4-FFF2-40B4-BE49-F238E27FC236}">
                  <a16:creationId xmlns:a16="http://schemas.microsoft.com/office/drawing/2014/main" id="{B0A55780-F8B9-DF0F-8D03-1D968450C3A3}"/>
                </a:ext>
              </a:extLst>
            </p:cNvPr>
            <p:cNvSpPr/>
            <p:nvPr/>
          </p:nvSpPr>
          <p:spPr>
            <a:xfrm>
              <a:off x="1371600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grpSp>
      <p:grpSp>
        <p:nvGrpSpPr>
          <p:cNvPr id="5" name="Group 5">
            <a:extLst>
              <a:ext uri="{FF2B5EF4-FFF2-40B4-BE49-F238E27FC236}">
                <a16:creationId xmlns:a16="http://schemas.microsoft.com/office/drawing/2014/main" id="{60B3D4A6-AD71-3A86-C247-02A1997472C2}"/>
              </a:ext>
            </a:extLst>
          </p:cNvPr>
          <p:cNvGrpSpPr/>
          <p:nvPr/>
        </p:nvGrpSpPr>
        <p:grpSpPr>
          <a:xfrm>
            <a:off x="0" y="-257154"/>
            <a:ext cx="15032215" cy="4194941"/>
            <a:chOff x="0" y="-38100"/>
            <a:chExt cx="2227174" cy="621523"/>
          </a:xfrm>
        </p:grpSpPr>
        <p:sp>
          <p:nvSpPr>
            <p:cNvPr id="6" name="Freeform 6">
              <a:extLst>
                <a:ext uri="{FF2B5EF4-FFF2-40B4-BE49-F238E27FC236}">
                  <a16:creationId xmlns:a16="http://schemas.microsoft.com/office/drawing/2014/main" id="{5D71ECD0-D487-3A2E-B7B1-E61348FC9F2D}"/>
                </a:ext>
              </a:extLst>
            </p:cNvPr>
            <p:cNvSpPr/>
            <p:nvPr/>
          </p:nvSpPr>
          <p:spPr>
            <a:xfrm>
              <a:off x="0" y="0"/>
              <a:ext cx="2227174" cy="344339"/>
            </a:xfrm>
            <a:custGeom>
              <a:avLst/>
              <a:gdLst/>
              <a:ahLst/>
              <a:cxnLst/>
              <a:rect l="l" t="t" r="r" b="b"/>
              <a:pathLst>
                <a:path w="2227174" h="583423">
                  <a:moveTo>
                    <a:pt x="2023974" y="0"/>
                  </a:moveTo>
                  <a:lnTo>
                    <a:pt x="0" y="0"/>
                  </a:lnTo>
                  <a:lnTo>
                    <a:pt x="0" y="583423"/>
                  </a:lnTo>
                  <a:lnTo>
                    <a:pt x="2023974" y="583423"/>
                  </a:lnTo>
                  <a:lnTo>
                    <a:pt x="2227174" y="291711"/>
                  </a:lnTo>
                  <a:lnTo>
                    <a:pt x="2023974" y="0"/>
                  </a:lnTo>
                  <a:close/>
                </a:path>
              </a:pathLst>
            </a:custGeom>
            <a:solidFill>
              <a:srgbClr val="FFFFFF"/>
            </a:solidFill>
          </p:spPr>
          <p:txBody>
            <a:bodyPr/>
            <a:lstStyle/>
            <a:p>
              <a:endParaRPr lang="es-AR"/>
            </a:p>
          </p:txBody>
        </p:sp>
        <p:sp>
          <p:nvSpPr>
            <p:cNvPr id="7" name="TextBox 7">
              <a:extLst>
                <a:ext uri="{FF2B5EF4-FFF2-40B4-BE49-F238E27FC236}">
                  <a16:creationId xmlns:a16="http://schemas.microsoft.com/office/drawing/2014/main" id="{455102A5-61FD-9647-F986-0E36A5712234}"/>
                </a:ext>
              </a:extLst>
            </p:cNvPr>
            <p:cNvSpPr txBox="1"/>
            <p:nvPr/>
          </p:nvSpPr>
          <p:spPr>
            <a:xfrm>
              <a:off x="0" y="-38100"/>
              <a:ext cx="2112874" cy="621523"/>
            </a:xfrm>
            <a:prstGeom prst="rect">
              <a:avLst/>
            </a:prstGeom>
          </p:spPr>
          <p:txBody>
            <a:bodyPr lIns="50800" tIns="50800" rIns="50800" bIns="50800" rtlCol="0" anchor="ctr"/>
            <a:lstStyle/>
            <a:p>
              <a:pPr algn="ctr">
                <a:lnSpc>
                  <a:spcPts val="2659"/>
                </a:lnSpc>
              </a:pPr>
              <a:endParaRPr/>
            </a:p>
          </p:txBody>
        </p:sp>
      </p:grpSp>
      <p:sp>
        <p:nvSpPr>
          <p:cNvPr id="8" name="TextBox 8">
            <a:extLst>
              <a:ext uri="{FF2B5EF4-FFF2-40B4-BE49-F238E27FC236}">
                <a16:creationId xmlns:a16="http://schemas.microsoft.com/office/drawing/2014/main" id="{8CCDC7C7-5678-8BD8-C26A-9F2141F7BBD3}"/>
              </a:ext>
            </a:extLst>
          </p:cNvPr>
          <p:cNvSpPr txBox="1"/>
          <p:nvPr/>
        </p:nvSpPr>
        <p:spPr>
          <a:xfrm>
            <a:off x="603616" y="486099"/>
            <a:ext cx="13870772" cy="1354217"/>
          </a:xfrm>
          <a:prstGeom prst="rect">
            <a:avLst/>
          </a:prstGeom>
        </p:spPr>
        <p:txBody>
          <a:bodyPr wrap="square" lIns="0" tIns="0" rIns="0" bIns="0" rtlCol="0" anchor="t">
            <a:spAutoFit/>
          </a:bodyPr>
          <a:lstStyle/>
          <a:p>
            <a:pPr algn="l"/>
            <a:r>
              <a:rPr lang="es-AR" sz="4400" dirty="0">
                <a:solidFill>
                  <a:srgbClr val="347571"/>
                </a:solidFill>
                <a:latin typeface="Archivo Black"/>
                <a:ea typeface="Archivo Black"/>
                <a:cs typeface="Archivo Black"/>
                <a:sym typeface="Archivo Black"/>
              </a:rPr>
              <a:t>FORMA DE DETERMINACIÓN DE IMP. A LAS GANANCIAS</a:t>
            </a:r>
          </a:p>
        </p:txBody>
      </p:sp>
      <p:graphicFrame>
        <p:nvGraphicFramePr>
          <p:cNvPr id="10" name="Tabla 9">
            <a:extLst>
              <a:ext uri="{FF2B5EF4-FFF2-40B4-BE49-F238E27FC236}">
                <a16:creationId xmlns:a16="http://schemas.microsoft.com/office/drawing/2014/main" id="{816DBD1B-5371-F72E-63AE-815DCD616331}"/>
              </a:ext>
            </a:extLst>
          </p:cNvPr>
          <p:cNvGraphicFramePr>
            <a:graphicFrameLocks noGrp="1"/>
          </p:cNvGraphicFramePr>
          <p:nvPr>
            <p:extLst>
              <p:ext uri="{D42A27DB-BD31-4B8C-83A1-F6EECF244321}">
                <p14:modId xmlns:p14="http://schemas.microsoft.com/office/powerpoint/2010/main" val="3140087793"/>
              </p:ext>
            </p:extLst>
          </p:nvPr>
        </p:nvGraphicFramePr>
        <p:xfrm>
          <a:off x="1752600" y="2701286"/>
          <a:ext cx="13753363" cy="7228579"/>
        </p:xfrm>
        <a:graphic>
          <a:graphicData uri="http://schemas.openxmlformats.org/drawingml/2006/table">
            <a:tbl>
              <a:tblPr firstRow="1" bandRow="1"/>
              <a:tblGrid>
                <a:gridCol w="6870139">
                  <a:extLst>
                    <a:ext uri="{9D8B030D-6E8A-4147-A177-3AD203B41FA5}">
                      <a16:colId xmlns:a16="http://schemas.microsoft.com/office/drawing/2014/main" val="20000"/>
                    </a:ext>
                  </a:extLst>
                </a:gridCol>
                <a:gridCol w="6883224">
                  <a:extLst>
                    <a:ext uri="{9D8B030D-6E8A-4147-A177-3AD203B41FA5}">
                      <a16:colId xmlns:a16="http://schemas.microsoft.com/office/drawing/2014/main" val="20001"/>
                    </a:ext>
                  </a:extLst>
                </a:gridCol>
              </a:tblGrid>
              <a:tr h="743220">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r>
                        <a:rPr lang="es-ES" sz="2800" dirty="0"/>
                        <a:t>PERSONAS FÍSICAS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r>
                        <a:rPr lang="es-ES" sz="2800" dirty="0"/>
                        <a:t>PERSONAS JURÍDICAS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15E28"/>
                    </a:solidFill>
                  </a:tcPr>
                </a:tc>
                <a:extLst>
                  <a:ext uri="{0D108BD9-81ED-4DB2-BD59-A6C34878D82A}">
                    <a16:rowId xmlns:a16="http://schemas.microsoft.com/office/drawing/2014/main" val="10000"/>
                  </a:ext>
                </a:extLst>
              </a:tr>
              <a:tr h="743220">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GANANCIA BRUTA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GANANCIA BRUTA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extLst>
                  <a:ext uri="{0D108BD9-81ED-4DB2-BD59-A6C34878D82A}">
                    <a16:rowId xmlns:a16="http://schemas.microsoft.com/office/drawing/2014/main" val="10001"/>
                  </a:ext>
                </a:extLst>
              </a:tr>
              <a:tr h="743220">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(MENOS) GASTOS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u="sng" dirty="0"/>
                        <a:t>(MENOS) GASTOS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extLst>
                  <a:ext uri="{0D108BD9-81ED-4DB2-BD59-A6C34878D82A}">
                    <a16:rowId xmlns:a16="http://schemas.microsoft.com/office/drawing/2014/main" val="10002"/>
                  </a:ext>
                </a:extLst>
              </a:tr>
              <a:tr h="743220">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2800" u="sng" dirty="0"/>
                        <a:t>(MENOS) DEDUCCIONES PERSONALES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endParaRPr lang="es-ES" sz="2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extLst>
                  <a:ext uri="{0D108BD9-81ED-4DB2-BD59-A6C34878D82A}">
                    <a16:rowId xmlns:a16="http://schemas.microsoft.com/office/drawing/2014/main" val="10003"/>
                  </a:ext>
                </a:extLst>
              </a:tr>
              <a:tr h="743220">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b="1" dirty="0"/>
                        <a:t>GANANCIA NETA IMPONIBLE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b="1" dirty="0"/>
                        <a:t>GANANCIA NETA</a:t>
                      </a:r>
                      <a:r>
                        <a:rPr lang="es-ES" sz="2800" b="1" baseline="0" dirty="0"/>
                        <a:t> IMPONIBLE</a:t>
                      </a:r>
                      <a:endParaRPr lang="es-ES" sz="2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extLst>
                  <a:ext uri="{0D108BD9-81ED-4DB2-BD59-A6C34878D82A}">
                    <a16:rowId xmlns:a16="http://schemas.microsoft.com/office/drawing/2014/main" val="10004"/>
                  </a:ext>
                </a:extLst>
              </a:tr>
              <a:tr h="743220">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u="sng" dirty="0"/>
                        <a:t>(POR) ALÍCUOTA</a:t>
                      </a:r>
                      <a:r>
                        <a:rPr lang="es-ES" sz="2800" u="sng" baseline="0" dirty="0"/>
                        <a:t> (DEL 5% AL 35%)</a:t>
                      </a:r>
                      <a:endParaRPr lang="es-ES" sz="2800" u="sng"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u="sng" dirty="0"/>
                        <a:t>(POR) ALÍCUOTA</a:t>
                      </a:r>
                      <a:r>
                        <a:rPr lang="es-ES" sz="2800" u="sng" baseline="0" dirty="0"/>
                        <a:t> (DEL 25% AL 35%)</a:t>
                      </a:r>
                      <a:endParaRPr lang="es-ES" sz="2800" u="sng"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extLst>
                  <a:ext uri="{0D108BD9-81ED-4DB2-BD59-A6C34878D82A}">
                    <a16:rowId xmlns:a16="http://schemas.microsoft.com/office/drawing/2014/main" val="10005"/>
                  </a:ext>
                </a:extLst>
              </a:tr>
              <a:tr h="743220">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b="1" dirty="0"/>
                        <a:t>IMPUESTO DETERMINADO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b="1" dirty="0"/>
                        <a:t>IMPUESTO DETERMINADO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extLst>
                  <a:ext uri="{0D108BD9-81ED-4DB2-BD59-A6C34878D82A}">
                    <a16:rowId xmlns:a16="http://schemas.microsoft.com/office/drawing/2014/main" val="10006"/>
                  </a:ext>
                </a:extLst>
              </a:tr>
              <a:tr h="1282819">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(MENOS) ANTICIPOS,</a:t>
                      </a:r>
                      <a:r>
                        <a:rPr lang="es-ES" sz="2800" baseline="0" dirty="0"/>
                        <a:t> RETENC. Y </a:t>
                      </a:r>
                      <a:r>
                        <a:rPr lang="es-ES" sz="2800" u="sng" baseline="0" dirty="0"/>
                        <a:t>PERCEP.</a:t>
                      </a:r>
                      <a:endParaRPr lang="es-ES" sz="2800" u="sng"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(MENOS) ANTICIPOS, RETENC. Y </a:t>
                      </a:r>
                      <a:r>
                        <a:rPr lang="es-ES" sz="2800" u="sng" dirty="0"/>
                        <a:t>PERCEP., ITC, IMP.DÉB.Y CRÉD.BANC.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extLst>
                  <a:ext uri="{0D108BD9-81ED-4DB2-BD59-A6C34878D82A}">
                    <a16:rowId xmlns:a16="http://schemas.microsoft.com/office/drawing/2014/main" val="10007"/>
                  </a:ext>
                </a:extLst>
              </a:tr>
              <a:tr h="743220">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b="1" dirty="0"/>
                        <a:t>IMPUESTO A INGRESAR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b="1" dirty="0"/>
                        <a:t>IMPUESTO A INGRESAR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5593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209800" y="495300"/>
            <a:ext cx="14614451" cy="738664"/>
          </a:xfrm>
          <a:prstGeom prst="rect">
            <a:avLst/>
          </a:prstGeom>
        </p:spPr>
        <p:txBody>
          <a:bodyPr wrap="square" lIns="0" tIns="0" rIns="0" bIns="0" rtlCol="0" anchor="t">
            <a:spAutoFit/>
          </a:bodyPr>
          <a:lstStyle/>
          <a:p>
            <a:pPr algn="l"/>
            <a:r>
              <a:rPr lang="es-AR" sz="4800" dirty="0">
                <a:solidFill>
                  <a:srgbClr val="347571"/>
                </a:solidFill>
                <a:latin typeface="Archivo Black"/>
                <a:ea typeface="Archivo Black"/>
                <a:cs typeface="Archivo Black"/>
                <a:sym typeface="Archivo Black"/>
              </a:rPr>
              <a:t>FORMA DE DETERMINAR LOS ANTICIPOS</a:t>
            </a:r>
          </a:p>
        </p:txBody>
      </p:sp>
      <p:sp>
        <p:nvSpPr>
          <p:cNvPr id="8" name="Freeform 8"/>
          <p:cNvSpPr/>
          <p:nvPr/>
        </p:nvSpPr>
        <p:spPr>
          <a:xfrm>
            <a:off x="14020800" y="7683922"/>
            <a:ext cx="3741072" cy="2203832"/>
          </a:xfrm>
          <a:custGeom>
            <a:avLst/>
            <a:gdLst/>
            <a:ahLst/>
            <a:cxnLst/>
            <a:rect l="l" t="t" r="r" b="b"/>
            <a:pathLst>
              <a:path w="3741072" h="2203832">
                <a:moveTo>
                  <a:pt x="0" y="0"/>
                </a:moveTo>
                <a:lnTo>
                  <a:pt x="3741072" y="0"/>
                </a:lnTo>
                <a:lnTo>
                  <a:pt x="3741072" y="2203832"/>
                </a:lnTo>
                <a:lnTo>
                  <a:pt x="0" y="22038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9" name="Freeform 9"/>
          <p:cNvSpPr/>
          <p:nvPr/>
        </p:nvSpPr>
        <p:spPr>
          <a:xfrm>
            <a:off x="914400" y="8277749"/>
            <a:ext cx="4328449" cy="1416583"/>
          </a:xfrm>
          <a:custGeom>
            <a:avLst/>
            <a:gdLst/>
            <a:ahLst/>
            <a:cxnLst/>
            <a:rect l="l" t="t" r="r" b="b"/>
            <a:pathLst>
              <a:path w="4328449" h="1416583">
                <a:moveTo>
                  <a:pt x="0" y="0"/>
                </a:moveTo>
                <a:lnTo>
                  <a:pt x="4328449" y="0"/>
                </a:lnTo>
                <a:lnTo>
                  <a:pt x="4328449" y="1416583"/>
                </a:lnTo>
                <a:lnTo>
                  <a:pt x="0" y="14165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AR"/>
          </a:p>
        </p:txBody>
      </p:sp>
      <p:sp>
        <p:nvSpPr>
          <p:cNvPr id="10" name="Freeform 10"/>
          <p:cNvSpPr/>
          <p:nvPr/>
        </p:nvSpPr>
        <p:spPr>
          <a:xfrm>
            <a:off x="7413036" y="7820109"/>
            <a:ext cx="3461928" cy="2291167"/>
          </a:xfrm>
          <a:custGeom>
            <a:avLst/>
            <a:gdLst/>
            <a:ahLst/>
            <a:cxnLst/>
            <a:rect l="l" t="t" r="r" b="b"/>
            <a:pathLst>
              <a:path w="3461928" h="2291167">
                <a:moveTo>
                  <a:pt x="0" y="0"/>
                </a:moveTo>
                <a:lnTo>
                  <a:pt x="3461928" y="0"/>
                </a:lnTo>
                <a:lnTo>
                  <a:pt x="3461928" y="2291167"/>
                </a:lnTo>
                <a:lnTo>
                  <a:pt x="0" y="22911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AR"/>
          </a:p>
        </p:txBody>
      </p:sp>
      <p:graphicFrame>
        <p:nvGraphicFramePr>
          <p:cNvPr id="14" name="Tabla 13">
            <a:extLst>
              <a:ext uri="{FF2B5EF4-FFF2-40B4-BE49-F238E27FC236}">
                <a16:creationId xmlns:a16="http://schemas.microsoft.com/office/drawing/2014/main" id="{E49D3C3F-CCBE-81A5-60DA-4602505BC131}"/>
              </a:ext>
            </a:extLst>
          </p:cNvPr>
          <p:cNvGraphicFramePr>
            <a:graphicFrameLocks noGrp="1"/>
          </p:cNvGraphicFramePr>
          <p:nvPr>
            <p:extLst>
              <p:ext uri="{D42A27DB-BD31-4B8C-83A1-F6EECF244321}">
                <p14:modId xmlns:p14="http://schemas.microsoft.com/office/powerpoint/2010/main" val="682674278"/>
              </p:ext>
            </p:extLst>
          </p:nvPr>
        </p:nvGraphicFramePr>
        <p:xfrm>
          <a:off x="3733800" y="1261687"/>
          <a:ext cx="11200722" cy="6398883"/>
        </p:xfrm>
        <a:graphic>
          <a:graphicData uri="http://schemas.openxmlformats.org/drawingml/2006/table">
            <a:tbl>
              <a:tblPr firstRow="1" bandRow="1"/>
              <a:tblGrid>
                <a:gridCol w="3733574">
                  <a:extLst>
                    <a:ext uri="{9D8B030D-6E8A-4147-A177-3AD203B41FA5}">
                      <a16:colId xmlns:a16="http://schemas.microsoft.com/office/drawing/2014/main" val="20000"/>
                    </a:ext>
                  </a:extLst>
                </a:gridCol>
                <a:gridCol w="3733574">
                  <a:extLst>
                    <a:ext uri="{9D8B030D-6E8A-4147-A177-3AD203B41FA5}">
                      <a16:colId xmlns:a16="http://schemas.microsoft.com/office/drawing/2014/main" val="20001"/>
                    </a:ext>
                  </a:extLst>
                </a:gridCol>
                <a:gridCol w="3733574">
                  <a:extLst>
                    <a:ext uri="{9D8B030D-6E8A-4147-A177-3AD203B41FA5}">
                      <a16:colId xmlns:a16="http://schemas.microsoft.com/office/drawing/2014/main" val="20002"/>
                    </a:ext>
                  </a:extLst>
                </a:gridCol>
              </a:tblGrid>
              <a:tr h="754823">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r>
                        <a:rPr lang="es-ES" sz="2400" dirty="0"/>
                        <a:t>ESQUEMA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r>
                        <a:rPr lang="es-ES" sz="2400" dirty="0"/>
                        <a:t>PERSONAS FÍSICAS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r>
                        <a:rPr lang="es-ES" sz="2400" dirty="0"/>
                        <a:t>PERSONAS JURÍDICAS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15E28"/>
                    </a:solidFill>
                  </a:tcPr>
                </a:tc>
                <a:extLst>
                  <a:ext uri="{0D108BD9-81ED-4DB2-BD59-A6C34878D82A}">
                    <a16:rowId xmlns:a16="http://schemas.microsoft.com/office/drawing/2014/main" val="10000"/>
                  </a:ext>
                </a:extLst>
              </a:tr>
              <a:tr h="2393840">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BASE DE CÁLCULO</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IMP. DETERMINADO AÑO ANTERIOR menos RETENC.Y PERCEP.</a:t>
                      </a:r>
                      <a:r>
                        <a:rPr lang="es-ES" sz="2800" baseline="0" dirty="0"/>
                        <a:t> SUFIDAS, menos I.T.C., menos IMP.DÉB.Y CRÉD.</a:t>
                      </a:r>
                      <a:endParaRPr lang="es-ES" sz="2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IDEM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extLst>
                  <a:ext uri="{0D108BD9-81ED-4DB2-BD59-A6C34878D82A}">
                    <a16:rowId xmlns:a16="http://schemas.microsoft.com/office/drawing/2014/main" val="10001"/>
                  </a:ext>
                </a:extLst>
              </a:tr>
              <a:tr h="1047305">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DETERMINACIÓN</a:t>
                      </a:r>
                      <a:r>
                        <a:rPr lang="es-ES" sz="2800" baseline="0" dirty="0"/>
                        <a:t> DEL MONTO</a:t>
                      </a:r>
                      <a:endParaRPr lang="es-E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20% C/U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10 ANT. IGUALES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20000"/>
                      </a:srgbClr>
                    </a:solidFill>
                  </a:tcPr>
                </a:tc>
                <a:extLst>
                  <a:ext uri="{0D108BD9-81ED-4DB2-BD59-A6C34878D82A}">
                    <a16:rowId xmlns:a16="http://schemas.microsoft.com/office/drawing/2014/main" val="10002"/>
                  </a:ext>
                </a:extLst>
              </a:tr>
              <a:tr h="1944995">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VENCIMIENTO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JUNIO, AGOSTO, OCTUBRE, DICIEMBRE, FEBRERO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sz="2800" dirty="0"/>
                        <a:t>MENSUALES DESDE</a:t>
                      </a:r>
                      <a:r>
                        <a:rPr lang="es-ES" sz="2800" baseline="0" dirty="0"/>
                        <a:t> EL MES INMEDIATO SIGUIENTE AL VENCIMIENTO</a:t>
                      </a:r>
                      <a:endParaRPr lang="es-E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tint val="4000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99F66"/>
        </a:solidFill>
        <a:effectLst/>
      </p:bgPr>
    </p:bg>
    <p:spTree>
      <p:nvGrpSpPr>
        <p:cNvPr id="1" name="">
          <a:extLst>
            <a:ext uri="{FF2B5EF4-FFF2-40B4-BE49-F238E27FC236}">
              <a16:creationId xmlns:a16="http://schemas.microsoft.com/office/drawing/2014/main" id="{33846D33-BE5B-EA7D-18B2-7D5FE86A4DC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23A76AE-DDCB-DA0C-6C35-02CFAE08D9C6}"/>
              </a:ext>
            </a:extLst>
          </p:cNvPr>
          <p:cNvGrpSpPr/>
          <p:nvPr/>
        </p:nvGrpSpPr>
        <p:grpSpPr>
          <a:xfrm>
            <a:off x="-984186" y="0"/>
            <a:ext cx="20574000" cy="10287000"/>
            <a:chOff x="0" y="0"/>
            <a:chExt cx="27432000" cy="13716000"/>
          </a:xfrm>
        </p:grpSpPr>
        <p:sp>
          <p:nvSpPr>
            <p:cNvPr id="3" name="Freeform 3">
              <a:extLst>
                <a:ext uri="{FF2B5EF4-FFF2-40B4-BE49-F238E27FC236}">
                  <a16:creationId xmlns:a16="http://schemas.microsoft.com/office/drawing/2014/main" id="{E6384F17-BF01-224B-B8B6-9B761FFC39C5}"/>
                </a:ext>
              </a:extLst>
            </p:cNvPr>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4" name="Freeform 4">
              <a:extLst>
                <a:ext uri="{FF2B5EF4-FFF2-40B4-BE49-F238E27FC236}">
                  <a16:creationId xmlns:a16="http://schemas.microsoft.com/office/drawing/2014/main" id="{7ED5D16E-8302-9ACF-E3EE-2E250E02C960}"/>
                </a:ext>
              </a:extLst>
            </p:cNvPr>
            <p:cNvSpPr/>
            <p:nvPr/>
          </p:nvSpPr>
          <p:spPr>
            <a:xfrm>
              <a:off x="1371600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grpSp>
      <p:grpSp>
        <p:nvGrpSpPr>
          <p:cNvPr id="5" name="Group 5">
            <a:extLst>
              <a:ext uri="{FF2B5EF4-FFF2-40B4-BE49-F238E27FC236}">
                <a16:creationId xmlns:a16="http://schemas.microsoft.com/office/drawing/2014/main" id="{D66BCF38-9BD3-9FD9-4703-F22681024D75}"/>
              </a:ext>
            </a:extLst>
          </p:cNvPr>
          <p:cNvGrpSpPr/>
          <p:nvPr/>
        </p:nvGrpSpPr>
        <p:grpSpPr>
          <a:xfrm>
            <a:off x="0" y="800100"/>
            <a:ext cx="15115889" cy="4662344"/>
            <a:chOff x="0" y="0"/>
            <a:chExt cx="1028669" cy="406400"/>
          </a:xfrm>
        </p:grpSpPr>
        <p:sp>
          <p:nvSpPr>
            <p:cNvPr id="6" name="Freeform 6">
              <a:extLst>
                <a:ext uri="{FF2B5EF4-FFF2-40B4-BE49-F238E27FC236}">
                  <a16:creationId xmlns:a16="http://schemas.microsoft.com/office/drawing/2014/main" id="{D7C8A311-B9B0-9362-272A-4C84F44193DA}"/>
                </a:ext>
              </a:extLst>
            </p:cNvPr>
            <p:cNvSpPr/>
            <p:nvPr/>
          </p:nvSpPr>
          <p:spPr>
            <a:xfrm>
              <a:off x="0" y="0"/>
              <a:ext cx="1028669" cy="406400"/>
            </a:xfrm>
            <a:custGeom>
              <a:avLst/>
              <a:gdLst/>
              <a:ahLst/>
              <a:cxnLst/>
              <a:rect l="l" t="t" r="r" b="b"/>
              <a:pathLst>
                <a:path w="1028669" h="406400">
                  <a:moveTo>
                    <a:pt x="825469" y="0"/>
                  </a:moveTo>
                  <a:lnTo>
                    <a:pt x="0" y="0"/>
                  </a:lnTo>
                  <a:lnTo>
                    <a:pt x="0" y="406400"/>
                  </a:lnTo>
                  <a:lnTo>
                    <a:pt x="825469" y="406400"/>
                  </a:lnTo>
                  <a:lnTo>
                    <a:pt x="1028669" y="203200"/>
                  </a:lnTo>
                  <a:lnTo>
                    <a:pt x="825469" y="0"/>
                  </a:lnTo>
                  <a:close/>
                </a:path>
              </a:pathLst>
            </a:custGeom>
            <a:solidFill>
              <a:srgbClr val="FFFFFF"/>
            </a:solidFill>
          </p:spPr>
          <p:txBody>
            <a:bodyPr/>
            <a:lstStyle/>
            <a:p>
              <a:endParaRPr lang="es-AR"/>
            </a:p>
          </p:txBody>
        </p:sp>
        <p:sp>
          <p:nvSpPr>
            <p:cNvPr id="7" name="TextBox 7">
              <a:extLst>
                <a:ext uri="{FF2B5EF4-FFF2-40B4-BE49-F238E27FC236}">
                  <a16:creationId xmlns:a16="http://schemas.microsoft.com/office/drawing/2014/main" id="{E9D478AA-713A-1224-DCF8-8D8EBAEE6BDD}"/>
                </a:ext>
              </a:extLst>
            </p:cNvPr>
            <p:cNvSpPr txBox="1"/>
            <p:nvPr/>
          </p:nvSpPr>
          <p:spPr>
            <a:xfrm>
              <a:off x="0" y="-38100"/>
              <a:ext cx="914369" cy="444500"/>
            </a:xfrm>
            <a:prstGeom prst="rect">
              <a:avLst/>
            </a:prstGeom>
          </p:spPr>
          <p:txBody>
            <a:bodyPr lIns="50800" tIns="50800" rIns="50800" bIns="50800" rtlCol="0" anchor="ctr"/>
            <a:lstStyle/>
            <a:p>
              <a:pPr algn="ctr">
                <a:lnSpc>
                  <a:spcPts val="2659"/>
                </a:lnSpc>
              </a:pPr>
              <a:endParaRPr/>
            </a:p>
          </p:txBody>
        </p:sp>
      </p:grpSp>
      <p:sp>
        <p:nvSpPr>
          <p:cNvPr id="8" name="TextBox 8">
            <a:extLst>
              <a:ext uri="{FF2B5EF4-FFF2-40B4-BE49-F238E27FC236}">
                <a16:creationId xmlns:a16="http://schemas.microsoft.com/office/drawing/2014/main" id="{531536DC-C4F4-7A5D-180F-DC05DFDD393D}"/>
              </a:ext>
            </a:extLst>
          </p:cNvPr>
          <p:cNvSpPr txBox="1"/>
          <p:nvPr/>
        </p:nvSpPr>
        <p:spPr>
          <a:xfrm>
            <a:off x="600884" y="1777055"/>
            <a:ext cx="11727843" cy="2708434"/>
          </a:xfrm>
          <a:prstGeom prst="rect">
            <a:avLst/>
          </a:prstGeom>
        </p:spPr>
        <p:txBody>
          <a:bodyPr wrap="square" lIns="0" tIns="0" rIns="0" bIns="0" rtlCol="0" anchor="t">
            <a:spAutoFit/>
          </a:bodyPr>
          <a:lstStyle/>
          <a:p>
            <a:pPr algn="l"/>
            <a:r>
              <a:rPr lang="en-US" sz="8800" dirty="0">
                <a:solidFill>
                  <a:srgbClr val="347571"/>
                </a:solidFill>
                <a:latin typeface="Archivo Black"/>
                <a:ea typeface="Archivo Black"/>
                <a:cs typeface="Archivo Black"/>
                <a:sym typeface="Archivo Black"/>
              </a:rPr>
              <a:t>IMPUESTO A LAS GANANCIAS </a:t>
            </a:r>
          </a:p>
        </p:txBody>
      </p:sp>
      <p:grpSp>
        <p:nvGrpSpPr>
          <p:cNvPr id="9" name="Group 5">
            <a:extLst>
              <a:ext uri="{FF2B5EF4-FFF2-40B4-BE49-F238E27FC236}">
                <a16:creationId xmlns:a16="http://schemas.microsoft.com/office/drawing/2014/main" id="{6F514D23-3E66-27BB-1458-FB25822C005D}"/>
              </a:ext>
            </a:extLst>
          </p:cNvPr>
          <p:cNvGrpSpPr/>
          <p:nvPr/>
        </p:nvGrpSpPr>
        <p:grpSpPr>
          <a:xfrm>
            <a:off x="0" y="6262544"/>
            <a:ext cx="13436295" cy="2552700"/>
            <a:chOff x="0" y="0"/>
            <a:chExt cx="1028669" cy="406400"/>
          </a:xfrm>
        </p:grpSpPr>
        <p:sp>
          <p:nvSpPr>
            <p:cNvPr id="10" name="Freeform 6">
              <a:extLst>
                <a:ext uri="{FF2B5EF4-FFF2-40B4-BE49-F238E27FC236}">
                  <a16:creationId xmlns:a16="http://schemas.microsoft.com/office/drawing/2014/main" id="{8A0E364F-8C30-7903-ED0D-0CDD20D739E9}"/>
                </a:ext>
              </a:extLst>
            </p:cNvPr>
            <p:cNvSpPr/>
            <p:nvPr/>
          </p:nvSpPr>
          <p:spPr>
            <a:xfrm>
              <a:off x="0" y="0"/>
              <a:ext cx="1028669" cy="406400"/>
            </a:xfrm>
            <a:custGeom>
              <a:avLst/>
              <a:gdLst/>
              <a:ahLst/>
              <a:cxnLst/>
              <a:rect l="l" t="t" r="r" b="b"/>
              <a:pathLst>
                <a:path w="1028669" h="406400">
                  <a:moveTo>
                    <a:pt x="825469" y="0"/>
                  </a:moveTo>
                  <a:lnTo>
                    <a:pt x="0" y="0"/>
                  </a:lnTo>
                  <a:lnTo>
                    <a:pt x="0" y="406400"/>
                  </a:lnTo>
                  <a:lnTo>
                    <a:pt x="825469" y="406400"/>
                  </a:lnTo>
                  <a:lnTo>
                    <a:pt x="1028669" y="203200"/>
                  </a:lnTo>
                  <a:lnTo>
                    <a:pt x="825469" y="0"/>
                  </a:lnTo>
                  <a:close/>
                </a:path>
              </a:pathLst>
            </a:custGeom>
            <a:solidFill>
              <a:srgbClr val="FFFFFF"/>
            </a:solidFill>
          </p:spPr>
          <p:txBody>
            <a:bodyPr/>
            <a:lstStyle/>
            <a:p>
              <a:endParaRPr lang="es-AR"/>
            </a:p>
          </p:txBody>
        </p:sp>
        <p:sp>
          <p:nvSpPr>
            <p:cNvPr id="11" name="TextBox 7">
              <a:extLst>
                <a:ext uri="{FF2B5EF4-FFF2-40B4-BE49-F238E27FC236}">
                  <a16:creationId xmlns:a16="http://schemas.microsoft.com/office/drawing/2014/main" id="{4DAA77B1-717C-43B9-1A9C-90463C76662D}"/>
                </a:ext>
              </a:extLst>
            </p:cNvPr>
            <p:cNvSpPr txBox="1"/>
            <p:nvPr/>
          </p:nvSpPr>
          <p:spPr>
            <a:xfrm>
              <a:off x="0" y="-38100"/>
              <a:ext cx="914369" cy="444500"/>
            </a:xfrm>
            <a:prstGeom prst="rect">
              <a:avLst/>
            </a:prstGeom>
          </p:spPr>
          <p:txBody>
            <a:bodyPr lIns="50800" tIns="50800" rIns="50800" bIns="50800" rtlCol="0" anchor="ctr"/>
            <a:lstStyle/>
            <a:p>
              <a:pPr algn="ctr">
                <a:lnSpc>
                  <a:spcPts val="2659"/>
                </a:lnSpc>
              </a:pPr>
              <a:endParaRPr/>
            </a:p>
          </p:txBody>
        </p:sp>
      </p:grpSp>
      <p:sp>
        <p:nvSpPr>
          <p:cNvPr id="12" name="TextBox 8">
            <a:extLst>
              <a:ext uri="{FF2B5EF4-FFF2-40B4-BE49-F238E27FC236}">
                <a16:creationId xmlns:a16="http://schemas.microsoft.com/office/drawing/2014/main" id="{6F04F36A-73E0-37CF-DB87-E2CD0D52AA4A}"/>
              </a:ext>
            </a:extLst>
          </p:cNvPr>
          <p:cNvSpPr txBox="1"/>
          <p:nvPr/>
        </p:nvSpPr>
        <p:spPr>
          <a:xfrm>
            <a:off x="651730" y="6615564"/>
            <a:ext cx="11727843" cy="1846659"/>
          </a:xfrm>
          <a:prstGeom prst="rect">
            <a:avLst/>
          </a:prstGeom>
        </p:spPr>
        <p:txBody>
          <a:bodyPr wrap="square" lIns="0" tIns="0" rIns="0" bIns="0" rtlCol="0" anchor="t">
            <a:spAutoFit/>
          </a:bodyPr>
          <a:lstStyle/>
          <a:p>
            <a:pPr algn="l"/>
            <a:r>
              <a:rPr lang="en-US" sz="6000" dirty="0">
                <a:solidFill>
                  <a:srgbClr val="347571"/>
                </a:solidFill>
                <a:latin typeface="Archivo Black"/>
                <a:ea typeface="Archivo Black"/>
                <a:cs typeface="Archivo Black"/>
                <a:sym typeface="Archivo Black"/>
              </a:rPr>
              <a:t>En la actividad agropecuaria </a:t>
            </a:r>
          </a:p>
        </p:txBody>
      </p:sp>
    </p:spTree>
    <p:extLst>
      <p:ext uri="{BB962C8B-B14F-4D97-AF65-F5344CB8AC3E}">
        <p14:creationId xmlns:p14="http://schemas.microsoft.com/office/powerpoint/2010/main" val="4087891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99F66"/>
        </a:solidFill>
        <a:effectLst/>
      </p:bgPr>
    </p:bg>
    <p:spTree>
      <p:nvGrpSpPr>
        <p:cNvPr id="1" name="">
          <a:extLst>
            <a:ext uri="{FF2B5EF4-FFF2-40B4-BE49-F238E27FC236}">
              <a16:creationId xmlns:a16="http://schemas.microsoft.com/office/drawing/2014/main" id="{C8B4BD91-E4E3-16CC-14E8-B44EFD007109}"/>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D4B582A1-01A2-ED69-020F-7AED0F00692D}"/>
              </a:ext>
            </a:extLst>
          </p:cNvPr>
          <p:cNvSpPr txBox="1"/>
          <p:nvPr/>
        </p:nvSpPr>
        <p:spPr>
          <a:xfrm>
            <a:off x="5423689" y="571500"/>
            <a:ext cx="12573000" cy="3577903"/>
          </a:xfrm>
          <a:prstGeom prst="rect">
            <a:avLst/>
          </a:prstGeom>
        </p:spPr>
        <p:txBody>
          <a:bodyPr wrap="square" lIns="0" tIns="0" rIns="0" bIns="0" rtlCol="0" anchor="t">
            <a:spAutoFit/>
          </a:bodyPr>
          <a:lstStyle/>
          <a:p>
            <a:pPr algn="l">
              <a:lnSpc>
                <a:spcPts val="9309"/>
              </a:lnSpc>
            </a:pPr>
            <a:r>
              <a:rPr lang="es-AR" sz="5400" dirty="0">
                <a:solidFill>
                  <a:srgbClr val="FFFFFF"/>
                </a:solidFill>
                <a:latin typeface="Archivo Black"/>
                <a:ea typeface="Archivo Black"/>
                <a:cs typeface="Archivo Black"/>
                <a:sym typeface="Archivo Black"/>
              </a:rPr>
              <a:t>Opción de diferimiento del impuesto: régimen de venta y reemplazo</a:t>
            </a:r>
            <a:endParaRPr lang="en-US" sz="5400" dirty="0">
              <a:solidFill>
                <a:srgbClr val="FFFFFF"/>
              </a:solidFill>
              <a:latin typeface="Archivo Black"/>
              <a:ea typeface="Archivo Black"/>
              <a:cs typeface="Archivo Black"/>
              <a:sym typeface="Archivo Black"/>
            </a:endParaRPr>
          </a:p>
        </p:txBody>
      </p:sp>
      <p:grpSp>
        <p:nvGrpSpPr>
          <p:cNvPr id="4" name="Group 4">
            <a:extLst>
              <a:ext uri="{FF2B5EF4-FFF2-40B4-BE49-F238E27FC236}">
                <a16:creationId xmlns:a16="http://schemas.microsoft.com/office/drawing/2014/main" id="{F0262E00-72B1-E5E2-08AA-A184C7764240}"/>
              </a:ext>
            </a:extLst>
          </p:cNvPr>
          <p:cNvGrpSpPr/>
          <p:nvPr/>
        </p:nvGrpSpPr>
        <p:grpSpPr>
          <a:xfrm>
            <a:off x="-1535059" y="0"/>
            <a:ext cx="6598724" cy="13197448"/>
            <a:chOff x="0" y="0"/>
            <a:chExt cx="8798298" cy="17596597"/>
          </a:xfrm>
        </p:grpSpPr>
        <p:sp>
          <p:nvSpPr>
            <p:cNvPr id="5" name="Freeform 5">
              <a:extLst>
                <a:ext uri="{FF2B5EF4-FFF2-40B4-BE49-F238E27FC236}">
                  <a16:creationId xmlns:a16="http://schemas.microsoft.com/office/drawing/2014/main" id="{FD5EC970-0401-56DD-874C-4C6D1078CB26}"/>
                </a:ext>
              </a:extLst>
            </p:cNvPr>
            <p:cNvSpPr/>
            <p:nvPr/>
          </p:nvSpPr>
          <p:spPr>
            <a:xfrm>
              <a:off x="0" y="0"/>
              <a:ext cx="8798298" cy="8798298"/>
            </a:xfrm>
            <a:custGeom>
              <a:avLst/>
              <a:gdLst/>
              <a:ahLst/>
              <a:cxnLst/>
              <a:rect l="l" t="t" r="r" b="b"/>
              <a:pathLst>
                <a:path w="8798298" h="8798298">
                  <a:moveTo>
                    <a:pt x="0" y="0"/>
                  </a:moveTo>
                  <a:lnTo>
                    <a:pt x="8798298" y="0"/>
                  </a:lnTo>
                  <a:lnTo>
                    <a:pt x="8798298" y="8798298"/>
                  </a:lnTo>
                  <a:lnTo>
                    <a:pt x="0" y="8798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6" name="Freeform 6">
              <a:extLst>
                <a:ext uri="{FF2B5EF4-FFF2-40B4-BE49-F238E27FC236}">
                  <a16:creationId xmlns:a16="http://schemas.microsoft.com/office/drawing/2014/main" id="{77E35139-5843-E00B-7557-2D2DCA90F0E3}"/>
                </a:ext>
              </a:extLst>
            </p:cNvPr>
            <p:cNvSpPr/>
            <p:nvPr/>
          </p:nvSpPr>
          <p:spPr>
            <a:xfrm>
              <a:off x="0" y="8798298"/>
              <a:ext cx="8798298" cy="8798298"/>
            </a:xfrm>
            <a:custGeom>
              <a:avLst/>
              <a:gdLst/>
              <a:ahLst/>
              <a:cxnLst/>
              <a:rect l="l" t="t" r="r" b="b"/>
              <a:pathLst>
                <a:path w="8798298" h="8798298">
                  <a:moveTo>
                    <a:pt x="0" y="0"/>
                  </a:moveTo>
                  <a:lnTo>
                    <a:pt x="8798298" y="0"/>
                  </a:lnTo>
                  <a:lnTo>
                    <a:pt x="8798298" y="8798299"/>
                  </a:lnTo>
                  <a:lnTo>
                    <a:pt x="0" y="87982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grpSp>
      <p:grpSp>
        <p:nvGrpSpPr>
          <p:cNvPr id="7" name="Group 7">
            <a:extLst>
              <a:ext uri="{FF2B5EF4-FFF2-40B4-BE49-F238E27FC236}">
                <a16:creationId xmlns:a16="http://schemas.microsoft.com/office/drawing/2014/main" id="{4E9BE51A-B116-EAFD-60D2-B8734AE9B712}"/>
              </a:ext>
            </a:extLst>
          </p:cNvPr>
          <p:cNvGrpSpPr/>
          <p:nvPr/>
        </p:nvGrpSpPr>
        <p:grpSpPr>
          <a:xfrm>
            <a:off x="5063665" y="0"/>
            <a:ext cx="47625" cy="10287000"/>
            <a:chOff x="0" y="0"/>
            <a:chExt cx="12543" cy="2709333"/>
          </a:xfrm>
        </p:grpSpPr>
        <p:sp>
          <p:nvSpPr>
            <p:cNvPr id="8" name="Freeform 8">
              <a:extLst>
                <a:ext uri="{FF2B5EF4-FFF2-40B4-BE49-F238E27FC236}">
                  <a16:creationId xmlns:a16="http://schemas.microsoft.com/office/drawing/2014/main" id="{F75C0C26-3057-73B6-D8A2-089587E6CD73}"/>
                </a:ext>
              </a:extLst>
            </p:cNvPr>
            <p:cNvSpPr/>
            <p:nvPr/>
          </p:nvSpPr>
          <p:spPr>
            <a:xfrm>
              <a:off x="0" y="0"/>
              <a:ext cx="12543" cy="2709333"/>
            </a:xfrm>
            <a:custGeom>
              <a:avLst/>
              <a:gdLst/>
              <a:ahLst/>
              <a:cxnLst/>
              <a:rect l="l" t="t" r="r" b="b"/>
              <a:pathLst>
                <a:path w="12543" h="2709333">
                  <a:moveTo>
                    <a:pt x="0" y="0"/>
                  </a:moveTo>
                  <a:lnTo>
                    <a:pt x="12543" y="0"/>
                  </a:lnTo>
                  <a:lnTo>
                    <a:pt x="12543" y="2709333"/>
                  </a:lnTo>
                  <a:lnTo>
                    <a:pt x="0" y="2709333"/>
                  </a:lnTo>
                  <a:close/>
                </a:path>
              </a:pathLst>
            </a:custGeom>
            <a:solidFill>
              <a:srgbClr val="E3F6E9"/>
            </a:solidFill>
          </p:spPr>
          <p:txBody>
            <a:bodyPr/>
            <a:lstStyle/>
            <a:p>
              <a:endParaRPr lang="es-AR"/>
            </a:p>
          </p:txBody>
        </p:sp>
        <p:sp>
          <p:nvSpPr>
            <p:cNvPr id="9" name="TextBox 9">
              <a:extLst>
                <a:ext uri="{FF2B5EF4-FFF2-40B4-BE49-F238E27FC236}">
                  <a16:creationId xmlns:a16="http://schemas.microsoft.com/office/drawing/2014/main" id="{D29FC5F1-B215-8BF0-C95E-38A8979B9FAC}"/>
                </a:ext>
              </a:extLst>
            </p:cNvPr>
            <p:cNvSpPr txBox="1"/>
            <p:nvPr/>
          </p:nvSpPr>
          <p:spPr>
            <a:xfrm>
              <a:off x="0" y="-38100"/>
              <a:ext cx="12543" cy="2747433"/>
            </a:xfrm>
            <a:prstGeom prst="rect">
              <a:avLst/>
            </a:prstGeom>
          </p:spPr>
          <p:txBody>
            <a:bodyPr lIns="50800" tIns="50800" rIns="50800" bIns="50800" rtlCol="0" anchor="ctr"/>
            <a:lstStyle/>
            <a:p>
              <a:pPr algn="ctr">
                <a:lnSpc>
                  <a:spcPts val="2659"/>
                </a:lnSpc>
              </a:pPr>
              <a:endParaRPr/>
            </a:p>
          </p:txBody>
        </p:sp>
      </p:grpSp>
      <p:pic>
        <p:nvPicPr>
          <p:cNvPr id="10" name="Imagen 9">
            <a:extLst>
              <a:ext uri="{FF2B5EF4-FFF2-40B4-BE49-F238E27FC236}">
                <a16:creationId xmlns:a16="http://schemas.microsoft.com/office/drawing/2014/main" id="{A73A69FB-C995-68CB-19BE-4E9E4464334E}"/>
              </a:ext>
            </a:extLst>
          </p:cNvPr>
          <p:cNvPicPr>
            <a:picLocks noChangeAspect="1"/>
          </p:cNvPicPr>
          <p:nvPr/>
        </p:nvPicPr>
        <p:blipFill>
          <a:blip r:embed="rId4"/>
          <a:stretch>
            <a:fillRect/>
          </a:stretch>
        </p:blipFill>
        <p:spPr>
          <a:xfrm>
            <a:off x="5063665" y="4310546"/>
            <a:ext cx="13196261" cy="4840406"/>
          </a:xfrm>
          <a:prstGeom prst="rect">
            <a:avLst/>
          </a:prstGeom>
        </p:spPr>
      </p:pic>
      <p:sp>
        <p:nvSpPr>
          <p:cNvPr id="11" name="TextBox 2">
            <a:extLst>
              <a:ext uri="{FF2B5EF4-FFF2-40B4-BE49-F238E27FC236}">
                <a16:creationId xmlns:a16="http://schemas.microsoft.com/office/drawing/2014/main" id="{A81B3878-4FC7-1270-7A85-16CFB928AC66}"/>
              </a:ext>
            </a:extLst>
          </p:cNvPr>
          <p:cNvSpPr txBox="1"/>
          <p:nvPr/>
        </p:nvSpPr>
        <p:spPr>
          <a:xfrm>
            <a:off x="5094084" y="5409803"/>
            <a:ext cx="12573000" cy="3129446"/>
          </a:xfrm>
          <a:prstGeom prst="rect">
            <a:avLst/>
          </a:prstGeom>
        </p:spPr>
        <p:txBody>
          <a:bodyPr wrap="square" lIns="0" tIns="0" rIns="0" bIns="0" rtlCol="0" anchor="t">
            <a:spAutoFit/>
          </a:bodyPr>
          <a:lstStyle/>
          <a:p>
            <a:pPr marL="727077" lvl="1" indent="-457200" algn="l">
              <a:lnSpc>
                <a:spcPts val="3500"/>
              </a:lnSpc>
              <a:buFont typeface="Arial" panose="020B0604020202020204" pitchFamily="34" charset="0"/>
              <a:buChar char="•"/>
            </a:pPr>
            <a:r>
              <a:rPr lang="es-AR" sz="2800" dirty="0">
                <a:solidFill>
                  <a:srgbClr val="347571"/>
                </a:solidFill>
                <a:latin typeface="Archivo Black"/>
                <a:sym typeface="Montserrat"/>
              </a:rPr>
              <a:t>El valor de compra de un bien de reemplazo queda afectado a la ganancia impositiva del bien vendido</a:t>
            </a:r>
          </a:p>
          <a:p>
            <a:pPr marL="727077" lvl="1" indent="-457200" algn="l">
              <a:lnSpc>
                <a:spcPts val="3500"/>
              </a:lnSpc>
              <a:buFont typeface="Arial" panose="020B0604020202020204" pitchFamily="34" charset="0"/>
              <a:buChar char="•"/>
            </a:pPr>
            <a:endParaRPr lang="es-AR" sz="2800" dirty="0">
              <a:solidFill>
                <a:srgbClr val="347571"/>
              </a:solidFill>
              <a:latin typeface="Archivo Black"/>
              <a:sym typeface="Montserrat"/>
            </a:endParaRPr>
          </a:p>
          <a:p>
            <a:pPr marL="727077" lvl="1" indent="-457200" algn="l">
              <a:lnSpc>
                <a:spcPts val="3500"/>
              </a:lnSpc>
              <a:buFont typeface="Arial" panose="020B0604020202020204" pitchFamily="34" charset="0"/>
              <a:buChar char="•"/>
            </a:pPr>
            <a:r>
              <a:rPr lang="es-AR" sz="2800" dirty="0">
                <a:solidFill>
                  <a:srgbClr val="347571"/>
                </a:solidFill>
                <a:latin typeface="Archivo Black"/>
                <a:sym typeface="Montserrat"/>
              </a:rPr>
              <a:t>El plazo máximo para la sustitución  del bien es de un año.</a:t>
            </a:r>
          </a:p>
          <a:p>
            <a:pPr marL="727077" lvl="1" indent="-457200" algn="l">
              <a:lnSpc>
                <a:spcPts val="3500"/>
              </a:lnSpc>
              <a:buFont typeface="Arial" panose="020B0604020202020204" pitchFamily="34" charset="0"/>
              <a:buChar char="•"/>
            </a:pPr>
            <a:endParaRPr lang="es-AR" sz="2800" dirty="0">
              <a:solidFill>
                <a:srgbClr val="347571"/>
              </a:solidFill>
              <a:latin typeface="Archivo Black"/>
              <a:sym typeface="Montserrat"/>
            </a:endParaRPr>
          </a:p>
          <a:p>
            <a:pPr marL="727077" lvl="1" indent="-457200" algn="l">
              <a:lnSpc>
                <a:spcPts val="3500"/>
              </a:lnSpc>
              <a:buFont typeface="Arial" panose="020B0604020202020204" pitchFamily="34" charset="0"/>
              <a:buChar char="•"/>
            </a:pPr>
            <a:r>
              <a:rPr lang="es-AR" sz="2800" dirty="0">
                <a:solidFill>
                  <a:srgbClr val="347571"/>
                </a:solidFill>
                <a:latin typeface="Archivo Black"/>
                <a:sym typeface="Montserrat"/>
              </a:rPr>
              <a:t>Si es un inmueble, debe estar afectado a la explotación por lo menos 2 años antes</a:t>
            </a:r>
          </a:p>
        </p:txBody>
      </p:sp>
    </p:spTree>
    <p:extLst>
      <p:ext uri="{BB962C8B-B14F-4D97-AF65-F5344CB8AC3E}">
        <p14:creationId xmlns:p14="http://schemas.microsoft.com/office/powerpoint/2010/main" val="2091767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99F66"/>
        </a:solidFill>
        <a:effectLst/>
      </p:bgPr>
    </p:bg>
    <p:spTree>
      <p:nvGrpSpPr>
        <p:cNvPr id="1" name="">
          <a:extLst>
            <a:ext uri="{FF2B5EF4-FFF2-40B4-BE49-F238E27FC236}">
              <a16:creationId xmlns:a16="http://schemas.microsoft.com/office/drawing/2014/main" id="{DB9A9C63-2554-56F7-DC11-DEC093E344D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6A7BC86-A6A7-C8F8-874F-2B09D7529DA1}"/>
              </a:ext>
            </a:extLst>
          </p:cNvPr>
          <p:cNvSpPr txBox="1"/>
          <p:nvPr/>
        </p:nvSpPr>
        <p:spPr>
          <a:xfrm>
            <a:off x="3124200" y="117797"/>
            <a:ext cx="12573000" cy="1086964"/>
          </a:xfrm>
          <a:prstGeom prst="rect">
            <a:avLst/>
          </a:prstGeom>
        </p:spPr>
        <p:txBody>
          <a:bodyPr wrap="square" lIns="0" tIns="0" rIns="0" bIns="0" rtlCol="0" anchor="t">
            <a:spAutoFit/>
          </a:bodyPr>
          <a:lstStyle/>
          <a:p>
            <a:pPr algn="l">
              <a:lnSpc>
                <a:spcPts val="9309"/>
              </a:lnSpc>
            </a:pPr>
            <a:r>
              <a:rPr lang="es-AR" sz="5400" dirty="0">
                <a:solidFill>
                  <a:srgbClr val="FFFFFF"/>
                </a:solidFill>
                <a:latin typeface="Archivo Black"/>
                <a:ea typeface="Archivo Black"/>
                <a:cs typeface="Archivo Black"/>
                <a:sym typeface="Archivo Black"/>
              </a:rPr>
              <a:t>AMORTIZACIÓN IMPOSITIVA</a:t>
            </a:r>
          </a:p>
        </p:txBody>
      </p:sp>
      <p:pic>
        <p:nvPicPr>
          <p:cNvPr id="10" name="Imagen 9">
            <a:extLst>
              <a:ext uri="{FF2B5EF4-FFF2-40B4-BE49-F238E27FC236}">
                <a16:creationId xmlns:a16="http://schemas.microsoft.com/office/drawing/2014/main" id="{1FA4E413-BA79-C9AE-3F63-A15E93653582}"/>
              </a:ext>
            </a:extLst>
          </p:cNvPr>
          <p:cNvPicPr>
            <a:picLocks noChangeAspect="1"/>
          </p:cNvPicPr>
          <p:nvPr/>
        </p:nvPicPr>
        <p:blipFill>
          <a:blip r:embed="rId2"/>
          <a:stretch>
            <a:fillRect/>
          </a:stretch>
        </p:blipFill>
        <p:spPr>
          <a:xfrm>
            <a:off x="0" y="3467100"/>
            <a:ext cx="15056404" cy="5522709"/>
          </a:xfrm>
          <a:prstGeom prst="rect">
            <a:avLst/>
          </a:prstGeom>
        </p:spPr>
      </p:pic>
      <p:sp>
        <p:nvSpPr>
          <p:cNvPr id="13" name="CuadroTexto 1">
            <a:extLst>
              <a:ext uri="{FF2B5EF4-FFF2-40B4-BE49-F238E27FC236}">
                <a16:creationId xmlns:a16="http://schemas.microsoft.com/office/drawing/2014/main" id="{98BE7B7A-A55E-627A-E31E-A5107AE244E7}"/>
              </a:ext>
            </a:extLst>
          </p:cNvPr>
          <p:cNvSpPr txBox="1"/>
          <p:nvPr/>
        </p:nvSpPr>
        <p:spPr>
          <a:xfrm>
            <a:off x="11855256" y="4115961"/>
            <a:ext cx="3853976" cy="2031325"/>
          </a:xfrm>
          <a:prstGeom prst="rect">
            <a:avLst/>
          </a:prstGeom>
          <a:solidFill>
            <a:srgbClr val="E09C41">
              <a:lumMod val="20000"/>
              <a:lumOff val="80000"/>
            </a:srgb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ysClr val="windowText" lastClr="000000"/>
                </a:solidFill>
                <a:effectLst/>
                <a:uLnTx/>
                <a:uFillTx/>
                <a:latin typeface="Garamond" panose="02020404030301010803"/>
                <a:ea typeface="+mn-ea"/>
                <a:cs typeface="+mn-cs"/>
              </a:rPr>
              <a:t>V.O.: $ 2.500.000 (2019)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ysClr val="windowText" lastClr="000000"/>
                </a:solidFill>
                <a:effectLst/>
                <a:uLnTx/>
                <a:uFillTx/>
                <a:latin typeface="Garamond" panose="02020404030301010803"/>
                <a:ea typeface="+mn-ea"/>
                <a:cs typeface="+mn-cs"/>
              </a:rPr>
              <a:t>V.U.: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ysClr val="windowText" lastClr="000000"/>
                </a:solidFill>
                <a:effectLst/>
                <a:uLnTx/>
                <a:uFillTx/>
                <a:latin typeface="Garamond" panose="02020404030301010803"/>
                <a:ea typeface="+mn-ea"/>
                <a:cs typeface="+mn-cs"/>
              </a:rPr>
              <a:t>CUOTA AMORT.: $ 500.000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ysClr val="windowText" lastClr="000000"/>
                </a:solidFill>
                <a:effectLst/>
                <a:uLnTx/>
                <a:uFillTx/>
                <a:latin typeface="Garamond" panose="02020404030301010803"/>
                <a:ea typeface="+mn-ea"/>
                <a:cs typeface="+mn-cs"/>
              </a:rPr>
              <a:t>VENTA: $ 2.000.000 (2022)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ysClr val="windowText" lastClr="000000"/>
                </a:solidFill>
                <a:effectLst/>
                <a:uLnTx/>
                <a:uFillTx/>
                <a:latin typeface="Garamond" panose="02020404030301010803"/>
                <a:ea typeface="+mn-ea"/>
                <a:cs typeface="+mn-cs"/>
              </a:rPr>
              <a:t>RDO.  IMP.: $ 2.000.000 – ($2.500.000-$1.500.000) = $ 1.000.000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ysClr val="windowText" lastClr="000000"/>
                </a:solidFill>
                <a:effectLst/>
                <a:uLnTx/>
                <a:uFillTx/>
                <a:latin typeface="Garamond" panose="02020404030301010803"/>
                <a:ea typeface="+mn-ea"/>
                <a:cs typeface="+mn-cs"/>
              </a:rPr>
              <a:t>IMP.GCIAS.: $ 350.000</a:t>
            </a:r>
          </a:p>
        </p:txBody>
      </p:sp>
      <p:sp>
        <p:nvSpPr>
          <p:cNvPr id="15" name="TextBox 3">
            <a:extLst>
              <a:ext uri="{FF2B5EF4-FFF2-40B4-BE49-F238E27FC236}">
                <a16:creationId xmlns:a16="http://schemas.microsoft.com/office/drawing/2014/main" id="{8FBA547D-E0AD-1E86-C24D-327F6E6928C6}"/>
              </a:ext>
            </a:extLst>
          </p:cNvPr>
          <p:cNvSpPr txBox="1"/>
          <p:nvPr/>
        </p:nvSpPr>
        <p:spPr>
          <a:xfrm>
            <a:off x="381000" y="1331408"/>
            <a:ext cx="17144999" cy="994247"/>
          </a:xfrm>
          <a:prstGeom prst="rect">
            <a:avLst/>
          </a:prstGeom>
        </p:spPr>
        <p:txBody>
          <a:bodyPr wrap="square" lIns="0" tIns="0" rIns="0" bIns="0" rtlCol="0" anchor="t">
            <a:spAutoFit/>
          </a:bodyPr>
          <a:lstStyle/>
          <a:p>
            <a:pPr algn="l">
              <a:lnSpc>
                <a:spcPts val="9309"/>
              </a:lnSpc>
            </a:pPr>
            <a:r>
              <a:rPr lang="es-AR" sz="2800" dirty="0">
                <a:solidFill>
                  <a:srgbClr val="FFFFFF"/>
                </a:solidFill>
                <a:latin typeface="Archivo Black"/>
                <a:ea typeface="Archivo Black"/>
                <a:cs typeface="Archivo Black"/>
                <a:sym typeface="Archivo Black"/>
              </a:rPr>
              <a:t>Ejemplo: venta de un bien de uso con ganancia de $ 1.000.000.-</a:t>
            </a:r>
          </a:p>
        </p:txBody>
      </p:sp>
      <p:sp>
        <p:nvSpPr>
          <p:cNvPr id="16" name="TextBox 3">
            <a:extLst>
              <a:ext uri="{FF2B5EF4-FFF2-40B4-BE49-F238E27FC236}">
                <a16:creationId xmlns:a16="http://schemas.microsoft.com/office/drawing/2014/main" id="{3348F1C3-1CA1-77D6-9123-33801B1BD13A}"/>
              </a:ext>
            </a:extLst>
          </p:cNvPr>
          <p:cNvSpPr txBox="1"/>
          <p:nvPr/>
        </p:nvSpPr>
        <p:spPr>
          <a:xfrm>
            <a:off x="380999" y="2452302"/>
            <a:ext cx="17144999" cy="994247"/>
          </a:xfrm>
          <a:prstGeom prst="rect">
            <a:avLst/>
          </a:prstGeom>
        </p:spPr>
        <p:txBody>
          <a:bodyPr wrap="square" lIns="0" tIns="0" rIns="0" bIns="0" rtlCol="0" anchor="t">
            <a:spAutoFit/>
          </a:bodyPr>
          <a:lstStyle/>
          <a:p>
            <a:pPr algn="l">
              <a:lnSpc>
                <a:spcPts val="9309"/>
              </a:lnSpc>
            </a:pPr>
            <a:r>
              <a:rPr lang="es-AR" sz="2800" dirty="0">
                <a:solidFill>
                  <a:srgbClr val="FFFFFF"/>
                </a:solidFill>
                <a:latin typeface="Archivo Black"/>
                <a:ea typeface="Archivo Black"/>
                <a:cs typeface="Archivo Black"/>
                <a:sym typeface="Archivo Black"/>
              </a:rPr>
              <a:t>Compra otro bien de uso por $ 5.000.000.-</a:t>
            </a:r>
          </a:p>
        </p:txBody>
      </p:sp>
      <p:graphicFrame>
        <p:nvGraphicFramePr>
          <p:cNvPr id="17" name="Tabla 16">
            <a:extLst>
              <a:ext uri="{FF2B5EF4-FFF2-40B4-BE49-F238E27FC236}">
                <a16:creationId xmlns:a16="http://schemas.microsoft.com/office/drawing/2014/main" id="{CC927CB9-E31B-BB50-92CC-DCCABB0A5FBC}"/>
              </a:ext>
            </a:extLst>
          </p:cNvPr>
          <p:cNvGraphicFramePr>
            <a:graphicFrameLocks noGrp="1"/>
          </p:cNvGraphicFramePr>
          <p:nvPr>
            <p:extLst>
              <p:ext uri="{D42A27DB-BD31-4B8C-83A1-F6EECF244321}">
                <p14:modId xmlns:p14="http://schemas.microsoft.com/office/powerpoint/2010/main" val="1539756421"/>
              </p:ext>
            </p:extLst>
          </p:nvPr>
        </p:nvGraphicFramePr>
        <p:xfrm>
          <a:off x="898358" y="3924305"/>
          <a:ext cx="10668000" cy="5031287"/>
        </p:xfrm>
        <a:graphic>
          <a:graphicData uri="http://schemas.openxmlformats.org/drawingml/2006/table">
            <a:tbl>
              <a:tblPr firstRow="1" bandRow="1"/>
              <a:tblGrid>
                <a:gridCol w="3556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gridCol w="3556000">
                  <a:extLst>
                    <a:ext uri="{9D8B030D-6E8A-4147-A177-3AD203B41FA5}">
                      <a16:colId xmlns:a16="http://schemas.microsoft.com/office/drawing/2014/main" val="20002"/>
                    </a:ext>
                  </a:extLst>
                </a:gridCol>
              </a:tblGrid>
              <a:tr h="531525">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endParaRPr lang="es-E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r>
                        <a:rPr lang="es-ES" dirty="0"/>
                        <a:t>CON USO DE OPCIÓN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r>
                        <a:rPr lang="es-ES" dirty="0"/>
                        <a:t>SIN USO</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15E28"/>
                    </a:solidFill>
                  </a:tcPr>
                </a:tc>
                <a:extLst>
                  <a:ext uri="{0D108BD9-81ED-4DB2-BD59-A6C34878D82A}">
                    <a16:rowId xmlns:a16="http://schemas.microsoft.com/office/drawing/2014/main" val="10000"/>
                  </a:ext>
                </a:extLst>
              </a:tr>
              <a:tr h="531525">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dirty="0"/>
                        <a:t>EJERCICIO 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dirty="0"/>
                        <a:t>800000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dirty="0"/>
                        <a:t>1000000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extLst>
                  <a:ext uri="{0D108BD9-81ED-4DB2-BD59-A6C34878D82A}">
                    <a16:rowId xmlns:a16="http://schemas.microsoft.com/office/drawing/2014/main" val="10001"/>
                  </a:ext>
                </a:extLst>
              </a:tr>
              <a:tr h="531525">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dirty="0"/>
                        <a:t>EJERCICIO 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dirty="0"/>
                        <a:t>800000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dirty="0"/>
                        <a:t>1000000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extLst>
                  <a:ext uri="{0D108BD9-81ED-4DB2-BD59-A6C34878D82A}">
                    <a16:rowId xmlns:a16="http://schemas.microsoft.com/office/drawing/2014/main" val="10002"/>
                  </a:ext>
                </a:extLst>
              </a:tr>
              <a:tr h="531525">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dirty="0"/>
                        <a:t>EJERCICIO 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dirty="0"/>
                        <a:t>800000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dirty="0"/>
                        <a:t>1000000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extLst>
                  <a:ext uri="{0D108BD9-81ED-4DB2-BD59-A6C34878D82A}">
                    <a16:rowId xmlns:a16="http://schemas.microsoft.com/office/drawing/2014/main" val="10003"/>
                  </a:ext>
                </a:extLst>
              </a:tr>
              <a:tr h="531525">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dirty="0"/>
                        <a:t>EJERCICIO 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dirty="0"/>
                        <a:t>800000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dirty="0"/>
                        <a:t>1000000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extLst>
                  <a:ext uri="{0D108BD9-81ED-4DB2-BD59-A6C34878D82A}">
                    <a16:rowId xmlns:a16="http://schemas.microsoft.com/office/drawing/2014/main" val="10004"/>
                  </a:ext>
                </a:extLst>
              </a:tr>
              <a:tr h="531525">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dirty="0"/>
                        <a:t>EJERCICIO 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dirty="0"/>
                        <a:t>800000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dirty="0"/>
                        <a:t>1000000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extLst>
                  <a:ext uri="{0D108BD9-81ED-4DB2-BD59-A6C34878D82A}">
                    <a16:rowId xmlns:a16="http://schemas.microsoft.com/office/drawing/2014/main" val="10005"/>
                  </a:ext>
                </a:extLst>
              </a:tr>
              <a:tr h="531525">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dirty="0"/>
                        <a:t>          TOTAL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dirty="0"/>
                        <a:t>4000000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dirty="0"/>
                        <a:t>5000000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extLst>
                  <a:ext uri="{0D108BD9-81ED-4DB2-BD59-A6C34878D82A}">
                    <a16:rowId xmlns:a16="http://schemas.microsoft.com/office/drawing/2014/main" val="10006"/>
                  </a:ext>
                </a:extLst>
              </a:tr>
              <a:tr h="1310612">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endParaRPr lang="es-E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dirty="0"/>
                        <a:t>DIFIERE EL I.G. EN 5 PERÍODOS DE $ 70000</a:t>
                      </a:r>
                      <a:r>
                        <a:rPr lang="es-ES" baseline="0" dirty="0"/>
                        <a:t> C/U</a:t>
                      </a:r>
                      <a:endParaRPr lang="es-E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r>
                        <a:rPr lang="es-ES" dirty="0"/>
                        <a:t>PAGA EL I.G. EN EL PRIMER PERÍODO</a:t>
                      </a:r>
                      <a:r>
                        <a:rPr lang="es-ES" baseline="0" dirty="0"/>
                        <a:t> POR $ 350000</a:t>
                      </a:r>
                      <a:endParaRPr lang="es-E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15E28"/>
                    </a:solidFill>
                  </a:tcPr>
                </a:tc>
                <a:extLst>
                  <a:ext uri="{0D108BD9-81ED-4DB2-BD59-A6C34878D82A}">
                    <a16:rowId xmlns:a16="http://schemas.microsoft.com/office/drawing/2014/main" val="10007"/>
                  </a:ext>
                </a:extLst>
              </a:tr>
            </a:tbl>
          </a:graphicData>
        </a:graphic>
      </p:graphicFrame>
      <p:sp>
        <p:nvSpPr>
          <p:cNvPr id="18" name="Elipse 17">
            <a:extLst>
              <a:ext uri="{FF2B5EF4-FFF2-40B4-BE49-F238E27FC236}">
                <a16:creationId xmlns:a16="http://schemas.microsoft.com/office/drawing/2014/main" id="{53323415-4235-8F6A-452E-38E144612CE1}"/>
              </a:ext>
            </a:extLst>
          </p:cNvPr>
          <p:cNvSpPr/>
          <p:nvPr/>
        </p:nvSpPr>
        <p:spPr>
          <a:xfrm>
            <a:off x="4130702" y="7415981"/>
            <a:ext cx="3505200" cy="1504660"/>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s-AR"/>
          </a:p>
        </p:txBody>
      </p:sp>
    </p:spTree>
    <p:extLst>
      <p:ext uri="{BB962C8B-B14F-4D97-AF65-F5344CB8AC3E}">
        <p14:creationId xmlns:p14="http://schemas.microsoft.com/office/powerpoint/2010/main" val="222938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3035645"/>
            <a:chOff x="0" y="0"/>
            <a:chExt cx="4816593" cy="799511"/>
          </a:xfrm>
        </p:grpSpPr>
        <p:sp>
          <p:nvSpPr>
            <p:cNvPr id="3" name="Freeform 3"/>
            <p:cNvSpPr/>
            <p:nvPr/>
          </p:nvSpPr>
          <p:spPr>
            <a:xfrm>
              <a:off x="0" y="0"/>
              <a:ext cx="4816592" cy="799511"/>
            </a:xfrm>
            <a:custGeom>
              <a:avLst/>
              <a:gdLst/>
              <a:ahLst/>
              <a:cxnLst/>
              <a:rect l="l" t="t" r="r" b="b"/>
              <a:pathLst>
                <a:path w="4816592" h="799511">
                  <a:moveTo>
                    <a:pt x="0" y="0"/>
                  </a:moveTo>
                  <a:lnTo>
                    <a:pt x="4816592" y="0"/>
                  </a:lnTo>
                  <a:lnTo>
                    <a:pt x="4816592" y="799511"/>
                  </a:lnTo>
                  <a:lnTo>
                    <a:pt x="0" y="799511"/>
                  </a:lnTo>
                  <a:close/>
                </a:path>
              </a:pathLst>
            </a:custGeom>
            <a:solidFill>
              <a:srgbClr val="299F66"/>
            </a:solidFill>
          </p:spPr>
          <p:txBody>
            <a:bodyPr/>
            <a:lstStyle/>
            <a:p>
              <a:endParaRPr lang="es-AR"/>
            </a:p>
          </p:txBody>
        </p:sp>
        <p:sp>
          <p:nvSpPr>
            <p:cNvPr id="4" name="TextBox 4"/>
            <p:cNvSpPr txBox="1"/>
            <p:nvPr/>
          </p:nvSpPr>
          <p:spPr>
            <a:xfrm>
              <a:off x="0" y="-38100"/>
              <a:ext cx="4816593" cy="83761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688911" y="4885069"/>
            <a:ext cx="1232561" cy="1119694"/>
          </a:xfrm>
          <a:custGeom>
            <a:avLst/>
            <a:gdLst/>
            <a:ahLst/>
            <a:cxnLst/>
            <a:rect l="l" t="t" r="r" b="b"/>
            <a:pathLst>
              <a:path w="447366" h="406400">
                <a:moveTo>
                  <a:pt x="244166" y="0"/>
                </a:moveTo>
                <a:lnTo>
                  <a:pt x="0" y="0"/>
                </a:lnTo>
                <a:lnTo>
                  <a:pt x="0" y="406400"/>
                </a:lnTo>
                <a:lnTo>
                  <a:pt x="244166" y="406400"/>
                </a:lnTo>
                <a:lnTo>
                  <a:pt x="447366" y="203200"/>
                </a:lnTo>
                <a:lnTo>
                  <a:pt x="244166" y="0"/>
                </a:lnTo>
                <a:close/>
              </a:path>
            </a:pathLst>
          </a:custGeom>
          <a:solidFill>
            <a:srgbClr val="299F66"/>
          </a:solidFill>
        </p:spPr>
        <p:txBody>
          <a:bodyPr/>
          <a:lstStyle/>
          <a:p>
            <a:endParaRPr lang="es-AR"/>
          </a:p>
        </p:txBody>
      </p:sp>
      <p:sp>
        <p:nvSpPr>
          <p:cNvPr id="8" name="TextBox 8"/>
          <p:cNvSpPr txBox="1"/>
          <p:nvPr/>
        </p:nvSpPr>
        <p:spPr>
          <a:xfrm>
            <a:off x="1688908" y="588811"/>
            <a:ext cx="14910179" cy="2215991"/>
          </a:xfrm>
          <a:prstGeom prst="rect">
            <a:avLst/>
          </a:prstGeom>
        </p:spPr>
        <p:txBody>
          <a:bodyPr lIns="0" tIns="0" rIns="0" bIns="0" rtlCol="0" anchor="t">
            <a:spAutoFit/>
          </a:bodyPr>
          <a:lstStyle/>
          <a:p>
            <a:pPr algn="ctr"/>
            <a:r>
              <a:rPr lang="es-AR" sz="7200" dirty="0">
                <a:solidFill>
                  <a:srgbClr val="FFFFFF"/>
                </a:solidFill>
                <a:latin typeface="Archivo Black"/>
                <a:ea typeface="Archivo Black"/>
                <a:cs typeface="Archivo Black"/>
                <a:sym typeface="Archivo Black"/>
              </a:rPr>
              <a:t>VALUACIÓN IMPOSITIVA DE LA HACIENDA</a:t>
            </a:r>
            <a:endParaRPr lang="en-US" sz="7200" dirty="0">
              <a:solidFill>
                <a:srgbClr val="FFFFFF"/>
              </a:solidFill>
              <a:latin typeface="Archivo Black"/>
              <a:ea typeface="Archivo Black"/>
              <a:cs typeface="Archivo Black"/>
              <a:sym typeface="Archivo Black"/>
            </a:endParaRPr>
          </a:p>
        </p:txBody>
      </p:sp>
      <p:sp>
        <p:nvSpPr>
          <p:cNvPr id="9" name="TextBox 9"/>
          <p:cNvSpPr txBox="1"/>
          <p:nvPr/>
        </p:nvSpPr>
        <p:spPr>
          <a:xfrm>
            <a:off x="3500989" y="4929340"/>
            <a:ext cx="13098100" cy="1107996"/>
          </a:xfrm>
          <a:prstGeom prst="rect">
            <a:avLst/>
          </a:prstGeom>
        </p:spPr>
        <p:txBody>
          <a:bodyPr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600" b="1" i="0" u="sng" strike="noStrike" kern="1200" cap="none" spc="0" normalizeH="0" baseline="0" noProof="0" dirty="0">
                <a:ln>
                  <a:noFill/>
                </a:ln>
                <a:solidFill>
                  <a:prstClr val="black"/>
                </a:solidFill>
                <a:effectLst/>
                <a:uLnTx/>
                <a:uFillTx/>
                <a:latin typeface="Montserrat Bold" panose="00000800000000000000" charset="0"/>
              </a:rPr>
              <a:t>Bienes de cambio </a:t>
            </a:r>
            <a:r>
              <a:rPr kumimoji="0" lang="es-ES" sz="3600" b="0" i="0" u="none" strike="noStrike" kern="1200" cap="none" spc="0" normalizeH="0" baseline="0" noProof="0" dirty="0">
                <a:ln>
                  <a:noFill/>
                </a:ln>
                <a:solidFill>
                  <a:prstClr val="black"/>
                </a:solidFill>
                <a:effectLst/>
                <a:uLnTx/>
                <a:uFillTx/>
                <a:latin typeface="Montserrat Bold" panose="00000800000000000000" charset="0"/>
              </a:rPr>
              <a:t>= </a:t>
            </a:r>
            <a:r>
              <a:rPr kumimoji="0" lang="es-ES" sz="3600" i="0" u="none" strike="noStrike" kern="1200" cap="none" spc="0" normalizeH="0" baseline="0" noProof="0" dirty="0">
                <a:ln>
                  <a:noFill/>
                </a:ln>
                <a:solidFill>
                  <a:prstClr val="black"/>
                </a:solidFill>
                <a:effectLst/>
                <a:uLnTx/>
                <a:uFillTx/>
                <a:latin typeface="Montserrat Bold" panose="00000800000000000000" charset="0"/>
              </a:rPr>
              <a:t>se valúan al cierre del ejercicio según valor de mercados</a:t>
            </a:r>
          </a:p>
        </p:txBody>
      </p:sp>
      <p:sp>
        <p:nvSpPr>
          <p:cNvPr id="18" name="TextBox 18"/>
          <p:cNvSpPr txBox="1"/>
          <p:nvPr/>
        </p:nvSpPr>
        <p:spPr>
          <a:xfrm>
            <a:off x="3509010" y="6727481"/>
            <a:ext cx="13098100" cy="1047750"/>
          </a:xfrm>
          <a:prstGeom prst="rect">
            <a:avLst/>
          </a:prstGeom>
        </p:spPr>
        <p:txBody>
          <a:bodyPr wrap="square" lIns="0" tIns="0" rIns="0" bIns="0" rtlCol="0" anchor="t">
            <a:spAutoFit/>
          </a:bodyPr>
          <a:lstStyle/>
          <a:p>
            <a:pPr algn="l">
              <a:lnSpc>
                <a:spcPts val="4200"/>
              </a:lnSpc>
            </a:pPr>
            <a:r>
              <a:rPr lang="es-AR" sz="3200" dirty="0">
                <a:solidFill>
                  <a:srgbClr val="000000"/>
                </a:solidFill>
                <a:latin typeface="Montserrat" panose="00000500000000000000" pitchFamily="2" charset="0"/>
                <a:ea typeface="Montserrat Bold"/>
                <a:cs typeface="Montserrat Bold"/>
                <a:sym typeface="Montserrat Bold"/>
              </a:rPr>
              <a:t>DIF. ENTRE VALUACIÓN AL INICIO Y AL CIERRE = RESULTADO POR TENENCIA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257101" y="0"/>
            <a:ext cx="6598724" cy="13197448"/>
            <a:chOff x="0" y="0"/>
            <a:chExt cx="8798298" cy="17596597"/>
          </a:xfrm>
        </p:grpSpPr>
        <p:sp>
          <p:nvSpPr>
            <p:cNvPr id="3" name="Freeform 3"/>
            <p:cNvSpPr/>
            <p:nvPr/>
          </p:nvSpPr>
          <p:spPr>
            <a:xfrm>
              <a:off x="0" y="0"/>
              <a:ext cx="8798298" cy="8798298"/>
            </a:xfrm>
            <a:custGeom>
              <a:avLst/>
              <a:gdLst/>
              <a:ahLst/>
              <a:cxnLst/>
              <a:rect l="l" t="t" r="r" b="b"/>
              <a:pathLst>
                <a:path w="8798298" h="8798298">
                  <a:moveTo>
                    <a:pt x="0" y="0"/>
                  </a:moveTo>
                  <a:lnTo>
                    <a:pt x="8798298" y="0"/>
                  </a:lnTo>
                  <a:lnTo>
                    <a:pt x="8798298" y="8798298"/>
                  </a:lnTo>
                  <a:lnTo>
                    <a:pt x="0" y="8798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4" name="Freeform 4"/>
            <p:cNvSpPr/>
            <p:nvPr/>
          </p:nvSpPr>
          <p:spPr>
            <a:xfrm>
              <a:off x="0" y="8798298"/>
              <a:ext cx="8798298" cy="8798298"/>
            </a:xfrm>
            <a:custGeom>
              <a:avLst/>
              <a:gdLst/>
              <a:ahLst/>
              <a:cxnLst/>
              <a:rect l="l" t="t" r="r" b="b"/>
              <a:pathLst>
                <a:path w="8798298" h="8798298">
                  <a:moveTo>
                    <a:pt x="0" y="0"/>
                  </a:moveTo>
                  <a:lnTo>
                    <a:pt x="8798298" y="0"/>
                  </a:lnTo>
                  <a:lnTo>
                    <a:pt x="8798298" y="8798299"/>
                  </a:lnTo>
                  <a:lnTo>
                    <a:pt x="0" y="87982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grpSp>
      <p:grpSp>
        <p:nvGrpSpPr>
          <p:cNvPr id="8" name="Group 8"/>
          <p:cNvGrpSpPr/>
          <p:nvPr/>
        </p:nvGrpSpPr>
        <p:grpSpPr>
          <a:xfrm>
            <a:off x="14209476" y="0"/>
            <a:ext cx="47625" cy="10287000"/>
            <a:chOff x="0" y="0"/>
            <a:chExt cx="12543" cy="2709333"/>
          </a:xfrm>
        </p:grpSpPr>
        <p:sp>
          <p:nvSpPr>
            <p:cNvPr id="9" name="Freeform 9"/>
            <p:cNvSpPr/>
            <p:nvPr/>
          </p:nvSpPr>
          <p:spPr>
            <a:xfrm>
              <a:off x="0" y="0"/>
              <a:ext cx="12543" cy="2709333"/>
            </a:xfrm>
            <a:custGeom>
              <a:avLst/>
              <a:gdLst/>
              <a:ahLst/>
              <a:cxnLst/>
              <a:rect l="l" t="t" r="r" b="b"/>
              <a:pathLst>
                <a:path w="12543" h="2709333">
                  <a:moveTo>
                    <a:pt x="0" y="0"/>
                  </a:moveTo>
                  <a:lnTo>
                    <a:pt x="12543" y="0"/>
                  </a:lnTo>
                  <a:lnTo>
                    <a:pt x="12543" y="2709333"/>
                  </a:lnTo>
                  <a:lnTo>
                    <a:pt x="0" y="2709333"/>
                  </a:lnTo>
                  <a:close/>
                </a:path>
              </a:pathLst>
            </a:custGeom>
            <a:solidFill>
              <a:srgbClr val="299F66"/>
            </a:solidFill>
          </p:spPr>
          <p:txBody>
            <a:bodyPr/>
            <a:lstStyle/>
            <a:p>
              <a:endParaRPr lang="es-AR"/>
            </a:p>
          </p:txBody>
        </p:sp>
        <p:sp>
          <p:nvSpPr>
            <p:cNvPr id="10" name="TextBox 10"/>
            <p:cNvSpPr txBox="1"/>
            <p:nvPr/>
          </p:nvSpPr>
          <p:spPr>
            <a:xfrm>
              <a:off x="0" y="-38100"/>
              <a:ext cx="12543" cy="2747433"/>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711987" y="3720856"/>
            <a:ext cx="4919186" cy="860424"/>
          </a:xfrm>
          <a:prstGeom prst="rect">
            <a:avLst/>
          </a:prstGeom>
        </p:spPr>
        <p:txBody>
          <a:bodyPr lIns="0" tIns="0" rIns="0" bIns="0" rtlCol="0" anchor="t">
            <a:spAutoFit/>
          </a:bodyPr>
          <a:lstStyle/>
          <a:p>
            <a:pPr algn="l">
              <a:lnSpc>
                <a:spcPts val="3500"/>
              </a:lnSpc>
            </a:pPr>
            <a:r>
              <a:rPr lang="en-US" sz="2500" dirty="0">
                <a:solidFill>
                  <a:srgbClr val="FFFFFF"/>
                </a:solidFill>
                <a:latin typeface="Montserrat"/>
                <a:ea typeface="Montserrat"/>
                <a:cs typeface="Montserrat"/>
                <a:sym typeface="Montserrat"/>
              </a:rPr>
              <a:t>Early history of money and finance</a:t>
            </a:r>
          </a:p>
        </p:txBody>
      </p:sp>
      <p:grpSp>
        <p:nvGrpSpPr>
          <p:cNvPr id="13" name="Group 13"/>
          <p:cNvGrpSpPr/>
          <p:nvPr/>
        </p:nvGrpSpPr>
        <p:grpSpPr>
          <a:xfrm>
            <a:off x="1028701" y="5138692"/>
            <a:ext cx="4484502" cy="1332153"/>
            <a:chOff x="0" y="0"/>
            <a:chExt cx="1681317" cy="350855"/>
          </a:xfrm>
        </p:grpSpPr>
        <p:sp>
          <p:nvSpPr>
            <p:cNvPr id="14" name="Freeform 14"/>
            <p:cNvSpPr/>
            <p:nvPr/>
          </p:nvSpPr>
          <p:spPr>
            <a:xfrm>
              <a:off x="0" y="0"/>
              <a:ext cx="1681317" cy="350855"/>
            </a:xfrm>
            <a:custGeom>
              <a:avLst/>
              <a:gdLst/>
              <a:ahLst/>
              <a:cxnLst/>
              <a:rect l="l" t="t" r="r" b="b"/>
              <a:pathLst>
                <a:path w="1681317" h="350855">
                  <a:moveTo>
                    <a:pt x="1478117" y="0"/>
                  </a:moveTo>
                  <a:lnTo>
                    <a:pt x="0" y="0"/>
                  </a:lnTo>
                  <a:lnTo>
                    <a:pt x="0" y="350855"/>
                  </a:lnTo>
                  <a:lnTo>
                    <a:pt x="1478117" y="350855"/>
                  </a:lnTo>
                  <a:lnTo>
                    <a:pt x="1681317" y="175428"/>
                  </a:lnTo>
                  <a:lnTo>
                    <a:pt x="1478117" y="0"/>
                  </a:lnTo>
                  <a:close/>
                </a:path>
              </a:pathLst>
            </a:custGeom>
            <a:solidFill>
              <a:srgbClr val="299F66"/>
            </a:solidFill>
          </p:spPr>
          <p:txBody>
            <a:bodyPr/>
            <a:lstStyle/>
            <a:p>
              <a:endParaRPr lang="es-AR" dirty="0"/>
            </a:p>
          </p:txBody>
        </p:sp>
        <p:sp>
          <p:nvSpPr>
            <p:cNvPr id="15" name="TextBox 15"/>
            <p:cNvSpPr txBox="1"/>
            <p:nvPr/>
          </p:nvSpPr>
          <p:spPr>
            <a:xfrm>
              <a:off x="0" y="-38100"/>
              <a:ext cx="1567017" cy="388955"/>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267582" y="5564815"/>
            <a:ext cx="4919186" cy="415819"/>
          </a:xfrm>
          <a:prstGeom prst="rect">
            <a:avLst/>
          </a:prstGeom>
        </p:spPr>
        <p:txBody>
          <a:bodyPr lIns="0" tIns="0" rIns="0" bIns="0" rtlCol="0" anchor="t">
            <a:spAutoFit/>
          </a:bodyPr>
          <a:lstStyle/>
          <a:p>
            <a:pPr algn="l">
              <a:lnSpc>
                <a:spcPts val="3500"/>
              </a:lnSpc>
            </a:pPr>
            <a:r>
              <a:rPr lang="en-US" sz="2500" b="1" dirty="0">
                <a:solidFill>
                  <a:srgbClr val="FFFFFF"/>
                </a:solidFill>
                <a:latin typeface="Montserrat"/>
                <a:ea typeface="Montserrat"/>
                <a:cs typeface="Montserrat"/>
                <a:sym typeface="Montserrat"/>
              </a:rPr>
              <a:t>SUJETOS ALCANZADOS </a:t>
            </a:r>
          </a:p>
        </p:txBody>
      </p:sp>
      <p:sp>
        <p:nvSpPr>
          <p:cNvPr id="20" name="TextBox 20"/>
          <p:cNvSpPr txBox="1"/>
          <p:nvPr/>
        </p:nvSpPr>
        <p:spPr>
          <a:xfrm>
            <a:off x="1711987" y="7207129"/>
            <a:ext cx="4919186" cy="422274"/>
          </a:xfrm>
          <a:prstGeom prst="rect">
            <a:avLst/>
          </a:prstGeom>
        </p:spPr>
        <p:txBody>
          <a:bodyPr lIns="0" tIns="0" rIns="0" bIns="0" rtlCol="0" anchor="t">
            <a:spAutoFit/>
          </a:bodyPr>
          <a:lstStyle/>
          <a:p>
            <a:pPr algn="l">
              <a:lnSpc>
                <a:spcPts val="3500"/>
              </a:lnSpc>
            </a:pPr>
            <a:r>
              <a:rPr lang="en-US" sz="2500" dirty="0">
                <a:solidFill>
                  <a:srgbClr val="FFFFFF"/>
                </a:solidFill>
                <a:latin typeface="Montserrat"/>
                <a:ea typeface="Montserrat"/>
                <a:cs typeface="Montserrat"/>
                <a:sym typeface="Montserrat"/>
              </a:rPr>
              <a:t>Functions of 0money</a:t>
            </a:r>
          </a:p>
        </p:txBody>
      </p:sp>
      <p:grpSp>
        <p:nvGrpSpPr>
          <p:cNvPr id="21" name="Group 21"/>
          <p:cNvGrpSpPr/>
          <p:nvPr/>
        </p:nvGrpSpPr>
        <p:grpSpPr>
          <a:xfrm>
            <a:off x="5698881" y="3519536"/>
            <a:ext cx="4489520" cy="1332153"/>
            <a:chOff x="0" y="0"/>
            <a:chExt cx="1681317" cy="350855"/>
          </a:xfrm>
        </p:grpSpPr>
        <p:sp>
          <p:nvSpPr>
            <p:cNvPr id="22" name="Freeform 22"/>
            <p:cNvSpPr/>
            <p:nvPr/>
          </p:nvSpPr>
          <p:spPr>
            <a:xfrm>
              <a:off x="0" y="0"/>
              <a:ext cx="1681317" cy="350855"/>
            </a:xfrm>
            <a:custGeom>
              <a:avLst/>
              <a:gdLst/>
              <a:ahLst/>
              <a:cxnLst/>
              <a:rect l="l" t="t" r="r" b="b"/>
              <a:pathLst>
                <a:path w="1681317" h="350855">
                  <a:moveTo>
                    <a:pt x="1478117" y="0"/>
                  </a:moveTo>
                  <a:lnTo>
                    <a:pt x="0" y="0"/>
                  </a:lnTo>
                  <a:lnTo>
                    <a:pt x="0" y="350855"/>
                  </a:lnTo>
                  <a:lnTo>
                    <a:pt x="1478117" y="350855"/>
                  </a:lnTo>
                  <a:lnTo>
                    <a:pt x="1681317" y="175428"/>
                  </a:lnTo>
                  <a:lnTo>
                    <a:pt x="1478117" y="0"/>
                  </a:lnTo>
                  <a:close/>
                </a:path>
              </a:pathLst>
            </a:custGeom>
            <a:solidFill>
              <a:srgbClr val="299F66"/>
            </a:solidFill>
          </p:spPr>
          <p:txBody>
            <a:bodyPr/>
            <a:lstStyle/>
            <a:p>
              <a:endParaRPr lang="es-AR"/>
            </a:p>
          </p:txBody>
        </p:sp>
        <p:sp>
          <p:nvSpPr>
            <p:cNvPr id="23" name="TextBox 23"/>
            <p:cNvSpPr txBox="1"/>
            <p:nvPr/>
          </p:nvSpPr>
          <p:spPr>
            <a:xfrm>
              <a:off x="0" y="-38100"/>
              <a:ext cx="1567017" cy="388955"/>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5842787" y="3510322"/>
            <a:ext cx="4251673" cy="1313501"/>
          </a:xfrm>
          <a:prstGeom prst="rect">
            <a:avLst/>
          </a:prstGeom>
        </p:spPr>
        <p:txBody>
          <a:bodyPr wrap="square" lIns="0" tIns="0" rIns="0" bIns="0" rtlCol="0" anchor="t">
            <a:spAutoFit/>
          </a:bodyPr>
          <a:lstStyle/>
          <a:p>
            <a:pPr algn="l">
              <a:lnSpc>
                <a:spcPts val="3500"/>
              </a:lnSpc>
            </a:pPr>
            <a:r>
              <a:rPr lang="en-US" sz="2500" b="1" dirty="0">
                <a:solidFill>
                  <a:srgbClr val="FFFFFF"/>
                </a:solidFill>
                <a:latin typeface="Montserrat"/>
                <a:ea typeface="Montserrat"/>
                <a:cs typeface="Montserrat"/>
                <a:sym typeface="Montserrat"/>
              </a:rPr>
              <a:t>PERSONAS FISICAS Y SOCIEDADES INDIVISAS (TABLA ART. 94)</a:t>
            </a:r>
          </a:p>
        </p:txBody>
      </p:sp>
      <p:sp>
        <p:nvSpPr>
          <p:cNvPr id="28" name="TextBox 28"/>
          <p:cNvSpPr txBox="1"/>
          <p:nvPr/>
        </p:nvSpPr>
        <p:spPr>
          <a:xfrm>
            <a:off x="8302375" y="5555017"/>
            <a:ext cx="4919186" cy="422274"/>
          </a:xfrm>
          <a:prstGeom prst="rect">
            <a:avLst/>
          </a:prstGeom>
        </p:spPr>
        <p:txBody>
          <a:bodyPr lIns="0" tIns="0" rIns="0" bIns="0" rtlCol="0" anchor="t">
            <a:spAutoFit/>
          </a:bodyPr>
          <a:lstStyle/>
          <a:p>
            <a:pPr algn="l">
              <a:lnSpc>
                <a:spcPts val="3500"/>
              </a:lnSpc>
            </a:pPr>
            <a:r>
              <a:rPr lang="en-US" sz="2500" dirty="0">
                <a:solidFill>
                  <a:srgbClr val="FFFFFF"/>
                </a:solidFill>
                <a:latin typeface="Montserrat"/>
                <a:ea typeface="Montserrat"/>
                <a:cs typeface="Montserrat"/>
                <a:sym typeface="Montserrat"/>
              </a:rPr>
              <a:t>Types of finance</a:t>
            </a:r>
          </a:p>
        </p:txBody>
      </p:sp>
      <p:grpSp>
        <p:nvGrpSpPr>
          <p:cNvPr id="29" name="Group 29"/>
          <p:cNvGrpSpPr/>
          <p:nvPr/>
        </p:nvGrpSpPr>
        <p:grpSpPr>
          <a:xfrm>
            <a:off x="5698882" y="6752189"/>
            <a:ext cx="4489520" cy="1332153"/>
            <a:chOff x="0" y="0"/>
            <a:chExt cx="1681317" cy="350855"/>
          </a:xfrm>
        </p:grpSpPr>
        <p:sp>
          <p:nvSpPr>
            <p:cNvPr id="30" name="Freeform 30"/>
            <p:cNvSpPr/>
            <p:nvPr/>
          </p:nvSpPr>
          <p:spPr>
            <a:xfrm>
              <a:off x="0" y="0"/>
              <a:ext cx="1681317" cy="350855"/>
            </a:xfrm>
            <a:custGeom>
              <a:avLst/>
              <a:gdLst/>
              <a:ahLst/>
              <a:cxnLst/>
              <a:rect l="l" t="t" r="r" b="b"/>
              <a:pathLst>
                <a:path w="1681317" h="350855">
                  <a:moveTo>
                    <a:pt x="1478117" y="0"/>
                  </a:moveTo>
                  <a:lnTo>
                    <a:pt x="0" y="0"/>
                  </a:lnTo>
                  <a:lnTo>
                    <a:pt x="0" y="350855"/>
                  </a:lnTo>
                  <a:lnTo>
                    <a:pt x="1478117" y="350855"/>
                  </a:lnTo>
                  <a:lnTo>
                    <a:pt x="1681317" y="175428"/>
                  </a:lnTo>
                  <a:lnTo>
                    <a:pt x="1478117" y="0"/>
                  </a:lnTo>
                  <a:close/>
                </a:path>
              </a:pathLst>
            </a:custGeom>
            <a:solidFill>
              <a:srgbClr val="299F66"/>
            </a:solidFill>
          </p:spPr>
          <p:txBody>
            <a:bodyPr/>
            <a:lstStyle/>
            <a:p>
              <a:endParaRPr lang="es-AR"/>
            </a:p>
          </p:txBody>
        </p:sp>
        <p:sp>
          <p:nvSpPr>
            <p:cNvPr id="31" name="TextBox 31"/>
            <p:cNvSpPr txBox="1"/>
            <p:nvPr/>
          </p:nvSpPr>
          <p:spPr>
            <a:xfrm>
              <a:off x="0" y="-38100"/>
              <a:ext cx="1567017" cy="388955"/>
            </a:xfrm>
            <a:prstGeom prst="rect">
              <a:avLst/>
            </a:prstGeom>
          </p:spPr>
          <p:txBody>
            <a:bodyPr lIns="50800" tIns="50800" rIns="50800" bIns="50800" rtlCol="0" anchor="ctr"/>
            <a:lstStyle/>
            <a:p>
              <a:pPr algn="ctr">
                <a:lnSpc>
                  <a:spcPts val="2659"/>
                </a:lnSpc>
              </a:pPr>
              <a:endParaRPr/>
            </a:p>
          </p:txBody>
        </p:sp>
      </p:grpSp>
      <p:sp>
        <p:nvSpPr>
          <p:cNvPr id="33" name="TextBox 24">
            <a:extLst>
              <a:ext uri="{FF2B5EF4-FFF2-40B4-BE49-F238E27FC236}">
                <a16:creationId xmlns:a16="http://schemas.microsoft.com/office/drawing/2014/main" id="{930D530B-B245-4B0B-5043-31CA03ABFCD3}"/>
              </a:ext>
            </a:extLst>
          </p:cNvPr>
          <p:cNvSpPr txBox="1"/>
          <p:nvPr/>
        </p:nvSpPr>
        <p:spPr>
          <a:xfrm>
            <a:off x="5842787" y="6752189"/>
            <a:ext cx="3860409" cy="1313501"/>
          </a:xfrm>
          <a:prstGeom prst="rect">
            <a:avLst/>
          </a:prstGeom>
        </p:spPr>
        <p:txBody>
          <a:bodyPr wrap="square" lIns="0" tIns="0" rIns="0" bIns="0" rtlCol="0" anchor="t">
            <a:spAutoFit/>
          </a:bodyPr>
          <a:lstStyle/>
          <a:p>
            <a:pPr algn="l">
              <a:lnSpc>
                <a:spcPts val="3500"/>
              </a:lnSpc>
            </a:pPr>
            <a:r>
              <a:rPr lang="en-US" sz="2500" b="1" dirty="0">
                <a:solidFill>
                  <a:srgbClr val="FFFFFF"/>
                </a:solidFill>
                <a:latin typeface="Montserrat"/>
                <a:ea typeface="Montserrat"/>
                <a:cs typeface="Montserrat"/>
                <a:sym typeface="Montserrat"/>
              </a:rPr>
              <a:t>PERSONAS JURIDICAS Y SOCIEDADES (25% AL 35%)</a:t>
            </a:r>
          </a:p>
        </p:txBody>
      </p:sp>
      <p:grpSp>
        <p:nvGrpSpPr>
          <p:cNvPr id="34" name="Group 21">
            <a:extLst>
              <a:ext uri="{FF2B5EF4-FFF2-40B4-BE49-F238E27FC236}">
                <a16:creationId xmlns:a16="http://schemas.microsoft.com/office/drawing/2014/main" id="{8B1B03E3-8FF0-8E4E-E80F-7AC85EF05FAC}"/>
              </a:ext>
            </a:extLst>
          </p:cNvPr>
          <p:cNvGrpSpPr/>
          <p:nvPr/>
        </p:nvGrpSpPr>
        <p:grpSpPr>
          <a:xfrm>
            <a:off x="10399668" y="2533956"/>
            <a:ext cx="6364332" cy="1332153"/>
            <a:chOff x="0" y="0"/>
            <a:chExt cx="1681317" cy="350855"/>
          </a:xfrm>
        </p:grpSpPr>
        <p:sp>
          <p:nvSpPr>
            <p:cNvPr id="35" name="Freeform 22">
              <a:extLst>
                <a:ext uri="{FF2B5EF4-FFF2-40B4-BE49-F238E27FC236}">
                  <a16:creationId xmlns:a16="http://schemas.microsoft.com/office/drawing/2014/main" id="{D565C6A0-6FEC-EB8B-990F-4512C71EF6A8}"/>
                </a:ext>
              </a:extLst>
            </p:cNvPr>
            <p:cNvSpPr/>
            <p:nvPr/>
          </p:nvSpPr>
          <p:spPr>
            <a:xfrm>
              <a:off x="0" y="0"/>
              <a:ext cx="1681317" cy="350855"/>
            </a:xfrm>
            <a:custGeom>
              <a:avLst/>
              <a:gdLst/>
              <a:ahLst/>
              <a:cxnLst/>
              <a:rect l="l" t="t" r="r" b="b"/>
              <a:pathLst>
                <a:path w="1681317" h="350855">
                  <a:moveTo>
                    <a:pt x="1478117" y="0"/>
                  </a:moveTo>
                  <a:lnTo>
                    <a:pt x="0" y="0"/>
                  </a:lnTo>
                  <a:lnTo>
                    <a:pt x="0" y="350855"/>
                  </a:lnTo>
                  <a:lnTo>
                    <a:pt x="1478117" y="350855"/>
                  </a:lnTo>
                  <a:lnTo>
                    <a:pt x="1681317" y="175428"/>
                  </a:lnTo>
                  <a:lnTo>
                    <a:pt x="1478117" y="0"/>
                  </a:lnTo>
                  <a:close/>
                </a:path>
              </a:pathLst>
            </a:custGeom>
            <a:solidFill>
              <a:srgbClr val="299F66"/>
            </a:solidFill>
          </p:spPr>
          <p:txBody>
            <a:bodyPr/>
            <a:lstStyle/>
            <a:p>
              <a:endParaRPr lang="es-AR"/>
            </a:p>
          </p:txBody>
        </p:sp>
        <p:sp>
          <p:nvSpPr>
            <p:cNvPr id="36" name="TextBox 23">
              <a:extLst>
                <a:ext uri="{FF2B5EF4-FFF2-40B4-BE49-F238E27FC236}">
                  <a16:creationId xmlns:a16="http://schemas.microsoft.com/office/drawing/2014/main" id="{43925DE2-5DFF-0FCD-E5EE-C1F74E774AFF}"/>
                </a:ext>
              </a:extLst>
            </p:cNvPr>
            <p:cNvSpPr txBox="1"/>
            <p:nvPr/>
          </p:nvSpPr>
          <p:spPr>
            <a:xfrm>
              <a:off x="0" y="-38100"/>
              <a:ext cx="1567017" cy="388955"/>
            </a:xfrm>
            <a:prstGeom prst="rect">
              <a:avLst/>
            </a:prstGeom>
          </p:spPr>
          <p:txBody>
            <a:bodyPr lIns="50800" tIns="50800" rIns="50800" bIns="50800" rtlCol="0" anchor="ctr"/>
            <a:lstStyle/>
            <a:p>
              <a:pPr algn="ctr">
                <a:lnSpc>
                  <a:spcPts val="2659"/>
                </a:lnSpc>
              </a:pPr>
              <a:endParaRPr/>
            </a:p>
          </p:txBody>
        </p:sp>
      </p:grpSp>
      <p:grpSp>
        <p:nvGrpSpPr>
          <p:cNvPr id="37" name="Group 21">
            <a:extLst>
              <a:ext uri="{FF2B5EF4-FFF2-40B4-BE49-F238E27FC236}">
                <a16:creationId xmlns:a16="http://schemas.microsoft.com/office/drawing/2014/main" id="{548FB322-517F-171A-9CEE-65320F6E0832}"/>
              </a:ext>
            </a:extLst>
          </p:cNvPr>
          <p:cNvGrpSpPr/>
          <p:nvPr/>
        </p:nvGrpSpPr>
        <p:grpSpPr>
          <a:xfrm>
            <a:off x="10399667" y="4327954"/>
            <a:ext cx="6176346" cy="1332153"/>
            <a:chOff x="0" y="0"/>
            <a:chExt cx="1681317" cy="350855"/>
          </a:xfrm>
        </p:grpSpPr>
        <p:sp>
          <p:nvSpPr>
            <p:cNvPr id="38" name="Freeform 22">
              <a:extLst>
                <a:ext uri="{FF2B5EF4-FFF2-40B4-BE49-F238E27FC236}">
                  <a16:creationId xmlns:a16="http://schemas.microsoft.com/office/drawing/2014/main" id="{C6F6ABD3-973D-8961-66A7-85B691B4FEE8}"/>
                </a:ext>
              </a:extLst>
            </p:cNvPr>
            <p:cNvSpPr/>
            <p:nvPr/>
          </p:nvSpPr>
          <p:spPr>
            <a:xfrm>
              <a:off x="0" y="0"/>
              <a:ext cx="1681317" cy="350855"/>
            </a:xfrm>
            <a:custGeom>
              <a:avLst/>
              <a:gdLst/>
              <a:ahLst/>
              <a:cxnLst/>
              <a:rect l="l" t="t" r="r" b="b"/>
              <a:pathLst>
                <a:path w="1681317" h="350855">
                  <a:moveTo>
                    <a:pt x="1478117" y="0"/>
                  </a:moveTo>
                  <a:lnTo>
                    <a:pt x="0" y="0"/>
                  </a:lnTo>
                  <a:lnTo>
                    <a:pt x="0" y="350855"/>
                  </a:lnTo>
                  <a:lnTo>
                    <a:pt x="1478117" y="350855"/>
                  </a:lnTo>
                  <a:lnTo>
                    <a:pt x="1681317" y="175428"/>
                  </a:lnTo>
                  <a:lnTo>
                    <a:pt x="1478117" y="0"/>
                  </a:lnTo>
                  <a:close/>
                </a:path>
              </a:pathLst>
            </a:custGeom>
            <a:solidFill>
              <a:srgbClr val="299F66"/>
            </a:solidFill>
          </p:spPr>
          <p:txBody>
            <a:bodyPr/>
            <a:lstStyle/>
            <a:p>
              <a:endParaRPr lang="es-AR"/>
            </a:p>
          </p:txBody>
        </p:sp>
        <p:sp>
          <p:nvSpPr>
            <p:cNvPr id="39" name="TextBox 23">
              <a:extLst>
                <a:ext uri="{FF2B5EF4-FFF2-40B4-BE49-F238E27FC236}">
                  <a16:creationId xmlns:a16="http://schemas.microsoft.com/office/drawing/2014/main" id="{549A6CA0-0727-7680-CDF7-3CA35BBD2E73}"/>
                </a:ext>
              </a:extLst>
            </p:cNvPr>
            <p:cNvSpPr txBox="1"/>
            <p:nvPr/>
          </p:nvSpPr>
          <p:spPr>
            <a:xfrm>
              <a:off x="0" y="-38100"/>
              <a:ext cx="1567017" cy="388955"/>
            </a:xfrm>
            <a:prstGeom prst="rect">
              <a:avLst/>
            </a:prstGeom>
          </p:spPr>
          <p:txBody>
            <a:bodyPr lIns="50800" tIns="50800" rIns="50800" bIns="50800" rtlCol="0" anchor="ctr"/>
            <a:lstStyle/>
            <a:p>
              <a:pPr algn="ctr">
                <a:lnSpc>
                  <a:spcPts val="2659"/>
                </a:lnSpc>
              </a:pPr>
              <a:endParaRPr/>
            </a:p>
          </p:txBody>
        </p:sp>
      </p:grpSp>
      <p:sp>
        <p:nvSpPr>
          <p:cNvPr id="40" name="TextBox 24">
            <a:extLst>
              <a:ext uri="{FF2B5EF4-FFF2-40B4-BE49-F238E27FC236}">
                <a16:creationId xmlns:a16="http://schemas.microsoft.com/office/drawing/2014/main" id="{B53A0874-2563-383C-F269-55987534D205}"/>
              </a:ext>
            </a:extLst>
          </p:cNvPr>
          <p:cNvSpPr txBox="1"/>
          <p:nvPr/>
        </p:nvSpPr>
        <p:spPr>
          <a:xfrm>
            <a:off x="10481577" y="2453348"/>
            <a:ext cx="5495174" cy="1297663"/>
          </a:xfrm>
          <a:prstGeom prst="rect">
            <a:avLst/>
          </a:prstGeom>
        </p:spPr>
        <p:txBody>
          <a:bodyPr wrap="square" lIns="0" tIns="0" rIns="0" bIns="0" rtlCol="0" anchor="t">
            <a:spAutoFit/>
          </a:bodyPr>
          <a:lstStyle/>
          <a:p>
            <a:pPr algn="l">
              <a:lnSpc>
                <a:spcPts val="3500"/>
              </a:lnSpc>
            </a:pPr>
            <a:r>
              <a:rPr lang="es-AR" sz="2000" b="1" dirty="0">
                <a:solidFill>
                  <a:srgbClr val="FFFFFF"/>
                </a:solidFill>
                <a:latin typeface="Montserrat"/>
                <a:ea typeface="Montserrat"/>
                <a:cs typeface="Montserrat"/>
                <a:sym typeface="Montserrat"/>
              </a:rPr>
              <a:t>RESIDENTES EN EL PAÍS: POR LAS RENTAS DE FUENTE ARGENTINA Y EN EL EXTERIOR</a:t>
            </a:r>
          </a:p>
        </p:txBody>
      </p:sp>
      <p:sp>
        <p:nvSpPr>
          <p:cNvPr id="41" name="TextBox 24">
            <a:extLst>
              <a:ext uri="{FF2B5EF4-FFF2-40B4-BE49-F238E27FC236}">
                <a16:creationId xmlns:a16="http://schemas.microsoft.com/office/drawing/2014/main" id="{FC16F322-8D0E-8B03-7FFE-C7D6A8A1106B}"/>
              </a:ext>
            </a:extLst>
          </p:cNvPr>
          <p:cNvSpPr txBox="1"/>
          <p:nvPr/>
        </p:nvSpPr>
        <p:spPr>
          <a:xfrm>
            <a:off x="10481576" y="4318586"/>
            <a:ext cx="5674553" cy="1297663"/>
          </a:xfrm>
          <a:prstGeom prst="rect">
            <a:avLst/>
          </a:prstGeom>
        </p:spPr>
        <p:txBody>
          <a:bodyPr wrap="square" lIns="0" tIns="0" rIns="0" bIns="0" rtlCol="0" anchor="t">
            <a:spAutoFit/>
          </a:bodyPr>
          <a:lstStyle/>
          <a:p>
            <a:pPr algn="l">
              <a:lnSpc>
                <a:spcPts val="3500"/>
              </a:lnSpc>
            </a:pPr>
            <a:r>
              <a:rPr lang="es-AR" sz="2000" b="1" dirty="0">
                <a:solidFill>
                  <a:srgbClr val="FFFFFF"/>
                </a:solidFill>
                <a:latin typeface="Montserrat"/>
                <a:ea typeface="Montserrat"/>
                <a:cs typeface="Montserrat"/>
                <a:sym typeface="Montserrat"/>
              </a:rPr>
              <a:t>RESIDENTES EN EL EXTERIOR: POR LAS GANANCIAS DE FUENTE ARGENTINA (RESP. SUSTITUTO)</a:t>
            </a:r>
          </a:p>
        </p:txBody>
      </p:sp>
      <p:sp>
        <p:nvSpPr>
          <p:cNvPr id="42" name="Rectángulo 41">
            <a:extLst>
              <a:ext uri="{FF2B5EF4-FFF2-40B4-BE49-F238E27FC236}">
                <a16:creationId xmlns:a16="http://schemas.microsoft.com/office/drawing/2014/main" id="{5C47C031-3DD2-302B-A6B2-B6B28153EFA3}"/>
              </a:ext>
            </a:extLst>
          </p:cNvPr>
          <p:cNvSpPr/>
          <p:nvPr/>
        </p:nvSpPr>
        <p:spPr>
          <a:xfrm>
            <a:off x="4778009" y="1741416"/>
            <a:ext cx="5469055" cy="11971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AR" sz="2500" b="0" i="0" u="none" strike="noStrike" kern="1200" cap="none" spc="0" normalizeH="0" baseline="0" noProof="0" dirty="0">
                <a:ln>
                  <a:noFill/>
                </a:ln>
                <a:solidFill>
                  <a:srgbClr val="347571"/>
                </a:solidFill>
                <a:effectLst/>
                <a:uLnTx/>
                <a:uFillTx/>
                <a:latin typeface="Archivo Black"/>
                <a:ea typeface="Archivo Black"/>
                <a:cs typeface="Archivo Black"/>
                <a:sym typeface="Archivo Black"/>
              </a:rPr>
              <a:t>INGRESOS POR SU ACTIVIDAD HABITUAL</a:t>
            </a:r>
          </a:p>
        </p:txBody>
      </p:sp>
      <p:sp>
        <p:nvSpPr>
          <p:cNvPr id="43" name="Rectángulo 42">
            <a:extLst>
              <a:ext uri="{FF2B5EF4-FFF2-40B4-BE49-F238E27FC236}">
                <a16:creationId xmlns:a16="http://schemas.microsoft.com/office/drawing/2014/main" id="{E41F9D8C-6252-38C6-377D-FBDE393F1278}"/>
              </a:ext>
            </a:extLst>
          </p:cNvPr>
          <p:cNvSpPr/>
          <p:nvPr/>
        </p:nvSpPr>
        <p:spPr>
          <a:xfrm>
            <a:off x="5006745" y="8593720"/>
            <a:ext cx="5392922" cy="11971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s-AR" sz="2500" b="0" i="0" u="none" strike="noStrike" kern="1200" cap="none" spc="0" normalizeH="0" baseline="0" noProof="0" dirty="0">
                <a:ln>
                  <a:noFill/>
                </a:ln>
                <a:solidFill>
                  <a:srgbClr val="347571"/>
                </a:solidFill>
                <a:effectLst/>
                <a:uLnTx/>
                <a:uFillTx/>
                <a:latin typeface="Archivo Black"/>
                <a:ea typeface="Archivo Black"/>
                <a:cs typeface="Archivo Black"/>
                <a:sym typeface="Archivo Black"/>
              </a:rPr>
              <a:t>POR TODOS LOS INGRESOS DE LA EMPRESA</a:t>
            </a:r>
          </a:p>
        </p:txBody>
      </p:sp>
      <p:sp>
        <p:nvSpPr>
          <p:cNvPr id="44" name="Flecha: hacia abajo 43">
            <a:extLst>
              <a:ext uri="{FF2B5EF4-FFF2-40B4-BE49-F238E27FC236}">
                <a16:creationId xmlns:a16="http://schemas.microsoft.com/office/drawing/2014/main" id="{245E9274-0517-B743-2AB2-9F2E61546A60}"/>
              </a:ext>
            </a:extLst>
          </p:cNvPr>
          <p:cNvSpPr/>
          <p:nvPr/>
        </p:nvSpPr>
        <p:spPr>
          <a:xfrm>
            <a:off x="7264069" y="3045498"/>
            <a:ext cx="496933" cy="380277"/>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AR"/>
          </a:p>
        </p:txBody>
      </p:sp>
      <p:sp>
        <p:nvSpPr>
          <p:cNvPr id="45" name="Flecha: hacia abajo 44">
            <a:extLst>
              <a:ext uri="{FF2B5EF4-FFF2-40B4-BE49-F238E27FC236}">
                <a16:creationId xmlns:a16="http://schemas.microsoft.com/office/drawing/2014/main" id="{6EA98862-81D9-282B-87CA-050F0723D08D}"/>
              </a:ext>
            </a:extLst>
          </p:cNvPr>
          <p:cNvSpPr/>
          <p:nvPr/>
        </p:nvSpPr>
        <p:spPr>
          <a:xfrm rot="10800000">
            <a:off x="7362285" y="8111173"/>
            <a:ext cx="496933" cy="380277"/>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1C69D-BEC5-7C9E-02A2-34DEF8A9449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988AF4A-A7F1-2E21-2E3A-736DBA916A71}"/>
              </a:ext>
            </a:extLst>
          </p:cNvPr>
          <p:cNvGrpSpPr/>
          <p:nvPr/>
        </p:nvGrpSpPr>
        <p:grpSpPr>
          <a:xfrm>
            <a:off x="0" y="0"/>
            <a:ext cx="18288000" cy="3035645"/>
            <a:chOff x="0" y="0"/>
            <a:chExt cx="4816593" cy="799511"/>
          </a:xfrm>
        </p:grpSpPr>
        <p:sp>
          <p:nvSpPr>
            <p:cNvPr id="3" name="Freeform 3">
              <a:extLst>
                <a:ext uri="{FF2B5EF4-FFF2-40B4-BE49-F238E27FC236}">
                  <a16:creationId xmlns:a16="http://schemas.microsoft.com/office/drawing/2014/main" id="{38A323A1-5E56-00A0-E19A-DE728C431228}"/>
                </a:ext>
              </a:extLst>
            </p:cNvPr>
            <p:cNvSpPr/>
            <p:nvPr/>
          </p:nvSpPr>
          <p:spPr>
            <a:xfrm>
              <a:off x="0" y="0"/>
              <a:ext cx="4816592" cy="799511"/>
            </a:xfrm>
            <a:custGeom>
              <a:avLst/>
              <a:gdLst/>
              <a:ahLst/>
              <a:cxnLst/>
              <a:rect l="l" t="t" r="r" b="b"/>
              <a:pathLst>
                <a:path w="4816592" h="799511">
                  <a:moveTo>
                    <a:pt x="0" y="0"/>
                  </a:moveTo>
                  <a:lnTo>
                    <a:pt x="4816592" y="0"/>
                  </a:lnTo>
                  <a:lnTo>
                    <a:pt x="4816592" y="799511"/>
                  </a:lnTo>
                  <a:lnTo>
                    <a:pt x="0" y="799511"/>
                  </a:lnTo>
                  <a:close/>
                </a:path>
              </a:pathLst>
            </a:custGeom>
            <a:solidFill>
              <a:srgbClr val="299F66"/>
            </a:solidFill>
          </p:spPr>
          <p:txBody>
            <a:bodyPr/>
            <a:lstStyle/>
            <a:p>
              <a:endParaRPr lang="es-AR" dirty="0"/>
            </a:p>
          </p:txBody>
        </p:sp>
        <p:sp>
          <p:nvSpPr>
            <p:cNvPr id="4" name="TextBox 4">
              <a:extLst>
                <a:ext uri="{FF2B5EF4-FFF2-40B4-BE49-F238E27FC236}">
                  <a16:creationId xmlns:a16="http://schemas.microsoft.com/office/drawing/2014/main" id="{DDE3FCD3-EB95-3405-7367-6B9153CE46F1}"/>
                </a:ext>
              </a:extLst>
            </p:cNvPr>
            <p:cNvSpPr txBox="1"/>
            <p:nvPr/>
          </p:nvSpPr>
          <p:spPr>
            <a:xfrm>
              <a:off x="0" y="-38100"/>
              <a:ext cx="4816593" cy="837611"/>
            </a:xfrm>
            <a:prstGeom prst="rect">
              <a:avLst/>
            </a:prstGeom>
          </p:spPr>
          <p:txBody>
            <a:bodyPr lIns="50800" tIns="50800" rIns="50800" bIns="50800" rtlCol="0" anchor="ctr"/>
            <a:lstStyle/>
            <a:p>
              <a:pPr algn="ctr">
                <a:lnSpc>
                  <a:spcPts val="2659"/>
                </a:lnSpc>
              </a:pPr>
              <a:endParaRPr/>
            </a:p>
          </p:txBody>
        </p:sp>
      </p:grpSp>
      <p:sp>
        <p:nvSpPr>
          <p:cNvPr id="8" name="TextBox 8">
            <a:extLst>
              <a:ext uri="{FF2B5EF4-FFF2-40B4-BE49-F238E27FC236}">
                <a16:creationId xmlns:a16="http://schemas.microsoft.com/office/drawing/2014/main" id="{0105C5A6-11AA-D3A2-AEEE-9E605DAA6485}"/>
              </a:ext>
            </a:extLst>
          </p:cNvPr>
          <p:cNvSpPr txBox="1"/>
          <p:nvPr/>
        </p:nvSpPr>
        <p:spPr>
          <a:xfrm>
            <a:off x="1688911" y="1133475"/>
            <a:ext cx="14910179" cy="1337944"/>
          </a:xfrm>
          <a:prstGeom prst="rect">
            <a:avLst/>
          </a:prstGeom>
        </p:spPr>
        <p:txBody>
          <a:bodyPr lIns="0" tIns="0" rIns="0" bIns="0" rtlCol="0" anchor="t">
            <a:spAutoFit/>
          </a:bodyPr>
          <a:lstStyle/>
          <a:p>
            <a:pPr algn="ctr">
              <a:lnSpc>
                <a:spcPts val="10164"/>
              </a:lnSpc>
            </a:pPr>
            <a:r>
              <a:rPr lang="en-US" sz="9499" dirty="0">
                <a:solidFill>
                  <a:srgbClr val="FFFFFF"/>
                </a:solidFill>
                <a:latin typeface="Archivo Black"/>
                <a:ea typeface="Archivo Black"/>
                <a:cs typeface="Archivo Black"/>
                <a:sym typeface="Archivo Black"/>
              </a:rPr>
              <a:t>Clasificación </a:t>
            </a:r>
          </a:p>
        </p:txBody>
      </p:sp>
      <p:sp>
        <p:nvSpPr>
          <p:cNvPr id="9" name="TextBox 8">
            <a:extLst>
              <a:ext uri="{FF2B5EF4-FFF2-40B4-BE49-F238E27FC236}">
                <a16:creationId xmlns:a16="http://schemas.microsoft.com/office/drawing/2014/main" id="{B71A4BBF-61B2-2B97-6115-2255949A0589}"/>
              </a:ext>
            </a:extLst>
          </p:cNvPr>
          <p:cNvSpPr txBox="1"/>
          <p:nvPr/>
        </p:nvSpPr>
        <p:spPr>
          <a:xfrm>
            <a:off x="457200" y="3049764"/>
            <a:ext cx="16293614" cy="1661993"/>
          </a:xfrm>
          <a:prstGeom prst="rect">
            <a:avLst/>
          </a:prstGeom>
        </p:spPr>
        <p:txBody>
          <a:bodyPr wrap="square" lIns="0" tIns="0" rIns="0" bIns="0" rtlCol="0" anchor="t">
            <a:spAutoFit/>
          </a:bodyPr>
          <a:lstStyle/>
          <a:p>
            <a:pPr algn="l"/>
            <a:r>
              <a:rPr lang="es-AR" sz="5400" dirty="0">
                <a:solidFill>
                  <a:srgbClr val="347571"/>
                </a:solidFill>
                <a:latin typeface="Archivo Black"/>
                <a:ea typeface="Archivo Black"/>
                <a:cs typeface="Archivo Black"/>
                <a:sym typeface="Archivo Black"/>
              </a:rPr>
              <a:t>Cuándo se considera establecimiento de cría?</a:t>
            </a:r>
          </a:p>
        </p:txBody>
      </p:sp>
      <p:grpSp>
        <p:nvGrpSpPr>
          <p:cNvPr id="16" name="Group 13">
            <a:extLst>
              <a:ext uri="{FF2B5EF4-FFF2-40B4-BE49-F238E27FC236}">
                <a16:creationId xmlns:a16="http://schemas.microsoft.com/office/drawing/2014/main" id="{37B9FFC1-1122-7120-39A5-5F514793C4DA}"/>
              </a:ext>
            </a:extLst>
          </p:cNvPr>
          <p:cNvGrpSpPr/>
          <p:nvPr/>
        </p:nvGrpSpPr>
        <p:grpSpPr>
          <a:xfrm>
            <a:off x="433137" y="4671098"/>
            <a:ext cx="7520980" cy="1438015"/>
            <a:chOff x="0" y="0"/>
            <a:chExt cx="1681317" cy="350855"/>
          </a:xfrm>
        </p:grpSpPr>
        <p:sp>
          <p:nvSpPr>
            <p:cNvPr id="17" name="Freeform 14">
              <a:extLst>
                <a:ext uri="{FF2B5EF4-FFF2-40B4-BE49-F238E27FC236}">
                  <a16:creationId xmlns:a16="http://schemas.microsoft.com/office/drawing/2014/main" id="{B6E7B238-BED8-C8A0-F437-520F2A182AEC}"/>
                </a:ext>
              </a:extLst>
            </p:cNvPr>
            <p:cNvSpPr/>
            <p:nvPr/>
          </p:nvSpPr>
          <p:spPr>
            <a:xfrm>
              <a:off x="0" y="0"/>
              <a:ext cx="1681317" cy="350855"/>
            </a:xfrm>
            <a:custGeom>
              <a:avLst/>
              <a:gdLst/>
              <a:ahLst/>
              <a:cxnLst/>
              <a:rect l="l" t="t" r="r" b="b"/>
              <a:pathLst>
                <a:path w="1681317" h="350855">
                  <a:moveTo>
                    <a:pt x="1478117" y="0"/>
                  </a:moveTo>
                  <a:lnTo>
                    <a:pt x="0" y="0"/>
                  </a:lnTo>
                  <a:lnTo>
                    <a:pt x="0" y="350855"/>
                  </a:lnTo>
                  <a:lnTo>
                    <a:pt x="1478117" y="350855"/>
                  </a:lnTo>
                  <a:lnTo>
                    <a:pt x="1681317" y="175428"/>
                  </a:lnTo>
                  <a:lnTo>
                    <a:pt x="1478117" y="0"/>
                  </a:lnTo>
                  <a:close/>
                </a:path>
              </a:pathLst>
            </a:custGeom>
            <a:solidFill>
              <a:srgbClr val="299F66"/>
            </a:solidFill>
          </p:spPr>
          <p:txBody>
            <a:bodyPr/>
            <a:lstStyle/>
            <a:p>
              <a:endParaRPr lang="es-AR" dirty="0"/>
            </a:p>
          </p:txBody>
        </p:sp>
        <p:sp>
          <p:nvSpPr>
            <p:cNvPr id="29" name="TextBox 15">
              <a:extLst>
                <a:ext uri="{FF2B5EF4-FFF2-40B4-BE49-F238E27FC236}">
                  <a16:creationId xmlns:a16="http://schemas.microsoft.com/office/drawing/2014/main" id="{1AA917D4-BD16-E344-5185-7FD2BD3C6E55}"/>
                </a:ext>
              </a:extLst>
            </p:cNvPr>
            <p:cNvSpPr txBox="1"/>
            <p:nvPr/>
          </p:nvSpPr>
          <p:spPr>
            <a:xfrm>
              <a:off x="0" y="-38100"/>
              <a:ext cx="1567017" cy="388955"/>
            </a:xfrm>
            <a:prstGeom prst="rect">
              <a:avLst/>
            </a:prstGeom>
          </p:spPr>
          <p:txBody>
            <a:bodyPr lIns="50800" tIns="50800" rIns="50800" bIns="50800" rtlCol="0" anchor="ctr"/>
            <a:lstStyle/>
            <a:p>
              <a:pPr algn="ctr">
                <a:lnSpc>
                  <a:spcPts val="2659"/>
                </a:lnSpc>
              </a:pPr>
              <a:endParaRPr/>
            </a:p>
          </p:txBody>
        </p:sp>
      </p:grpSp>
      <p:sp>
        <p:nvSpPr>
          <p:cNvPr id="30" name="TextBox 15">
            <a:extLst>
              <a:ext uri="{FF2B5EF4-FFF2-40B4-BE49-F238E27FC236}">
                <a16:creationId xmlns:a16="http://schemas.microsoft.com/office/drawing/2014/main" id="{B3E85128-C0F7-782A-8260-E7BEBA4FE53D}"/>
              </a:ext>
            </a:extLst>
          </p:cNvPr>
          <p:cNvSpPr txBox="1"/>
          <p:nvPr/>
        </p:nvSpPr>
        <p:spPr>
          <a:xfrm>
            <a:off x="493295" y="4764651"/>
            <a:ext cx="5930414" cy="1250908"/>
          </a:xfrm>
          <a:prstGeom prst="rect">
            <a:avLst/>
          </a:prstGeom>
        </p:spPr>
        <p:txBody>
          <a:bodyPr lIns="50800" tIns="50800" rIns="50800" bIns="50800" rtlCol="0" anchor="ctr"/>
          <a:lstStyle/>
          <a:p>
            <a:pPr algn="ctr">
              <a:lnSpc>
                <a:spcPts val="4199"/>
              </a:lnSpc>
            </a:pPr>
            <a:r>
              <a:rPr lang="en-US" sz="2999" b="1" dirty="0">
                <a:solidFill>
                  <a:srgbClr val="FFFFFF"/>
                </a:solidFill>
                <a:latin typeface="Montserrat Bold"/>
                <a:ea typeface="Montserrat Bold"/>
                <a:cs typeface="Montserrat Bold"/>
                <a:sym typeface="Montserrat Bold"/>
              </a:rPr>
              <a:t>Finalidad: PROCREO</a:t>
            </a:r>
          </a:p>
        </p:txBody>
      </p:sp>
      <p:sp>
        <p:nvSpPr>
          <p:cNvPr id="31" name="TextBox 8">
            <a:extLst>
              <a:ext uri="{FF2B5EF4-FFF2-40B4-BE49-F238E27FC236}">
                <a16:creationId xmlns:a16="http://schemas.microsoft.com/office/drawing/2014/main" id="{50C2059D-1935-188E-3FC2-A5C830B51435}"/>
              </a:ext>
            </a:extLst>
          </p:cNvPr>
          <p:cNvSpPr txBox="1"/>
          <p:nvPr/>
        </p:nvSpPr>
        <p:spPr>
          <a:xfrm>
            <a:off x="433137" y="6380206"/>
            <a:ext cx="16293614" cy="830997"/>
          </a:xfrm>
          <a:prstGeom prst="rect">
            <a:avLst/>
          </a:prstGeom>
        </p:spPr>
        <p:txBody>
          <a:bodyPr wrap="square" lIns="0" tIns="0" rIns="0" bIns="0" rtlCol="0" anchor="t">
            <a:spAutoFit/>
          </a:bodyPr>
          <a:lstStyle/>
          <a:p>
            <a:pPr algn="l"/>
            <a:r>
              <a:rPr lang="es-AR" sz="5400" dirty="0">
                <a:solidFill>
                  <a:srgbClr val="347571"/>
                </a:solidFill>
                <a:latin typeface="Archivo Black"/>
                <a:ea typeface="Archivo Black"/>
                <a:cs typeface="Archivo Black"/>
                <a:sym typeface="Archivo Black"/>
              </a:rPr>
              <a:t>Y establecimientos de invernada? </a:t>
            </a:r>
          </a:p>
        </p:txBody>
      </p:sp>
      <p:grpSp>
        <p:nvGrpSpPr>
          <p:cNvPr id="32" name="Group 13">
            <a:extLst>
              <a:ext uri="{FF2B5EF4-FFF2-40B4-BE49-F238E27FC236}">
                <a16:creationId xmlns:a16="http://schemas.microsoft.com/office/drawing/2014/main" id="{3A9CA7C2-3E91-DED0-6BC8-6F541A0DCE4C}"/>
              </a:ext>
            </a:extLst>
          </p:cNvPr>
          <p:cNvGrpSpPr/>
          <p:nvPr/>
        </p:nvGrpSpPr>
        <p:grpSpPr>
          <a:xfrm>
            <a:off x="493295" y="7211203"/>
            <a:ext cx="7520980" cy="1438015"/>
            <a:chOff x="0" y="0"/>
            <a:chExt cx="1681317" cy="350855"/>
          </a:xfrm>
        </p:grpSpPr>
        <p:sp>
          <p:nvSpPr>
            <p:cNvPr id="33" name="Freeform 14">
              <a:extLst>
                <a:ext uri="{FF2B5EF4-FFF2-40B4-BE49-F238E27FC236}">
                  <a16:creationId xmlns:a16="http://schemas.microsoft.com/office/drawing/2014/main" id="{B2F71F86-D902-3BA9-FD86-6E22BA456BCC}"/>
                </a:ext>
              </a:extLst>
            </p:cNvPr>
            <p:cNvSpPr/>
            <p:nvPr/>
          </p:nvSpPr>
          <p:spPr>
            <a:xfrm>
              <a:off x="0" y="0"/>
              <a:ext cx="1681317" cy="350855"/>
            </a:xfrm>
            <a:custGeom>
              <a:avLst/>
              <a:gdLst/>
              <a:ahLst/>
              <a:cxnLst/>
              <a:rect l="l" t="t" r="r" b="b"/>
              <a:pathLst>
                <a:path w="1681317" h="350855">
                  <a:moveTo>
                    <a:pt x="1478117" y="0"/>
                  </a:moveTo>
                  <a:lnTo>
                    <a:pt x="0" y="0"/>
                  </a:lnTo>
                  <a:lnTo>
                    <a:pt x="0" y="350855"/>
                  </a:lnTo>
                  <a:lnTo>
                    <a:pt x="1478117" y="350855"/>
                  </a:lnTo>
                  <a:lnTo>
                    <a:pt x="1681317" y="175428"/>
                  </a:lnTo>
                  <a:lnTo>
                    <a:pt x="1478117" y="0"/>
                  </a:lnTo>
                  <a:close/>
                </a:path>
              </a:pathLst>
            </a:custGeom>
            <a:solidFill>
              <a:srgbClr val="299F66"/>
            </a:solidFill>
          </p:spPr>
          <p:txBody>
            <a:bodyPr/>
            <a:lstStyle/>
            <a:p>
              <a:endParaRPr lang="es-AR" dirty="0"/>
            </a:p>
          </p:txBody>
        </p:sp>
        <p:sp>
          <p:nvSpPr>
            <p:cNvPr id="34" name="TextBox 15">
              <a:extLst>
                <a:ext uri="{FF2B5EF4-FFF2-40B4-BE49-F238E27FC236}">
                  <a16:creationId xmlns:a16="http://schemas.microsoft.com/office/drawing/2014/main" id="{E5C16009-98AF-A057-5DAF-015130DFD1B1}"/>
                </a:ext>
              </a:extLst>
            </p:cNvPr>
            <p:cNvSpPr txBox="1"/>
            <p:nvPr/>
          </p:nvSpPr>
          <p:spPr>
            <a:xfrm>
              <a:off x="0" y="-38100"/>
              <a:ext cx="1567017" cy="388955"/>
            </a:xfrm>
            <a:prstGeom prst="rect">
              <a:avLst/>
            </a:prstGeom>
          </p:spPr>
          <p:txBody>
            <a:bodyPr lIns="50800" tIns="50800" rIns="50800" bIns="50800" rtlCol="0" anchor="ctr"/>
            <a:lstStyle/>
            <a:p>
              <a:pPr algn="ctr">
                <a:lnSpc>
                  <a:spcPts val="2659"/>
                </a:lnSpc>
              </a:pPr>
              <a:endParaRPr/>
            </a:p>
          </p:txBody>
        </p:sp>
      </p:grpSp>
      <p:sp>
        <p:nvSpPr>
          <p:cNvPr id="35" name="TextBox 15">
            <a:extLst>
              <a:ext uri="{FF2B5EF4-FFF2-40B4-BE49-F238E27FC236}">
                <a16:creationId xmlns:a16="http://schemas.microsoft.com/office/drawing/2014/main" id="{C03D55D9-99F9-0DB7-117C-5A5178B652F4}"/>
              </a:ext>
            </a:extLst>
          </p:cNvPr>
          <p:cNvSpPr txBox="1"/>
          <p:nvPr/>
        </p:nvSpPr>
        <p:spPr>
          <a:xfrm>
            <a:off x="972773" y="7304756"/>
            <a:ext cx="5930414" cy="1250908"/>
          </a:xfrm>
          <a:prstGeom prst="rect">
            <a:avLst/>
          </a:prstGeom>
        </p:spPr>
        <p:txBody>
          <a:bodyPr lIns="50800" tIns="50800" rIns="50800" bIns="50800" rtlCol="0" anchor="ctr"/>
          <a:lstStyle/>
          <a:p>
            <a:pPr algn="ctr">
              <a:lnSpc>
                <a:spcPts val="4199"/>
              </a:lnSpc>
            </a:pPr>
            <a:r>
              <a:rPr lang="en-US" sz="2999" b="1" dirty="0">
                <a:solidFill>
                  <a:srgbClr val="FFFFFF"/>
                </a:solidFill>
                <a:latin typeface="Montserrat Bold"/>
                <a:ea typeface="Montserrat Bold"/>
                <a:cs typeface="Montserrat Bold"/>
                <a:sym typeface="Montserrat Bold"/>
              </a:rPr>
              <a:t>Finalidad: PRODUCCIÓN DE KILOS</a:t>
            </a:r>
          </a:p>
        </p:txBody>
      </p:sp>
      <p:sp>
        <p:nvSpPr>
          <p:cNvPr id="36" name="TextBox 8">
            <a:extLst>
              <a:ext uri="{FF2B5EF4-FFF2-40B4-BE49-F238E27FC236}">
                <a16:creationId xmlns:a16="http://schemas.microsoft.com/office/drawing/2014/main" id="{4BFC613D-4DB9-931D-3E4B-2406CCEF4621}"/>
              </a:ext>
            </a:extLst>
          </p:cNvPr>
          <p:cNvSpPr txBox="1"/>
          <p:nvPr/>
        </p:nvSpPr>
        <p:spPr>
          <a:xfrm>
            <a:off x="457200" y="8805375"/>
            <a:ext cx="16293614" cy="830997"/>
          </a:xfrm>
          <a:prstGeom prst="rect">
            <a:avLst/>
          </a:prstGeom>
        </p:spPr>
        <p:txBody>
          <a:bodyPr wrap="square" lIns="0" tIns="0" rIns="0" bIns="0" rtlCol="0" anchor="t">
            <a:spAutoFit/>
          </a:bodyPr>
          <a:lstStyle/>
          <a:p>
            <a:pPr algn="l"/>
            <a:r>
              <a:rPr lang="es-AR" sz="5400" dirty="0">
                <a:solidFill>
                  <a:srgbClr val="347571"/>
                </a:solidFill>
                <a:latin typeface="Archivo Black"/>
                <a:ea typeface="Archivo Black"/>
                <a:cs typeface="Archivo Black"/>
                <a:sym typeface="Archivo Black"/>
              </a:rPr>
              <a:t>Establecimientos mixtos</a:t>
            </a:r>
          </a:p>
        </p:txBody>
      </p:sp>
    </p:spTree>
    <p:extLst>
      <p:ext uri="{BB962C8B-B14F-4D97-AF65-F5344CB8AC3E}">
        <p14:creationId xmlns:p14="http://schemas.microsoft.com/office/powerpoint/2010/main" val="722255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8737" y="2191992"/>
            <a:ext cx="11511175" cy="1620609"/>
            <a:chOff x="0" y="0"/>
            <a:chExt cx="3031750" cy="426827"/>
          </a:xfrm>
        </p:grpSpPr>
        <p:sp>
          <p:nvSpPr>
            <p:cNvPr id="3" name="Freeform 3"/>
            <p:cNvSpPr/>
            <p:nvPr/>
          </p:nvSpPr>
          <p:spPr>
            <a:xfrm>
              <a:off x="0" y="0"/>
              <a:ext cx="3031750" cy="426827"/>
            </a:xfrm>
            <a:custGeom>
              <a:avLst/>
              <a:gdLst/>
              <a:ahLst/>
              <a:cxnLst/>
              <a:rect l="l" t="t" r="r" b="b"/>
              <a:pathLst>
                <a:path w="3031750" h="426827">
                  <a:moveTo>
                    <a:pt x="2828550" y="0"/>
                  </a:moveTo>
                  <a:lnTo>
                    <a:pt x="0" y="0"/>
                  </a:lnTo>
                  <a:lnTo>
                    <a:pt x="0" y="426827"/>
                  </a:lnTo>
                  <a:lnTo>
                    <a:pt x="2828550" y="426827"/>
                  </a:lnTo>
                  <a:lnTo>
                    <a:pt x="3031750" y="213414"/>
                  </a:lnTo>
                  <a:lnTo>
                    <a:pt x="2828550" y="0"/>
                  </a:lnTo>
                  <a:close/>
                </a:path>
              </a:pathLst>
            </a:custGeom>
            <a:solidFill>
              <a:srgbClr val="299F66"/>
            </a:solidFill>
          </p:spPr>
          <p:txBody>
            <a:bodyPr/>
            <a:lstStyle/>
            <a:p>
              <a:endParaRPr lang="es-AR"/>
            </a:p>
          </p:txBody>
        </p:sp>
        <p:sp>
          <p:nvSpPr>
            <p:cNvPr id="4" name="TextBox 4"/>
            <p:cNvSpPr txBox="1"/>
            <p:nvPr/>
          </p:nvSpPr>
          <p:spPr>
            <a:xfrm>
              <a:off x="0" y="-38100"/>
              <a:ext cx="2917450" cy="464927"/>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4990" y="635695"/>
            <a:ext cx="13458210" cy="1237711"/>
          </a:xfrm>
          <a:prstGeom prst="rect">
            <a:avLst/>
          </a:prstGeom>
        </p:spPr>
        <p:txBody>
          <a:bodyPr wrap="square" lIns="0" tIns="0" rIns="0" bIns="0" rtlCol="0" anchor="t">
            <a:spAutoFit/>
          </a:bodyPr>
          <a:lstStyle/>
          <a:p>
            <a:pPr algn="l">
              <a:lnSpc>
                <a:spcPts val="10164"/>
              </a:lnSpc>
            </a:pPr>
            <a:r>
              <a:rPr lang="en-US" sz="7200" dirty="0">
                <a:solidFill>
                  <a:srgbClr val="347571"/>
                </a:solidFill>
                <a:latin typeface="Archivo Black"/>
                <a:ea typeface="Archivo Black"/>
                <a:cs typeface="Archivo Black"/>
                <a:sym typeface="Archivo Black"/>
              </a:rPr>
              <a:t>Establecimientos de cría</a:t>
            </a:r>
          </a:p>
        </p:txBody>
      </p:sp>
      <p:sp>
        <p:nvSpPr>
          <p:cNvPr id="7" name="TextBox 7"/>
          <p:cNvSpPr txBox="1"/>
          <p:nvPr/>
        </p:nvSpPr>
        <p:spPr>
          <a:xfrm>
            <a:off x="990600" y="2810741"/>
            <a:ext cx="9958739" cy="448841"/>
          </a:xfrm>
          <a:prstGeom prst="rect">
            <a:avLst/>
          </a:prstGeom>
        </p:spPr>
        <p:txBody>
          <a:bodyPr lIns="0" tIns="0" rIns="0" bIns="0" rtlCol="0" anchor="t">
            <a:spAutoFit/>
          </a:bodyPr>
          <a:lstStyle/>
          <a:p>
            <a:pPr algn="l">
              <a:lnSpc>
                <a:spcPts val="3500"/>
              </a:lnSpc>
            </a:pPr>
            <a:r>
              <a:rPr lang="en-US" sz="3600" b="1" dirty="0">
                <a:solidFill>
                  <a:srgbClr val="FFFFFF"/>
                </a:solidFill>
                <a:latin typeface="Montserrat Bold"/>
                <a:ea typeface="Montserrat Bold"/>
                <a:cs typeface="Montserrat Bold"/>
                <a:sym typeface="Montserrat Bold"/>
              </a:rPr>
              <a:t>1) Costo fijo inicial: VIENTRES</a:t>
            </a:r>
          </a:p>
        </p:txBody>
      </p:sp>
      <p:sp>
        <p:nvSpPr>
          <p:cNvPr id="8" name="Freeform 8"/>
          <p:cNvSpPr/>
          <p:nvPr/>
        </p:nvSpPr>
        <p:spPr>
          <a:xfrm>
            <a:off x="13848855" y="5751798"/>
            <a:ext cx="2741447" cy="3506502"/>
          </a:xfrm>
          <a:custGeom>
            <a:avLst/>
            <a:gdLst/>
            <a:ahLst/>
            <a:cxnLst/>
            <a:rect l="l" t="t" r="r" b="b"/>
            <a:pathLst>
              <a:path w="2741447" h="3506502">
                <a:moveTo>
                  <a:pt x="0" y="0"/>
                </a:moveTo>
                <a:lnTo>
                  <a:pt x="2741447" y="0"/>
                </a:lnTo>
                <a:lnTo>
                  <a:pt x="2741447" y="3506502"/>
                </a:lnTo>
                <a:lnTo>
                  <a:pt x="0" y="35065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9" name="Freeform 9"/>
          <p:cNvSpPr/>
          <p:nvPr/>
        </p:nvSpPr>
        <p:spPr>
          <a:xfrm>
            <a:off x="13848855" y="1053123"/>
            <a:ext cx="2711463" cy="4041476"/>
          </a:xfrm>
          <a:custGeom>
            <a:avLst/>
            <a:gdLst/>
            <a:ahLst/>
            <a:cxnLst/>
            <a:rect l="l" t="t" r="r" b="b"/>
            <a:pathLst>
              <a:path w="2711463" h="4041476">
                <a:moveTo>
                  <a:pt x="0" y="0"/>
                </a:moveTo>
                <a:lnTo>
                  <a:pt x="2711462" y="0"/>
                </a:lnTo>
                <a:lnTo>
                  <a:pt x="2711462" y="4041475"/>
                </a:lnTo>
                <a:lnTo>
                  <a:pt x="0" y="40414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AR"/>
          </a:p>
        </p:txBody>
      </p:sp>
      <p:grpSp>
        <p:nvGrpSpPr>
          <p:cNvPr id="10" name="Group 2">
            <a:extLst>
              <a:ext uri="{FF2B5EF4-FFF2-40B4-BE49-F238E27FC236}">
                <a16:creationId xmlns:a16="http://schemas.microsoft.com/office/drawing/2014/main" id="{41BBE4CA-BCED-7556-611A-E81F778110E9}"/>
              </a:ext>
            </a:extLst>
          </p:cNvPr>
          <p:cNvGrpSpPr/>
          <p:nvPr/>
        </p:nvGrpSpPr>
        <p:grpSpPr>
          <a:xfrm>
            <a:off x="618736" y="5367344"/>
            <a:ext cx="11511175" cy="1620609"/>
            <a:chOff x="0" y="0"/>
            <a:chExt cx="3031750" cy="426827"/>
          </a:xfrm>
        </p:grpSpPr>
        <p:sp>
          <p:nvSpPr>
            <p:cNvPr id="11" name="Freeform 3">
              <a:extLst>
                <a:ext uri="{FF2B5EF4-FFF2-40B4-BE49-F238E27FC236}">
                  <a16:creationId xmlns:a16="http://schemas.microsoft.com/office/drawing/2014/main" id="{F170AFBF-3E0A-C3F6-D7A7-A54E4DCA61D5}"/>
                </a:ext>
              </a:extLst>
            </p:cNvPr>
            <p:cNvSpPr/>
            <p:nvPr/>
          </p:nvSpPr>
          <p:spPr>
            <a:xfrm>
              <a:off x="0" y="0"/>
              <a:ext cx="3031750" cy="426827"/>
            </a:xfrm>
            <a:custGeom>
              <a:avLst/>
              <a:gdLst/>
              <a:ahLst/>
              <a:cxnLst/>
              <a:rect l="l" t="t" r="r" b="b"/>
              <a:pathLst>
                <a:path w="3031750" h="426827">
                  <a:moveTo>
                    <a:pt x="2828550" y="0"/>
                  </a:moveTo>
                  <a:lnTo>
                    <a:pt x="0" y="0"/>
                  </a:lnTo>
                  <a:lnTo>
                    <a:pt x="0" y="426827"/>
                  </a:lnTo>
                  <a:lnTo>
                    <a:pt x="2828550" y="426827"/>
                  </a:lnTo>
                  <a:lnTo>
                    <a:pt x="3031750" y="213414"/>
                  </a:lnTo>
                  <a:lnTo>
                    <a:pt x="2828550" y="0"/>
                  </a:lnTo>
                  <a:close/>
                </a:path>
              </a:pathLst>
            </a:custGeom>
            <a:solidFill>
              <a:srgbClr val="299F66"/>
            </a:solidFill>
          </p:spPr>
          <p:txBody>
            <a:bodyPr/>
            <a:lstStyle/>
            <a:p>
              <a:endParaRPr lang="es-AR"/>
            </a:p>
          </p:txBody>
        </p:sp>
        <p:sp>
          <p:nvSpPr>
            <p:cNvPr id="12" name="TextBox 4">
              <a:extLst>
                <a:ext uri="{FF2B5EF4-FFF2-40B4-BE49-F238E27FC236}">
                  <a16:creationId xmlns:a16="http://schemas.microsoft.com/office/drawing/2014/main" id="{B856CD61-C327-35D7-4579-E61D11826A68}"/>
                </a:ext>
              </a:extLst>
            </p:cNvPr>
            <p:cNvSpPr txBox="1"/>
            <p:nvPr/>
          </p:nvSpPr>
          <p:spPr>
            <a:xfrm>
              <a:off x="0" y="-38100"/>
              <a:ext cx="2917450" cy="464927"/>
            </a:xfrm>
            <a:prstGeom prst="rect">
              <a:avLst/>
            </a:prstGeom>
          </p:spPr>
          <p:txBody>
            <a:bodyPr lIns="50800" tIns="50800" rIns="50800" bIns="50800" rtlCol="0" anchor="ctr"/>
            <a:lstStyle/>
            <a:p>
              <a:pPr algn="ctr">
                <a:lnSpc>
                  <a:spcPts val="2659"/>
                </a:lnSpc>
              </a:pPr>
              <a:endParaRPr/>
            </a:p>
          </p:txBody>
        </p:sp>
      </p:grpSp>
      <p:sp>
        <p:nvSpPr>
          <p:cNvPr id="13" name="TextBox 7">
            <a:extLst>
              <a:ext uri="{FF2B5EF4-FFF2-40B4-BE49-F238E27FC236}">
                <a16:creationId xmlns:a16="http://schemas.microsoft.com/office/drawing/2014/main" id="{590872E0-CFDC-441A-5C5E-0A86333BE3A1}"/>
              </a:ext>
            </a:extLst>
          </p:cNvPr>
          <p:cNvSpPr txBox="1"/>
          <p:nvPr/>
        </p:nvSpPr>
        <p:spPr>
          <a:xfrm>
            <a:off x="990600" y="5367344"/>
            <a:ext cx="9958739" cy="1568314"/>
          </a:xfrm>
          <a:prstGeom prst="rect">
            <a:avLst/>
          </a:prstGeom>
        </p:spPr>
        <p:txBody>
          <a:bodyPr lIns="0" tIns="0" rIns="0" bIns="0" rtlCol="0" anchor="t">
            <a:spAutoFit/>
          </a:bodyPr>
          <a:lstStyle/>
          <a:p>
            <a:pPr algn="l">
              <a:lnSpc>
                <a:spcPct val="150000"/>
              </a:lnSpc>
            </a:pPr>
            <a:r>
              <a:rPr lang="en-US" sz="3600" b="1" dirty="0">
                <a:solidFill>
                  <a:srgbClr val="FFFFFF"/>
                </a:solidFill>
                <a:latin typeface="Montserrat Bold"/>
                <a:ea typeface="Montserrat Bold"/>
                <a:cs typeface="Montserrat Bold"/>
                <a:sym typeface="Montserrat Bold"/>
              </a:rPr>
              <a:t>2) Costo est. </a:t>
            </a:r>
            <a:r>
              <a:rPr lang="en-US" sz="3600" b="1" dirty="0" err="1">
                <a:solidFill>
                  <a:srgbClr val="FFFFFF"/>
                </a:solidFill>
                <a:latin typeface="Montserrat Bold"/>
                <a:ea typeface="Montserrat Bold"/>
                <a:cs typeface="Montserrat Bold"/>
                <a:sym typeface="Montserrat Bold"/>
              </a:rPr>
              <a:t>por</a:t>
            </a:r>
            <a:r>
              <a:rPr lang="en-US" sz="3600" b="1" dirty="0">
                <a:solidFill>
                  <a:srgbClr val="FFFFFF"/>
                </a:solidFill>
                <a:latin typeface="Montserrat Bold"/>
                <a:ea typeface="Montserrat Bold"/>
                <a:cs typeface="Montserrat Bold"/>
                <a:sym typeface="Montserrat Bold"/>
              </a:rPr>
              <a:t> </a:t>
            </a:r>
            <a:r>
              <a:rPr lang="en-US" sz="3600" b="1" dirty="0" err="1">
                <a:solidFill>
                  <a:srgbClr val="FFFFFF"/>
                </a:solidFill>
                <a:latin typeface="Montserrat Bold"/>
                <a:ea typeface="Montserrat Bold"/>
                <a:cs typeface="Montserrat Bold"/>
                <a:sym typeface="Montserrat Bold"/>
              </a:rPr>
              <a:t>revaluación</a:t>
            </a:r>
            <a:r>
              <a:rPr lang="en-US" sz="3600" b="1" dirty="0">
                <a:solidFill>
                  <a:srgbClr val="FFFFFF"/>
                </a:solidFill>
                <a:latin typeface="Montserrat Bold"/>
                <a:ea typeface="Montserrat Bold"/>
                <a:cs typeface="Montserrat Bold"/>
                <a:sym typeface="Montserrat Bold"/>
              </a:rPr>
              <a:t> </a:t>
            </a:r>
            <a:r>
              <a:rPr lang="en-US" sz="3600" b="1" dirty="0" err="1">
                <a:solidFill>
                  <a:srgbClr val="FFFFFF"/>
                </a:solidFill>
                <a:latin typeface="Montserrat Bold"/>
                <a:ea typeface="Montserrat Bold"/>
                <a:cs typeface="Montserrat Bold"/>
                <a:sym typeface="Montserrat Bold"/>
              </a:rPr>
              <a:t>anual</a:t>
            </a:r>
            <a:r>
              <a:rPr lang="en-US" sz="3600" b="1" dirty="0">
                <a:solidFill>
                  <a:srgbClr val="FFFFFF"/>
                </a:solidFill>
                <a:latin typeface="Montserrat Bold"/>
                <a:ea typeface="Montserrat Bold"/>
                <a:cs typeface="Montserrat Bold"/>
                <a:sym typeface="Montserrat Bold"/>
              </a:rPr>
              <a:t> (CERA): Machos</a:t>
            </a:r>
          </a:p>
        </p:txBody>
      </p:sp>
      <p:sp>
        <p:nvSpPr>
          <p:cNvPr id="14" name="Rectángulo 13">
            <a:extLst>
              <a:ext uri="{FF2B5EF4-FFF2-40B4-BE49-F238E27FC236}">
                <a16:creationId xmlns:a16="http://schemas.microsoft.com/office/drawing/2014/main" id="{DB90A865-2B5B-D235-E78B-18B5CD482AE8}"/>
              </a:ext>
            </a:extLst>
          </p:cNvPr>
          <p:cNvSpPr/>
          <p:nvPr/>
        </p:nvSpPr>
        <p:spPr>
          <a:xfrm>
            <a:off x="2265388" y="7930554"/>
            <a:ext cx="8217870" cy="1119694"/>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es-AR" sz="3200" b="1" dirty="0"/>
              <a:t>VALOR BASE = 60% DE LA CATEGORÍA MÁS VENDIDA EN EL ÚLTIMO TRIMESTRE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93312" y="1621242"/>
            <a:ext cx="15589888" cy="2627642"/>
          </a:xfrm>
          <a:prstGeom prst="rect">
            <a:avLst/>
          </a:prstGeom>
        </p:spPr>
        <p:txBody>
          <a:bodyPr wrap="square" lIns="0" tIns="0" rIns="0" bIns="0" rtlCol="0" anchor="t">
            <a:spAutoFit/>
          </a:bodyPr>
          <a:lstStyle/>
          <a:p>
            <a:pPr algn="ctr">
              <a:lnSpc>
                <a:spcPts val="10164"/>
              </a:lnSpc>
            </a:pPr>
            <a:r>
              <a:rPr lang="es-AR" sz="9499" dirty="0">
                <a:solidFill>
                  <a:srgbClr val="347571"/>
                </a:solidFill>
                <a:latin typeface="Archivo Black"/>
                <a:ea typeface="Archivo Black"/>
                <a:cs typeface="Archivo Black"/>
                <a:sym typeface="Archivo Black"/>
              </a:rPr>
              <a:t>Costo estimativo por revaluación anual</a:t>
            </a:r>
            <a:endParaRPr lang="en-US" sz="9499" dirty="0">
              <a:solidFill>
                <a:srgbClr val="347571"/>
              </a:solidFill>
              <a:latin typeface="Archivo Black"/>
              <a:ea typeface="Archivo Black"/>
              <a:cs typeface="Archivo Black"/>
              <a:sym typeface="Archivo Black"/>
            </a:endParaRPr>
          </a:p>
        </p:txBody>
      </p:sp>
      <p:sp>
        <p:nvSpPr>
          <p:cNvPr id="5" name="Freeform 5"/>
          <p:cNvSpPr/>
          <p:nvPr/>
        </p:nvSpPr>
        <p:spPr>
          <a:xfrm flipH="1">
            <a:off x="-623061" y="0"/>
            <a:ext cx="5020657" cy="1643124"/>
          </a:xfrm>
          <a:custGeom>
            <a:avLst/>
            <a:gdLst/>
            <a:ahLst/>
            <a:cxnLst/>
            <a:rect l="l" t="t" r="r" b="b"/>
            <a:pathLst>
              <a:path w="5020657" h="1643124">
                <a:moveTo>
                  <a:pt x="5020657" y="0"/>
                </a:moveTo>
                <a:lnTo>
                  <a:pt x="0" y="0"/>
                </a:lnTo>
                <a:lnTo>
                  <a:pt x="0" y="1643124"/>
                </a:lnTo>
                <a:lnTo>
                  <a:pt x="5020657" y="1643124"/>
                </a:lnTo>
                <a:lnTo>
                  <a:pt x="502065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6" name="Freeform 6"/>
          <p:cNvSpPr/>
          <p:nvPr/>
        </p:nvSpPr>
        <p:spPr>
          <a:xfrm>
            <a:off x="-4480418" y="-887049"/>
            <a:ext cx="6870901" cy="5546691"/>
          </a:xfrm>
          <a:custGeom>
            <a:avLst/>
            <a:gdLst/>
            <a:ahLst/>
            <a:cxnLst/>
            <a:rect l="l" t="t" r="r" b="b"/>
            <a:pathLst>
              <a:path w="6870901" h="5546691">
                <a:moveTo>
                  <a:pt x="0" y="0"/>
                </a:moveTo>
                <a:lnTo>
                  <a:pt x="6870901" y="0"/>
                </a:lnTo>
                <a:lnTo>
                  <a:pt x="6870901" y="5546690"/>
                </a:lnTo>
                <a:lnTo>
                  <a:pt x="0" y="55466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AR"/>
          </a:p>
        </p:txBody>
      </p:sp>
      <p:grpSp>
        <p:nvGrpSpPr>
          <p:cNvPr id="7" name="Grupo 6">
            <a:extLst>
              <a:ext uri="{FF2B5EF4-FFF2-40B4-BE49-F238E27FC236}">
                <a16:creationId xmlns:a16="http://schemas.microsoft.com/office/drawing/2014/main" id="{2B89577A-7B68-4257-13E6-F55E6ABDD9B1}"/>
              </a:ext>
            </a:extLst>
          </p:cNvPr>
          <p:cNvGrpSpPr/>
          <p:nvPr/>
        </p:nvGrpSpPr>
        <p:grpSpPr>
          <a:xfrm>
            <a:off x="1512539" y="4248884"/>
            <a:ext cx="3197424" cy="2226633"/>
            <a:chOff x="1532651" y="23574"/>
            <a:chExt cx="1789890" cy="1252865"/>
          </a:xfrm>
          <a:solidFill>
            <a:schemeClr val="accent3">
              <a:lumMod val="75000"/>
            </a:schemeClr>
          </a:solidFill>
        </p:grpSpPr>
        <p:sp>
          <p:nvSpPr>
            <p:cNvPr id="8" name="Rectángulo: esquinas redondeadas 7">
              <a:extLst>
                <a:ext uri="{FF2B5EF4-FFF2-40B4-BE49-F238E27FC236}">
                  <a16:creationId xmlns:a16="http://schemas.microsoft.com/office/drawing/2014/main" id="{7582B7D7-FDAF-B37C-F761-C94C7D2321DE}"/>
                </a:ext>
              </a:extLst>
            </p:cNvPr>
            <p:cNvSpPr/>
            <p:nvPr/>
          </p:nvSpPr>
          <p:spPr>
            <a:xfrm>
              <a:off x="1532651" y="23574"/>
              <a:ext cx="1789890" cy="1252865"/>
            </a:xfrm>
            <a:prstGeom prst="roundRect">
              <a:avLst>
                <a:gd name="adj" fmla="val 16670"/>
              </a:avLst>
            </a:prstGeom>
            <a:grpFill/>
            <a:ln w="15875" cap="flat" cmpd="sng" algn="ctr">
              <a:solidFill>
                <a:sysClr val="window" lastClr="FFFFFF">
                  <a:hueOff val="0"/>
                  <a:satOff val="0"/>
                  <a:lumOff val="0"/>
                  <a:alphaOff val="0"/>
                </a:sysClr>
              </a:solidFill>
              <a:prstDash val="solid"/>
            </a:ln>
            <a:effectLst/>
          </p:spPr>
          <p:txBody>
            <a:bodyPr/>
            <a:lstStyle/>
            <a:p>
              <a:endParaRPr lang="es-AR"/>
            </a:p>
          </p:txBody>
        </p:sp>
        <p:sp>
          <p:nvSpPr>
            <p:cNvPr id="9" name="Rectángulo: esquinas redondeadas 4">
              <a:extLst>
                <a:ext uri="{FF2B5EF4-FFF2-40B4-BE49-F238E27FC236}">
                  <a16:creationId xmlns:a16="http://schemas.microsoft.com/office/drawing/2014/main" id="{9D3A2715-D39E-B3BF-9B6A-82CB46B0F732}"/>
                </a:ext>
              </a:extLst>
            </p:cNvPr>
            <p:cNvSpPr txBox="1"/>
            <p:nvPr/>
          </p:nvSpPr>
          <p:spPr>
            <a:xfrm>
              <a:off x="1593822" y="84745"/>
              <a:ext cx="1667548" cy="1130523"/>
            </a:xfrm>
            <a:prstGeom prst="rect">
              <a:avLst/>
            </a:prstGeom>
            <a:grpFill/>
            <a:ln>
              <a:noFill/>
            </a:ln>
            <a:effectLst/>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kumimoji="0" lang="es-ES" sz="2400" b="0" i="0" u="none" strike="noStrike" kern="1200" cap="none" spc="0" normalizeH="0" baseline="0" noProof="0" dirty="0">
                  <a:ln>
                    <a:noFill/>
                  </a:ln>
                  <a:solidFill>
                    <a:sysClr val="window" lastClr="FFFFFF"/>
                  </a:solidFill>
                  <a:effectLst/>
                  <a:uLnTx/>
                  <a:uFillTx/>
                  <a:latin typeface="Montserrat" panose="00000500000000000000" pitchFamily="2" charset="0"/>
                </a:rPr>
                <a:t>DETERMINAR LA CATEGORÍA MÁS VENDIDA EN EL </a:t>
              </a:r>
            </a:p>
            <a:p>
              <a:pPr marL="0" marR="0" lvl="0" indent="0" algn="ctr" defTabSz="577850" eaLnBrk="1" fontAlgn="auto" latinLnBrk="0" hangingPunct="1">
                <a:lnSpc>
                  <a:spcPct val="90000"/>
                </a:lnSpc>
                <a:spcBef>
                  <a:spcPct val="0"/>
                </a:spcBef>
                <a:spcAft>
                  <a:spcPct val="35000"/>
                </a:spcAft>
                <a:buClrTx/>
                <a:buSzTx/>
                <a:buFontTx/>
                <a:buNone/>
                <a:tabLst/>
                <a:defRPr/>
              </a:pPr>
              <a:r>
                <a:rPr kumimoji="0" lang="es-ES" sz="2400" b="0" i="0" u="none" strike="noStrike" kern="1200" cap="none" spc="0" normalizeH="0" baseline="0" noProof="0" dirty="0">
                  <a:ln>
                    <a:noFill/>
                  </a:ln>
                  <a:solidFill>
                    <a:sysClr val="window" lastClr="FFFFFF"/>
                  </a:solidFill>
                  <a:effectLst/>
                  <a:uLnTx/>
                  <a:uFillTx/>
                  <a:latin typeface="Montserrat" panose="00000500000000000000" pitchFamily="2" charset="0"/>
                </a:rPr>
                <a:t>ÚLTIMO TRIMESTRE</a:t>
              </a:r>
            </a:p>
          </p:txBody>
        </p:sp>
      </p:grpSp>
      <p:grpSp>
        <p:nvGrpSpPr>
          <p:cNvPr id="10" name="Grupo 9">
            <a:extLst>
              <a:ext uri="{FF2B5EF4-FFF2-40B4-BE49-F238E27FC236}">
                <a16:creationId xmlns:a16="http://schemas.microsoft.com/office/drawing/2014/main" id="{A3C38309-5AF9-152A-3307-AC0ED38A5FF5}"/>
              </a:ext>
            </a:extLst>
          </p:cNvPr>
          <p:cNvGrpSpPr/>
          <p:nvPr/>
        </p:nvGrpSpPr>
        <p:grpSpPr>
          <a:xfrm>
            <a:off x="5331024" y="6038117"/>
            <a:ext cx="3258595" cy="2217037"/>
            <a:chOff x="3016661" y="1430956"/>
            <a:chExt cx="1789890" cy="1252865"/>
          </a:xfrm>
          <a:solidFill>
            <a:schemeClr val="accent3">
              <a:lumMod val="75000"/>
            </a:schemeClr>
          </a:solidFill>
        </p:grpSpPr>
        <p:sp>
          <p:nvSpPr>
            <p:cNvPr id="11" name="Rectángulo: esquinas redondeadas 10">
              <a:extLst>
                <a:ext uri="{FF2B5EF4-FFF2-40B4-BE49-F238E27FC236}">
                  <a16:creationId xmlns:a16="http://schemas.microsoft.com/office/drawing/2014/main" id="{8C78B005-8E4B-77F7-8413-6D52FAC2D5AB}"/>
                </a:ext>
              </a:extLst>
            </p:cNvPr>
            <p:cNvSpPr/>
            <p:nvPr/>
          </p:nvSpPr>
          <p:spPr>
            <a:xfrm>
              <a:off x="3016661" y="1430956"/>
              <a:ext cx="1789890" cy="1252865"/>
            </a:xfrm>
            <a:prstGeom prst="roundRect">
              <a:avLst>
                <a:gd name="adj" fmla="val 166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AR" sz="2400"/>
            </a:p>
          </p:txBody>
        </p:sp>
        <p:sp>
          <p:nvSpPr>
            <p:cNvPr id="12" name="Rectángulo: esquinas redondeadas 4">
              <a:extLst>
                <a:ext uri="{FF2B5EF4-FFF2-40B4-BE49-F238E27FC236}">
                  <a16:creationId xmlns:a16="http://schemas.microsoft.com/office/drawing/2014/main" id="{F0F515B7-0D3F-5DEF-28BA-F9D5A56C270F}"/>
                </a:ext>
              </a:extLst>
            </p:cNvPr>
            <p:cNvSpPr txBox="1"/>
            <p:nvPr/>
          </p:nvSpPr>
          <p:spPr>
            <a:xfrm>
              <a:off x="3077832" y="1492127"/>
              <a:ext cx="1667548" cy="11305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s-ES" sz="2400" dirty="0">
                  <a:solidFill>
                    <a:sysClr val="window" lastClr="FFFFFF"/>
                  </a:solidFill>
                  <a:latin typeface="Montserrat" panose="00000500000000000000" pitchFamily="2" charset="0"/>
                </a:rPr>
                <a:t>VERIFICAR SI ES REPRESENTATIVA EN MÁS DEL 10%</a:t>
              </a:r>
            </a:p>
          </p:txBody>
        </p:sp>
      </p:grpSp>
      <p:grpSp>
        <p:nvGrpSpPr>
          <p:cNvPr id="13" name="Grupo 12">
            <a:extLst>
              <a:ext uri="{FF2B5EF4-FFF2-40B4-BE49-F238E27FC236}">
                <a16:creationId xmlns:a16="http://schemas.microsoft.com/office/drawing/2014/main" id="{432C2C98-FBB1-F15C-BFDE-57F9C356C57B}"/>
              </a:ext>
            </a:extLst>
          </p:cNvPr>
          <p:cNvGrpSpPr/>
          <p:nvPr/>
        </p:nvGrpSpPr>
        <p:grpSpPr>
          <a:xfrm>
            <a:off x="9210680" y="7996988"/>
            <a:ext cx="3369960" cy="2217037"/>
            <a:chOff x="4461018" y="2838337"/>
            <a:chExt cx="1851061" cy="1252865"/>
          </a:xfrm>
          <a:solidFill>
            <a:schemeClr val="accent3">
              <a:lumMod val="75000"/>
            </a:schemeClr>
          </a:solidFill>
        </p:grpSpPr>
        <p:sp>
          <p:nvSpPr>
            <p:cNvPr id="14" name="Rectángulo: esquinas redondeadas 13">
              <a:extLst>
                <a:ext uri="{FF2B5EF4-FFF2-40B4-BE49-F238E27FC236}">
                  <a16:creationId xmlns:a16="http://schemas.microsoft.com/office/drawing/2014/main" id="{247DEF09-3629-80B5-C09F-CCE5C9CDCD74}"/>
                </a:ext>
              </a:extLst>
            </p:cNvPr>
            <p:cNvSpPr/>
            <p:nvPr/>
          </p:nvSpPr>
          <p:spPr>
            <a:xfrm>
              <a:off x="4500671" y="2838337"/>
              <a:ext cx="1789890" cy="1252865"/>
            </a:xfrm>
            <a:prstGeom prst="roundRect">
              <a:avLst>
                <a:gd name="adj" fmla="val 166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AR" sz="2400"/>
            </a:p>
          </p:txBody>
        </p:sp>
        <p:sp>
          <p:nvSpPr>
            <p:cNvPr id="15" name="Rectángulo: esquinas redondeadas 4">
              <a:extLst>
                <a:ext uri="{FF2B5EF4-FFF2-40B4-BE49-F238E27FC236}">
                  <a16:creationId xmlns:a16="http://schemas.microsoft.com/office/drawing/2014/main" id="{AFCBA497-E901-6D79-3D34-CBFB9DFB4A55}"/>
                </a:ext>
              </a:extLst>
            </p:cNvPr>
            <p:cNvSpPr txBox="1"/>
            <p:nvPr/>
          </p:nvSpPr>
          <p:spPr>
            <a:xfrm>
              <a:off x="4461018" y="2915547"/>
              <a:ext cx="1851061" cy="113052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indent="0" algn="ctr" defTabSz="577850">
                <a:lnSpc>
                  <a:spcPct val="90000"/>
                </a:lnSpc>
                <a:spcBef>
                  <a:spcPct val="0"/>
                </a:spcBef>
                <a:spcAft>
                  <a:spcPct val="35000"/>
                </a:spcAft>
                <a:buNone/>
              </a:pPr>
              <a:r>
                <a:rPr lang="es-ES" sz="2400" dirty="0">
                  <a:solidFill>
                    <a:sysClr val="window" lastClr="FFFFFF"/>
                  </a:solidFill>
                  <a:latin typeface="Montserrat" panose="00000500000000000000" pitchFamily="2" charset="0"/>
                </a:rPr>
                <a:t>DETERMINAR PRECIO PROM.PONDERADO</a:t>
              </a:r>
            </a:p>
          </p:txBody>
        </p:sp>
      </p:grpSp>
      <p:sp>
        <p:nvSpPr>
          <p:cNvPr id="16" name="Flecha: doblada hacia arriba 15">
            <a:extLst>
              <a:ext uri="{FF2B5EF4-FFF2-40B4-BE49-F238E27FC236}">
                <a16:creationId xmlns:a16="http://schemas.microsoft.com/office/drawing/2014/main" id="{A791F772-7A6D-D231-4B5B-7531D99F57DF}"/>
              </a:ext>
            </a:extLst>
          </p:cNvPr>
          <p:cNvSpPr/>
          <p:nvPr/>
        </p:nvSpPr>
        <p:spPr>
          <a:xfrm rot="5400000">
            <a:off x="3883629" y="6541398"/>
            <a:ext cx="1063252" cy="1210475"/>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AR"/>
          </a:p>
        </p:txBody>
      </p:sp>
      <p:sp>
        <p:nvSpPr>
          <p:cNvPr id="17" name="Flecha: doblada hacia arriba 16">
            <a:extLst>
              <a:ext uri="{FF2B5EF4-FFF2-40B4-BE49-F238E27FC236}">
                <a16:creationId xmlns:a16="http://schemas.microsoft.com/office/drawing/2014/main" id="{F40EEC42-E151-E9D4-C585-182CE4470035}"/>
              </a:ext>
            </a:extLst>
          </p:cNvPr>
          <p:cNvSpPr/>
          <p:nvPr/>
        </p:nvSpPr>
        <p:spPr>
          <a:xfrm rot="5400000">
            <a:off x="7861829" y="8389981"/>
            <a:ext cx="1063252" cy="1210475"/>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AR"/>
          </a:p>
        </p:txBody>
      </p:sp>
      <p:sp>
        <p:nvSpPr>
          <p:cNvPr id="18" name="Rectángulo 17">
            <a:extLst>
              <a:ext uri="{FF2B5EF4-FFF2-40B4-BE49-F238E27FC236}">
                <a16:creationId xmlns:a16="http://schemas.microsoft.com/office/drawing/2014/main" id="{03A49F91-B7A0-1BED-7EF7-4416E5B3B40D}"/>
              </a:ext>
            </a:extLst>
          </p:cNvPr>
          <p:cNvSpPr/>
          <p:nvPr/>
        </p:nvSpPr>
        <p:spPr>
          <a:xfrm>
            <a:off x="12825644" y="8635679"/>
            <a:ext cx="4821212" cy="1328108"/>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es-AR" sz="2800" b="1" dirty="0"/>
              <a:t>A ÉSTE SE LE APLICA EL 60% PARA DETERMINAR EL VALOR BASE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99F66"/>
        </a:solidFill>
        <a:effectLst/>
      </p:bgPr>
    </p:bg>
    <p:spTree>
      <p:nvGrpSpPr>
        <p:cNvPr id="1" name=""/>
        <p:cNvGrpSpPr/>
        <p:nvPr/>
      </p:nvGrpSpPr>
      <p:grpSpPr>
        <a:xfrm>
          <a:off x="0" y="0"/>
          <a:ext cx="0" cy="0"/>
          <a:chOff x="0" y="0"/>
          <a:chExt cx="0" cy="0"/>
        </a:xfrm>
      </p:grpSpPr>
      <p:grpSp>
        <p:nvGrpSpPr>
          <p:cNvPr id="2" name="Group 2"/>
          <p:cNvGrpSpPr/>
          <p:nvPr/>
        </p:nvGrpSpPr>
        <p:grpSpPr>
          <a:xfrm>
            <a:off x="-984186" y="0"/>
            <a:ext cx="20574000" cy="10287000"/>
            <a:chOff x="0" y="0"/>
            <a:chExt cx="27432000"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4" name="Freeform 4"/>
            <p:cNvSpPr/>
            <p:nvPr/>
          </p:nvSpPr>
          <p:spPr>
            <a:xfrm>
              <a:off x="1371600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grpSp>
      <p:pic>
        <p:nvPicPr>
          <p:cNvPr id="9" name="Imagen 8">
            <a:extLst>
              <a:ext uri="{FF2B5EF4-FFF2-40B4-BE49-F238E27FC236}">
                <a16:creationId xmlns:a16="http://schemas.microsoft.com/office/drawing/2014/main" id="{374196A8-117F-F69E-9B86-36141759F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6152" y="1099498"/>
            <a:ext cx="13733324" cy="808800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D4B15-1A1A-9C2C-275C-1E656C4AA21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97AA3CB-2E05-20E8-43A8-CFCB9EA240D5}"/>
              </a:ext>
            </a:extLst>
          </p:cNvPr>
          <p:cNvGrpSpPr/>
          <p:nvPr/>
        </p:nvGrpSpPr>
        <p:grpSpPr>
          <a:xfrm>
            <a:off x="0" y="0"/>
            <a:ext cx="18288000" cy="3035645"/>
            <a:chOff x="0" y="0"/>
            <a:chExt cx="4816593" cy="799511"/>
          </a:xfrm>
        </p:grpSpPr>
        <p:sp>
          <p:nvSpPr>
            <p:cNvPr id="3" name="Freeform 3">
              <a:extLst>
                <a:ext uri="{FF2B5EF4-FFF2-40B4-BE49-F238E27FC236}">
                  <a16:creationId xmlns:a16="http://schemas.microsoft.com/office/drawing/2014/main" id="{26C34DC4-302A-A23D-25AD-B240E5F8B036}"/>
                </a:ext>
              </a:extLst>
            </p:cNvPr>
            <p:cNvSpPr/>
            <p:nvPr/>
          </p:nvSpPr>
          <p:spPr>
            <a:xfrm>
              <a:off x="0" y="0"/>
              <a:ext cx="4816592" cy="799511"/>
            </a:xfrm>
            <a:custGeom>
              <a:avLst/>
              <a:gdLst/>
              <a:ahLst/>
              <a:cxnLst/>
              <a:rect l="l" t="t" r="r" b="b"/>
              <a:pathLst>
                <a:path w="4816592" h="799511">
                  <a:moveTo>
                    <a:pt x="0" y="0"/>
                  </a:moveTo>
                  <a:lnTo>
                    <a:pt x="4816592" y="0"/>
                  </a:lnTo>
                  <a:lnTo>
                    <a:pt x="4816592" y="799511"/>
                  </a:lnTo>
                  <a:lnTo>
                    <a:pt x="0" y="799511"/>
                  </a:lnTo>
                  <a:close/>
                </a:path>
              </a:pathLst>
            </a:custGeom>
            <a:solidFill>
              <a:srgbClr val="299F66"/>
            </a:solidFill>
          </p:spPr>
          <p:txBody>
            <a:bodyPr/>
            <a:lstStyle/>
            <a:p>
              <a:endParaRPr lang="es-AR"/>
            </a:p>
          </p:txBody>
        </p:sp>
        <p:sp>
          <p:nvSpPr>
            <p:cNvPr id="4" name="TextBox 4">
              <a:extLst>
                <a:ext uri="{FF2B5EF4-FFF2-40B4-BE49-F238E27FC236}">
                  <a16:creationId xmlns:a16="http://schemas.microsoft.com/office/drawing/2014/main" id="{708CE6ED-459B-1BA5-42DA-FFD4640CC220}"/>
                </a:ext>
              </a:extLst>
            </p:cNvPr>
            <p:cNvSpPr txBox="1"/>
            <p:nvPr/>
          </p:nvSpPr>
          <p:spPr>
            <a:xfrm>
              <a:off x="0" y="-38100"/>
              <a:ext cx="4816593" cy="837611"/>
            </a:xfrm>
            <a:prstGeom prst="rect">
              <a:avLst/>
            </a:prstGeom>
          </p:spPr>
          <p:txBody>
            <a:bodyPr lIns="50800" tIns="50800" rIns="50800" bIns="50800" rtlCol="0" anchor="ctr"/>
            <a:lstStyle/>
            <a:p>
              <a:pPr algn="ctr">
                <a:lnSpc>
                  <a:spcPts val="2659"/>
                </a:lnSpc>
              </a:pPr>
              <a:endParaRPr/>
            </a:p>
          </p:txBody>
        </p:sp>
      </p:grpSp>
      <p:grpSp>
        <p:nvGrpSpPr>
          <p:cNvPr id="5" name="Group 5">
            <a:extLst>
              <a:ext uri="{FF2B5EF4-FFF2-40B4-BE49-F238E27FC236}">
                <a16:creationId xmlns:a16="http://schemas.microsoft.com/office/drawing/2014/main" id="{2633FEC7-EA5C-97E1-1D0C-51FA5E08CF18}"/>
              </a:ext>
            </a:extLst>
          </p:cNvPr>
          <p:cNvGrpSpPr/>
          <p:nvPr/>
        </p:nvGrpSpPr>
        <p:grpSpPr>
          <a:xfrm>
            <a:off x="662891" y="3438714"/>
            <a:ext cx="2766109" cy="1119694"/>
            <a:chOff x="0" y="0"/>
            <a:chExt cx="447366" cy="406400"/>
          </a:xfrm>
        </p:grpSpPr>
        <p:sp>
          <p:nvSpPr>
            <p:cNvPr id="6" name="Freeform 6">
              <a:extLst>
                <a:ext uri="{FF2B5EF4-FFF2-40B4-BE49-F238E27FC236}">
                  <a16:creationId xmlns:a16="http://schemas.microsoft.com/office/drawing/2014/main" id="{3CA4A389-5F4A-B69E-4D1B-A8858EB3AB4E}"/>
                </a:ext>
              </a:extLst>
            </p:cNvPr>
            <p:cNvSpPr/>
            <p:nvPr/>
          </p:nvSpPr>
          <p:spPr>
            <a:xfrm>
              <a:off x="0" y="0"/>
              <a:ext cx="447366" cy="406400"/>
            </a:xfrm>
            <a:custGeom>
              <a:avLst/>
              <a:gdLst/>
              <a:ahLst/>
              <a:cxnLst/>
              <a:rect l="l" t="t" r="r" b="b"/>
              <a:pathLst>
                <a:path w="447366" h="406400">
                  <a:moveTo>
                    <a:pt x="244166" y="0"/>
                  </a:moveTo>
                  <a:lnTo>
                    <a:pt x="0" y="0"/>
                  </a:lnTo>
                  <a:lnTo>
                    <a:pt x="0" y="406400"/>
                  </a:lnTo>
                  <a:lnTo>
                    <a:pt x="244166" y="406400"/>
                  </a:lnTo>
                  <a:lnTo>
                    <a:pt x="447366" y="203200"/>
                  </a:lnTo>
                  <a:lnTo>
                    <a:pt x="244166" y="0"/>
                  </a:lnTo>
                  <a:close/>
                </a:path>
              </a:pathLst>
            </a:custGeom>
            <a:solidFill>
              <a:srgbClr val="299F66"/>
            </a:solidFill>
          </p:spPr>
          <p:txBody>
            <a:bodyPr/>
            <a:lstStyle/>
            <a:p>
              <a:endParaRPr lang="es-AR"/>
            </a:p>
          </p:txBody>
        </p:sp>
        <p:sp>
          <p:nvSpPr>
            <p:cNvPr id="7" name="TextBox 7">
              <a:extLst>
                <a:ext uri="{FF2B5EF4-FFF2-40B4-BE49-F238E27FC236}">
                  <a16:creationId xmlns:a16="http://schemas.microsoft.com/office/drawing/2014/main" id="{221CA1D0-8B09-7D7F-4E5F-5A17B946A639}"/>
                </a:ext>
              </a:extLst>
            </p:cNvPr>
            <p:cNvSpPr txBox="1"/>
            <p:nvPr/>
          </p:nvSpPr>
          <p:spPr>
            <a:xfrm>
              <a:off x="0" y="-47625"/>
              <a:ext cx="333066" cy="454025"/>
            </a:xfrm>
            <a:prstGeom prst="rect">
              <a:avLst/>
            </a:prstGeom>
          </p:spPr>
          <p:txBody>
            <a:bodyPr lIns="50800" tIns="50800" rIns="50800" bIns="50800" rtlCol="0" anchor="ctr"/>
            <a:lstStyle/>
            <a:p>
              <a:pPr algn="ctr">
                <a:lnSpc>
                  <a:spcPts val="4199"/>
                </a:lnSpc>
              </a:pPr>
              <a:r>
                <a:rPr lang="en-US" sz="2999" b="1" dirty="0">
                  <a:solidFill>
                    <a:srgbClr val="FFFFFF"/>
                  </a:solidFill>
                  <a:latin typeface="Montserrat Bold"/>
                  <a:ea typeface="Montserrat Bold"/>
                  <a:cs typeface="Montserrat Bold"/>
                  <a:sym typeface="Montserrat Bold"/>
                </a:rPr>
                <a:t>100</a:t>
              </a:r>
            </a:p>
          </p:txBody>
        </p:sp>
      </p:grpSp>
      <p:sp>
        <p:nvSpPr>
          <p:cNvPr id="8" name="TextBox 8">
            <a:extLst>
              <a:ext uri="{FF2B5EF4-FFF2-40B4-BE49-F238E27FC236}">
                <a16:creationId xmlns:a16="http://schemas.microsoft.com/office/drawing/2014/main" id="{88D66E21-894E-6C65-D515-7F78694AF13A}"/>
              </a:ext>
            </a:extLst>
          </p:cNvPr>
          <p:cNvSpPr txBox="1"/>
          <p:nvPr/>
        </p:nvSpPr>
        <p:spPr>
          <a:xfrm>
            <a:off x="914400" y="296113"/>
            <a:ext cx="15936198" cy="2627642"/>
          </a:xfrm>
          <a:prstGeom prst="rect">
            <a:avLst/>
          </a:prstGeom>
        </p:spPr>
        <p:txBody>
          <a:bodyPr wrap="square" lIns="0" tIns="0" rIns="0" bIns="0" rtlCol="0" anchor="t">
            <a:spAutoFit/>
          </a:bodyPr>
          <a:lstStyle/>
          <a:p>
            <a:pPr algn="ctr">
              <a:lnSpc>
                <a:spcPts val="10164"/>
              </a:lnSpc>
            </a:pPr>
            <a:r>
              <a:rPr lang="es-AR" sz="9499" dirty="0">
                <a:solidFill>
                  <a:srgbClr val="FFFFFF"/>
                </a:solidFill>
                <a:latin typeface="Archivo Black"/>
                <a:ea typeface="Archivo Black"/>
                <a:cs typeface="Archivo Black"/>
                <a:sym typeface="Archivo Black"/>
              </a:rPr>
              <a:t>Índices de relación</a:t>
            </a:r>
            <a:br>
              <a:rPr lang="es-AR" sz="9499" dirty="0">
                <a:solidFill>
                  <a:srgbClr val="FFFFFF"/>
                </a:solidFill>
                <a:latin typeface="Archivo Black"/>
                <a:ea typeface="Archivo Black"/>
                <a:cs typeface="Archivo Black"/>
                <a:sym typeface="Archivo Black"/>
              </a:rPr>
            </a:br>
            <a:r>
              <a:rPr lang="es-AR" sz="9499" dirty="0">
                <a:solidFill>
                  <a:srgbClr val="FFFFFF"/>
                </a:solidFill>
                <a:latin typeface="Archivo Black"/>
                <a:ea typeface="Archivo Black"/>
                <a:cs typeface="Archivo Black"/>
                <a:sym typeface="Archivo Black"/>
              </a:rPr>
              <a:t>sobre el valor base </a:t>
            </a:r>
            <a:endParaRPr lang="en-US" sz="9499" dirty="0">
              <a:solidFill>
                <a:srgbClr val="FFFFFF"/>
              </a:solidFill>
              <a:latin typeface="Archivo Black"/>
              <a:ea typeface="Archivo Black"/>
              <a:cs typeface="Archivo Black"/>
              <a:sym typeface="Archivo Black"/>
            </a:endParaRPr>
          </a:p>
        </p:txBody>
      </p:sp>
      <p:grpSp>
        <p:nvGrpSpPr>
          <p:cNvPr id="10" name="Group 10">
            <a:extLst>
              <a:ext uri="{FF2B5EF4-FFF2-40B4-BE49-F238E27FC236}">
                <a16:creationId xmlns:a16="http://schemas.microsoft.com/office/drawing/2014/main" id="{88E32717-6AB8-6BD9-6484-9446EA88733C}"/>
              </a:ext>
            </a:extLst>
          </p:cNvPr>
          <p:cNvGrpSpPr/>
          <p:nvPr/>
        </p:nvGrpSpPr>
        <p:grpSpPr>
          <a:xfrm>
            <a:off x="662890" y="5688711"/>
            <a:ext cx="2766109" cy="1119694"/>
            <a:chOff x="0" y="0"/>
            <a:chExt cx="447366" cy="406400"/>
          </a:xfrm>
        </p:grpSpPr>
        <p:sp>
          <p:nvSpPr>
            <p:cNvPr id="11" name="Freeform 11">
              <a:extLst>
                <a:ext uri="{FF2B5EF4-FFF2-40B4-BE49-F238E27FC236}">
                  <a16:creationId xmlns:a16="http://schemas.microsoft.com/office/drawing/2014/main" id="{4218B11E-A4DA-87F7-87E5-33A92859E6AF}"/>
                </a:ext>
              </a:extLst>
            </p:cNvPr>
            <p:cNvSpPr/>
            <p:nvPr/>
          </p:nvSpPr>
          <p:spPr>
            <a:xfrm>
              <a:off x="0" y="0"/>
              <a:ext cx="447366" cy="406400"/>
            </a:xfrm>
            <a:custGeom>
              <a:avLst/>
              <a:gdLst/>
              <a:ahLst/>
              <a:cxnLst/>
              <a:rect l="l" t="t" r="r" b="b"/>
              <a:pathLst>
                <a:path w="447366" h="406400">
                  <a:moveTo>
                    <a:pt x="244166" y="0"/>
                  </a:moveTo>
                  <a:lnTo>
                    <a:pt x="0" y="0"/>
                  </a:lnTo>
                  <a:lnTo>
                    <a:pt x="0" y="406400"/>
                  </a:lnTo>
                  <a:lnTo>
                    <a:pt x="244166" y="406400"/>
                  </a:lnTo>
                  <a:lnTo>
                    <a:pt x="447366" y="203200"/>
                  </a:lnTo>
                  <a:lnTo>
                    <a:pt x="244166" y="0"/>
                  </a:lnTo>
                  <a:close/>
                </a:path>
              </a:pathLst>
            </a:custGeom>
            <a:solidFill>
              <a:srgbClr val="299F66"/>
            </a:solidFill>
          </p:spPr>
          <p:txBody>
            <a:bodyPr/>
            <a:lstStyle/>
            <a:p>
              <a:endParaRPr lang="es-AR"/>
            </a:p>
          </p:txBody>
        </p:sp>
        <p:sp>
          <p:nvSpPr>
            <p:cNvPr id="12" name="TextBox 12">
              <a:extLst>
                <a:ext uri="{FF2B5EF4-FFF2-40B4-BE49-F238E27FC236}">
                  <a16:creationId xmlns:a16="http://schemas.microsoft.com/office/drawing/2014/main" id="{B520CB05-9B25-CCEE-F7ED-FE2444A00AA4}"/>
                </a:ext>
              </a:extLst>
            </p:cNvPr>
            <p:cNvSpPr txBox="1"/>
            <p:nvPr/>
          </p:nvSpPr>
          <p:spPr>
            <a:xfrm>
              <a:off x="0" y="-47625"/>
              <a:ext cx="333066" cy="454025"/>
            </a:xfrm>
            <a:prstGeom prst="rect">
              <a:avLst/>
            </a:prstGeom>
          </p:spPr>
          <p:txBody>
            <a:bodyPr lIns="50800" tIns="50800" rIns="50800" bIns="50800" rtlCol="0" anchor="ctr"/>
            <a:lstStyle/>
            <a:p>
              <a:pPr algn="ctr">
                <a:lnSpc>
                  <a:spcPts val="4199"/>
                </a:lnSpc>
              </a:pPr>
              <a:r>
                <a:rPr lang="en-US" sz="2999" b="1" dirty="0">
                  <a:solidFill>
                    <a:srgbClr val="FFFFFF"/>
                  </a:solidFill>
                  <a:latin typeface="Montserrat Bold"/>
                  <a:ea typeface="Montserrat Bold"/>
                  <a:cs typeface="Montserrat Bold"/>
                  <a:sym typeface="Montserrat Bold"/>
                </a:rPr>
                <a:t>75</a:t>
              </a:r>
            </a:p>
          </p:txBody>
        </p:sp>
      </p:grpSp>
      <p:grpSp>
        <p:nvGrpSpPr>
          <p:cNvPr id="13" name="Group 13">
            <a:extLst>
              <a:ext uri="{FF2B5EF4-FFF2-40B4-BE49-F238E27FC236}">
                <a16:creationId xmlns:a16="http://schemas.microsoft.com/office/drawing/2014/main" id="{A17D79B6-774D-7FFF-1D5A-6CC852B40BEE}"/>
              </a:ext>
            </a:extLst>
          </p:cNvPr>
          <p:cNvGrpSpPr/>
          <p:nvPr/>
        </p:nvGrpSpPr>
        <p:grpSpPr>
          <a:xfrm>
            <a:off x="666902" y="7855666"/>
            <a:ext cx="2766109" cy="1119694"/>
            <a:chOff x="0" y="0"/>
            <a:chExt cx="447366" cy="406400"/>
          </a:xfrm>
        </p:grpSpPr>
        <p:sp>
          <p:nvSpPr>
            <p:cNvPr id="14" name="Freeform 14">
              <a:extLst>
                <a:ext uri="{FF2B5EF4-FFF2-40B4-BE49-F238E27FC236}">
                  <a16:creationId xmlns:a16="http://schemas.microsoft.com/office/drawing/2014/main" id="{73FAED19-0A83-9609-672B-97F06D93B3F6}"/>
                </a:ext>
              </a:extLst>
            </p:cNvPr>
            <p:cNvSpPr/>
            <p:nvPr/>
          </p:nvSpPr>
          <p:spPr>
            <a:xfrm>
              <a:off x="0" y="0"/>
              <a:ext cx="447366" cy="406400"/>
            </a:xfrm>
            <a:custGeom>
              <a:avLst/>
              <a:gdLst/>
              <a:ahLst/>
              <a:cxnLst/>
              <a:rect l="l" t="t" r="r" b="b"/>
              <a:pathLst>
                <a:path w="447366" h="406400">
                  <a:moveTo>
                    <a:pt x="244166" y="0"/>
                  </a:moveTo>
                  <a:lnTo>
                    <a:pt x="0" y="0"/>
                  </a:lnTo>
                  <a:lnTo>
                    <a:pt x="0" y="406400"/>
                  </a:lnTo>
                  <a:lnTo>
                    <a:pt x="244166" y="406400"/>
                  </a:lnTo>
                  <a:lnTo>
                    <a:pt x="447366" y="203200"/>
                  </a:lnTo>
                  <a:lnTo>
                    <a:pt x="244166" y="0"/>
                  </a:lnTo>
                  <a:close/>
                </a:path>
              </a:pathLst>
            </a:custGeom>
            <a:solidFill>
              <a:srgbClr val="299F66"/>
            </a:solidFill>
          </p:spPr>
          <p:txBody>
            <a:bodyPr/>
            <a:lstStyle/>
            <a:p>
              <a:endParaRPr lang="es-AR" dirty="0"/>
            </a:p>
          </p:txBody>
        </p:sp>
        <p:sp>
          <p:nvSpPr>
            <p:cNvPr id="15" name="TextBox 15">
              <a:extLst>
                <a:ext uri="{FF2B5EF4-FFF2-40B4-BE49-F238E27FC236}">
                  <a16:creationId xmlns:a16="http://schemas.microsoft.com/office/drawing/2014/main" id="{FE0ECE7E-C632-5AB1-9A08-D907EA5EF335}"/>
                </a:ext>
              </a:extLst>
            </p:cNvPr>
            <p:cNvSpPr txBox="1"/>
            <p:nvPr/>
          </p:nvSpPr>
          <p:spPr>
            <a:xfrm>
              <a:off x="0" y="-47625"/>
              <a:ext cx="333066" cy="454025"/>
            </a:xfrm>
            <a:prstGeom prst="rect">
              <a:avLst/>
            </a:prstGeom>
          </p:spPr>
          <p:txBody>
            <a:bodyPr lIns="50800" tIns="50800" rIns="50800" bIns="50800" rtlCol="0" anchor="ctr"/>
            <a:lstStyle/>
            <a:p>
              <a:pPr algn="ctr">
                <a:lnSpc>
                  <a:spcPts val="4199"/>
                </a:lnSpc>
              </a:pPr>
              <a:r>
                <a:rPr lang="en-US" sz="2999" b="1" dirty="0">
                  <a:solidFill>
                    <a:srgbClr val="FFFFFF"/>
                  </a:solidFill>
                  <a:latin typeface="Montserrat Bold"/>
                  <a:ea typeface="Montserrat Bold"/>
                  <a:cs typeface="Montserrat Bold"/>
                  <a:sym typeface="Montserrat Bold"/>
                </a:rPr>
                <a:t>50</a:t>
              </a:r>
            </a:p>
          </p:txBody>
        </p:sp>
      </p:grpSp>
      <p:sp>
        <p:nvSpPr>
          <p:cNvPr id="21" name="Rectángulo 20">
            <a:extLst>
              <a:ext uri="{FF2B5EF4-FFF2-40B4-BE49-F238E27FC236}">
                <a16:creationId xmlns:a16="http://schemas.microsoft.com/office/drawing/2014/main" id="{B428690F-782A-E91B-1838-130FE82CC10D}"/>
              </a:ext>
            </a:extLst>
          </p:cNvPr>
          <p:cNvSpPr/>
          <p:nvPr/>
        </p:nvSpPr>
        <p:spPr>
          <a:xfrm>
            <a:off x="4343400" y="3468793"/>
            <a:ext cx="6477000" cy="1119694"/>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es-AR" sz="3200" b="1" dirty="0"/>
              <a:t>NOVILLOS DE 2 A 3</a:t>
            </a:r>
          </a:p>
        </p:txBody>
      </p:sp>
      <p:sp>
        <p:nvSpPr>
          <p:cNvPr id="22" name="Rectángulo 21">
            <a:extLst>
              <a:ext uri="{FF2B5EF4-FFF2-40B4-BE49-F238E27FC236}">
                <a16:creationId xmlns:a16="http://schemas.microsoft.com/office/drawing/2014/main" id="{5C70EF99-C254-9FB7-59BF-A6F95501F22D}"/>
              </a:ext>
            </a:extLst>
          </p:cNvPr>
          <p:cNvSpPr/>
          <p:nvPr/>
        </p:nvSpPr>
        <p:spPr>
          <a:xfrm>
            <a:off x="4327357" y="5698514"/>
            <a:ext cx="6477000" cy="1119694"/>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es-AR" sz="3200" b="1" dirty="0"/>
              <a:t>NOVILLITOS DE 1 A 2</a:t>
            </a:r>
          </a:p>
        </p:txBody>
      </p:sp>
      <p:sp>
        <p:nvSpPr>
          <p:cNvPr id="23" name="Rectángulo 22">
            <a:extLst>
              <a:ext uri="{FF2B5EF4-FFF2-40B4-BE49-F238E27FC236}">
                <a16:creationId xmlns:a16="http://schemas.microsoft.com/office/drawing/2014/main" id="{46EAA340-C3E3-870F-6F7E-B742A429F44E}"/>
              </a:ext>
            </a:extLst>
          </p:cNvPr>
          <p:cNvSpPr/>
          <p:nvPr/>
        </p:nvSpPr>
        <p:spPr>
          <a:xfrm>
            <a:off x="4331368" y="7790059"/>
            <a:ext cx="6477000" cy="1119694"/>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es-AR" sz="3200" b="1" dirty="0"/>
              <a:t>TERNEROS</a:t>
            </a:r>
          </a:p>
        </p:txBody>
      </p:sp>
      <p:sp>
        <p:nvSpPr>
          <p:cNvPr id="9" name="Freeform 5">
            <a:extLst>
              <a:ext uri="{FF2B5EF4-FFF2-40B4-BE49-F238E27FC236}">
                <a16:creationId xmlns:a16="http://schemas.microsoft.com/office/drawing/2014/main" id="{6346E4FB-1F67-E954-97CF-ABB7ECCED1DE}"/>
              </a:ext>
            </a:extLst>
          </p:cNvPr>
          <p:cNvSpPr/>
          <p:nvPr/>
        </p:nvSpPr>
        <p:spPr>
          <a:xfrm>
            <a:off x="13106400" y="4588487"/>
            <a:ext cx="4223085" cy="3620939"/>
          </a:xfrm>
          <a:custGeom>
            <a:avLst/>
            <a:gdLst/>
            <a:ahLst/>
            <a:cxnLst/>
            <a:rect l="l" t="t" r="r" b="b"/>
            <a:pathLst>
              <a:path w="1867644" h="1623152">
                <a:moveTo>
                  <a:pt x="0" y="0"/>
                </a:moveTo>
                <a:lnTo>
                  <a:pt x="1867644" y="0"/>
                </a:lnTo>
                <a:lnTo>
                  <a:pt x="1867644" y="1623152"/>
                </a:lnTo>
                <a:lnTo>
                  <a:pt x="0" y="16231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Tree>
    <p:extLst>
      <p:ext uri="{BB962C8B-B14F-4D97-AF65-F5344CB8AC3E}">
        <p14:creationId xmlns:p14="http://schemas.microsoft.com/office/powerpoint/2010/main" val="2472824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99F66"/>
        </a:solidFill>
        <a:effectLst/>
      </p:bgPr>
    </p:bg>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4" name="Freeform 4"/>
            <p:cNvSpPr/>
            <p:nvPr/>
          </p:nvSpPr>
          <p:spPr>
            <a:xfrm>
              <a:off x="1371600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grpSp>
      <p:grpSp>
        <p:nvGrpSpPr>
          <p:cNvPr id="5" name="Group 5"/>
          <p:cNvGrpSpPr/>
          <p:nvPr/>
        </p:nvGrpSpPr>
        <p:grpSpPr>
          <a:xfrm>
            <a:off x="1320964" y="1268361"/>
            <a:ext cx="15646072" cy="7750279"/>
            <a:chOff x="0" y="0"/>
            <a:chExt cx="4120776" cy="2041226"/>
          </a:xfrm>
        </p:grpSpPr>
        <p:sp>
          <p:nvSpPr>
            <p:cNvPr id="6" name="Freeform 6"/>
            <p:cNvSpPr/>
            <p:nvPr/>
          </p:nvSpPr>
          <p:spPr>
            <a:xfrm>
              <a:off x="0" y="0"/>
              <a:ext cx="4120776" cy="2041226"/>
            </a:xfrm>
            <a:custGeom>
              <a:avLst/>
              <a:gdLst/>
              <a:ahLst/>
              <a:cxnLst/>
              <a:rect l="l" t="t" r="r" b="b"/>
              <a:pathLst>
                <a:path w="4120776" h="2041226">
                  <a:moveTo>
                    <a:pt x="0" y="0"/>
                  </a:moveTo>
                  <a:lnTo>
                    <a:pt x="4120776" y="0"/>
                  </a:lnTo>
                  <a:lnTo>
                    <a:pt x="4120776" y="2041226"/>
                  </a:lnTo>
                  <a:lnTo>
                    <a:pt x="0" y="2041226"/>
                  </a:lnTo>
                  <a:close/>
                </a:path>
              </a:pathLst>
            </a:custGeom>
            <a:solidFill>
              <a:srgbClr val="FFFFFF"/>
            </a:solidFill>
          </p:spPr>
          <p:txBody>
            <a:bodyPr/>
            <a:lstStyle/>
            <a:p>
              <a:endParaRPr lang="es-AR"/>
            </a:p>
          </p:txBody>
        </p:sp>
        <p:sp>
          <p:nvSpPr>
            <p:cNvPr id="7" name="TextBox 7"/>
            <p:cNvSpPr txBox="1"/>
            <p:nvPr/>
          </p:nvSpPr>
          <p:spPr>
            <a:xfrm>
              <a:off x="0" y="-38100"/>
              <a:ext cx="4120776" cy="2079326"/>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745465" y="2301181"/>
            <a:ext cx="14797070" cy="5539978"/>
          </a:xfrm>
          <a:prstGeom prst="rect">
            <a:avLst/>
          </a:prstGeom>
        </p:spPr>
        <p:txBody>
          <a:bodyPr wrap="square" lIns="0" tIns="0" rIns="0" bIns="0" rtlCol="0" anchor="t">
            <a:spAutoFit/>
          </a:bodyPr>
          <a:lstStyle/>
          <a:p>
            <a:r>
              <a:rPr lang="es-ES" sz="4000" i="1" dirty="0">
                <a:latin typeface="Montserrat" panose="00000500000000000000" pitchFamily="2" charset="0"/>
              </a:rPr>
              <a:t>UNA CORRECTA PLANIFICACIÓN DE LAS VENTAS DEL ÚLTIMO TRIMESTRE NOS DARÁ LA POSIBILIDAD DE DISMINUIR EL IMPACTO IMPOSITIVO DE LAS VALUACIONES DE STOCK AL CIERRE DEL EJERCICIO</a:t>
            </a:r>
          </a:p>
          <a:p>
            <a:endParaRPr lang="es-ES" sz="4000" dirty="0">
              <a:latin typeface="Montserrat" panose="00000500000000000000" pitchFamily="2" charset="0"/>
            </a:endParaRPr>
          </a:p>
          <a:p>
            <a:endParaRPr lang="es-ES" sz="4000" dirty="0">
              <a:latin typeface="Montserrat" panose="00000500000000000000" pitchFamily="2" charset="0"/>
            </a:endParaRPr>
          </a:p>
          <a:p>
            <a:r>
              <a:rPr lang="es-ES" sz="4000" b="1" dirty="0">
                <a:latin typeface="Montserrat" panose="00000500000000000000" pitchFamily="2" charset="0"/>
              </a:rPr>
              <a:t>VENTAS DE ANIMALES DE MENOR VALOR SE TRADUCEN EN MENOR VALUACIÓN IMPOSITIVA; POR ENDE, MENOS IMP. A LAS GCIAS. A PAGAR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60781774"/>
              </p:ext>
            </p:extLst>
          </p:nvPr>
        </p:nvGraphicFramePr>
        <p:xfrm>
          <a:off x="781509" y="1028700"/>
          <a:ext cx="16230600" cy="8229600"/>
        </p:xfrm>
        <a:graphic>
          <a:graphicData uri="http://schemas.openxmlformats.org/drawingml/2006/table">
            <a:tbl>
              <a:tblPr/>
              <a:tblGrid>
                <a:gridCol w="8115300">
                  <a:extLst>
                    <a:ext uri="{9D8B030D-6E8A-4147-A177-3AD203B41FA5}">
                      <a16:colId xmlns:a16="http://schemas.microsoft.com/office/drawing/2014/main" val="20000"/>
                    </a:ext>
                  </a:extLst>
                </a:gridCol>
                <a:gridCol w="8115300">
                  <a:extLst>
                    <a:ext uri="{9D8B030D-6E8A-4147-A177-3AD203B41FA5}">
                      <a16:colId xmlns:a16="http://schemas.microsoft.com/office/drawing/2014/main" val="20001"/>
                    </a:ext>
                  </a:extLst>
                </a:gridCol>
              </a:tblGrid>
              <a:tr h="2207125">
                <a:tc>
                  <a:txBody>
                    <a:bodyPr/>
                    <a:lstStyle/>
                    <a:p>
                      <a:pPr algn="ctr">
                        <a:lnSpc>
                          <a:spcPts val="2659"/>
                        </a:lnSpc>
                        <a:defRPr/>
                      </a:pPr>
                      <a:endParaRPr lang="en-US" sz="1100" dirty="0"/>
                    </a:p>
                  </a:txBody>
                  <a:tcPr marL="190500" marR="190500" marT="190500" marB="190500" anchor="ctr">
                    <a:lnL w="38100" cap="flat" cmpd="sng" algn="ctr">
                      <a:solidFill>
                        <a:srgbClr val="5EC57E"/>
                      </a:solidFill>
                      <a:prstDash val="solid"/>
                      <a:round/>
                      <a:headEnd type="none" w="med" len="med"/>
                      <a:tailEnd type="none" w="med" len="med"/>
                    </a:lnL>
                    <a:lnR w="38100" cap="flat" cmpd="sng" algn="ctr">
                      <a:solidFill>
                        <a:srgbClr val="5EC57E"/>
                      </a:solidFill>
                      <a:prstDash val="solid"/>
                      <a:round/>
                      <a:headEnd type="none" w="med" len="med"/>
                      <a:tailEnd type="none" w="med" len="med"/>
                    </a:lnR>
                    <a:lnT w="38100" cap="flat" cmpd="sng" algn="ctr">
                      <a:solidFill>
                        <a:srgbClr val="5EC57E"/>
                      </a:solidFill>
                      <a:prstDash val="solid"/>
                      <a:round/>
                      <a:headEnd type="none" w="med" len="med"/>
                      <a:tailEnd type="none" w="med" len="med"/>
                    </a:lnT>
                    <a:lnB w="38100" cap="flat" cmpd="sng" algn="ctr">
                      <a:solidFill>
                        <a:srgbClr val="5EC57E"/>
                      </a:solidFill>
                      <a:prstDash val="solid"/>
                      <a:round/>
                      <a:headEnd type="none" w="med" len="med"/>
                      <a:tailEnd type="none" w="med" len="med"/>
                    </a:lnB>
                    <a:solidFill>
                      <a:srgbClr val="299F66"/>
                    </a:solidFill>
                  </a:tcPr>
                </a:tc>
                <a:tc>
                  <a:txBody>
                    <a:bodyPr/>
                    <a:lstStyle/>
                    <a:p>
                      <a:pPr algn="ctr">
                        <a:lnSpc>
                          <a:spcPts val="2659"/>
                        </a:lnSpc>
                        <a:defRPr/>
                      </a:pPr>
                      <a:endParaRPr lang="en-US" sz="1100"/>
                    </a:p>
                  </a:txBody>
                  <a:tcPr marL="190500" marR="190500" marT="190500" marB="190500" anchor="ctr">
                    <a:lnL w="38100" cap="flat" cmpd="sng" algn="ctr">
                      <a:solidFill>
                        <a:srgbClr val="5EC57E"/>
                      </a:solidFill>
                      <a:prstDash val="solid"/>
                      <a:round/>
                      <a:headEnd type="none" w="med" len="med"/>
                      <a:tailEnd type="none" w="med" len="med"/>
                    </a:lnL>
                    <a:lnR w="38100" cap="flat" cmpd="sng" algn="ctr">
                      <a:solidFill>
                        <a:srgbClr val="5EC57E"/>
                      </a:solidFill>
                      <a:prstDash val="solid"/>
                      <a:round/>
                      <a:headEnd type="none" w="med" len="med"/>
                      <a:tailEnd type="none" w="med" len="med"/>
                    </a:lnR>
                    <a:lnT w="38100" cap="flat" cmpd="sng" algn="ctr">
                      <a:solidFill>
                        <a:srgbClr val="5EC57E"/>
                      </a:solidFill>
                      <a:prstDash val="solid"/>
                      <a:round/>
                      <a:headEnd type="none" w="med" len="med"/>
                      <a:tailEnd type="none" w="med" len="med"/>
                    </a:lnT>
                    <a:lnB w="38100" cap="flat" cmpd="sng" algn="ctr">
                      <a:solidFill>
                        <a:srgbClr val="5EC57E"/>
                      </a:solidFill>
                      <a:prstDash val="solid"/>
                      <a:round/>
                      <a:headEnd type="none" w="med" len="med"/>
                      <a:tailEnd type="none" w="med" len="med"/>
                    </a:lnB>
                    <a:solidFill>
                      <a:srgbClr val="299F66"/>
                    </a:solidFill>
                  </a:tcPr>
                </a:tc>
                <a:extLst>
                  <a:ext uri="{0D108BD9-81ED-4DB2-BD59-A6C34878D82A}">
                    <a16:rowId xmlns:a16="http://schemas.microsoft.com/office/drawing/2014/main" val="10000"/>
                  </a:ext>
                </a:extLst>
              </a:tr>
              <a:tr h="2900869">
                <a:tc>
                  <a:txBody>
                    <a:bodyPr/>
                    <a:lstStyle/>
                    <a:p>
                      <a:pPr algn="ctr">
                        <a:lnSpc>
                          <a:spcPts val="2659"/>
                        </a:lnSpc>
                        <a:defRPr/>
                      </a:pPr>
                      <a:endParaRPr lang="en-US" sz="1100"/>
                    </a:p>
                  </a:txBody>
                  <a:tcPr marL="190500" marR="190500" marT="190500" marB="190500" anchor="ctr">
                    <a:lnL w="38100" cap="flat" cmpd="sng" algn="ctr">
                      <a:solidFill>
                        <a:srgbClr val="5EC57E"/>
                      </a:solidFill>
                      <a:prstDash val="solid"/>
                      <a:round/>
                      <a:headEnd type="none" w="med" len="med"/>
                      <a:tailEnd type="none" w="med" len="med"/>
                    </a:lnL>
                    <a:lnR w="38100" cap="flat" cmpd="sng" algn="ctr">
                      <a:solidFill>
                        <a:srgbClr val="5EC57E"/>
                      </a:solidFill>
                      <a:prstDash val="solid"/>
                      <a:round/>
                      <a:headEnd type="none" w="med" len="med"/>
                      <a:tailEnd type="none" w="med" len="med"/>
                    </a:lnR>
                    <a:lnT w="38100" cap="flat" cmpd="sng" algn="ctr">
                      <a:solidFill>
                        <a:srgbClr val="5EC57E"/>
                      </a:solidFill>
                      <a:prstDash val="solid"/>
                      <a:round/>
                      <a:headEnd type="none" w="med" len="med"/>
                      <a:tailEnd type="none" w="med" len="med"/>
                    </a:lnT>
                    <a:lnB w="38100" cap="flat" cmpd="sng" algn="ctr">
                      <a:solidFill>
                        <a:srgbClr val="5EC57E"/>
                      </a:solidFill>
                      <a:prstDash val="solid"/>
                      <a:round/>
                      <a:headEnd type="none" w="med" len="med"/>
                      <a:tailEnd type="none" w="med" len="med"/>
                    </a:lnB>
                  </a:tcPr>
                </a:tc>
                <a:tc>
                  <a:txBody>
                    <a:bodyPr/>
                    <a:lstStyle/>
                    <a:p>
                      <a:pPr algn="ctr">
                        <a:lnSpc>
                          <a:spcPts val="2659"/>
                        </a:lnSpc>
                        <a:defRPr/>
                      </a:pPr>
                      <a:endParaRPr lang="en-US" sz="1100" dirty="0"/>
                    </a:p>
                  </a:txBody>
                  <a:tcPr marL="190500" marR="190500" marT="190500" marB="190500" anchor="ctr">
                    <a:lnL w="38100" cap="flat" cmpd="sng" algn="ctr">
                      <a:solidFill>
                        <a:srgbClr val="5EC57E"/>
                      </a:solidFill>
                      <a:prstDash val="solid"/>
                      <a:round/>
                      <a:headEnd type="none" w="med" len="med"/>
                      <a:tailEnd type="none" w="med" len="med"/>
                    </a:lnL>
                    <a:lnR w="38100" cap="flat" cmpd="sng" algn="ctr">
                      <a:solidFill>
                        <a:srgbClr val="5EC57E"/>
                      </a:solidFill>
                      <a:prstDash val="solid"/>
                      <a:round/>
                      <a:headEnd type="none" w="med" len="med"/>
                      <a:tailEnd type="none" w="med" len="med"/>
                    </a:lnR>
                    <a:lnT w="38100" cap="flat" cmpd="sng" algn="ctr">
                      <a:solidFill>
                        <a:srgbClr val="5EC57E"/>
                      </a:solidFill>
                      <a:prstDash val="solid"/>
                      <a:round/>
                      <a:headEnd type="none" w="med" len="med"/>
                      <a:tailEnd type="none" w="med" len="med"/>
                    </a:lnT>
                    <a:lnB w="38100" cap="flat" cmpd="sng" algn="ctr">
                      <a:solidFill>
                        <a:srgbClr val="5EC57E"/>
                      </a:solidFill>
                      <a:prstDash val="solid"/>
                      <a:round/>
                      <a:headEnd type="none" w="med" len="med"/>
                      <a:tailEnd type="none" w="med" len="med"/>
                    </a:lnB>
                  </a:tcPr>
                </a:tc>
                <a:extLst>
                  <a:ext uri="{0D108BD9-81ED-4DB2-BD59-A6C34878D82A}">
                    <a16:rowId xmlns:a16="http://schemas.microsoft.com/office/drawing/2014/main" val="10001"/>
                  </a:ext>
                </a:extLst>
              </a:tr>
              <a:tr h="3121606">
                <a:tc>
                  <a:txBody>
                    <a:bodyPr/>
                    <a:lstStyle/>
                    <a:p>
                      <a:pPr algn="ctr">
                        <a:lnSpc>
                          <a:spcPts val="2659"/>
                        </a:lnSpc>
                        <a:defRPr/>
                      </a:pPr>
                      <a:endParaRPr lang="en-US" sz="1100" dirty="0"/>
                    </a:p>
                  </a:txBody>
                  <a:tcPr marL="190500" marR="190500" marT="190500" marB="190500" anchor="ctr">
                    <a:lnL w="38100" cap="flat" cmpd="sng" algn="ctr">
                      <a:solidFill>
                        <a:srgbClr val="5EC57E"/>
                      </a:solidFill>
                      <a:prstDash val="solid"/>
                      <a:round/>
                      <a:headEnd type="none" w="med" len="med"/>
                      <a:tailEnd type="none" w="med" len="med"/>
                    </a:lnL>
                    <a:lnR w="38100" cap="flat" cmpd="sng" algn="ctr">
                      <a:solidFill>
                        <a:srgbClr val="5EC57E"/>
                      </a:solidFill>
                      <a:prstDash val="solid"/>
                      <a:round/>
                      <a:headEnd type="none" w="med" len="med"/>
                      <a:tailEnd type="none" w="med" len="med"/>
                    </a:lnR>
                    <a:lnT w="38100" cap="flat" cmpd="sng" algn="ctr">
                      <a:solidFill>
                        <a:srgbClr val="5EC57E"/>
                      </a:solidFill>
                      <a:prstDash val="solid"/>
                      <a:round/>
                      <a:headEnd type="none" w="med" len="med"/>
                      <a:tailEnd type="none" w="med" len="med"/>
                    </a:lnT>
                    <a:lnB w="38100" cap="flat" cmpd="sng" algn="ctr">
                      <a:solidFill>
                        <a:srgbClr val="5EC57E"/>
                      </a:solidFill>
                      <a:prstDash val="solid"/>
                      <a:round/>
                      <a:headEnd type="none" w="med" len="med"/>
                      <a:tailEnd type="none" w="med" len="med"/>
                    </a:lnB>
                  </a:tcPr>
                </a:tc>
                <a:tc>
                  <a:txBody>
                    <a:bodyPr/>
                    <a:lstStyle/>
                    <a:p>
                      <a:pPr algn="ctr">
                        <a:lnSpc>
                          <a:spcPts val="2659"/>
                        </a:lnSpc>
                        <a:defRPr/>
                      </a:pPr>
                      <a:endParaRPr lang="en-US" sz="1100" dirty="0"/>
                    </a:p>
                  </a:txBody>
                  <a:tcPr marL="190500" marR="190500" marT="190500" marB="190500" anchor="ctr">
                    <a:lnL w="38100" cap="flat" cmpd="sng" algn="ctr">
                      <a:solidFill>
                        <a:srgbClr val="5EC57E"/>
                      </a:solidFill>
                      <a:prstDash val="solid"/>
                      <a:round/>
                      <a:headEnd type="none" w="med" len="med"/>
                      <a:tailEnd type="none" w="med" len="med"/>
                    </a:lnL>
                    <a:lnR w="38100" cap="flat" cmpd="sng" algn="ctr">
                      <a:solidFill>
                        <a:srgbClr val="5EC57E"/>
                      </a:solidFill>
                      <a:prstDash val="solid"/>
                      <a:round/>
                      <a:headEnd type="none" w="med" len="med"/>
                      <a:tailEnd type="none" w="med" len="med"/>
                    </a:lnR>
                    <a:lnT w="38100" cap="flat" cmpd="sng" algn="ctr">
                      <a:solidFill>
                        <a:srgbClr val="5EC57E"/>
                      </a:solidFill>
                      <a:prstDash val="solid"/>
                      <a:round/>
                      <a:headEnd type="none" w="med" len="med"/>
                      <a:tailEnd type="none" w="med" len="med"/>
                    </a:lnT>
                    <a:lnB w="38100" cap="flat" cmpd="sng" algn="ctr">
                      <a:solidFill>
                        <a:srgbClr val="5EC57E"/>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extBox 3"/>
          <p:cNvSpPr txBox="1"/>
          <p:nvPr/>
        </p:nvSpPr>
        <p:spPr>
          <a:xfrm>
            <a:off x="1028700" y="1703702"/>
            <a:ext cx="8115300" cy="1263009"/>
          </a:xfrm>
          <a:prstGeom prst="rect">
            <a:avLst/>
          </a:prstGeom>
        </p:spPr>
        <p:txBody>
          <a:bodyPr lIns="0" tIns="0" rIns="0" bIns="0" rtlCol="0" anchor="t">
            <a:spAutoFit/>
          </a:bodyPr>
          <a:lstStyle/>
          <a:p>
            <a:pPr algn="ctr">
              <a:lnSpc>
                <a:spcPts val="9629"/>
              </a:lnSpc>
            </a:pPr>
            <a:r>
              <a:rPr lang="en-US" sz="8999" dirty="0">
                <a:solidFill>
                  <a:srgbClr val="FFFFFF"/>
                </a:solidFill>
                <a:latin typeface="Archivo Black"/>
                <a:ea typeface="Archivo Black"/>
                <a:cs typeface="Archivo Black"/>
                <a:sym typeface="Archivo Black"/>
              </a:rPr>
              <a:t>Money</a:t>
            </a:r>
          </a:p>
        </p:txBody>
      </p:sp>
      <p:sp>
        <p:nvSpPr>
          <p:cNvPr id="4" name="TextBox 4"/>
          <p:cNvSpPr txBox="1"/>
          <p:nvPr/>
        </p:nvSpPr>
        <p:spPr>
          <a:xfrm>
            <a:off x="9144000" y="1537701"/>
            <a:ext cx="8115300" cy="1263009"/>
          </a:xfrm>
          <a:prstGeom prst="rect">
            <a:avLst/>
          </a:prstGeom>
        </p:spPr>
        <p:txBody>
          <a:bodyPr lIns="0" tIns="0" rIns="0" bIns="0" rtlCol="0" anchor="t">
            <a:spAutoFit/>
          </a:bodyPr>
          <a:lstStyle/>
          <a:p>
            <a:pPr algn="ctr">
              <a:lnSpc>
                <a:spcPts val="9629"/>
              </a:lnSpc>
            </a:pPr>
            <a:r>
              <a:rPr lang="en-US" sz="8999">
                <a:solidFill>
                  <a:srgbClr val="FFFFFF"/>
                </a:solidFill>
                <a:latin typeface="Archivo Black"/>
                <a:ea typeface="Archivo Black"/>
                <a:cs typeface="Archivo Black"/>
                <a:sym typeface="Archivo Black"/>
              </a:rPr>
              <a:t>Currency</a:t>
            </a:r>
          </a:p>
        </p:txBody>
      </p:sp>
      <p:sp>
        <p:nvSpPr>
          <p:cNvPr id="5" name="TextBox 5"/>
          <p:cNvSpPr txBox="1"/>
          <p:nvPr/>
        </p:nvSpPr>
        <p:spPr>
          <a:xfrm>
            <a:off x="1413219" y="4429681"/>
            <a:ext cx="7483590" cy="538609"/>
          </a:xfrm>
          <a:prstGeom prst="rect">
            <a:avLst/>
          </a:prstGeom>
        </p:spPr>
        <p:txBody>
          <a:bodyPr lIns="0" tIns="0" rIns="0" bIns="0" rtlCol="0" anchor="t">
            <a:spAutoFit/>
          </a:bodyPr>
          <a:lstStyle/>
          <a:p>
            <a:pPr marL="457200" indent="-457200" algn="l">
              <a:lnSpc>
                <a:spcPts val="4200"/>
              </a:lnSpc>
              <a:buFont typeface="Arial" panose="020B0604020202020204" pitchFamily="34" charset="0"/>
              <a:buChar char="•"/>
            </a:pPr>
            <a:r>
              <a:rPr lang="en-US" sz="4400" b="1" dirty="0">
                <a:solidFill>
                  <a:srgbClr val="000000"/>
                </a:solidFill>
                <a:latin typeface="Montserrat Bold"/>
                <a:ea typeface="Montserrat Bold"/>
                <a:cs typeface="Montserrat Bold"/>
                <a:sym typeface="Montserrat Bold"/>
              </a:rPr>
              <a:t>Machos adquiridos</a:t>
            </a:r>
            <a:endParaRPr lang="en-US" sz="4400" dirty="0">
              <a:solidFill>
                <a:srgbClr val="000000"/>
              </a:solidFill>
              <a:latin typeface="Montserrat"/>
              <a:ea typeface="Montserrat"/>
              <a:cs typeface="Montserrat"/>
              <a:sym typeface="Montserrat"/>
            </a:endParaRPr>
          </a:p>
        </p:txBody>
      </p:sp>
      <p:sp>
        <p:nvSpPr>
          <p:cNvPr id="6" name="TextBox 6"/>
          <p:cNvSpPr txBox="1"/>
          <p:nvPr/>
        </p:nvSpPr>
        <p:spPr>
          <a:xfrm>
            <a:off x="9212664" y="3910852"/>
            <a:ext cx="7483590" cy="1576265"/>
          </a:xfrm>
          <a:prstGeom prst="rect">
            <a:avLst/>
          </a:prstGeom>
        </p:spPr>
        <p:txBody>
          <a:bodyPr lIns="0" tIns="0" rIns="0" bIns="0" rtlCol="0" anchor="t">
            <a:spAutoFit/>
          </a:bodyPr>
          <a:lstStyle/>
          <a:p>
            <a:pPr algn="l">
              <a:lnSpc>
                <a:spcPts val="4200"/>
              </a:lnSpc>
            </a:pPr>
            <a:r>
              <a:rPr lang="en-US" sz="3000" b="1" dirty="0">
                <a:solidFill>
                  <a:srgbClr val="000000"/>
                </a:solidFill>
                <a:latin typeface="Montserrat Bold"/>
                <a:ea typeface="Montserrat Bold"/>
                <a:cs typeface="Montserrat Bold"/>
                <a:sym typeface="Montserrat Bold"/>
              </a:rPr>
              <a:t>SE AMORTIZAN (BS DE USO):</a:t>
            </a:r>
          </a:p>
          <a:p>
            <a:pPr algn="l">
              <a:lnSpc>
                <a:spcPts val="4200"/>
              </a:lnSpc>
            </a:pPr>
            <a:r>
              <a:rPr lang="en-US" sz="3000" b="1" dirty="0">
                <a:solidFill>
                  <a:srgbClr val="000000"/>
                </a:solidFill>
                <a:latin typeface="Montserrat Bold"/>
                <a:ea typeface="Montserrat Bold"/>
                <a:cs typeface="Montserrat Bold"/>
                <a:sym typeface="Montserrat Bold"/>
              </a:rPr>
              <a:t>PRECIO DE COMPRA + GASTOS / VIDA ÚTIL</a:t>
            </a:r>
          </a:p>
        </p:txBody>
      </p:sp>
      <p:sp>
        <p:nvSpPr>
          <p:cNvPr id="8" name="TextBox 8"/>
          <p:cNvSpPr txBox="1"/>
          <p:nvPr/>
        </p:nvSpPr>
        <p:spPr>
          <a:xfrm>
            <a:off x="9528520" y="7299046"/>
            <a:ext cx="7483590" cy="1037656"/>
          </a:xfrm>
          <a:prstGeom prst="rect">
            <a:avLst/>
          </a:prstGeom>
        </p:spPr>
        <p:txBody>
          <a:bodyPr lIns="0" tIns="0" rIns="0" bIns="0" rtlCol="0" anchor="t">
            <a:spAutoFit/>
          </a:bodyPr>
          <a:lstStyle/>
          <a:p>
            <a:pPr algn="l">
              <a:lnSpc>
                <a:spcPts val="4200"/>
              </a:lnSpc>
            </a:pPr>
            <a:r>
              <a:rPr lang="es-AR" sz="3000" b="1" dirty="0">
                <a:solidFill>
                  <a:srgbClr val="000000"/>
                </a:solidFill>
                <a:latin typeface="Montserrat Bold"/>
                <a:ea typeface="Montserrat Bold"/>
                <a:cs typeface="Montserrat Bold"/>
                <a:sym typeface="Montserrat Bold"/>
              </a:rPr>
              <a:t>NO SE AMORTIZAN.</a:t>
            </a:r>
          </a:p>
          <a:p>
            <a:pPr algn="l">
              <a:lnSpc>
                <a:spcPts val="4200"/>
              </a:lnSpc>
            </a:pPr>
            <a:r>
              <a:rPr lang="es-AR" sz="3000" b="1" dirty="0">
                <a:solidFill>
                  <a:srgbClr val="000000"/>
                </a:solidFill>
                <a:latin typeface="Montserrat Bold"/>
                <a:ea typeface="Montserrat Bold"/>
                <a:cs typeface="Montserrat Bold"/>
                <a:sym typeface="Montserrat Bold"/>
              </a:rPr>
              <a:t>SE VALUAN A C.E.R.A.</a:t>
            </a:r>
          </a:p>
        </p:txBody>
      </p:sp>
      <p:grpSp>
        <p:nvGrpSpPr>
          <p:cNvPr id="9" name="Group 2">
            <a:extLst>
              <a:ext uri="{FF2B5EF4-FFF2-40B4-BE49-F238E27FC236}">
                <a16:creationId xmlns:a16="http://schemas.microsoft.com/office/drawing/2014/main" id="{926256B4-7A98-37B2-D9CD-A9BF2B24A021}"/>
              </a:ext>
            </a:extLst>
          </p:cNvPr>
          <p:cNvGrpSpPr/>
          <p:nvPr/>
        </p:nvGrpSpPr>
        <p:grpSpPr>
          <a:xfrm>
            <a:off x="781509" y="1028700"/>
            <a:ext cx="16230600" cy="2209800"/>
            <a:chOff x="0" y="0"/>
            <a:chExt cx="4816593" cy="799511"/>
          </a:xfrm>
        </p:grpSpPr>
        <p:sp>
          <p:nvSpPr>
            <p:cNvPr id="10" name="Freeform 3">
              <a:extLst>
                <a:ext uri="{FF2B5EF4-FFF2-40B4-BE49-F238E27FC236}">
                  <a16:creationId xmlns:a16="http://schemas.microsoft.com/office/drawing/2014/main" id="{4014AF5F-B87D-02FF-5C49-FFD20843969F}"/>
                </a:ext>
              </a:extLst>
            </p:cNvPr>
            <p:cNvSpPr/>
            <p:nvPr/>
          </p:nvSpPr>
          <p:spPr>
            <a:xfrm>
              <a:off x="0" y="0"/>
              <a:ext cx="4816592" cy="799511"/>
            </a:xfrm>
            <a:custGeom>
              <a:avLst/>
              <a:gdLst/>
              <a:ahLst/>
              <a:cxnLst/>
              <a:rect l="l" t="t" r="r" b="b"/>
              <a:pathLst>
                <a:path w="4816592" h="799511">
                  <a:moveTo>
                    <a:pt x="0" y="0"/>
                  </a:moveTo>
                  <a:lnTo>
                    <a:pt x="4816592" y="0"/>
                  </a:lnTo>
                  <a:lnTo>
                    <a:pt x="4816592" y="799511"/>
                  </a:lnTo>
                  <a:lnTo>
                    <a:pt x="0" y="799511"/>
                  </a:lnTo>
                  <a:close/>
                </a:path>
              </a:pathLst>
            </a:custGeom>
            <a:solidFill>
              <a:srgbClr val="299F66"/>
            </a:solidFill>
          </p:spPr>
          <p:txBody>
            <a:bodyPr/>
            <a:lstStyle/>
            <a:p>
              <a:endParaRPr lang="es-AR" dirty="0"/>
            </a:p>
          </p:txBody>
        </p:sp>
        <p:sp>
          <p:nvSpPr>
            <p:cNvPr id="11" name="TextBox 4">
              <a:extLst>
                <a:ext uri="{FF2B5EF4-FFF2-40B4-BE49-F238E27FC236}">
                  <a16:creationId xmlns:a16="http://schemas.microsoft.com/office/drawing/2014/main" id="{A0DB7C93-D52C-0A7B-D606-F72BC8CBDC48}"/>
                </a:ext>
              </a:extLst>
            </p:cNvPr>
            <p:cNvSpPr txBox="1"/>
            <p:nvPr/>
          </p:nvSpPr>
          <p:spPr>
            <a:xfrm>
              <a:off x="0" y="-38100"/>
              <a:ext cx="4816593" cy="837611"/>
            </a:xfrm>
            <a:prstGeom prst="rect">
              <a:avLst/>
            </a:prstGeom>
          </p:spPr>
          <p:txBody>
            <a:bodyPr lIns="50800" tIns="50800" rIns="50800" bIns="50800" rtlCol="0" anchor="ctr"/>
            <a:lstStyle/>
            <a:p>
              <a:pPr algn="ctr">
                <a:lnSpc>
                  <a:spcPts val="2659"/>
                </a:lnSpc>
              </a:pPr>
              <a:endParaRPr/>
            </a:p>
          </p:txBody>
        </p:sp>
      </p:grpSp>
      <p:sp>
        <p:nvSpPr>
          <p:cNvPr id="12" name="TextBox 3">
            <a:extLst>
              <a:ext uri="{FF2B5EF4-FFF2-40B4-BE49-F238E27FC236}">
                <a16:creationId xmlns:a16="http://schemas.microsoft.com/office/drawing/2014/main" id="{E1896369-6A3F-EF42-28A9-759024360203}"/>
              </a:ext>
            </a:extLst>
          </p:cNvPr>
          <p:cNvSpPr txBox="1"/>
          <p:nvPr/>
        </p:nvSpPr>
        <p:spPr>
          <a:xfrm>
            <a:off x="1409208" y="1637617"/>
            <a:ext cx="15183306" cy="1063176"/>
          </a:xfrm>
          <a:prstGeom prst="rect">
            <a:avLst/>
          </a:prstGeom>
        </p:spPr>
        <p:txBody>
          <a:bodyPr wrap="square" lIns="0" tIns="0" rIns="0" bIns="0" rtlCol="0" anchor="t">
            <a:spAutoFit/>
          </a:bodyPr>
          <a:lstStyle/>
          <a:p>
            <a:pPr algn="ctr">
              <a:lnSpc>
                <a:spcPts val="8239"/>
              </a:lnSpc>
            </a:pPr>
            <a:r>
              <a:rPr lang="en-US" sz="7700" dirty="0">
                <a:solidFill>
                  <a:srgbClr val="FFFFFF"/>
                </a:solidFill>
                <a:latin typeface="Archivo Black"/>
                <a:ea typeface="Archivo Black"/>
                <a:cs typeface="Archivo Black"/>
                <a:sym typeface="Archivo Black"/>
              </a:rPr>
              <a:t>Valuación de reproductores</a:t>
            </a:r>
          </a:p>
        </p:txBody>
      </p:sp>
      <p:sp>
        <p:nvSpPr>
          <p:cNvPr id="13" name="TextBox 5">
            <a:extLst>
              <a:ext uri="{FF2B5EF4-FFF2-40B4-BE49-F238E27FC236}">
                <a16:creationId xmlns:a16="http://schemas.microsoft.com/office/drawing/2014/main" id="{EE78625B-A390-F860-748B-3E369E8D7E11}"/>
              </a:ext>
            </a:extLst>
          </p:cNvPr>
          <p:cNvSpPr txBox="1"/>
          <p:nvPr/>
        </p:nvSpPr>
        <p:spPr>
          <a:xfrm>
            <a:off x="1413219" y="7276860"/>
            <a:ext cx="7483590" cy="1082027"/>
          </a:xfrm>
          <a:prstGeom prst="rect">
            <a:avLst/>
          </a:prstGeom>
        </p:spPr>
        <p:txBody>
          <a:bodyPr lIns="0" tIns="0" rIns="0" bIns="0" rtlCol="0" anchor="t">
            <a:spAutoFit/>
          </a:bodyPr>
          <a:lstStyle/>
          <a:p>
            <a:pPr marL="457200" indent="-457200" algn="l">
              <a:lnSpc>
                <a:spcPts val="4200"/>
              </a:lnSpc>
              <a:buFont typeface="Arial" panose="020B0604020202020204" pitchFamily="34" charset="0"/>
              <a:buChar char="•"/>
            </a:pPr>
            <a:r>
              <a:rPr lang="en-US" sz="4400" b="1" dirty="0">
                <a:solidFill>
                  <a:srgbClr val="000000"/>
                </a:solidFill>
                <a:latin typeface="Montserrat Bold"/>
                <a:ea typeface="Montserrat Bold"/>
                <a:cs typeface="Montserrat Bold"/>
                <a:sym typeface="Montserrat Bold"/>
              </a:rPr>
              <a:t>Machos de propia producció</a:t>
            </a:r>
            <a:endParaRPr lang="en-US" sz="4400" dirty="0">
              <a:solidFill>
                <a:srgbClr val="000000"/>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ED65A-EF14-4CDC-017A-84E9F882BEA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DA18562-7332-720D-34AA-F58E12BAF383}"/>
              </a:ext>
            </a:extLst>
          </p:cNvPr>
          <p:cNvSpPr txBox="1"/>
          <p:nvPr/>
        </p:nvSpPr>
        <p:spPr>
          <a:xfrm>
            <a:off x="1004637" y="856525"/>
            <a:ext cx="13999115" cy="1846659"/>
          </a:xfrm>
          <a:prstGeom prst="rect">
            <a:avLst/>
          </a:prstGeom>
        </p:spPr>
        <p:txBody>
          <a:bodyPr lIns="0" tIns="0" rIns="0" bIns="0" rtlCol="0" anchor="t">
            <a:spAutoFit/>
          </a:bodyPr>
          <a:lstStyle/>
          <a:p>
            <a:pPr algn="l"/>
            <a:r>
              <a:rPr lang="en-US" sz="6000" dirty="0">
                <a:solidFill>
                  <a:srgbClr val="347571"/>
                </a:solidFill>
                <a:latin typeface="Archivo Black"/>
                <a:ea typeface="Archivo Black"/>
                <a:cs typeface="Archivo Black"/>
                <a:sym typeface="Archivo Black"/>
              </a:rPr>
              <a:t>BENEFICIO PARA CRIADORES EN ZONA MARGINAL</a:t>
            </a:r>
          </a:p>
        </p:txBody>
      </p:sp>
      <p:grpSp>
        <p:nvGrpSpPr>
          <p:cNvPr id="3" name="Group 3">
            <a:extLst>
              <a:ext uri="{FF2B5EF4-FFF2-40B4-BE49-F238E27FC236}">
                <a16:creationId xmlns:a16="http://schemas.microsoft.com/office/drawing/2014/main" id="{8894B1B2-053C-A925-49D4-0236C94E108B}"/>
              </a:ext>
            </a:extLst>
          </p:cNvPr>
          <p:cNvGrpSpPr/>
          <p:nvPr/>
        </p:nvGrpSpPr>
        <p:grpSpPr>
          <a:xfrm>
            <a:off x="1004637" y="3086100"/>
            <a:ext cx="13975052" cy="5414623"/>
            <a:chOff x="0" y="0"/>
            <a:chExt cx="3203980" cy="426827"/>
          </a:xfrm>
        </p:grpSpPr>
        <p:sp>
          <p:nvSpPr>
            <p:cNvPr id="4" name="Freeform 4">
              <a:extLst>
                <a:ext uri="{FF2B5EF4-FFF2-40B4-BE49-F238E27FC236}">
                  <a16:creationId xmlns:a16="http://schemas.microsoft.com/office/drawing/2014/main" id="{1C17B307-7B95-7854-E4C1-A772784082E2}"/>
                </a:ext>
              </a:extLst>
            </p:cNvPr>
            <p:cNvSpPr/>
            <p:nvPr/>
          </p:nvSpPr>
          <p:spPr>
            <a:xfrm>
              <a:off x="0" y="0"/>
              <a:ext cx="3203980" cy="426827"/>
            </a:xfrm>
            <a:custGeom>
              <a:avLst/>
              <a:gdLst/>
              <a:ahLst/>
              <a:cxnLst/>
              <a:rect l="l" t="t" r="r" b="b"/>
              <a:pathLst>
                <a:path w="3203980" h="426827">
                  <a:moveTo>
                    <a:pt x="3000780" y="0"/>
                  </a:moveTo>
                  <a:lnTo>
                    <a:pt x="0" y="0"/>
                  </a:lnTo>
                  <a:lnTo>
                    <a:pt x="0" y="426827"/>
                  </a:lnTo>
                  <a:lnTo>
                    <a:pt x="3000780" y="426827"/>
                  </a:lnTo>
                  <a:lnTo>
                    <a:pt x="3203980" y="213414"/>
                  </a:lnTo>
                  <a:lnTo>
                    <a:pt x="3000780" y="0"/>
                  </a:lnTo>
                  <a:close/>
                </a:path>
              </a:pathLst>
            </a:custGeom>
            <a:solidFill>
              <a:srgbClr val="299F66"/>
            </a:solidFill>
          </p:spPr>
          <p:txBody>
            <a:bodyPr/>
            <a:lstStyle/>
            <a:p>
              <a:endParaRPr lang="es-AR"/>
            </a:p>
          </p:txBody>
        </p:sp>
        <p:sp>
          <p:nvSpPr>
            <p:cNvPr id="5" name="TextBox 5">
              <a:extLst>
                <a:ext uri="{FF2B5EF4-FFF2-40B4-BE49-F238E27FC236}">
                  <a16:creationId xmlns:a16="http://schemas.microsoft.com/office/drawing/2014/main" id="{DDF8D33E-F60B-8DF1-EC5E-547833D91F31}"/>
                </a:ext>
              </a:extLst>
            </p:cNvPr>
            <p:cNvSpPr txBox="1"/>
            <p:nvPr/>
          </p:nvSpPr>
          <p:spPr>
            <a:xfrm>
              <a:off x="0" y="-38100"/>
              <a:ext cx="3089680" cy="464927"/>
            </a:xfrm>
            <a:prstGeom prst="rect">
              <a:avLst/>
            </a:prstGeom>
          </p:spPr>
          <p:txBody>
            <a:bodyPr lIns="50800" tIns="50800" rIns="50800" bIns="50800" rtlCol="0" anchor="ctr"/>
            <a:lstStyle/>
            <a:p>
              <a:pPr algn="ctr">
                <a:lnSpc>
                  <a:spcPts val="2659"/>
                </a:lnSpc>
              </a:pPr>
              <a:endParaRPr/>
            </a:p>
          </p:txBody>
        </p:sp>
      </p:grpSp>
      <p:sp>
        <p:nvSpPr>
          <p:cNvPr id="8" name="TextBox 8">
            <a:extLst>
              <a:ext uri="{FF2B5EF4-FFF2-40B4-BE49-F238E27FC236}">
                <a16:creationId xmlns:a16="http://schemas.microsoft.com/office/drawing/2014/main" id="{8C96FE14-DF16-E039-4FA4-698E73A61603}"/>
              </a:ext>
            </a:extLst>
          </p:cNvPr>
          <p:cNvSpPr txBox="1"/>
          <p:nvPr/>
        </p:nvSpPr>
        <p:spPr>
          <a:xfrm>
            <a:off x="1442350" y="3470588"/>
            <a:ext cx="12649200" cy="4739759"/>
          </a:xfrm>
          <a:prstGeom prst="rect">
            <a:avLst/>
          </a:prstGeom>
        </p:spPr>
        <p:txBody>
          <a:bodyPr wrap="square" lIns="0" tIns="0" rIns="0" bIns="0" rtlCol="0" anchor="t">
            <a:spAutoFit/>
          </a:bodyPr>
          <a:lstStyle/>
          <a:p>
            <a:pPr algn="l"/>
            <a:r>
              <a:rPr lang="es-AR" sz="4400" dirty="0">
                <a:solidFill>
                  <a:srgbClr val="FFFFFF"/>
                </a:solidFill>
                <a:latin typeface="Montserrat"/>
                <a:ea typeface="Montserrat"/>
                <a:cs typeface="Montserrat"/>
                <a:sym typeface="Montserrat"/>
              </a:rPr>
              <a:t>Se les permite usar la valuación por costo fijo inicial para todas sus categorías, no sólo vientres.</a:t>
            </a:r>
          </a:p>
          <a:p>
            <a:pPr algn="l"/>
            <a:endParaRPr lang="es-AR" sz="4400" dirty="0">
              <a:solidFill>
                <a:srgbClr val="FFFFFF"/>
              </a:solidFill>
              <a:latin typeface="Montserrat"/>
              <a:ea typeface="Montserrat"/>
              <a:cs typeface="Montserrat"/>
              <a:sym typeface="Montserrat"/>
            </a:endParaRPr>
          </a:p>
          <a:p>
            <a:pPr algn="l"/>
            <a:r>
              <a:rPr lang="es-AR" sz="4400" dirty="0">
                <a:solidFill>
                  <a:srgbClr val="FFFFFF"/>
                </a:solidFill>
                <a:latin typeface="Montserrat"/>
                <a:ea typeface="Montserrat"/>
                <a:cs typeface="Montserrat"/>
                <a:sym typeface="Montserrat"/>
              </a:rPr>
              <a:t>Condiciones: que sean productores de cría y que tengan toda su producción en zona marginal</a:t>
            </a:r>
          </a:p>
        </p:txBody>
      </p:sp>
    </p:spTree>
    <p:extLst>
      <p:ext uri="{BB962C8B-B14F-4D97-AF65-F5344CB8AC3E}">
        <p14:creationId xmlns:p14="http://schemas.microsoft.com/office/powerpoint/2010/main" val="3448047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0"/>
            <a:ext cx="20574000" cy="10287000"/>
            <a:chOff x="0" y="0"/>
            <a:chExt cx="27432000" cy="13716000"/>
          </a:xfrm>
        </p:grpSpPr>
        <p:sp>
          <p:nvSpPr>
            <p:cNvPr id="3" name="Freeform 3"/>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4" name="Freeform 4"/>
            <p:cNvSpPr/>
            <p:nvPr/>
          </p:nvSpPr>
          <p:spPr>
            <a:xfrm>
              <a:off x="1371600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grpSp>
      <p:grpSp>
        <p:nvGrpSpPr>
          <p:cNvPr id="5" name="Group 5"/>
          <p:cNvGrpSpPr/>
          <p:nvPr/>
        </p:nvGrpSpPr>
        <p:grpSpPr>
          <a:xfrm>
            <a:off x="1320964" y="1268361"/>
            <a:ext cx="15646072" cy="2884539"/>
            <a:chOff x="0" y="0"/>
            <a:chExt cx="4120776" cy="2041226"/>
          </a:xfrm>
        </p:grpSpPr>
        <p:sp>
          <p:nvSpPr>
            <p:cNvPr id="6" name="Freeform 6"/>
            <p:cNvSpPr/>
            <p:nvPr/>
          </p:nvSpPr>
          <p:spPr>
            <a:xfrm>
              <a:off x="0" y="0"/>
              <a:ext cx="4120776" cy="2041226"/>
            </a:xfrm>
            <a:custGeom>
              <a:avLst/>
              <a:gdLst/>
              <a:ahLst/>
              <a:cxnLst/>
              <a:rect l="l" t="t" r="r" b="b"/>
              <a:pathLst>
                <a:path w="4120776" h="2041226">
                  <a:moveTo>
                    <a:pt x="0" y="0"/>
                  </a:moveTo>
                  <a:lnTo>
                    <a:pt x="4120776" y="0"/>
                  </a:lnTo>
                  <a:lnTo>
                    <a:pt x="4120776" y="2041226"/>
                  </a:lnTo>
                  <a:lnTo>
                    <a:pt x="0" y="2041226"/>
                  </a:lnTo>
                  <a:close/>
                </a:path>
              </a:pathLst>
            </a:custGeom>
            <a:solidFill>
              <a:srgbClr val="FFFFFF"/>
            </a:solidFill>
            <a:ln w="38100" cap="sq">
              <a:solidFill>
                <a:srgbClr val="299F66"/>
              </a:solidFill>
              <a:prstDash val="solid"/>
              <a:miter/>
            </a:ln>
          </p:spPr>
          <p:txBody>
            <a:bodyPr/>
            <a:lstStyle/>
            <a:p>
              <a:endParaRPr lang="es-AR"/>
            </a:p>
          </p:txBody>
        </p:sp>
        <p:sp>
          <p:nvSpPr>
            <p:cNvPr id="7" name="TextBox 7"/>
            <p:cNvSpPr txBox="1"/>
            <p:nvPr/>
          </p:nvSpPr>
          <p:spPr>
            <a:xfrm>
              <a:off x="0" y="-38100"/>
              <a:ext cx="4120776" cy="2079326"/>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294369" y="1743075"/>
            <a:ext cx="13699262" cy="711208"/>
          </a:xfrm>
          <a:prstGeom prst="rect">
            <a:avLst/>
          </a:prstGeom>
        </p:spPr>
        <p:txBody>
          <a:bodyPr lIns="0" tIns="0" rIns="0" bIns="0" rtlCol="0" anchor="t">
            <a:spAutoFit/>
          </a:bodyPr>
          <a:lstStyle/>
          <a:p>
            <a:pPr algn="ctr">
              <a:lnSpc>
                <a:spcPts val="5350"/>
              </a:lnSpc>
            </a:pPr>
            <a:r>
              <a:rPr lang="en-US" sz="5000" dirty="0">
                <a:solidFill>
                  <a:srgbClr val="347571"/>
                </a:solidFill>
                <a:latin typeface="Archivo Black"/>
                <a:ea typeface="Archivo Black"/>
                <a:cs typeface="Archivo Black"/>
                <a:sym typeface="Archivo Black"/>
              </a:rPr>
              <a:t>ESTABLECIMIENTOS DE INVERNADA</a:t>
            </a:r>
          </a:p>
        </p:txBody>
      </p:sp>
      <p:sp>
        <p:nvSpPr>
          <p:cNvPr id="9" name="TextBox 9"/>
          <p:cNvSpPr txBox="1"/>
          <p:nvPr/>
        </p:nvSpPr>
        <p:spPr>
          <a:xfrm>
            <a:off x="1460582" y="2599334"/>
            <a:ext cx="15366836" cy="897682"/>
          </a:xfrm>
          <a:prstGeom prst="rect">
            <a:avLst/>
          </a:prstGeom>
        </p:spPr>
        <p:txBody>
          <a:bodyPr wrap="square" lIns="0" tIns="0" rIns="0" bIns="0" rtlCol="0" anchor="t">
            <a:spAutoFit/>
          </a:bodyPr>
          <a:lstStyle/>
          <a:p>
            <a:pPr algn="l">
              <a:lnSpc>
                <a:spcPts val="3500"/>
              </a:lnSpc>
            </a:pPr>
            <a:r>
              <a:rPr lang="es-AR" sz="3200" b="1" dirty="0">
                <a:solidFill>
                  <a:srgbClr val="000000"/>
                </a:solidFill>
                <a:latin typeface="Montserrat Bold"/>
                <a:ea typeface="Montserrat Bold"/>
                <a:cs typeface="Montserrat Bold"/>
                <a:sym typeface="Montserrat Bold"/>
              </a:rPr>
              <a:t>SE VALÚA TODA LA EXISTENCIA A VALOR DE PLAZA AL CIERRE DEL EJ.</a:t>
            </a:r>
          </a:p>
          <a:p>
            <a:pPr algn="l">
              <a:lnSpc>
                <a:spcPts val="3500"/>
              </a:lnSpc>
            </a:pPr>
            <a:r>
              <a:rPr lang="es-AR" sz="3200" b="1" dirty="0">
                <a:solidFill>
                  <a:srgbClr val="000000"/>
                </a:solidFill>
                <a:latin typeface="Montserrat Bold"/>
                <a:ea typeface="Montserrat Bold"/>
                <a:cs typeface="Montserrat Bold"/>
                <a:sym typeface="Montserrat Bold"/>
              </a:rPr>
              <a:t>EN EL MERCADO QUE OPERA, MENOS LOS GASTOS DE VENTAS. </a:t>
            </a:r>
          </a:p>
        </p:txBody>
      </p:sp>
      <p:grpSp>
        <p:nvGrpSpPr>
          <p:cNvPr id="10" name="Group 5">
            <a:extLst>
              <a:ext uri="{FF2B5EF4-FFF2-40B4-BE49-F238E27FC236}">
                <a16:creationId xmlns:a16="http://schemas.microsoft.com/office/drawing/2014/main" id="{F9616231-B863-8263-4DE6-2971BD9C50E5}"/>
              </a:ext>
            </a:extLst>
          </p:cNvPr>
          <p:cNvGrpSpPr/>
          <p:nvPr/>
        </p:nvGrpSpPr>
        <p:grpSpPr>
          <a:xfrm>
            <a:off x="1320964" y="4866507"/>
            <a:ext cx="15646072" cy="4706886"/>
            <a:chOff x="0" y="0"/>
            <a:chExt cx="4120776" cy="2041226"/>
          </a:xfrm>
        </p:grpSpPr>
        <p:sp>
          <p:nvSpPr>
            <p:cNvPr id="11" name="Freeform 6">
              <a:extLst>
                <a:ext uri="{FF2B5EF4-FFF2-40B4-BE49-F238E27FC236}">
                  <a16:creationId xmlns:a16="http://schemas.microsoft.com/office/drawing/2014/main" id="{49B939CE-550A-D130-489A-FA91A34C7D7A}"/>
                </a:ext>
              </a:extLst>
            </p:cNvPr>
            <p:cNvSpPr/>
            <p:nvPr/>
          </p:nvSpPr>
          <p:spPr>
            <a:xfrm>
              <a:off x="0" y="0"/>
              <a:ext cx="4120776" cy="2041226"/>
            </a:xfrm>
            <a:custGeom>
              <a:avLst/>
              <a:gdLst/>
              <a:ahLst/>
              <a:cxnLst/>
              <a:rect l="l" t="t" r="r" b="b"/>
              <a:pathLst>
                <a:path w="4120776" h="2041226">
                  <a:moveTo>
                    <a:pt x="0" y="0"/>
                  </a:moveTo>
                  <a:lnTo>
                    <a:pt x="4120776" y="0"/>
                  </a:lnTo>
                  <a:lnTo>
                    <a:pt x="4120776" y="2041226"/>
                  </a:lnTo>
                  <a:lnTo>
                    <a:pt x="0" y="2041226"/>
                  </a:lnTo>
                  <a:close/>
                </a:path>
              </a:pathLst>
            </a:custGeom>
            <a:solidFill>
              <a:srgbClr val="FFFFFF"/>
            </a:solidFill>
            <a:ln w="38100" cap="sq">
              <a:solidFill>
                <a:srgbClr val="299F66"/>
              </a:solidFill>
              <a:prstDash val="solid"/>
              <a:miter/>
            </a:ln>
          </p:spPr>
          <p:txBody>
            <a:bodyPr/>
            <a:lstStyle/>
            <a:p>
              <a:endParaRPr lang="es-AR"/>
            </a:p>
          </p:txBody>
        </p:sp>
        <p:sp>
          <p:nvSpPr>
            <p:cNvPr id="12" name="TextBox 7">
              <a:extLst>
                <a:ext uri="{FF2B5EF4-FFF2-40B4-BE49-F238E27FC236}">
                  <a16:creationId xmlns:a16="http://schemas.microsoft.com/office/drawing/2014/main" id="{65147745-8704-8CEA-B1DC-AEAD5B6B1989}"/>
                </a:ext>
              </a:extLst>
            </p:cNvPr>
            <p:cNvSpPr txBox="1"/>
            <p:nvPr/>
          </p:nvSpPr>
          <p:spPr>
            <a:xfrm>
              <a:off x="0" y="-38100"/>
              <a:ext cx="4120776" cy="2079326"/>
            </a:xfrm>
            <a:prstGeom prst="rect">
              <a:avLst/>
            </a:prstGeom>
          </p:spPr>
          <p:txBody>
            <a:bodyPr lIns="50800" tIns="50800" rIns="50800" bIns="50800" rtlCol="0" anchor="ctr"/>
            <a:lstStyle/>
            <a:p>
              <a:pPr algn="ctr">
                <a:lnSpc>
                  <a:spcPts val="2659"/>
                </a:lnSpc>
              </a:pPr>
              <a:endParaRPr/>
            </a:p>
          </p:txBody>
        </p:sp>
      </p:grpSp>
      <p:sp>
        <p:nvSpPr>
          <p:cNvPr id="13" name="TextBox 8">
            <a:extLst>
              <a:ext uri="{FF2B5EF4-FFF2-40B4-BE49-F238E27FC236}">
                <a16:creationId xmlns:a16="http://schemas.microsoft.com/office/drawing/2014/main" id="{2B67E8D4-70FA-3EFF-F25C-84483CBEE1D6}"/>
              </a:ext>
            </a:extLst>
          </p:cNvPr>
          <p:cNvSpPr txBox="1"/>
          <p:nvPr/>
        </p:nvSpPr>
        <p:spPr>
          <a:xfrm>
            <a:off x="1066800" y="5143500"/>
            <a:ext cx="13699262" cy="711208"/>
          </a:xfrm>
          <a:prstGeom prst="rect">
            <a:avLst/>
          </a:prstGeom>
        </p:spPr>
        <p:txBody>
          <a:bodyPr lIns="0" tIns="0" rIns="0" bIns="0" rtlCol="0" anchor="t">
            <a:spAutoFit/>
          </a:bodyPr>
          <a:lstStyle/>
          <a:p>
            <a:pPr algn="ctr">
              <a:lnSpc>
                <a:spcPts val="5350"/>
              </a:lnSpc>
            </a:pPr>
            <a:r>
              <a:rPr lang="en-US" sz="5000" dirty="0">
                <a:solidFill>
                  <a:srgbClr val="347571"/>
                </a:solidFill>
                <a:latin typeface="Archivo Black"/>
                <a:ea typeface="Archivo Black"/>
                <a:cs typeface="Archivo Black"/>
                <a:sym typeface="Archivo Black"/>
              </a:rPr>
              <a:t>ESTABLECIMIENTOS MIXTOS</a:t>
            </a:r>
          </a:p>
        </p:txBody>
      </p:sp>
      <p:sp>
        <p:nvSpPr>
          <p:cNvPr id="14" name="TextBox 9">
            <a:extLst>
              <a:ext uri="{FF2B5EF4-FFF2-40B4-BE49-F238E27FC236}">
                <a16:creationId xmlns:a16="http://schemas.microsoft.com/office/drawing/2014/main" id="{549E1179-48A8-DB1E-1096-15353A56DCC2}"/>
              </a:ext>
            </a:extLst>
          </p:cNvPr>
          <p:cNvSpPr txBox="1"/>
          <p:nvPr/>
        </p:nvSpPr>
        <p:spPr>
          <a:xfrm>
            <a:off x="1890730" y="6299721"/>
            <a:ext cx="14506540" cy="2244204"/>
          </a:xfrm>
          <a:prstGeom prst="rect">
            <a:avLst/>
          </a:prstGeom>
        </p:spPr>
        <p:txBody>
          <a:bodyPr lIns="0" tIns="0" rIns="0" bIns="0" rtlCol="0" anchor="t">
            <a:spAutoFit/>
          </a:bodyPr>
          <a:lstStyle/>
          <a:p>
            <a:pPr marL="342900" indent="-342900" algn="l">
              <a:lnSpc>
                <a:spcPts val="3500"/>
              </a:lnSpc>
              <a:buFont typeface="Arial" panose="020B0604020202020204" pitchFamily="34" charset="0"/>
              <a:buChar char="•"/>
            </a:pPr>
            <a:r>
              <a:rPr lang="es-AR" sz="3200" b="1" dirty="0">
                <a:solidFill>
                  <a:srgbClr val="000000"/>
                </a:solidFill>
                <a:latin typeface="Montserrat Bold"/>
                <a:ea typeface="Montserrat Bold"/>
                <a:cs typeface="Montserrat Bold"/>
                <a:sym typeface="Montserrat Bold"/>
              </a:rPr>
              <a:t>CRÍA: VALUACIÓN A COSTO FIJO (VIENTRES)</a:t>
            </a:r>
          </a:p>
          <a:p>
            <a:pPr marL="342900" indent="-342900" algn="l">
              <a:lnSpc>
                <a:spcPts val="3500"/>
              </a:lnSpc>
              <a:buFont typeface="Arial" panose="020B0604020202020204" pitchFamily="34" charset="0"/>
              <a:buChar char="•"/>
            </a:pPr>
            <a:endParaRPr lang="es-AR" sz="3200" b="1" dirty="0">
              <a:solidFill>
                <a:srgbClr val="000000"/>
              </a:solidFill>
              <a:latin typeface="Montserrat Bold"/>
              <a:ea typeface="Montserrat Bold"/>
              <a:cs typeface="Montserrat Bold"/>
              <a:sym typeface="Montserrat Bold"/>
            </a:endParaRPr>
          </a:p>
          <a:p>
            <a:pPr marL="342900" indent="-342900" algn="l">
              <a:lnSpc>
                <a:spcPts val="3500"/>
              </a:lnSpc>
              <a:buFont typeface="Arial" panose="020B0604020202020204" pitchFamily="34" charset="0"/>
              <a:buChar char="•"/>
            </a:pPr>
            <a:r>
              <a:rPr lang="es-AR" sz="3200" b="1" dirty="0">
                <a:solidFill>
                  <a:srgbClr val="000000"/>
                </a:solidFill>
                <a:latin typeface="Montserrat Bold"/>
                <a:ea typeface="Montserrat Bold"/>
                <a:cs typeface="Montserrat Bold"/>
                <a:sym typeface="Montserrat Bold"/>
              </a:rPr>
              <a:t>COSTO ESTIM. POR REVALUACIÓN ANUAL (MACHOS)</a:t>
            </a:r>
          </a:p>
          <a:p>
            <a:pPr marL="342900" indent="-342900" algn="l">
              <a:lnSpc>
                <a:spcPts val="3500"/>
              </a:lnSpc>
              <a:buFont typeface="Arial" panose="020B0604020202020204" pitchFamily="34" charset="0"/>
              <a:buChar char="•"/>
            </a:pPr>
            <a:endParaRPr lang="es-AR" sz="3200" b="1" dirty="0">
              <a:solidFill>
                <a:srgbClr val="000000"/>
              </a:solidFill>
              <a:latin typeface="Montserrat Bold"/>
              <a:ea typeface="Montserrat Bold"/>
              <a:cs typeface="Montserrat Bold"/>
              <a:sym typeface="Montserrat Bold"/>
            </a:endParaRPr>
          </a:p>
          <a:p>
            <a:pPr marL="342900" indent="-342900" algn="l">
              <a:lnSpc>
                <a:spcPts val="3500"/>
              </a:lnSpc>
              <a:buFont typeface="Arial" panose="020B0604020202020204" pitchFamily="34" charset="0"/>
              <a:buChar char="•"/>
            </a:pPr>
            <a:r>
              <a:rPr lang="es-AR" sz="3200" b="1" dirty="0">
                <a:solidFill>
                  <a:srgbClr val="000000"/>
                </a:solidFill>
                <a:latin typeface="Montserrat Bold"/>
                <a:ea typeface="Montserrat Bold"/>
                <a:cs typeface="Montserrat Bold"/>
                <a:sym typeface="Montserrat Bold"/>
              </a:rPr>
              <a:t>INVERNADA: A VALOR DE PLAZA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B632B-D7F3-77DD-8241-E3B968517468}"/>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7F1772A0-7C82-9598-47EA-68C542F7ADD9}"/>
              </a:ext>
            </a:extLst>
          </p:cNvPr>
          <p:cNvSpPr txBox="1"/>
          <p:nvPr/>
        </p:nvSpPr>
        <p:spPr>
          <a:xfrm>
            <a:off x="3026647" y="415533"/>
            <a:ext cx="15589888" cy="1237711"/>
          </a:xfrm>
          <a:prstGeom prst="rect">
            <a:avLst/>
          </a:prstGeom>
        </p:spPr>
        <p:txBody>
          <a:bodyPr wrap="square" lIns="0" tIns="0" rIns="0" bIns="0" rtlCol="0" anchor="t">
            <a:spAutoFit/>
          </a:bodyPr>
          <a:lstStyle/>
          <a:p>
            <a:pPr algn="ctr">
              <a:lnSpc>
                <a:spcPts val="10164"/>
              </a:lnSpc>
            </a:pPr>
            <a:r>
              <a:rPr lang="es-AR" sz="7200" dirty="0">
                <a:solidFill>
                  <a:srgbClr val="347571"/>
                </a:solidFill>
                <a:latin typeface="Archivo Black"/>
                <a:ea typeface="Archivo Black"/>
                <a:cs typeface="Archivo Black"/>
                <a:sym typeface="Archivo Black"/>
              </a:rPr>
              <a:t>Valuaciones de hacienda</a:t>
            </a:r>
            <a:endParaRPr lang="en-US" sz="7200" dirty="0">
              <a:solidFill>
                <a:srgbClr val="347571"/>
              </a:solidFill>
              <a:latin typeface="Archivo Black"/>
              <a:ea typeface="Archivo Black"/>
              <a:cs typeface="Archivo Black"/>
              <a:sym typeface="Archivo Black"/>
            </a:endParaRPr>
          </a:p>
        </p:txBody>
      </p:sp>
      <p:sp>
        <p:nvSpPr>
          <p:cNvPr id="5" name="Freeform 5">
            <a:extLst>
              <a:ext uri="{FF2B5EF4-FFF2-40B4-BE49-F238E27FC236}">
                <a16:creationId xmlns:a16="http://schemas.microsoft.com/office/drawing/2014/main" id="{F86BE154-E9C0-35D5-AA7D-68A217CC4316}"/>
              </a:ext>
            </a:extLst>
          </p:cNvPr>
          <p:cNvSpPr/>
          <p:nvPr/>
        </p:nvSpPr>
        <p:spPr>
          <a:xfrm flipH="1">
            <a:off x="-623061" y="0"/>
            <a:ext cx="5020657" cy="1643124"/>
          </a:xfrm>
          <a:custGeom>
            <a:avLst/>
            <a:gdLst/>
            <a:ahLst/>
            <a:cxnLst/>
            <a:rect l="l" t="t" r="r" b="b"/>
            <a:pathLst>
              <a:path w="5020657" h="1643124">
                <a:moveTo>
                  <a:pt x="5020657" y="0"/>
                </a:moveTo>
                <a:lnTo>
                  <a:pt x="0" y="0"/>
                </a:lnTo>
                <a:lnTo>
                  <a:pt x="0" y="1643124"/>
                </a:lnTo>
                <a:lnTo>
                  <a:pt x="5020657" y="1643124"/>
                </a:lnTo>
                <a:lnTo>
                  <a:pt x="502065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6" name="Freeform 6">
            <a:extLst>
              <a:ext uri="{FF2B5EF4-FFF2-40B4-BE49-F238E27FC236}">
                <a16:creationId xmlns:a16="http://schemas.microsoft.com/office/drawing/2014/main" id="{6AB87AD6-CAD4-7FFF-53C7-C8FB1FC977B2}"/>
              </a:ext>
            </a:extLst>
          </p:cNvPr>
          <p:cNvSpPr/>
          <p:nvPr/>
        </p:nvSpPr>
        <p:spPr>
          <a:xfrm>
            <a:off x="-4480418" y="-887049"/>
            <a:ext cx="6870901" cy="5546691"/>
          </a:xfrm>
          <a:custGeom>
            <a:avLst/>
            <a:gdLst/>
            <a:ahLst/>
            <a:cxnLst/>
            <a:rect l="l" t="t" r="r" b="b"/>
            <a:pathLst>
              <a:path w="6870901" h="5546691">
                <a:moveTo>
                  <a:pt x="0" y="0"/>
                </a:moveTo>
                <a:lnTo>
                  <a:pt x="6870901" y="0"/>
                </a:lnTo>
                <a:lnTo>
                  <a:pt x="6870901" y="5546690"/>
                </a:lnTo>
                <a:lnTo>
                  <a:pt x="0" y="55466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AR"/>
          </a:p>
        </p:txBody>
      </p:sp>
      <p:sp>
        <p:nvSpPr>
          <p:cNvPr id="18" name="Rectángulo 17">
            <a:extLst>
              <a:ext uri="{FF2B5EF4-FFF2-40B4-BE49-F238E27FC236}">
                <a16:creationId xmlns:a16="http://schemas.microsoft.com/office/drawing/2014/main" id="{2C4CCA52-4CC6-C111-1115-9C56B61C0CD0}"/>
              </a:ext>
            </a:extLst>
          </p:cNvPr>
          <p:cNvSpPr/>
          <p:nvPr/>
        </p:nvSpPr>
        <p:spPr>
          <a:xfrm>
            <a:off x="1497405" y="8481985"/>
            <a:ext cx="4821212" cy="1328108"/>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es-AR" sz="2800" b="1" dirty="0"/>
              <a:t>ZONA CENTRAL GANADERA</a:t>
            </a:r>
          </a:p>
        </p:txBody>
      </p:sp>
      <p:sp>
        <p:nvSpPr>
          <p:cNvPr id="2" name="Flecha: doblada 1">
            <a:extLst>
              <a:ext uri="{FF2B5EF4-FFF2-40B4-BE49-F238E27FC236}">
                <a16:creationId xmlns:a16="http://schemas.microsoft.com/office/drawing/2014/main" id="{CF90B00C-94B1-A6FF-7EE9-7A0BC6F5CC86}"/>
              </a:ext>
            </a:extLst>
          </p:cNvPr>
          <p:cNvSpPr/>
          <p:nvPr/>
        </p:nvSpPr>
        <p:spPr>
          <a:xfrm>
            <a:off x="6704326" y="4839163"/>
            <a:ext cx="905267" cy="972193"/>
          </a:xfrm>
          <a:prstGeom prst="ben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AR">
              <a:solidFill>
                <a:schemeClr val="tx1"/>
              </a:solidFill>
            </a:endParaRPr>
          </a:p>
        </p:txBody>
      </p:sp>
      <p:grpSp>
        <p:nvGrpSpPr>
          <p:cNvPr id="4" name="Grupo 3">
            <a:extLst>
              <a:ext uri="{FF2B5EF4-FFF2-40B4-BE49-F238E27FC236}">
                <a16:creationId xmlns:a16="http://schemas.microsoft.com/office/drawing/2014/main" id="{C7326F11-AA5D-7BCB-A27D-30DBF46ADE05}"/>
              </a:ext>
            </a:extLst>
          </p:cNvPr>
          <p:cNvGrpSpPr/>
          <p:nvPr/>
        </p:nvGrpSpPr>
        <p:grpSpPr>
          <a:xfrm>
            <a:off x="11178922" y="2651763"/>
            <a:ext cx="2987096" cy="1572145"/>
            <a:chOff x="3016661" y="1430956"/>
            <a:chExt cx="1789890" cy="1252865"/>
          </a:xfrm>
          <a:solidFill>
            <a:schemeClr val="accent3">
              <a:lumMod val="75000"/>
            </a:schemeClr>
          </a:solidFill>
        </p:grpSpPr>
        <p:sp>
          <p:nvSpPr>
            <p:cNvPr id="19" name="Rectángulo: esquinas redondeadas 18">
              <a:extLst>
                <a:ext uri="{FF2B5EF4-FFF2-40B4-BE49-F238E27FC236}">
                  <a16:creationId xmlns:a16="http://schemas.microsoft.com/office/drawing/2014/main" id="{0BDEB68E-8AF4-2339-0DF7-1BE50DF4296C}"/>
                </a:ext>
              </a:extLst>
            </p:cNvPr>
            <p:cNvSpPr/>
            <p:nvPr/>
          </p:nvSpPr>
          <p:spPr>
            <a:xfrm>
              <a:off x="3016661" y="1430956"/>
              <a:ext cx="1789890" cy="1252865"/>
            </a:xfrm>
            <a:prstGeom prst="roundRect">
              <a:avLst>
                <a:gd name="adj" fmla="val 166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AR" sz="2400"/>
            </a:p>
          </p:txBody>
        </p:sp>
        <p:sp>
          <p:nvSpPr>
            <p:cNvPr id="20" name="Rectángulo: esquinas redondeadas 4">
              <a:extLst>
                <a:ext uri="{FF2B5EF4-FFF2-40B4-BE49-F238E27FC236}">
                  <a16:creationId xmlns:a16="http://schemas.microsoft.com/office/drawing/2014/main" id="{89737AA1-CA93-CD90-E128-2182E02D48CD}"/>
                </a:ext>
              </a:extLst>
            </p:cNvPr>
            <p:cNvSpPr txBox="1"/>
            <p:nvPr/>
          </p:nvSpPr>
          <p:spPr>
            <a:xfrm>
              <a:off x="3077832" y="1492127"/>
              <a:ext cx="1667548" cy="11305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s-ES" sz="3200" dirty="0">
                  <a:solidFill>
                    <a:sysClr val="window" lastClr="FFFFFF"/>
                  </a:solidFill>
                  <a:latin typeface="Montserrat" panose="00000500000000000000" pitchFamily="2" charset="0"/>
                </a:rPr>
                <a:t>VIENTRES</a:t>
              </a:r>
            </a:p>
          </p:txBody>
        </p:sp>
      </p:grpSp>
      <p:grpSp>
        <p:nvGrpSpPr>
          <p:cNvPr id="21" name="Grupo 20">
            <a:extLst>
              <a:ext uri="{FF2B5EF4-FFF2-40B4-BE49-F238E27FC236}">
                <a16:creationId xmlns:a16="http://schemas.microsoft.com/office/drawing/2014/main" id="{BCB02964-7EFF-0D96-41CB-083F18F8B9FF}"/>
              </a:ext>
            </a:extLst>
          </p:cNvPr>
          <p:cNvGrpSpPr/>
          <p:nvPr/>
        </p:nvGrpSpPr>
        <p:grpSpPr>
          <a:xfrm>
            <a:off x="11271394" y="5566874"/>
            <a:ext cx="2987096" cy="1572145"/>
            <a:chOff x="3016661" y="1430956"/>
            <a:chExt cx="1789890" cy="1252865"/>
          </a:xfrm>
          <a:solidFill>
            <a:schemeClr val="accent3">
              <a:lumMod val="75000"/>
            </a:schemeClr>
          </a:solidFill>
        </p:grpSpPr>
        <p:sp>
          <p:nvSpPr>
            <p:cNvPr id="22" name="Rectángulo: esquinas redondeadas 21">
              <a:extLst>
                <a:ext uri="{FF2B5EF4-FFF2-40B4-BE49-F238E27FC236}">
                  <a16:creationId xmlns:a16="http://schemas.microsoft.com/office/drawing/2014/main" id="{00475370-9BF1-266F-5436-84DC7F0841E5}"/>
                </a:ext>
              </a:extLst>
            </p:cNvPr>
            <p:cNvSpPr/>
            <p:nvPr/>
          </p:nvSpPr>
          <p:spPr>
            <a:xfrm>
              <a:off x="3016661" y="1430956"/>
              <a:ext cx="1789890" cy="1252865"/>
            </a:xfrm>
            <a:prstGeom prst="roundRect">
              <a:avLst>
                <a:gd name="adj" fmla="val 166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AR" sz="2400"/>
            </a:p>
          </p:txBody>
        </p:sp>
        <p:sp>
          <p:nvSpPr>
            <p:cNvPr id="23" name="Rectángulo: esquinas redondeadas 4">
              <a:extLst>
                <a:ext uri="{FF2B5EF4-FFF2-40B4-BE49-F238E27FC236}">
                  <a16:creationId xmlns:a16="http://schemas.microsoft.com/office/drawing/2014/main" id="{9E00D9EF-7147-C760-426B-761C6938F1B1}"/>
                </a:ext>
              </a:extLst>
            </p:cNvPr>
            <p:cNvSpPr txBox="1"/>
            <p:nvPr/>
          </p:nvSpPr>
          <p:spPr>
            <a:xfrm>
              <a:off x="3077832" y="1492127"/>
              <a:ext cx="1667548" cy="11305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s-ES" sz="3200" dirty="0">
                  <a:solidFill>
                    <a:sysClr val="window" lastClr="FFFFFF"/>
                  </a:solidFill>
                  <a:latin typeface="Montserrat" panose="00000500000000000000" pitchFamily="2" charset="0"/>
                </a:rPr>
                <a:t>MACHOS</a:t>
              </a:r>
              <a:r>
                <a:rPr lang="es-ES" sz="2400" dirty="0">
                  <a:solidFill>
                    <a:sysClr val="window" lastClr="FFFFFF"/>
                  </a:solidFill>
                  <a:latin typeface="Montserrat" panose="00000500000000000000" pitchFamily="2" charset="0"/>
                </a:rPr>
                <a:t> </a:t>
              </a:r>
            </a:p>
          </p:txBody>
        </p:sp>
      </p:grpSp>
      <p:grpSp>
        <p:nvGrpSpPr>
          <p:cNvPr id="24" name="Grupo 23">
            <a:extLst>
              <a:ext uri="{FF2B5EF4-FFF2-40B4-BE49-F238E27FC236}">
                <a16:creationId xmlns:a16="http://schemas.microsoft.com/office/drawing/2014/main" id="{D8E60463-6869-E1A5-55EE-B3D9D1311D4F}"/>
              </a:ext>
            </a:extLst>
          </p:cNvPr>
          <p:cNvGrpSpPr/>
          <p:nvPr/>
        </p:nvGrpSpPr>
        <p:grpSpPr>
          <a:xfrm>
            <a:off x="7834495" y="4147148"/>
            <a:ext cx="2987096" cy="1572145"/>
            <a:chOff x="3016661" y="1430956"/>
            <a:chExt cx="1789890" cy="1252865"/>
          </a:xfrm>
          <a:solidFill>
            <a:schemeClr val="accent3">
              <a:lumMod val="75000"/>
            </a:schemeClr>
          </a:solidFill>
        </p:grpSpPr>
        <p:sp>
          <p:nvSpPr>
            <p:cNvPr id="25" name="Rectángulo: esquinas redondeadas 24">
              <a:extLst>
                <a:ext uri="{FF2B5EF4-FFF2-40B4-BE49-F238E27FC236}">
                  <a16:creationId xmlns:a16="http://schemas.microsoft.com/office/drawing/2014/main" id="{47575208-EFD7-3061-8322-50D77DDC420E}"/>
                </a:ext>
              </a:extLst>
            </p:cNvPr>
            <p:cNvSpPr/>
            <p:nvPr/>
          </p:nvSpPr>
          <p:spPr>
            <a:xfrm>
              <a:off x="3016661" y="1430956"/>
              <a:ext cx="1789890" cy="1252865"/>
            </a:xfrm>
            <a:prstGeom prst="roundRect">
              <a:avLst>
                <a:gd name="adj" fmla="val 166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AR" sz="2400"/>
            </a:p>
          </p:txBody>
        </p:sp>
        <p:sp>
          <p:nvSpPr>
            <p:cNvPr id="26" name="Rectángulo: esquinas redondeadas 4">
              <a:extLst>
                <a:ext uri="{FF2B5EF4-FFF2-40B4-BE49-F238E27FC236}">
                  <a16:creationId xmlns:a16="http://schemas.microsoft.com/office/drawing/2014/main" id="{E66612DE-B45C-E02F-13E3-0F9451F13B84}"/>
                </a:ext>
              </a:extLst>
            </p:cNvPr>
            <p:cNvSpPr txBox="1"/>
            <p:nvPr/>
          </p:nvSpPr>
          <p:spPr>
            <a:xfrm>
              <a:off x="3077832" y="1492127"/>
              <a:ext cx="1667548" cy="11305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s-ES" sz="3200" dirty="0">
                  <a:solidFill>
                    <a:sysClr val="window" lastClr="FFFFFF"/>
                  </a:solidFill>
                  <a:latin typeface="Montserrat" panose="00000500000000000000" pitchFamily="2" charset="0"/>
                </a:rPr>
                <a:t>CRÍA</a:t>
              </a:r>
            </a:p>
          </p:txBody>
        </p:sp>
      </p:grpSp>
      <p:grpSp>
        <p:nvGrpSpPr>
          <p:cNvPr id="27" name="Grupo 26">
            <a:extLst>
              <a:ext uri="{FF2B5EF4-FFF2-40B4-BE49-F238E27FC236}">
                <a16:creationId xmlns:a16="http://schemas.microsoft.com/office/drawing/2014/main" id="{646D5324-2920-96AB-EEBB-A9BECF9087BE}"/>
              </a:ext>
            </a:extLst>
          </p:cNvPr>
          <p:cNvGrpSpPr/>
          <p:nvPr/>
        </p:nvGrpSpPr>
        <p:grpSpPr>
          <a:xfrm>
            <a:off x="7832840" y="7475294"/>
            <a:ext cx="2987096" cy="1572145"/>
            <a:chOff x="3016661" y="1430956"/>
            <a:chExt cx="1789890" cy="1252865"/>
          </a:xfrm>
          <a:solidFill>
            <a:schemeClr val="accent3">
              <a:lumMod val="75000"/>
            </a:schemeClr>
          </a:solidFill>
        </p:grpSpPr>
        <p:sp>
          <p:nvSpPr>
            <p:cNvPr id="28" name="Rectángulo: esquinas redondeadas 27">
              <a:extLst>
                <a:ext uri="{FF2B5EF4-FFF2-40B4-BE49-F238E27FC236}">
                  <a16:creationId xmlns:a16="http://schemas.microsoft.com/office/drawing/2014/main" id="{455DB85F-F167-9A44-98B1-208E3ECD0B50}"/>
                </a:ext>
              </a:extLst>
            </p:cNvPr>
            <p:cNvSpPr/>
            <p:nvPr/>
          </p:nvSpPr>
          <p:spPr>
            <a:xfrm>
              <a:off x="3016661" y="1430956"/>
              <a:ext cx="1789890" cy="1252865"/>
            </a:xfrm>
            <a:prstGeom prst="roundRect">
              <a:avLst>
                <a:gd name="adj" fmla="val 166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AR" sz="2400"/>
            </a:p>
          </p:txBody>
        </p:sp>
        <p:sp>
          <p:nvSpPr>
            <p:cNvPr id="29" name="Rectángulo: esquinas redondeadas 4">
              <a:extLst>
                <a:ext uri="{FF2B5EF4-FFF2-40B4-BE49-F238E27FC236}">
                  <a16:creationId xmlns:a16="http://schemas.microsoft.com/office/drawing/2014/main" id="{11626C14-1FB4-A590-028A-B6686733AC1F}"/>
                </a:ext>
              </a:extLst>
            </p:cNvPr>
            <p:cNvSpPr txBox="1"/>
            <p:nvPr/>
          </p:nvSpPr>
          <p:spPr>
            <a:xfrm>
              <a:off x="3077832" y="1492127"/>
              <a:ext cx="1667548" cy="11305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s-ES" sz="3200" dirty="0">
                  <a:solidFill>
                    <a:sysClr val="window" lastClr="FFFFFF"/>
                  </a:solidFill>
                  <a:latin typeface="Montserrat" panose="00000500000000000000" pitchFamily="2" charset="0"/>
                </a:rPr>
                <a:t>INVERNADA</a:t>
              </a:r>
            </a:p>
          </p:txBody>
        </p:sp>
      </p:grpSp>
      <p:grpSp>
        <p:nvGrpSpPr>
          <p:cNvPr id="30" name="Grupo 29">
            <a:extLst>
              <a:ext uri="{FF2B5EF4-FFF2-40B4-BE49-F238E27FC236}">
                <a16:creationId xmlns:a16="http://schemas.microsoft.com/office/drawing/2014/main" id="{5E70DBAB-57E3-A144-9CB2-C37E51F3CCF3}"/>
              </a:ext>
            </a:extLst>
          </p:cNvPr>
          <p:cNvGrpSpPr/>
          <p:nvPr/>
        </p:nvGrpSpPr>
        <p:grpSpPr>
          <a:xfrm>
            <a:off x="4397596" y="5903149"/>
            <a:ext cx="2987096" cy="1572145"/>
            <a:chOff x="3016661" y="1430956"/>
            <a:chExt cx="1789890" cy="1252865"/>
          </a:xfrm>
          <a:solidFill>
            <a:schemeClr val="accent3">
              <a:lumMod val="75000"/>
            </a:schemeClr>
          </a:solidFill>
        </p:grpSpPr>
        <p:sp>
          <p:nvSpPr>
            <p:cNvPr id="31" name="Rectángulo: esquinas redondeadas 30">
              <a:extLst>
                <a:ext uri="{FF2B5EF4-FFF2-40B4-BE49-F238E27FC236}">
                  <a16:creationId xmlns:a16="http://schemas.microsoft.com/office/drawing/2014/main" id="{5ECEBC8D-8673-8939-DE50-250B5FFC060E}"/>
                </a:ext>
              </a:extLst>
            </p:cNvPr>
            <p:cNvSpPr/>
            <p:nvPr/>
          </p:nvSpPr>
          <p:spPr>
            <a:xfrm>
              <a:off x="3016661" y="1430956"/>
              <a:ext cx="1789890" cy="1252865"/>
            </a:xfrm>
            <a:prstGeom prst="roundRect">
              <a:avLst>
                <a:gd name="adj" fmla="val 166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AR" sz="2400"/>
            </a:p>
          </p:txBody>
        </p:sp>
        <p:sp>
          <p:nvSpPr>
            <p:cNvPr id="32" name="Rectángulo: esquinas redondeadas 4">
              <a:extLst>
                <a:ext uri="{FF2B5EF4-FFF2-40B4-BE49-F238E27FC236}">
                  <a16:creationId xmlns:a16="http://schemas.microsoft.com/office/drawing/2014/main" id="{D075C9B0-ECB9-ED76-2C98-E4319171000D}"/>
                </a:ext>
              </a:extLst>
            </p:cNvPr>
            <p:cNvSpPr txBox="1"/>
            <p:nvPr/>
          </p:nvSpPr>
          <p:spPr>
            <a:xfrm>
              <a:off x="3077832" y="1492127"/>
              <a:ext cx="1667548" cy="11305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s-ES" sz="3200" dirty="0">
                  <a:solidFill>
                    <a:sysClr val="window" lastClr="FFFFFF"/>
                  </a:solidFill>
                  <a:latin typeface="Montserrat" panose="00000500000000000000" pitchFamily="2" charset="0"/>
                </a:rPr>
                <a:t>HACIENDA</a:t>
              </a:r>
            </a:p>
          </p:txBody>
        </p:sp>
      </p:grpSp>
      <p:grpSp>
        <p:nvGrpSpPr>
          <p:cNvPr id="33" name="Grupo 32">
            <a:extLst>
              <a:ext uri="{FF2B5EF4-FFF2-40B4-BE49-F238E27FC236}">
                <a16:creationId xmlns:a16="http://schemas.microsoft.com/office/drawing/2014/main" id="{E85D2CA5-E563-168F-4409-1ACCBEFCC952}"/>
              </a:ext>
            </a:extLst>
          </p:cNvPr>
          <p:cNvGrpSpPr/>
          <p:nvPr/>
        </p:nvGrpSpPr>
        <p:grpSpPr>
          <a:xfrm>
            <a:off x="11658600" y="7475294"/>
            <a:ext cx="2987096" cy="1572145"/>
            <a:chOff x="3016661" y="1430956"/>
            <a:chExt cx="1789890" cy="1252865"/>
          </a:xfrm>
          <a:solidFill>
            <a:schemeClr val="accent3">
              <a:lumMod val="75000"/>
            </a:schemeClr>
          </a:solidFill>
        </p:grpSpPr>
        <p:sp>
          <p:nvSpPr>
            <p:cNvPr id="34" name="Rectángulo: esquinas redondeadas 33">
              <a:extLst>
                <a:ext uri="{FF2B5EF4-FFF2-40B4-BE49-F238E27FC236}">
                  <a16:creationId xmlns:a16="http://schemas.microsoft.com/office/drawing/2014/main" id="{EF2BA7B5-CC41-CB7D-0D3A-1ED0DB16985E}"/>
                </a:ext>
              </a:extLst>
            </p:cNvPr>
            <p:cNvSpPr/>
            <p:nvPr/>
          </p:nvSpPr>
          <p:spPr>
            <a:xfrm>
              <a:off x="3016661" y="1430956"/>
              <a:ext cx="1789890" cy="1252865"/>
            </a:xfrm>
            <a:prstGeom prst="roundRect">
              <a:avLst>
                <a:gd name="adj" fmla="val 166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AR" sz="2400"/>
            </a:p>
          </p:txBody>
        </p:sp>
        <p:sp>
          <p:nvSpPr>
            <p:cNvPr id="35" name="Rectángulo: esquinas redondeadas 4">
              <a:extLst>
                <a:ext uri="{FF2B5EF4-FFF2-40B4-BE49-F238E27FC236}">
                  <a16:creationId xmlns:a16="http://schemas.microsoft.com/office/drawing/2014/main" id="{988A708D-D542-134D-C949-427FD18CDC83}"/>
                </a:ext>
              </a:extLst>
            </p:cNvPr>
            <p:cNvSpPr txBox="1"/>
            <p:nvPr/>
          </p:nvSpPr>
          <p:spPr>
            <a:xfrm>
              <a:off x="3077832" y="1492127"/>
              <a:ext cx="1667548" cy="11305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s-ES" sz="3200" dirty="0">
                  <a:solidFill>
                    <a:sysClr val="window" lastClr="FFFFFF"/>
                  </a:solidFill>
                  <a:latin typeface="Montserrat" panose="00000500000000000000" pitchFamily="2" charset="0"/>
                </a:rPr>
                <a:t>BS DE CAMBIO </a:t>
              </a:r>
            </a:p>
          </p:txBody>
        </p:sp>
      </p:grpSp>
      <p:sp>
        <p:nvSpPr>
          <p:cNvPr id="36" name="Rectángulo 35">
            <a:extLst>
              <a:ext uri="{FF2B5EF4-FFF2-40B4-BE49-F238E27FC236}">
                <a16:creationId xmlns:a16="http://schemas.microsoft.com/office/drawing/2014/main" id="{E2F63D04-819C-831C-3C72-85AB4ED107C6}"/>
              </a:ext>
            </a:extLst>
          </p:cNvPr>
          <p:cNvSpPr/>
          <p:nvPr/>
        </p:nvSpPr>
        <p:spPr>
          <a:xfrm>
            <a:off x="1332191" y="3483094"/>
            <a:ext cx="4821212" cy="1328108"/>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es-AR" sz="2800" b="1" dirty="0"/>
              <a:t>ZONA MARGINAL GANADERA</a:t>
            </a:r>
          </a:p>
        </p:txBody>
      </p:sp>
      <p:sp>
        <p:nvSpPr>
          <p:cNvPr id="37" name="Flecha: doblada 36">
            <a:extLst>
              <a:ext uri="{FF2B5EF4-FFF2-40B4-BE49-F238E27FC236}">
                <a16:creationId xmlns:a16="http://schemas.microsoft.com/office/drawing/2014/main" id="{399AF62C-9CE7-9B51-3C97-17D01423FE16}"/>
              </a:ext>
            </a:extLst>
          </p:cNvPr>
          <p:cNvSpPr/>
          <p:nvPr/>
        </p:nvSpPr>
        <p:spPr>
          <a:xfrm>
            <a:off x="9916324" y="3098195"/>
            <a:ext cx="905267" cy="972193"/>
          </a:xfrm>
          <a:prstGeom prst="ben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AR">
              <a:solidFill>
                <a:schemeClr val="tx1"/>
              </a:solidFill>
            </a:endParaRPr>
          </a:p>
        </p:txBody>
      </p:sp>
      <p:sp>
        <p:nvSpPr>
          <p:cNvPr id="39" name="Flecha: doblada 38">
            <a:extLst>
              <a:ext uri="{FF2B5EF4-FFF2-40B4-BE49-F238E27FC236}">
                <a16:creationId xmlns:a16="http://schemas.microsoft.com/office/drawing/2014/main" id="{97B3648D-A0F3-EA3A-1452-9479278B11C7}"/>
              </a:ext>
            </a:extLst>
          </p:cNvPr>
          <p:cNvSpPr/>
          <p:nvPr/>
        </p:nvSpPr>
        <p:spPr>
          <a:xfrm flipV="1">
            <a:off x="10025353" y="5738718"/>
            <a:ext cx="881136" cy="967621"/>
          </a:xfrm>
          <a:prstGeom prst="ben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AR">
              <a:solidFill>
                <a:schemeClr val="tx1"/>
              </a:solidFill>
            </a:endParaRPr>
          </a:p>
        </p:txBody>
      </p:sp>
      <p:pic>
        <p:nvPicPr>
          <p:cNvPr id="40" name="Imagen 39">
            <a:extLst>
              <a:ext uri="{FF2B5EF4-FFF2-40B4-BE49-F238E27FC236}">
                <a16:creationId xmlns:a16="http://schemas.microsoft.com/office/drawing/2014/main" id="{3ED1CC10-C8F1-624C-8F06-C564AF994F29}"/>
              </a:ext>
            </a:extLst>
          </p:cNvPr>
          <p:cNvPicPr>
            <a:picLocks noChangeAspect="1"/>
          </p:cNvPicPr>
          <p:nvPr/>
        </p:nvPicPr>
        <p:blipFill>
          <a:blip r:embed="rId6"/>
          <a:stretch>
            <a:fillRect/>
          </a:stretch>
        </p:blipFill>
        <p:spPr>
          <a:xfrm>
            <a:off x="6737949" y="7542038"/>
            <a:ext cx="975445" cy="1066892"/>
          </a:xfrm>
          <a:prstGeom prst="rect">
            <a:avLst/>
          </a:prstGeom>
        </p:spPr>
      </p:pic>
      <p:sp>
        <p:nvSpPr>
          <p:cNvPr id="41" name="Flecha: a la derecha 40">
            <a:extLst>
              <a:ext uri="{FF2B5EF4-FFF2-40B4-BE49-F238E27FC236}">
                <a16:creationId xmlns:a16="http://schemas.microsoft.com/office/drawing/2014/main" id="{3792A442-0A25-658A-E5D3-5E7E8B210D10}"/>
              </a:ext>
            </a:extLst>
          </p:cNvPr>
          <p:cNvSpPr/>
          <p:nvPr/>
        </p:nvSpPr>
        <p:spPr>
          <a:xfrm>
            <a:off x="10946913" y="8099843"/>
            <a:ext cx="609600" cy="38214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AR"/>
          </a:p>
        </p:txBody>
      </p:sp>
      <p:sp>
        <p:nvSpPr>
          <p:cNvPr id="42" name="TextBox 3">
            <a:extLst>
              <a:ext uri="{FF2B5EF4-FFF2-40B4-BE49-F238E27FC236}">
                <a16:creationId xmlns:a16="http://schemas.microsoft.com/office/drawing/2014/main" id="{03ECF842-F792-A225-F4EE-1F0205E88401}"/>
              </a:ext>
            </a:extLst>
          </p:cNvPr>
          <p:cNvSpPr txBox="1"/>
          <p:nvPr/>
        </p:nvSpPr>
        <p:spPr>
          <a:xfrm>
            <a:off x="13748476" y="2899226"/>
            <a:ext cx="4539524" cy="1077218"/>
          </a:xfrm>
          <a:prstGeom prst="rect">
            <a:avLst/>
          </a:prstGeom>
        </p:spPr>
        <p:txBody>
          <a:bodyPr wrap="square" lIns="0" tIns="0" rIns="0" bIns="0" rtlCol="0" anchor="t">
            <a:spAutoFit/>
          </a:bodyPr>
          <a:lstStyle/>
          <a:p>
            <a:pPr algn="ctr"/>
            <a:r>
              <a:rPr lang="es-AR" sz="3500" dirty="0">
                <a:solidFill>
                  <a:srgbClr val="347571"/>
                </a:solidFill>
                <a:latin typeface="Archivo Black"/>
                <a:ea typeface="Archivo Black"/>
                <a:cs typeface="Archivo Black"/>
                <a:sym typeface="Archivo Black"/>
              </a:rPr>
              <a:t>Al costo fijo inicial </a:t>
            </a:r>
            <a:endParaRPr lang="en-US" sz="3500" dirty="0">
              <a:solidFill>
                <a:srgbClr val="347571"/>
              </a:solidFill>
              <a:latin typeface="Archivo Black"/>
              <a:ea typeface="Archivo Black"/>
              <a:cs typeface="Archivo Black"/>
              <a:sym typeface="Archivo Black"/>
            </a:endParaRPr>
          </a:p>
        </p:txBody>
      </p:sp>
      <p:sp>
        <p:nvSpPr>
          <p:cNvPr id="43" name="TextBox 3">
            <a:extLst>
              <a:ext uri="{FF2B5EF4-FFF2-40B4-BE49-F238E27FC236}">
                <a16:creationId xmlns:a16="http://schemas.microsoft.com/office/drawing/2014/main" id="{A5C7FDD2-F98C-2296-9D34-108A9AE4563B}"/>
              </a:ext>
            </a:extLst>
          </p:cNvPr>
          <p:cNvSpPr txBox="1"/>
          <p:nvPr/>
        </p:nvSpPr>
        <p:spPr>
          <a:xfrm>
            <a:off x="14077011" y="5762444"/>
            <a:ext cx="4539524" cy="1077218"/>
          </a:xfrm>
          <a:prstGeom prst="rect">
            <a:avLst/>
          </a:prstGeom>
        </p:spPr>
        <p:txBody>
          <a:bodyPr wrap="square" lIns="0" tIns="0" rIns="0" bIns="0" rtlCol="0" anchor="t">
            <a:spAutoFit/>
          </a:bodyPr>
          <a:lstStyle/>
          <a:p>
            <a:pPr algn="ctr"/>
            <a:r>
              <a:rPr lang="es-AR" sz="3500" dirty="0">
                <a:solidFill>
                  <a:srgbClr val="347571"/>
                </a:solidFill>
                <a:latin typeface="Archivo Black"/>
                <a:ea typeface="Archivo Black"/>
                <a:cs typeface="Archivo Black"/>
                <a:sym typeface="Archivo Black"/>
              </a:rPr>
              <a:t>Por revaluación anual</a:t>
            </a:r>
            <a:endParaRPr lang="en-US" sz="3500" dirty="0">
              <a:solidFill>
                <a:srgbClr val="347571"/>
              </a:solidFill>
              <a:latin typeface="Archivo Black"/>
              <a:ea typeface="Archivo Black"/>
              <a:cs typeface="Archivo Black"/>
              <a:sym typeface="Archivo Black"/>
            </a:endParaRPr>
          </a:p>
        </p:txBody>
      </p:sp>
      <p:sp>
        <p:nvSpPr>
          <p:cNvPr id="44" name="TextBox 3">
            <a:extLst>
              <a:ext uri="{FF2B5EF4-FFF2-40B4-BE49-F238E27FC236}">
                <a16:creationId xmlns:a16="http://schemas.microsoft.com/office/drawing/2014/main" id="{87D5EE3A-2587-1A38-A3D9-542582EC1B79}"/>
              </a:ext>
            </a:extLst>
          </p:cNvPr>
          <p:cNvSpPr txBox="1"/>
          <p:nvPr/>
        </p:nvSpPr>
        <p:spPr>
          <a:xfrm>
            <a:off x="14543610" y="7686679"/>
            <a:ext cx="3497926" cy="1077218"/>
          </a:xfrm>
          <a:prstGeom prst="rect">
            <a:avLst/>
          </a:prstGeom>
        </p:spPr>
        <p:txBody>
          <a:bodyPr wrap="square" lIns="0" tIns="0" rIns="0" bIns="0" rtlCol="0" anchor="t">
            <a:spAutoFit/>
          </a:bodyPr>
          <a:lstStyle/>
          <a:p>
            <a:pPr algn="ctr"/>
            <a:r>
              <a:rPr lang="es-AR" sz="3500" dirty="0">
                <a:solidFill>
                  <a:srgbClr val="347571"/>
                </a:solidFill>
                <a:latin typeface="Archivo Black"/>
                <a:ea typeface="Archivo Black"/>
                <a:cs typeface="Archivo Black"/>
                <a:sym typeface="Archivo Black"/>
              </a:rPr>
              <a:t>Por valor de plaza</a:t>
            </a:r>
            <a:endParaRPr lang="en-US" sz="3500" dirty="0">
              <a:solidFill>
                <a:srgbClr val="347571"/>
              </a:solidFill>
              <a:latin typeface="Archivo Black"/>
              <a:ea typeface="Archivo Black"/>
              <a:cs typeface="Archivo Black"/>
              <a:sym typeface="Archivo Black"/>
            </a:endParaRPr>
          </a:p>
        </p:txBody>
      </p:sp>
      <p:sp>
        <p:nvSpPr>
          <p:cNvPr id="45" name="Flecha: a la derecha 44">
            <a:extLst>
              <a:ext uri="{FF2B5EF4-FFF2-40B4-BE49-F238E27FC236}">
                <a16:creationId xmlns:a16="http://schemas.microsoft.com/office/drawing/2014/main" id="{E41EA187-D423-993F-9432-753EF903BB0B}"/>
              </a:ext>
            </a:extLst>
          </p:cNvPr>
          <p:cNvSpPr/>
          <p:nvPr/>
        </p:nvSpPr>
        <p:spPr>
          <a:xfrm>
            <a:off x="6547359" y="3488002"/>
            <a:ext cx="1824318" cy="34447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AR"/>
          </a:p>
        </p:txBody>
      </p:sp>
      <p:sp>
        <p:nvSpPr>
          <p:cNvPr id="46" name="Flecha: a la derecha 45">
            <a:extLst>
              <a:ext uri="{FF2B5EF4-FFF2-40B4-BE49-F238E27FC236}">
                <a16:creationId xmlns:a16="http://schemas.microsoft.com/office/drawing/2014/main" id="{D3ABF77F-80A6-3A4D-5C79-F3B8CDA303AE}"/>
              </a:ext>
            </a:extLst>
          </p:cNvPr>
          <p:cNvSpPr/>
          <p:nvPr/>
        </p:nvSpPr>
        <p:spPr>
          <a:xfrm rot="16200000">
            <a:off x="5066438" y="7717701"/>
            <a:ext cx="609600" cy="38214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AR"/>
          </a:p>
        </p:txBody>
      </p:sp>
      <p:sp>
        <p:nvSpPr>
          <p:cNvPr id="47" name="Flecha: a la derecha 46">
            <a:extLst>
              <a:ext uri="{FF2B5EF4-FFF2-40B4-BE49-F238E27FC236}">
                <a16:creationId xmlns:a16="http://schemas.microsoft.com/office/drawing/2014/main" id="{4B87923C-79F2-CC26-D261-AF9803181980}"/>
              </a:ext>
            </a:extLst>
          </p:cNvPr>
          <p:cNvSpPr/>
          <p:nvPr/>
        </p:nvSpPr>
        <p:spPr>
          <a:xfrm rot="5400000">
            <a:off x="5066438" y="5123476"/>
            <a:ext cx="609600" cy="38214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73094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48DC5-ADA0-0B59-8EB3-E2EE6DB40E2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301CC16-E274-AFF1-B271-879FFDFC835A}"/>
              </a:ext>
            </a:extLst>
          </p:cNvPr>
          <p:cNvGrpSpPr/>
          <p:nvPr/>
        </p:nvGrpSpPr>
        <p:grpSpPr>
          <a:xfrm>
            <a:off x="14257101" y="0"/>
            <a:ext cx="6598724" cy="13197448"/>
            <a:chOff x="0" y="0"/>
            <a:chExt cx="8798298" cy="17596597"/>
          </a:xfrm>
        </p:grpSpPr>
        <p:sp>
          <p:nvSpPr>
            <p:cNvPr id="3" name="Freeform 3">
              <a:extLst>
                <a:ext uri="{FF2B5EF4-FFF2-40B4-BE49-F238E27FC236}">
                  <a16:creationId xmlns:a16="http://schemas.microsoft.com/office/drawing/2014/main" id="{25C6E0A9-411C-FF5A-E646-12112FFD1319}"/>
                </a:ext>
              </a:extLst>
            </p:cNvPr>
            <p:cNvSpPr/>
            <p:nvPr/>
          </p:nvSpPr>
          <p:spPr>
            <a:xfrm>
              <a:off x="0" y="0"/>
              <a:ext cx="8798298" cy="8798298"/>
            </a:xfrm>
            <a:custGeom>
              <a:avLst/>
              <a:gdLst/>
              <a:ahLst/>
              <a:cxnLst/>
              <a:rect l="l" t="t" r="r" b="b"/>
              <a:pathLst>
                <a:path w="8798298" h="8798298">
                  <a:moveTo>
                    <a:pt x="0" y="0"/>
                  </a:moveTo>
                  <a:lnTo>
                    <a:pt x="8798298" y="0"/>
                  </a:lnTo>
                  <a:lnTo>
                    <a:pt x="8798298" y="8798298"/>
                  </a:lnTo>
                  <a:lnTo>
                    <a:pt x="0" y="8798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4" name="Freeform 4">
              <a:extLst>
                <a:ext uri="{FF2B5EF4-FFF2-40B4-BE49-F238E27FC236}">
                  <a16:creationId xmlns:a16="http://schemas.microsoft.com/office/drawing/2014/main" id="{740E07FB-17A4-C94A-D5FB-33C687528BC2}"/>
                </a:ext>
              </a:extLst>
            </p:cNvPr>
            <p:cNvSpPr/>
            <p:nvPr/>
          </p:nvSpPr>
          <p:spPr>
            <a:xfrm>
              <a:off x="0" y="8798298"/>
              <a:ext cx="8798298" cy="8798298"/>
            </a:xfrm>
            <a:custGeom>
              <a:avLst/>
              <a:gdLst/>
              <a:ahLst/>
              <a:cxnLst/>
              <a:rect l="l" t="t" r="r" b="b"/>
              <a:pathLst>
                <a:path w="8798298" h="8798298">
                  <a:moveTo>
                    <a:pt x="0" y="0"/>
                  </a:moveTo>
                  <a:lnTo>
                    <a:pt x="8798298" y="0"/>
                  </a:lnTo>
                  <a:lnTo>
                    <a:pt x="8798298" y="8798299"/>
                  </a:lnTo>
                  <a:lnTo>
                    <a:pt x="0" y="87982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grpSp>
      <p:grpSp>
        <p:nvGrpSpPr>
          <p:cNvPr id="8" name="Group 8">
            <a:extLst>
              <a:ext uri="{FF2B5EF4-FFF2-40B4-BE49-F238E27FC236}">
                <a16:creationId xmlns:a16="http://schemas.microsoft.com/office/drawing/2014/main" id="{12F0BC03-239F-868C-A471-22463308AE99}"/>
              </a:ext>
            </a:extLst>
          </p:cNvPr>
          <p:cNvGrpSpPr/>
          <p:nvPr/>
        </p:nvGrpSpPr>
        <p:grpSpPr>
          <a:xfrm>
            <a:off x="14209476" y="0"/>
            <a:ext cx="47625" cy="10287000"/>
            <a:chOff x="0" y="0"/>
            <a:chExt cx="12543" cy="2709333"/>
          </a:xfrm>
        </p:grpSpPr>
        <p:sp>
          <p:nvSpPr>
            <p:cNvPr id="9" name="Freeform 9">
              <a:extLst>
                <a:ext uri="{FF2B5EF4-FFF2-40B4-BE49-F238E27FC236}">
                  <a16:creationId xmlns:a16="http://schemas.microsoft.com/office/drawing/2014/main" id="{8547937F-ACAC-1EF3-6159-97AAC5E82172}"/>
                </a:ext>
              </a:extLst>
            </p:cNvPr>
            <p:cNvSpPr/>
            <p:nvPr/>
          </p:nvSpPr>
          <p:spPr>
            <a:xfrm>
              <a:off x="0" y="0"/>
              <a:ext cx="12543" cy="2709333"/>
            </a:xfrm>
            <a:custGeom>
              <a:avLst/>
              <a:gdLst/>
              <a:ahLst/>
              <a:cxnLst/>
              <a:rect l="l" t="t" r="r" b="b"/>
              <a:pathLst>
                <a:path w="12543" h="2709333">
                  <a:moveTo>
                    <a:pt x="0" y="0"/>
                  </a:moveTo>
                  <a:lnTo>
                    <a:pt x="12543" y="0"/>
                  </a:lnTo>
                  <a:lnTo>
                    <a:pt x="12543" y="2709333"/>
                  </a:lnTo>
                  <a:lnTo>
                    <a:pt x="0" y="2709333"/>
                  </a:lnTo>
                  <a:close/>
                </a:path>
              </a:pathLst>
            </a:custGeom>
            <a:solidFill>
              <a:srgbClr val="299F66"/>
            </a:solidFill>
          </p:spPr>
          <p:txBody>
            <a:bodyPr/>
            <a:lstStyle/>
            <a:p>
              <a:endParaRPr lang="es-AR"/>
            </a:p>
          </p:txBody>
        </p:sp>
        <p:sp>
          <p:nvSpPr>
            <p:cNvPr id="10" name="TextBox 10">
              <a:extLst>
                <a:ext uri="{FF2B5EF4-FFF2-40B4-BE49-F238E27FC236}">
                  <a16:creationId xmlns:a16="http://schemas.microsoft.com/office/drawing/2014/main" id="{5E2FB1C1-8549-BDB8-A823-613F0FDD2BE7}"/>
                </a:ext>
              </a:extLst>
            </p:cNvPr>
            <p:cNvSpPr txBox="1"/>
            <p:nvPr/>
          </p:nvSpPr>
          <p:spPr>
            <a:xfrm>
              <a:off x="0" y="-38100"/>
              <a:ext cx="12543" cy="2747433"/>
            </a:xfrm>
            <a:prstGeom prst="rect">
              <a:avLst/>
            </a:prstGeom>
          </p:spPr>
          <p:txBody>
            <a:bodyPr lIns="50800" tIns="50800" rIns="50800" bIns="50800" rtlCol="0" anchor="ctr"/>
            <a:lstStyle/>
            <a:p>
              <a:pPr algn="ctr">
                <a:lnSpc>
                  <a:spcPts val="2659"/>
                </a:lnSpc>
              </a:pPr>
              <a:endParaRPr/>
            </a:p>
          </p:txBody>
        </p:sp>
      </p:grpSp>
      <p:sp>
        <p:nvSpPr>
          <p:cNvPr id="12" name="TextBox 12">
            <a:extLst>
              <a:ext uri="{FF2B5EF4-FFF2-40B4-BE49-F238E27FC236}">
                <a16:creationId xmlns:a16="http://schemas.microsoft.com/office/drawing/2014/main" id="{A8AC9378-6C1A-41D3-EFD4-69BD07D8D584}"/>
              </a:ext>
            </a:extLst>
          </p:cNvPr>
          <p:cNvSpPr txBox="1"/>
          <p:nvPr/>
        </p:nvSpPr>
        <p:spPr>
          <a:xfrm>
            <a:off x="1054090" y="723900"/>
            <a:ext cx="12809301" cy="1086964"/>
          </a:xfrm>
          <a:prstGeom prst="rect">
            <a:avLst/>
          </a:prstGeom>
        </p:spPr>
        <p:txBody>
          <a:bodyPr wrap="square" lIns="0" tIns="0" rIns="0" bIns="0" rtlCol="0" anchor="t">
            <a:spAutoFit/>
          </a:bodyPr>
          <a:lstStyle/>
          <a:p>
            <a:pPr algn="l">
              <a:lnSpc>
                <a:spcPts val="9309"/>
              </a:lnSpc>
            </a:pPr>
            <a:r>
              <a:rPr lang="en-US" sz="5400" dirty="0">
                <a:solidFill>
                  <a:srgbClr val="347571"/>
                </a:solidFill>
                <a:latin typeface="Archivo Black"/>
                <a:ea typeface="Archivo Black"/>
                <a:cs typeface="Archivo Black"/>
                <a:sym typeface="Archivo Black"/>
              </a:rPr>
              <a:t>Persona física – Persona jurídica </a:t>
            </a:r>
          </a:p>
        </p:txBody>
      </p:sp>
      <p:graphicFrame>
        <p:nvGraphicFramePr>
          <p:cNvPr id="34" name="Diagrama 33">
            <a:extLst>
              <a:ext uri="{FF2B5EF4-FFF2-40B4-BE49-F238E27FC236}">
                <a16:creationId xmlns:a16="http://schemas.microsoft.com/office/drawing/2014/main" id="{78D4B910-6EEA-4097-80FD-A1F5D91CE2E7}"/>
              </a:ext>
            </a:extLst>
          </p:cNvPr>
          <p:cNvGraphicFramePr/>
          <p:nvPr>
            <p:extLst>
              <p:ext uri="{D42A27DB-BD31-4B8C-83A1-F6EECF244321}">
                <p14:modId xmlns:p14="http://schemas.microsoft.com/office/powerpoint/2010/main" val="566201801"/>
              </p:ext>
            </p:extLst>
          </p:nvPr>
        </p:nvGraphicFramePr>
        <p:xfrm>
          <a:off x="1006465" y="1943100"/>
          <a:ext cx="12157085" cy="81655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4671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99F66"/>
        </a:solidFill>
        <a:effectLst/>
      </p:bgPr>
    </p:bg>
    <p:spTree>
      <p:nvGrpSpPr>
        <p:cNvPr id="1" name="">
          <a:extLst>
            <a:ext uri="{FF2B5EF4-FFF2-40B4-BE49-F238E27FC236}">
              <a16:creationId xmlns:a16="http://schemas.microsoft.com/office/drawing/2014/main" id="{C448C976-E48D-AE9D-5E69-BA557D9C5F0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F2DACD0-7158-5540-CBFC-DCC599965BD4}"/>
              </a:ext>
            </a:extLst>
          </p:cNvPr>
          <p:cNvGrpSpPr/>
          <p:nvPr/>
        </p:nvGrpSpPr>
        <p:grpSpPr>
          <a:xfrm>
            <a:off x="-984186" y="0"/>
            <a:ext cx="20574000" cy="10287000"/>
            <a:chOff x="0" y="0"/>
            <a:chExt cx="27432000" cy="13716000"/>
          </a:xfrm>
        </p:grpSpPr>
        <p:sp>
          <p:nvSpPr>
            <p:cNvPr id="3" name="Freeform 3">
              <a:extLst>
                <a:ext uri="{FF2B5EF4-FFF2-40B4-BE49-F238E27FC236}">
                  <a16:creationId xmlns:a16="http://schemas.microsoft.com/office/drawing/2014/main" id="{2179C5EC-6AE5-3873-9BC0-4817C4E31BE7}"/>
                </a:ext>
              </a:extLst>
            </p:cNvPr>
            <p:cNvSpPr/>
            <p:nvPr/>
          </p:nvSpPr>
          <p:spPr>
            <a:xfrm>
              <a:off x="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4" name="Freeform 4">
              <a:extLst>
                <a:ext uri="{FF2B5EF4-FFF2-40B4-BE49-F238E27FC236}">
                  <a16:creationId xmlns:a16="http://schemas.microsoft.com/office/drawing/2014/main" id="{9E9AC36A-6461-FE90-2855-1A2F3990B23C}"/>
                </a:ext>
              </a:extLst>
            </p:cNvPr>
            <p:cNvSpPr/>
            <p:nvPr/>
          </p:nvSpPr>
          <p:spPr>
            <a:xfrm>
              <a:off x="13716000" y="0"/>
              <a:ext cx="13716000" cy="13716000"/>
            </a:xfrm>
            <a:custGeom>
              <a:avLst/>
              <a:gdLst/>
              <a:ahLst/>
              <a:cxnLst/>
              <a:rect l="l" t="t" r="r" b="b"/>
              <a:pathLst>
                <a:path w="13716000" h="13716000">
                  <a:moveTo>
                    <a:pt x="0" y="0"/>
                  </a:moveTo>
                  <a:lnTo>
                    <a:pt x="13716000" y="0"/>
                  </a:lnTo>
                  <a:lnTo>
                    <a:pt x="13716000" y="13716000"/>
                  </a:lnTo>
                  <a:lnTo>
                    <a:pt x="0" y="1371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grpSp>
      <p:grpSp>
        <p:nvGrpSpPr>
          <p:cNvPr id="5" name="Group 5">
            <a:extLst>
              <a:ext uri="{FF2B5EF4-FFF2-40B4-BE49-F238E27FC236}">
                <a16:creationId xmlns:a16="http://schemas.microsoft.com/office/drawing/2014/main" id="{6DA3F519-D61F-CA07-1F91-1FD7E050C117}"/>
              </a:ext>
            </a:extLst>
          </p:cNvPr>
          <p:cNvGrpSpPr/>
          <p:nvPr/>
        </p:nvGrpSpPr>
        <p:grpSpPr>
          <a:xfrm>
            <a:off x="32084" y="134460"/>
            <a:ext cx="17265316" cy="1961040"/>
            <a:chOff x="0" y="0"/>
            <a:chExt cx="1028669" cy="406400"/>
          </a:xfrm>
        </p:grpSpPr>
        <p:sp>
          <p:nvSpPr>
            <p:cNvPr id="6" name="Freeform 6">
              <a:extLst>
                <a:ext uri="{FF2B5EF4-FFF2-40B4-BE49-F238E27FC236}">
                  <a16:creationId xmlns:a16="http://schemas.microsoft.com/office/drawing/2014/main" id="{D40A0226-CEC3-DEB9-C9C8-ADA85B17927F}"/>
                </a:ext>
              </a:extLst>
            </p:cNvPr>
            <p:cNvSpPr/>
            <p:nvPr/>
          </p:nvSpPr>
          <p:spPr>
            <a:xfrm>
              <a:off x="0" y="0"/>
              <a:ext cx="1028669" cy="406400"/>
            </a:xfrm>
            <a:custGeom>
              <a:avLst/>
              <a:gdLst/>
              <a:ahLst/>
              <a:cxnLst/>
              <a:rect l="l" t="t" r="r" b="b"/>
              <a:pathLst>
                <a:path w="1028669" h="406400">
                  <a:moveTo>
                    <a:pt x="825469" y="0"/>
                  </a:moveTo>
                  <a:lnTo>
                    <a:pt x="0" y="0"/>
                  </a:lnTo>
                  <a:lnTo>
                    <a:pt x="0" y="406400"/>
                  </a:lnTo>
                  <a:lnTo>
                    <a:pt x="825469" y="406400"/>
                  </a:lnTo>
                  <a:lnTo>
                    <a:pt x="1028669" y="203200"/>
                  </a:lnTo>
                  <a:lnTo>
                    <a:pt x="825469" y="0"/>
                  </a:lnTo>
                  <a:close/>
                </a:path>
              </a:pathLst>
            </a:custGeom>
            <a:solidFill>
              <a:srgbClr val="FFFFFF"/>
            </a:solidFill>
          </p:spPr>
          <p:txBody>
            <a:bodyPr/>
            <a:lstStyle/>
            <a:p>
              <a:endParaRPr lang="es-AR"/>
            </a:p>
          </p:txBody>
        </p:sp>
        <p:sp>
          <p:nvSpPr>
            <p:cNvPr id="7" name="TextBox 7">
              <a:extLst>
                <a:ext uri="{FF2B5EF4-FFF2-40B4-BE49-F238E27FC236}">
                  <a16:creationId xmlns:a16="http://schemas.microsoft.com/office/drawing/2014/main" id="{7EDF98B4-85BA-F9E6-CFDB-44C2E47ED544}"/>
                </a:ext>
              </a:extLst>
            </p:cNvPr>
            <p:cNvSpPr txBox="1"/>
            <p:nvPr/>
          </p:nvSpPr>
          <p:spPr>
            <a:xfrm>
              <a:off x="0" y="-38100"/>
              <a:ext cx="914369" cy="444500"/>
            </a:xfrm>
            <a:prstGeom prst="rect">
              <a:avLst/>
            </a:prstGeom>
          </p:spPr>
          <p:txBody>
            <a:bodyPr lIns="50800" tIns="50800" rIns="50800" bIns="50800" rtlCol="0" anchor="ctr"/>
            <a:lstStyle/>
            <a:p>
              <a:pPr algn="ctr">
                <a:lnSpc>
                  <a:spcPts val="2659"/>
                </a:lnSpc>
              </a:pPr>
              <a:endParaRPr/>
            </a:p>
          </p:txBody>
        </p:sp>
      </p:grpSp>
      <p:sp>
        <p:nvSpPr>
          <p:cNvPr id="8" name="TextBox 8">
            <a:extLst>
              <a:ext uri="{FF2B5EF4-FFF2-40B4-BE49-F238E27FC236}">
                <a16:creationId xmlns:a16="http://schemas.microsoft.com/office/drawing/2014/main" id="{ED18D7CD-64C5-EEB0-E826-C7AA786F248F}"/>
              </a:ext>
            </a:extLst>
          </p:cNvPr>
          <p:cNvSpPr txBox="1"/>
          <p:nvPr/>
        </p:nvSpPr>
        <p:spPr>
          <a:xfrm>
            <a:off x="416529" y="608466"/>
            <a:ext cx="14334316" cy="1237005"/>
          </a:xfrm>
          <a:prstGeom prst="rect">
            <a:avLst/>
          </a:prstGeom>
        </p:spPr>
        <p:txBody>
          <a:bodyPr wrap="square" lIns="0" tIns="0" rIns="0" bIns="0" rtlCol="0" anchor="t">
            <a:spAutoFit/>
          </a:bodyPr>
          <a:lstStyle/>
          <a:p>
            <a:pPr algn="l">
              <a:lnSpc>
                <a:spcPts val="9630"/>
              </a:lnSpc>
            </a:pPr>
            <a:r>
              <a:rPr lang="en-US" sz="8800" dirty="0">
                <a:solidFill>
                  <a:srgbClr val="347571"/>
                </a:solidFill>
                <a:latin typeface="Archivo Black"/>
                <a:ea typeface="Archivo Black"/>
                <a:cs typeface="Archivo Black"/>
                <a:sym typeface="Archivo Black"/>
              </a:rPr>
              <a:t>Valuaciones agrícolas</a:t>
            </a:r>
          </a:p>
        </p:txBody>
      </p:sp>
      <p:grpSp>
        <p:nvGrpSpPr>
          <p:cNvPr id="9" name="Group 5">
            <a:extLst>
              <a:ext uri="{FF2B5EF4-FFF2-40B4-BE49-F238E27FC236}">
                <a16:creationId xmlns:a16="http://schemas.microsoft.com/office/drawing/2014/main" id="{84BDFFF9-BAA4-E9AD-2C65-5A2B8F18917C}"/>
              </a:ext>
            </a:extLst>
          </p:cNvPr>
          <p:cNvGrpSpPr/>
          <p:nvPr/>
        </p:nvGrpSpPr>
        <p:grpSpPr>
          <a:xfrm>
            <a:off x="32084" y="3021182"/>
            <a:ext cx="14785131" cy="6980376"/>
            <a:chOff x="0" y="-38100"/>
            <a:chExt cx="1031069" cy="444500"/>
          </a:xfrm>
        </p:grpSpPr>
        <p:sp>
          <p:nvSpPr>
            <p:cNvPr id="10" name="Freeform 6">
              <a:extLst>
                <a:ext uri="{FF2B5EF4-FFF2-40B4-BE49-F238E27FC236}">
                  <a16:creationId xmlns:a16="http://schemas.microsoft.com/office/drawing/2014/main" id="{2DBAFF54-20E4-6C24-FE71-5A2DCB8264F8}"/>
                </a:ext>
              </a:extLst>
            </p:cNvPr>
            <p:cNvSpPr/>
            <p:nvPr/>
          </p:nvSpPr>
          <p:spPr>
            <a:xfrm>
              <a:off x="2400" y="-20714"/>
              <a:ext cx="1028669" cy="406400"/>
            </a:xfrm>
            <a:custGeom>
              <a:avLst/>
              <a:gdLst/>
              <a:ahLst/>
              <a:cxnLst/>
              <a:rect l="l" t="t" r="r" b="b"/>
              <a:pathLst>
                <a:path w="1028669" h="406400">
                  <a:moveTo>
                    <a:pt x="825469" y="0"/>
                  </a:moveTo>
                  <a:lnTo>
                    <a:pt x="0" y="0"/>
                  </a:lnTo>
                  <a:lnTo>
                    <a:pt x="0" y="406400"/>
                  </a:lnTo>
                  <a:lnTo>
                    <a:pt x="825469" y="406400"/>
                  </a:lnTo>
                  <a:lnTo>
                    <a:pt x="1028669" y="203200"/>
                  </a:lnTo>
                  <a:lnTo>
                    <a:pt x="825469" y="0"/>
                  </a:lnTo>
                  <a:close/>
                </a:path>
              </a:pathLst>
            </a:custGeom>
            <a:solidFill>
              <a:srgbClr val="FFFFFF"/>
            </a:solidFill>
          </p:spPr>
          <p:txBody>
            <a:bodyPr/>
            <a:lstStyle/>
            <a:p>
              <a:endParaRPr lang="es-AR"/>
            </a:p>
          </p:txBody>
        </p:sp>
        <p:sp>
          <p:nvSpPr>
            <p:cNvPr id="11" name="TextBox 7">
              <a:extLst>
                <a:ext uri="{FF2B5EF4-FFF2-40B4-BE49-F238E27FC236}">
                  <a16:creationId xmlns:a16="http://schemas.microsoft.com/office/drawing/2014/main" id="{D85DBF76-2B6A-FC42-BA88-0A02AB825841}"/>
                </a:ext>
              </a:extLst>
            </p:cNvPr>
            <p:cNvSpPr txBox="1"/>
            <p:nvPr/>
          </p:nvSpPr>
          <p:spPr>
            <a:xfrm>
              <a:off x="0" y="-38100"/>
              <a:ext cx="914369" cy="444500"/>
            </a:xfrm>
            <a:prstGeom prst="rect">
              <a:avLst/>
            </a:prstGeom>
          </p:spPr>
          <p:txBody>
            <a:bodyPr lIns="50800" tIns="50800" rIns="50800" bIns="50800" rtlCol="0" anchor="ctr"/>
            <a:lstStyle/>
            <a:p>
              <a:pPr algn="ctr">
                <a:lnSpc>
                  <a:spcPts val="2659"/>
                </a:lnSpc>
              </a:pPr>
              <a:endParaRPr/>
            </a:p>
          </p:txBody>
        </p:sp>
      </p:grpSp>
      <p:sp>
        <p:nvSpPr>
          <p:cNvPr id="12" name="TextBox 8">
            <a:extLst>
              <a:ext uri="{FF2B5EF4-FFF2-40B4-BE49-F238E27FC236}">
                <a16:creationId xmlns:a16="http://schemas.microsoft.com/office/drawing/2014/main" id="{52D0DADD-904B-0D8A-B416-3C12D42B6B8B}"/>
              </a:ext>
            </a:extLst>
          </p:cNvPr>
          <p:cNvSpPr txBox="1"/>
          <p:nvPr/>
        </p:nvSpPr>
        <p:spPr>
          <a:xfrm>
            <a:off x="176713" y="4076700"/>
            <a:ext cx="13003942" cy="4924425"/>
          </a:xfrm>
          <a:prstGeom prst="rect">
            <a:avLst/>
          </a:prstGeom>
        </p:spPr>
        <p:txBody>
          <a:bodyPr wrap="square" lIns="0" tIns="0" rIns="0" bIns="0" rtlCol="0" anchor="t">
            <a:spAutoFit/>
          </a:bodyPr>
          <a:lstStyle/>
          <a:p>
            <a:pPr marL="571500" indent="-571500" algn="l">
              <a:buFont typeface="Arial" panose="020B0604020202020204" pitchFamily="34" charset="0"/>
              <a:buChar char="•"/>
            </a:pPr>
            <a:r>
              <a:rPr lang="es-AR" sz="4000" dirty="0">
                <a:solidFill>
                  <a:srgbClr val="347571"/>
                </a:solidFill>
                <a:latin typeface="Archivo Black"/>
                <a:ea typeface="Archivo Black"/>
                <a:cs typeface="Archivo Black"/>
                <a:sym typeface="Archivo Black"/>
              </a:rPr>
              <a:t>Granos, cereales y oleaginosas: a valor de mercado al cierre, menos gastos de comercialización</a:t>
            </a:r>
          </a:p>
          <a:p>
            <a:pPr marL="571500" indent="-571500" algn="l">
              <a:buFont typeface="Arial" panose="020B0604020202020204" pitchFamily="34" charset="0"/>
              <a:buChar char="•"/>
            </a:pPr>
            <a:endParaRPr lang="es-AR" sz="4000" dirty="0">
              <a:solidFill>
                <a:srgbClr val="347571"/>
              </a:solidFill>
              <a:latin typeface="Archivo Black"/>
              <a:ea typeface="Archivo Black"/>
              <a:cs typeface="Archivo Black"/>
              <a:sym typeface="Archivo Black"/>
            </a:endParaRPr>
          </a:p>
          <a:p>
            <a:pPr marL="571500" indent="-571500" algn="l">
              <a:buFont typeface="Arial" panose="020B0604020202020204" pitchFamily="34" charset="0"/>
              <a:buChar char="•"/>
            </a:pPr>
            <a:r>
              <a:rPr lang="es-AR" sz="4000" dirty="0">
                <a:solidFill>
                  <a:srgbClr val="347571"/>
                </a:solidFill>
                <a:latin typeface="Archivo Black"/>
                <a:ea typeface="Archivo Black"/>
                <a:cs typeface="Archivo Black"/>
                <a:sym typeface="Archivo Black"/>
              </a:rPr>
              <a:t>Sementeras: se activan los gastos computados para la implantación</a:t>
            </a:r>
          </a:p>
          <a:p>
            <a:pPr marL="571500" indent="-571500" algn="l">
              <a:buFont typeface="Arial" panose="020B0604020202020204" pitchFamily="34" charset="0"/>
              <a:buChar char="•"/>
            </a:pPr>
            <a:endParaRPr lang="es-AR" sz="4000" dirty="0">
              <a:solidFill>
                <a:srgbClr val="347571"/>
              </a:solidFill>
              <a:latin typeface="Archivo Black"/>
              <a:ea typeface="Archivo Black"/>
              <a:cs typeface="Archivo Black"/>
              <a:sym typeface="Archivo Black"/>
            </a:endParaRPr>
          </a:p>
          <a:p>
            <a:pPr marL="571500" indent="-571500" algn="l">
              <a:buFont typeface="Arial" panose="020B0604020202020204" pitchFamily="34" charset="0"/>
              <a:buChar char="•"/>
            </a:pPr>
            <a:r>
              <a:rPr lang="es-AR" sz="4000" dirty="0">
                <a:solidFill>
                  <a:srgbClr val="347571"/>
                </a:solidFill>
                <a:latin typeface="Archivo Black"/>
                <a:ea typeface="Archivo Black"/>
                <a:cs typeface="Archivo Black"/>
                <a:sym typeface="Archivo Black"/>
              </a:rPr>
              <a:t>Insumos: a valor de compra</a:t>
            </a:r>
          </a:p>
        </p:txBody>
      </p:sp>
    </p:spTree>
    <p:extLst>
      <p:ext uri="{BB962C8B-B14F-4D97-AF65-F5344CB8AC3E}">
        <p14:creationId xmlns:p14="http://schemas.microsoft.com/office/powerpoint/2010/main" val="3642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3035645"/>
            <a:chOff x="0" y="0"/>
            <a:chExt cx="4816593" cy="799511"/>
          </a:xfrm>
        </p:grpSpPr>
        <p:sp>
          <p:nvSpPr>
            <p:cNvPr id="3" name="Freeform 3"/>
            <p:cNvSpPr/>
            <p:nvPr/>
          </p:nvSpPr>
          <p:spPr>
            <a:xfrm>
              <a:off x="0" y="0"/>
              <a:ext cx="4816592" cy="799511"/>
            </a:xfrm>
            <a:custGeom>
              <a:avLst/>
              <a:gdLst/>
              <a:ahLst/>
              <a:cxnLst/>
              <a:rect l="l" t="t" r="r" b="b"/>
              <a:pathLst>
                <a:path w="4816592" h="799511">
                  <a:moveTo>
                    <a:pt x="0" y="0"/>
                  </a:moveTo>
                  <a:lnTo>
                    <a:pt x="4816592" y="0"/>
                  </a:lnTo>
                  <a:lnTo>
                    <a:pt x="4816592" y="799511"/>
                  </a:lnTo>
                  <a:lnTo>
                    <a:pt x="0" y="799511"/>
                  </a:lnTo>
                  <a:close/>
                </a:path>
              </a:pathLst>
            </a:custGeom>
            <a:solidFill>
              <a:srgbClr val="299F66"/>
            </a:solidFill>
          </p:spPr>
          <p:txBody>
            <a:bodyPr/>
            <a:lstStyle/>
            <a:p>
              <a:endParaRPr lang="es-AR"/>
            </a:p>
          </p:txBody>
        </p:sp>
        <p:sp>
          <p:nvSpPr>
            <p:cNvPr id="4" name="TextBox 4"/>
            <p:cNvSpPr txBox="1"/>
            <p:nvPr/>
          </p:nvSpPr>
          <p:spPr>
            <a:xfrm>
              <a:off x="0" y="-38100"/>
              <a:ext cx="4816593" cy="83761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62891" y="3438714"/>
            <a:ext cx="2766109" cy="1119694"/>
            <a:chOff x="0" y="0"/>
            <a:chExt cx="447366" cy="406400"/>
          </a:xfrm>
        </p:grpSpPr>
        <p:sp>
          <p:nvSpPr>
            <p:cNvPr id="6" name="Freeform 6"/>
            <p:cNvSpPr/>
            <p:nvPr/>
          </p:nvSpPr>
          <p:spPr>
            <a:xfrm>
              <a:off x="0" y="0"/>
              <a:ext cx="447366" cy="406400"/>
            </a:xfrm>
            <a:custGeom>
              <a:avLst/>
              <a:gdLst/>
              <a:ahLst/>
              <a:cxnLst/>
              <a:rect l="l" t="t" r="r" b="b"/>
              <a:pathLst>
                <a:path w="447366" h="406400">
                  <a:moveTo>
                    <a:pt x="244166" y="0"/>
                  </a:moveTo>
                  <a:lnTo>
                    <a:pt x="0" y="0"/>
                  </a:lnTo>
                  <a:lnTo>
                    <a:pt x="0" y="406400"/>
                  </a:lnTo>
                  <a:lnTo>
                    <a:pt x="244166" y="406400"/>
                  </a:lnTo>
                  <a:lnTo>
                    <a:pt x="447366" y="203200"/>
                  </a:lnTo>
                  <a:lnTo>
                    <a:pt x="244166" y="0"/>
                  </a:lnTo>
                  <a:close/>
                </a:path>
              </a:pathLst>
            </a:custGeom>
            <a:solidFill>
              <a:srgbClr val="299F66"/>
            </a:solidFill>
          </p:spPr>
          <p:txBody>
            <a:bodyPr/>
            <a:lstStyle/>
            <a:p>
              <a:endParaRPr lang="es-AR"/>
            </a:p>
          </p:txBody>
        </p:sp>
        <p:sp>
          <p:nvSpPr>
            <p:cNvPr id="7" name="TextBox 7"/>
            <p:cNvSpPr txBox="1"/>
            <p:nvPr/>
          </p:nvSpPr>
          <p:spPr>
            <a:xfrm>
              <a:off x="0" y="-47625"/>
              <a:ext cx="333066" cy="454025"/>
            </a:xfrm>
            <a:prstGeom prst="rect">
              <a:avLst/>
            </a:prstGeom>
          </p:spPr>
          <p:txBody>
            <a:bodyPr lIns="50800" tIns="50800" rIns="50800" bIns="50800" rtlCol="0" anchor="ctr"/>
            <a:lstStyle/>
            <a:p>
              <a:pPr algn="ctr">
                <a:lnSpc>
                  <a:spcPts val="4199"/>
                </a:lnSpc>
              </a:pPr>
              <a:r>
                <a:rPr lang="en-US" sz="2999" b="1" dirty="0">
                  <a:solidFill>
                    <a:srgbClr val="FFFFFF"/>
                  </a:solidFill>
                  <a:latin typeface="Montserrat Bold"/>
                  <a:ea typeface="Montserrat Bold"/>
                  <a:cs typeface="Montserrat Bold"/>
                  <a:sym typeface="Montserrat Bold"/>
                </a:rPr>
                <a:t>1° Cat.</a:t>
              </a:r>
            </a:p>
          </p:txBody>
        </p:sp>
      </p:grpSp>
      <p:sp>
        <p:nvSpPr>
          <p:cNvPr id="8" name="TextBox 8"/>
          <p:cNvSpPr txBox="1"/>
          <p:nvPr/>
        </p:nvSpPr>
        <p:spPr>
          <a:xfrm>
            <a:off x="1688911" y="1133475"/>
            <a:ext cx="14910179" cy="1337944"/>
          </a:xfrm>
          <a:prstGeom prst="rect">
            <a:avLst/>
          </a:prstGeom>
        </p:spPr>
        <p:txBody>
          <a:bodyPr lIns="0" tIns="0" rIns="0" bIns="0" rtlCol="0" anchor="t">
            <a:spAutoFit/>
          </a:bodyPr>
          <a:lstStyle/>
          <a:p>
            <a:pPr algn="ctr">
              <a:lnSpc>
                <a:spcPts val="10164"/>
              </a:lnSpc>
            </a:pPr>
            <a:r>
              <a:rPr lang="en-US" sz="9499" dirty="0">
                <a:solidFill>
                  <a:srgbClr val="FFFFFF"/>
                </a:solidFill>
                <a:latin typeface="Archivo Black"/>
                <a:ea typeface="Archivo Black"/>
                <a:cs typeface="Archivo Black"/>
                <a:sym typeface="Archivo Black"/>
              </a:rPr>
              <a:t>Tipos de rentas</a:t>
            </a:r>
          </a:p>
        </p:txBody>
      </p:sp>
      <p:grpSp>
        <p:nvGrpSpPr>
          <p:cNvPr id="10" name="Group 10"/>
          <p:cNvGrpSpPr/>
          <p:nvPr/>
        </p:nvGrpSpPr>
        <p:grpSpPr>
          <a:xfrm>
            <a:off x="662891" y="5143500"/>
            <a:ext cx="2766109" cy="1119694"/>
            <a:chOff x="0" y="0"/>
            <a:chExt cx="447366" cy="406400"/>
          </a:xfrm>
        </p:grpSpPr>
        <p:sp>
          <p:nvSpPr>
            <p:cNvPr id="11" name="Freeform 11"/>
            <p:cNvSpPr/>
            <p:nvPr/>
          </p:nvSpPr>
          <p:spPr>
            <a:xfrm>
              <a:off x="0" y="0"/>
              <a:ext cx="447366" cy="406400"/>
            </a:xfrm>
            <a:custGeom>
              <a:avLst/>
              <a:gdLst/>
              <a:ahLst/>
              <a:cxnLst/>
              <a:rect l="l" t="t" r="r" b="b"/>
              <a:pathLst>
                <a:path w="447366" h="406400">
                  <a:moveTo>
                    <a:pt x="244166" y="0"/>
                  </a:moveTo>
                  <a:lnTo>
                    <a:pt x="0" y="0"/>
                  </a:lnTo>
                  <a:lnTo>
                    <a:pt x="0" y="406400"/>
                  </a:lnTo>
                  <a:lnTo>
                    <a:pt x="244166" y="406400"/>
                  </a:lnTo>
                  <a:lnTo>
                    <a:pt x="447366" y="203200"/>
                  </a:lnTo>
                  <a:lnTo>
                    <a:pt x="244166" y="0"/>
                  </a:lnTo>
                  <a:close/>
                </a:path>
              </a:pathLst>
            </a:custGeom>
            <a:solidFill>
              <a:srgbClr val="299F66"/>
            </a:solidFill>
          </p:spPr>
          <p:txBody>
            <a:bodyPr/>
            <a:lstStyle/>
            <a:p>
              <a:endParaRPr lang="es-AR"/>
            </a:p>
          </p:txBody>
        </p:sp>
        <p:sp>
          <p:nvSpPr>
            <p:cNvPr id="12" name="TextBox 12"/>
            <p:cNvSpPr txBox="1"/>
            <p:nvPr/>
          </p:nvSpPr>
          <p:spPr>
            <a:xfrm>
              <a:off x="0" y="-47625"/>
              <a:ext cx="333066" cy="454025"/>
            </a:xfrm>
            <a:prstGeom prst="rect">
              <a:avLst/>
            </a:prstGeom>
          </p:spPr>
          <p:txBody>
            <a:bodyPr lIns="50800" tIns="50800" rIns="50800" bIns="50800" rtlCol="0" anchor="ctr"/>
            <a:lstStyle/>
            <a:p>
              <a:pPr algn="ctr">
                <a:lnSpc>
                  <a:spcPts val="4199"/>
                </a:lnSpc>
              </a:pPr>
              <a:r>
                <a:rPr lang="en-US" sz="2999" b="1" dirty="0">
                  <a:solidFill>
                    <a:srgbClr val="FFFFFF"/>
                  </a:solidFill>
                  <a:latin typeface="Montserrat Bold"/>
                  <a:ea typeface="Montserrat Bold"/>
                  <a:cs typeface="Montserrat Bold"/>
                  <a:sym typeface="Montserrat Bold"/>
                </a:rPr>
                <a:t>2° Cat.</a:t>
              </a:r>
            </a:p>
          </p:txBody>
        </p:sp>
      </p:grpSp>
      <p:grpSp>
        <p:nvGrpSpPr>
          <p:cNvPr id="13" name="Group 13"/>
          <p:cNvGrpSpPr/>
          <p:nvPr/>
        </p:nvGrpSpPr>
        <p:grpSpPr>
          <a:xfrm>
            <a:off x="662891" y="6845831"/>
            <a:ext cx="2766109" cy="1119694"/>
            <a:chOff x="0" y="0"/>
            <a:chExt cx="447366" cy="406400"/>
          </a:xfrm>
        </p:grpSpPr>
        <p:sp>
          <p:nvSpPr>
            <p:cNvPr id="14" name="Freeform 14"/>
            <p:cNvSpPr/>
            <p:nvPr/>
          </p:nvSpPr>
          <p:spPr>
            <a:xfrm>
              <a:off x="0" y="0"/>
              <a:ext cx="447366" cy="406400"/>
            </a:xfrm>
            <a:custGeom>
              <a:avLst/>
              <a:gdLst/>
              <a:ahLst/>
              <a:cxnLst/>
              <a:rect l="l" t="t" r="r" b="b"/>
              <a:pathLst>
                <a:path w="447366" h="406400">
                  <a:moveTo>
                    <a:pt x="244166" y="0"/>
                  </a:moveTo>
                  <a:lnTo>
                    <a:pt x="0" y="0"/>
                  </a:lnTo>
                  <a:lnTo>
                    <a:pt x="0" y="406400"/>
                  </a:lnTo>
                  <a:lnTo>
                    <a:pt x="244166" y="406400"/>
                  </a:lnTo>
                  <a:lnTo>
                    <a:pt x="447366" y="203200"/>
                  </a:lnTo>
                  <a:lnTo>
                    <a:pt x="244166" y="0"/>
                  </a:lnTo>
                  <a:close/>
                </a:path>
              </a:pathLst>
            </a:custGeom>
            <a:solidFill>
              <a:srgbClr val="299F66"/>
            </a:solidFill>
          </p:spPr>
          <p:txBody>
            <a:bodyPr/>
            <a:lstStyle/>
            <a:p>
              <a:endParaRPr lang="es-AR" dirty="0"/>
            </a:p>
          </p:txBody>
        </p:sp>
        <p:sp>
          <p:nvSpPr>
            <p:cNvPr id="15" name="TextBox 15"/>
            <p:cNvSpPr txBox="1"/>
            <p:nvPr/>
          </p:nvSpPr>
          <p:spPr>
            <a:xfrm>
              <a:off x="0" y="-47625"/>
              <a:ext cx="333066" cy="454025"/>
            </a:xfrm>
            <a:prstGeom prst="rect">
              <a:avLst/>
            </a:prstGeom>
          </p:spPr>
          <p:txBody>
            <a:bodyPr lIns="50800" tIns="50800" rIns="50800" bIns="50800" rtlCol="0" anchor="ctr"/>
            <a:lstStyle/>
            <a:p>
              <a:pPr algn="ctr">
                <a:lnSpc>
                  <a:spcPts val="4199"/>
                </a:lnSpc>
              </a:pPr>
              <a:r>
                <a:rPr lang="en-US" sz="2999" b="1" dirty="0">
                  <a:solidFill>
                    <a:srgbClr val="FFFFFF"/>
                  </a:solidFill>
                  <a:latin typeface="Montserrat Bold"/>
                  <a:ea typeface="Montserrat Bold"/>
                  <a:cs typeface="Montserrat Bold"/>
                  <a:sym typeface="Montserrat Bold"/>
                </a:rPr>
                <a:t>3° Cat.</a:t>
              </a:r>
            </a:p>
          </p:txBody>
        </p:sp>
      </p:grpSp>
      <p:grpSp>
        <p:nvGrpSpPr>
          <p:cNvPr id="18" name="Group 13">
            <a:extLst>
              <a:ext uri="{FF2B5EF4-FFF2-40B4-BE49-F238E27FC236}">
                <a16:creationId xmlns:a16="http://schemas.microsoft.com/office/drawing/2014/main" id="{5BBEF971-2EA7-0D3D-1761-C15D4A326158}"/>
              </a:ext>
            </a:extLst>
          </p:cNvPr>
          <p:cNvGrpSpPr/>
          <p:nvPr/>
        </p:nvGrpSpPr>
        <p:grpSpPr>
          <a:xfrm>
            <a:off x="662891" y="8415513"/>
            <a:ext cx="2766109" cy="1383558"/>
            <a:chOff x="0" y="0"/>
            <a:chExt cx="447366" cy="502171"/>
          </a:xfrm>
        </p:grpSpPr>
        <p:sp>
          <p:nvSpPr>
            <p:cNvPr id="19" name="Freeform 14">
              <a:extLst>
                <a:ext uri="{FF2B5EF4-FFF2-40B4-BE49-F238E27FC236}">
                  <a16:creationId xmlns:a16="http://schemas.microsoft.com/office/drawing/2014/main" id="{AA00F17C-A020-99B7-7336-8A929A12FF61}"/>
                </a:ext>
              </a:extLst>
            </p:cNvPr>
            <p:cNvSpPr/>
            <p:nvPr/>
          </p:nvSpPr>
          <p:spPr>
            <a:xfrm>
              <a:off x="0" y="0"/>
              <a:ext cx="447366" cy="406400"/>
            </a:xfrm>
            <a:custGeom>
              <a:avLst/>
              <a:gdLst/>
              <a:ahLst/>
              <a:cxnLst/>
              <a:rect l="l" t="t" r="r" b="b"/>
              <a:pathLst>
                <a:path w="447366" h="406400">
                  <a:moveTo>
                    <a:pt x="244166" y="0"/>
                  </a:moveTo>
                  <a:lnTo>
                    <a:pt x="0" y="0"/>
                  </a:lnTo>
                  <a:lnTo>
                    <a:pt x="0" y="406400"/>
                  </a:lnTo>
                  <a:lnTo>
                    <a:pt x="244166" y="406400"/>
                  </a:lnTo>
                  <a:lnTo>
                    <a:pt x="447366" y="203200"/>
                  </a:lnTo>
                  <a:lnTo>
                    <a:pt x="244166" y="0"/>
                  </a:lnTo>
                  <a:close/>
                </a:path>
              </a:pathLst>
            </a:custGeom>
            <a:solidFill>
              <a:srgbClr val="299F66"/>
            </a:solidFill>
          </p:spPr>
          <p:txBody>
            <a:bodyPr/>
            <a:lstStyle/>
            <a:p>
              <a:endParaRPr lang="es-AR"/>
            </a:p>
          </p:txBody>
        </p:sp>
        <p:sp>
          <p:nvSpPr>
            <p:cNvPr id="20" name="TextBox 15">
              <a:extLst>
                <a:ext uri="{FF2B5EF4-FFF2-40B4-BE49-F238E27FC236}">
                  <a16:creationId xmlns:a16="http://schemas.microsoft.com/office/drawing/2014/main" id="{B663E5D7-9E5E-A0D3-E7D1-BC1FC1A28965}"/>
                </a:ext>
              </a:extLst>
            </p:cNvPr>
            <p:cNvSpPr txBox="1"/>
            <p:nvPr/>
          </p:nvSpPr>
          <p:spPr>
            <a:xfrm>
              <a:off x="0" y="48146"/>
              <a:ext cx="333066" cy="454025"/>
            </a:xfrm>
            <a:prstGeom prst="rect">
              <a:avLst/>
            </a:prstGeom>
          </p:spPr>
          <p:txBody>
            <a:bodyPr lIns="50800" tIns="50800" rIns="50800" bIns="50800" rtlCol="0" anchor="ctr"/>
            <a:lstStyle/>
            <a:p>
              <a:pPr algn="ctr">
                <a:lnSpc>
                  <a:spcPts val="4199"/>
                </a:lnSpc>
              </a:pPr>
              <a:r>
                <a:rPr lang="en-US" sz="2999" b="1" dirty="0">
                  <a:solidFill>
                    <a:srgbClr val="FFFFFF"/>
                  </a:solidFill>
                  <a:latin typeface="Montserrat Bold"/>
                  <a:ea typeface="Montserrat Bold"/>
                  <a:cs typeface="Montserrat Bold"/>
                  <a:sym typeface="Montserrat Bold"/>
                </a:rPr>
                <a:t>4° Cat.</a:t>
              </a:r>
            </a:p>
            <a:p>
              <a:pPr algn="ctr">
                <a:lnSpc>
                  <a:spcPts val="4199"/>
                </a:lnSpc>
              </a:pPr>
              <a:endParaRPr lang="en-US" sz="2999" b="1" dirty="0">
                <a:solidFill>
                  <a:srgbClr val="FFFFFF"/>
                </a:solidFill>
                <a:latin typeface="Montserrat Bold"/>
                <a:ea typeface="Montserrat Bold"/>
                <a:cs typeface="Montserrat Bold"/>
                <a:sym typeface="Montserrat Bold"/>
              </a:endParaRPr>
            </a:p>
          </p:txBody>
        </p:sp>
      </p:grpSp>
      <p:sp>
        <p:nvSpPr>
          <p:cNvPr id="21" name="Rectángulo 20">
            <a:extLst>
              <a:ext uri="{FF2B5EF4-FFF2-40B4-BE49-F238E27FC236}">
                <a16:creationId xmlns:a16="http://schemas.microsoft.com/office/drawing/2014/main" id="{7F24CC91-95CD-EE77-DC1E-5C512898F2AD}"/>
              </a:ext>
            </a:extLst>
          </p:cNvPr>
          <p:cNvSpPr/>
          <p:nvPr/>
        </p:nvSpPr>
        <p:spPr>
          <a:xfrm>
            <a:off x="4343400" y="3468793"/>
            <a:ext cx="6477000" cy="1119694"/>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es-AR" sz="3200" b="1" dirty="0"/>
              <a:t>Locación de inmuebles  </a:t>
            </a:r>
          </a:p>
        </p:txBody>
      </p:sp>
      <p:sp>
        <p:nvSpPr>
          <p:cNvPr id="22" name="Rectángulo 21">
            <a:extLst>
              <a:ext uri="{FF2B5EF4-FFF2-40B4-BE49-F238E27FC236}">
                <a16:creationId xmlns:a16="http://schemas.microsoft.com/office/drawing/2014/main" id="{116DB7D6-0C41-A7C9-A95C-8551630BDB68}"/>
              </a:ext>
            </a:extLst>
          </p:cNvPr>
          <p:cNvSpPr/>
          <p:nvPr/>
        </p:nvSpPr>
        <p:spPr>
          <a:xfrm>
            <a:off x="4331368" y="5138667"/>
            <a:ext cx="6477000" cy="1119694"/>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es-AR" sz="3200" b="1" dirty="0"/>
              <a:t>Rentas de capitales  </a:t>
            </a:r>
          </a:p>
        </p:txBody>
      </p:sp>
      <p:sp>
        <p:nvSpPr>
          <p:cNvPr id="23" name="Rectángulo 22">
            <a:extLst>
              <a:ext uri="{FF2B5EF4-FFF2-40B4-BE49-F238E27FC236}">
                <a16:creationId xmlns:a16="http://schemas.microsoft.com/office/drawing/2014/main" id="{CAF322B0-B037-A5C5-13C7-F51F67434EAD}"/>
              </a:ext>
            </a:extLst>
          </p:cNvPr>
          <p:cNvSpPr/>
          <p:nvPr/>
        </p:nvSpPr>
        <p:spPr>
          <a:xfrm>
            <a:off x="4331368" y="6845831"/>
            <a:ext cx="6477000" cy="1119694"/>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es-AR" sz="3200" b="1" dirty="0"/>
              <a:t>Empresas y sociedades </a:t>
            </a:r>
          </a:p>
        </p:txBody>
      </p:sp>
      <p:sp>
        <p:nvSpPr>
          <p:cNvPr id="24" name="Rectángulo 23">
            <a:extLst>
              <a:ext uri="{FF2B5EF4-FFF2-40B4-BE49-F238E27FC236}">
                <a16:creationId xmlns:a16="http://schemas.microsoft.com/office/drawing/2014/main" id="{C8C1C61C-A0C1-1C67-532B-4DA66B420021}"/>
              </a:ext>
            </a:extLst>
          </p:cNvPr>
          <p:cNvSpPr/>
          <p:nvPr/>
        </p:nvSpPr>
        <p:spPr>
          <a:xfrm>
            <a:off x="4343400" y="8415513"/>
            <a:ext cx="6477000" cy="1119694"/>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es-AR" sz="3000" b="1" dirty="0"/>
              <a:t>Ingresos del trabajo personal en relación de dependencia y otras rentas</a:t>
            </a:r>
          </a:p>
        </p:txBody>
      </p:sp>
      <p:sp>
        <p:nvSpPr>
          <p:cNvPr id="25" name="TextBox 8">
            <a:extLst>
              <a:ext uri="{FF2B5EF4-FFF2-40B4-BE49-F238E27FC236}">
                <a16:creationId xmlns:a16="http://schemas.microsoft.com/office/drawing/2014/main" id="{C667CC0F-55B0-6820-EB12-2D737ED2B78A}"/>
              </a:ext>
            </a:extLst>
          </p:cNvPr>
          <p:cNvSpPr txBox="1"/>
          <p:nvPr/>
        </p:nvSpPr>
        <p:spPr>
          <a:xfrm>
            <a:off x="11049000" y="3255276"/>
            <a:ext cx="4546979" cy="1123641"/>
          </a:xfrm>
          <a:prstGeom prst="rect">
            <a:avLst/>
          </a:prstGeom>
        </p:spPr>
        <p:txBody>
          <a:bodyPr wrap="square" lIns="0" tIns="0" rIns="0" bIns="0" rtlCol="0" anchor="t">
            <a:spAutoFit/>
          </a:bodyPr>
          <a:lstStyle/>
          <a:p>
            <a:pPr algn="ctr">
              <a:lnSpc>
                <a:spcPts val="10164"/>
              </a:lnSpc>
            </a:pPr>
            <a:r>
              <a:rPr lang="en-US" sz="4000" dirty="0">
                <a:latin typeface="Archivo Black"/>
                <a:ea typeface="Archivo Black"/>
                <a:cs typeface="Archivo Black"/>
                <a:sym typeface="Archivo Black"/>
              </a:rPr>
              <a:t>Devengado </a:t>
            </a:r>
          </a:p>
        </p:txBody>
      </p:sp>
      <p:sp>
        <p:nvSpPr>
          <p:cNvPr id="26" name="TextBox 8">
            <a:extLst>
              <a:ext uri="{FF2B5EF4-FFF2-40B4-BE49-F238E27FC236}">
                <a16:creationId xmlns:a16="http://schemas.microsoft.com/office/drawing/2014/main" id="{608F40C1-8BF3-C5FB-11F4-93EB300F87D0}"/>
              </a:ext>
            </a:extLst>
          </p:cNvPr>
          <p:cNvSpPr txBox="1"/>
          <p:nvPr/>
        </p:nvSpPr>
        <p:spPr>
          <a:xfrm>
            <a:off x="11049000" y="4884584"/>
            <a:ext cx="4546979" cy="1123641"/>
          </a:xfrm>
          <a:prstGeom prst="rect">
            <a:avLst/>
          </a:prstGeom>
        </p:spPr>
        <p:txBody>
          <a:bodyPr wrap="square" lIns="0" tIns="0" rIns="0" bIns="0" rtlCol="0" anchor="t">
            <a:spAutoFit/>
          </a:bodyPr>
          <a:lstStyle/>
          <a:p>
            <a:pPr algn="ctr">
              <a:lnSpc>
                <a:spcPts val="10164"/>
              </a:lnSpc>
            </a:pPr>
            <a:r>
              <a:rPr lang="en-US" sz="4000" dirty="0">
                <a:latin typeface="Archivo Black"/>
                <a:ea typeface="Archivo Black"/>
                <a:cs typeface="Archivo Black"/>
                <a:sym typeface="Archivo Black"/>
              </a:rPr>
              <a:t>Percibido </a:t>
            </a:r>
          </a:p>
        </p:txBody>
      </p:sp>
      <p:sp>
        <p:nvSpPr>
          <p:cNvPr id="27" name="TextBox 8">
            <a:extLst>
              <a:ext uri="{FF2B5EF4-FFF2-40B4-BE49-F238E27FC236}">
                <a16:creationId xmlns:a16="http://schemas.microsoft.com/office/drawing/2014/main" id="{2874678B-B9C0-0856-689E-949B71113706}"/>
              </a:ext>
            </a:extLst>
          </p:cNvPr>
          <p:cNvSpPr txBox="1"/>
          <p:nvPr/>
        </p:nvSpPr>
        <p:spPr>
          <a:xfrm>
            <a:off x="11049000" y="6628258"/>
            <a:ext cx="4546979" cy="1123641"/>
          </a:xfrm>
          <a:prstGeom prst="rect">
            <a:avLst/>
          </a:prstGeom>
        </p:spPr>
        <p:txBody>
          <a:bodyPr wrap="square" lIns="0" tIns="0" rIns="0" bIns="0" rtlCol="0" anchor="t">
            <a:spAutoFit/>
          </a:bodyPr>
          <a:lstStyle/>
          <a:p>
            <a:pPr algn="ctr">
              <a:lnSpc>
                <a:spcPts val="10164"/>
              </a:lnSpc>
            </a:pPr>
            <a:r>
              <a:rPr lang="en-US" sz="4000" dirty="0">
                <a:latin typeface="Archivo Black"/>
                <a:ea typeface="Archivo Black"/>
                <a:cs typeface="Archivo Black"/>
                <a:sym typeface="Archivo Black"/>
              </a:rPr>
              <a:t>Devengado </a:t>
            </a:r>
          </a:p>
        </p:txBody>
      </p:sp>
      <p:sp>
        <p:nvSpPr>
          <p:cNvPr id="28" name="TextBox 8">
            <a:extLst>
              <a:ext uri="{FF2B5EF4-FFF2-40B4-BE49-F238E27FC236}">
                <a16:creationId xmlns:a16="http://schemas.microsoft.com/office/drawing/2014/main" id="{CA331C80-4B0E-4206-62EC-09534841FB63}"/>
              </a:ext>
            </a:extLst>
          </p:cNvPr>
          <p:cNvSpPr txBox="1"/>
          <p:nvPr/>
        </p:nvSpPr>
        <p:spPr>
          <a:xfrm>
            <a:off x="11049000" y="8111598"/>
            <a:ext cx="4546979" cy="1123641"/>
          </a:xfrm>
          <a:prstGeom prst="rect">
            <a:avLst/>
          </a:prstGeom>
        </p:spPr>
        <p:txBody>
          <a:bodyPr wrap="square" lIns="0" tIns="0" rIns="0" bIns="0" rtlCol="0" anchor="t">
            <a:spAutoFit/>
          </a:bodyPr>
          <a:lstStyle/>
          <a:p>
            <a:pPr algn="ctr">
              <a:lnSpc>
                <a:spcPts val="10164"/>
              </a:lnSpc>
            </a:pPr>
            <a:r>
              <a:rPr lang="en-US" sz="4000" dirty="0">
                <a:latin typeface="Archivo Black"/>
                <a:ea typeface="Archivo Black"/>
                <a:cs typeface="Archivo Black"/>
                <a:sym typeface="Archivo Black"/>
              </a:rPr>
              <a:t>Percibido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99F66"/>
        </a:solidFill>
        <a:effectLst/>
      </p:bgPr>
    </p:bg>
    <p:spTree>
      <p:nvGrpSpPr>
        <p:cNvPr id="1" name=""/>
        <p:cNvGrpSpPr/>
        <p:nvPr/>
      </p:nvGrpSpPr>
      <p:grpSpPr>
        <a:xfrm>
          <a:off x="0" y="0"/>
          <a:ext cx="0" cy="0"/>
          <a:chOff x="0" y="0"/>
          <a:chExt cx="0" cy="0"/>
        </a:xfrm>
      </p:grpSpPr>
      <p:sp>
        <p:nvSpPr>
          <p:cNvPr id="2" name="Freeform 2"/>
          <p:cNvSpPr/>
          <p:nvPr/>
        </p:nvSpPr>
        <p:spPr>
          <a:xfrm>
            <a:off x="-952516" y="1028700"/>
            <a:ext cx="2911221" cy="8229600"/>
          </a:xfrm>
          <a:custGeom>
            <a:avLst/>
            <a:gdLst/>
            <a:ahLst/>
            <a:cxnLst/>
            <a:rect l="l" t="t" r="r" b="b"/>
            <a:pathLst>
              <a:path w="2911221" h="8229600">
                <a:moveTo>
                  <a:pt x="0" y="0"/>
                </a:moveTo>
                <a:lnTo>
                  <a:pt x="2911221" y="0"/>
                </a:lnTo>
                <a:lnTo>
                  <a:pt x="2911221"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5" name="Freeform 5"/>
          <p:cNvSpPr/>
          <p:nvPr/>
        </p:nvSpPr>
        <p:spPr>
          <a:xfrm>
            <a:off x="16332441" y="1028700"/>
            <a:ext cx="2911221" cy="8229600"/>
          </a:xfrm>
          <a:custGeom>
            <a:avLst/>
            <a:gdLst/>
            <a:ahLst/>
            <a:cxnLst/>
            <a:rect l="l" t="t" r="r" b="b"/>
            <a:pathLst>
              <a:path w="2911221" h="8229600">
                <a:moveTo>
                  <a:pt x="0" y="0"/>
                </a:moveTo>
                <a:lnTo>
                  <a:pt x="2911221" y="0"/>
                </a:lnTo>
                <a:lnTo>
                  <a:pt x="2911221"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pic>
        <p:nvPicPr>
          <p:cNvPr id="6" name="Imagen 5">
            <a:extLst>
              <a:ext uri="{FF2B5EF4-FFF2-40B4-BE49-F238E27FC236}">
                <a16:creationId xmlns:a16="http://schemas.microsoft.com/office/drawing/2014/main" id="{981C1026-2336-DEC2-AB55-11B8495FE02D}"/>
              </a:ext>
            </a:extLst>
          </p:cNvPr>
          <p:cNvPicPr>
            <a:picLocks noChangeAspect="1"/>
          </p:cNvPicPr>
          <p:nvPr/>
        </p:nvPicPr>
        <p:blipFill>
          <a:blip r:embed="rId4"/>
          <a:stretch>
            <a:fillRect/>
          </a:stretch>
        </p:blipFill>
        <p:spPr>
          <a:xfrm>
            <a:off x="2829179" y="1641239"/>
            <a:ext cx="12632788" cy="70045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99F66"/>
        </a:solidFill>
        <a:effectLst/>
      </p:bgPr>
    </p:bg>
    <p:spTree>
      <p:nvGrpSpPr>
        <p:cNvPr id="1" name="">
          <a:extLst>
            <a:ext uri="{FF2B5EF4-FFF2-40B4-BE49-F238E27FC236}">
              <a16:creationId xmlns:a16="http://schemas.microsoft.com/office/drawing/2014/main" id="{621587FC-9BB9-B688-9582-EB2A6139BD0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BD84BED-A55D-63D2-C366-D16B1D6CEC0E}"/>
              </a:ext>
            </a:extLst>
          </p:cNvPr>
          <p:cNvSpPr/>
          <p:nvPr/>
        </p:nvSpPr>
        <p:spPr>
          <a:xfrm>
            <a:off x="-952516" y="1028700"/>
            <a:ext cx="2911221" cy="8229600"/>
          </a:xfrm>
          <a:custGeom>
            <a:avLst/>
            <a:gdLst/>
            <a:ahLst/>
            <a:cxnLst/>
            <a:rect l="l" t="t" r="r" b="b"/>
            <a:pathLst>
              <a:path w="2911221" h="8229600">
                <a:moveTo>
                  <a:pt x="0" y="0"/>
                </a:moveTo>
                <a:lnTo>
                  <a:pt x="2911221" y="0"/>
                </a:lnTo>
                <a:lnTo>
                  <a:pt x="2911221"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5" name="Freeform 5">
            <a:extLst>
              <a:ext uri="{FF2B5EF4-FFF2-40B4-BE49-F238E27FC236}">
                <a16:creationId xmlns:a16="http://schemas.microsoft.com/office/drawing/2014/main" id="{1E5957A5-3A3C-6845-5A07-80C62ECB5EA0}"/>
              </a:ext>
            </a:extLst>
          </p:cNvPr>
          <p:cNvSpPr/>
          <p:nvPr/>
        </p:nvSpPr>
        <p:spPr>
          <a:xfrm>
            <a:off x="16332441" y="1028700"/>
            <a:ext cx="2911221" cy="8229600"/>
          </a:xfrm>
          <a:custGeom>
            <a:avLst/>
            <a:gdLst/>
            <a:ahLst/>
            <a:cxnLst/>
            <a:rect l="l" t="t" r="r" b="b"/>
            <a:pathLst>
              <a:path w="2911221" h="8229600">
                <a:moveTo>
                  <a:pt x="0" y="0"/>
                </a:moveTo>
                <a:lnTo>
                  <a:pt x="2911221" y="0"/>
                </a:lnTo>
                <a:lnTo>
                  <a:pt x="2911221"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pic>
        <p:nvPicPr>
          <p:cNvPr id="3" name="Imagen 2">
            <a:extLst>
              <a:ext uri="{FF2B5EF4-FFF2-40B4-BE49-F238E27FC236}">
                <a16:creationId xmlns:a16="http://schemas.microsoft.com/office/drawing/2014/main" id="{8A950D4E-2988-E07C-69B0-06ADBEFDDAA9}"/>
              </a:ext>
            </a:extLst>
          </p:cNvPr>
          <p:cNvPicPr>
            <a:picLocks noChangeAspect="1"/>
          </p:cNvPicPr>
          <p:nvPr/>
        </p:nvPicPr>
        <p:blipFill>
          <a:blip r:embed="rId4"/>
          <a:stretch>
            <a:fillRect/>
          </a:stretch>
        </p:blipFill>
        <p:spPr>
          <a:xfrm>
            <a:off x="3810000" y="1028700"/>
            <a:ext cx="10134600" cy="9130271"/>
          </a:xfrm>
          <a:prstGeom prst="rect">
            <a:avLst/>
          </a:prstGeom>
        </p:spPr>
      </p:pic>
      <p:sp>
        <p:nvSpPr>
          <p:cNvPr id="4" name="TextBox 3">
            <a:extLst>
              <a:ext uri="{FF2B5EF4-FFF2-40B4-BE49-F238E27FC236}">
                <a16:creationId xmlns:a16="http://schemas.microsoft.com/office/drawing/2014/main" id="{CE8022BB-1301-339A-F10D-87337E51FA18}"/>
              </a:ext>
            </a:extLst>
          </p:cNvPr>
          <p:cNvSpPr txBox="1"/>
          <p:nvPr/>
        </p:nvSpPr>
        <p:spPr>
          <a:xfrm>
            <a:off x="1950684" y="-132484"/>
            <a:ext cx="15392400" cy="2322367"/>
          </a:xfrm>
          <a:prstGeom prst="rect">
            <a:avLst/>
          </a:prstGeom>
        </p:spPr>
        <p:txBody>
          <a:bodyPr wrap="square" lIns="0" tIns="0" rIns="0" bIns="0" rtlCol="0" anchor="t">
            <a:spAutoFit/>
          </a:bodyPr>
          <a:lstStyle/>
          <a:p>
            <a:pPr algn="l">
              <a:lnSpc>
                <a:spcPts val="9309"/>
              </a:lnSpc>
            </a:pPr>
            <a:r>
              <a:rPr lang="en-US" sz="6000" dirty="0">
                <a:solidFill>
                  <a:srgbClr val="FFFFFF"/>
                </a:solidFill>
                <a:latin typeface="Archivo Black"/>
                <a:ea typeface="Archivo Black"/>
                <a:cs typeface="Archivo Black"/>
                <a:sym typeface="Archivo Black"/>
              </a:rPr>
              <a:t>Personas físicas, ganancias 2024</a:t>
            </a:r>
          </a:p>
          <a:p>
            <a:pPr algn="l">
              <a:lnSpc>
                <a:spcPts val="9309"/>
              </a:lnSpc>
            </a:pPr>
            <a:endParaRPr lang="en-US" sz="6600" dirty="0">
              <a:solidFill>
                <a:srgbClr val="FFFFFF"/>
              </a:solidFill>
              <a:latin typeface="Archivo Black"/>
              <a:ea typeface="Archivo Black"/>
              <a:cs typeface="Archivo Black"/>
              <a:sym typeface="Archivo Black"/>
            </a:endParaRPr>
          </a:p>
        </p:txBody>
      </p:sp>
    </p:spTree>
    <p:extLst>
      <p:ext uri="{BB962C8B-B14F-4D97-AF65-F5344CB8AC3E}">
        <p14:creationId xmlns:p14="http://schemas.microsoft.com/office/powerpoint/2010/main" val="250028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3760" y="2503430"/>
            <a:ext cx="10615239" cy="1613349"/>
            <a:chOff x="0" y="0"/>
            <a:chExt cx="2372203" cy="424915"/>
          </a:xfrm>
        </p:grpSpPr>
        <p:sp>
          <p:nvSpPr>
            <p:cNvPr id="3" name="Freeform 3"/>
            <p:cNvSpPr/>
            <p:nvPr/>
          </p:nvSpPr>
          <p:spPr>
            <a:xfrm>
              <a:off x="0" y="0"/>
              <a:ext cx="2372203" cy="424915"/>
            </a:xfrm>
            <a:custGeom>
              <a:avLst/>
              <a:gdLst/>
              <a:ahLst/>
              <a:cxnLst/>
              <a:rect l="l" t="t" r="r" b="b"/>
              <a:pathLst>
                <a:path w="2372203" h="424915">
                  <a:moveTo>
                    <a:pt x="2169003" y="0"/>
                  </a:moveTo>
                  <a:lnTo>
                    <a:pt x="0" y="0"/>
                  </a:lnTo>
                  <a:lnTo>
                    <a:pt x="0" y="424915"/>
                  </a:lnTo>
                  <a:lnTo>
                    <a:pt x="2169003" y="424915"/>
                  </a:lnTo>
                  <a:lnTo>
                    <a:pt x="2372203" y="212457"/>
                  </a:lnTo>
                  <a:lnTo>
                    <a:pt x="2169003" y="0"/>
                  </a:lnTo>
                  <a:close/>
                </a:path>
              </a:pathLst>
            </a:custGeom>
            <a:solidFill>
              <a:srgbClr val="299F66"/>
            </a:solidFill>
          </p:spPr>
          <p:txBody>
            <a:bodyPr/>
            <a:lstStyle/>
            <a:p>
              <a:endParaRPr lang="es-AR" dirty="0"/>
            </a:p>
          </p:txBody>
        </p:sp>
        <p:sp>
          <p:nvSpPr>
            <p:cNvPr id="4" name="TextBox 4"/>
            <p:cNvSpPr txBox="1"/>
            <p:nvPr/>
          </p:nvSpPr>
          <p:spPr>
            <a:xfrm>
              <a:off x="0" y="-38100"/>
              <a:ext cx="2257903" cy="46301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33761" y="0"/>
            <a:ext cx="11194535" cy="1661993"/>
          </a:xfrm>
          <a:prstGeom prst="rect">
            <a:avLst/>
          </a:prstGeom>
        </p:spPr>
        <p:txBody>
          <a:bodyPr wrap="square" lIns="0" tIns="0" rIns="0" bIns="0" rtlCol="0" anchor="t">
            <a:spAutoFit/>
          </a:bodyPr>
          <a:lstStyle/>
          <a:p>
            <a:pPr algn="l"/>
            <a:r>
              <a:rPr lang="en-US" sz="5400" dirty="0">
                <a:solidFill>
                  <a:srgbClr val="347571"/>
                </a:solidFill>
                <a:latin typeface="Archivo Black"/>
                <a:ea typeface="Archivo Black"/>
                <a:cs typeface="Archivo Black"/>
                <a:sym typeface="Archivo Black"/>
              </a:rPr>
              <a:t>Procedimientos para determiner la renta </a:t>
            </a:r>
          </a:p>
        </p:txBody>
      </p:sp>
      <p:sp>
        <p:nvSpPr>
          <p:cNvPr id="7" name="TextBox 7"/>
          <p:cNvSpPr txBox="1"/>
          <p:nvPr/>
        </p:nvSpPr>
        <p:spPr>
          <a:xfrm>
            <a:off x="2224157" y="4188589"/>
            <a:ext cx="6322921" cy="860424"/>
          </a:xfrm>
          <a:prstGeom prst="rect">
            <a:avLst/>
          </a:prstGeom>
        </p:spPr>
        <p:txBody>
          <a:bodyPr lIns="0" tIns="0" rIns="0" bIns="0" rtlCol="0" anchor="t">
            <a:spAutoFit/>
          </a:bodyPr>
          <a:lstStyle/>
          <a:p>
            <a:pPr algn="l">
              <a:lnSpc>
                <a:spcPts val="3500"/>
              </a:lnSpc>
            </a:pPr>
            <a:r>
              <a:rPr lang="en-US" sz="2500" b="1" dirty="0">
                <a:solidFill>
                  <a:srgbClr val="FFFFFF"/>
                </a:solidFill>
                <a:latin typeface="Montserrat Bold"/>
                <a:ea typeface="Montserrat Bold"/>
                <a:cs typeface="Montserrat Bold"/>
                <a:sym typeface="Montserrat Bold"/>
              </a:rPr>
              <a:t>Why should we learn about money and finance?</a:t>
            </a:r>
          </a:p>
        </p:txBody>
      </p:sp>
      <p:sp>
        <p:nvSpPr>
          <p:cNvPr id="8" name="Freeform 8"/>
          <p:cNvSpPr/>
          <p:nvPr/>
        </p:nvSpPr>
        <p:spPr>
          <a:xfrm>
            <a:off x="11348964" y="216471"/>
            <a:ext cx="4776861" cy="3934397"/>
          </a:xfrm>
          <a:custGeom>
            <a:avLst/>
            <a:gdLst/>
            <a:ahLst/>
            <a:cxnLst/>
            <a:rect l="l" t="t" r="r" b="b"/>
            <a:pathLst>
              <a:path w="4776861" h="3934397">
                <a:moveTo>
                  <a:pt x="0" y="0"/>
                </a:moveTo>
                <a:lnTo>
                  <a:pt x="4776861" y="0"/>
                </a:lnTo>
                <a:lnTo>
                  <a:pt x="4776861" y="3934397"/>
                </a:lnTo>
                <a:lnTo>
                  <a:pt x="0" y="3934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9" name="Freeform 9"/>
          <p:cNvSpPr/>
          <p:nvPr/>
        </p:nvSpPr>
        <p:spPr>
          <a:xfrm>
            <a:off x="13443326" y="4150868"/>
            <a:ext cx="3711199" cy="3225369"/>
          </a:xfrm>
          <a:custGeom>
            <a:avLst/>
            <a:gdLst/>
            <a:ahLst/>
            <a:cxnLst/>
            <a:rect l="l" t="t" r="r" b="b"/>
            <a:pathLst>
              <a:path w="3711199" h="3225369">
                <a:moveTo>
                  <a:pt x="0" y="0"/>
                </a:moveTo>
                <a:lnTo>
                  <a:pt x="3711199" y="0"/>
                </a:lnTo>
                <a:lnTo>
                  <a:pt x="3711199" y="3225369"/>
                </a:lnTo>
                <a:lnTo>
                  <a:pt x="0" y="32253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AR"/>
          </a:p>
        </p:txBody>
      </p:sp>
      <p:sp>
        <p:nvSpPr>
          <p:cNvPr id="10" name="Freeform 10"/>
          <p:cNvSpPr/>
          <p:nvPr/>
        </p:nvSpPr>
        <p:spPr>
          <a:xfrm>
            <a:off x="11628296" y="7203158"/>
            <a:ext cx="4776817" cy="2813979"/>
          </a:xfrm>
          <a:custGeom>
            <a:avLst/>
            <a:gdLst/>
            <a:ahLst/>
            <a:cxnLst/>
            <a:rect l="l" t="t" r="r" b="b"/>
            <a:pathLst>
              <a:path w="4776817" h="2813979">
                <a:moveTo>
                  <a:pt x="0" y="0"/>
                </a:moveTo>
                <a:lnTo>
                  <a:pt x="4776817" y="0"/>
                </a:lnTo>
                <a:lnTo>
                  <a:pt x="4776817" y="2813979"/>
                </a:lnTo>
                <a:lnTo>
                  <a:pt x="0" y="28139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AR"/>
          </a:p>
        </p:txBody>
      </p:sp>
      <p:sp>
        <p:nvSpPr>
          <p:cNvPr id="11" name="TextBox 16">
            <a:extLst>
              <a:ext uri="{FF2B5EF4-FFF2-40B4-BE49-F238E27FC236}">
                <a16:creationId xmlns:a16="http://schemas.microsoft.com/office/drawing/2014/main" id="{D037588C-4F89-5C69-1C5C-1CD9C5472782}"/>
              </a:ext>
            </a:extLst>
          </p:cNvPr>
          <p:cNvSpPr txBox="1"/>
          <p:nvPr/>
        </p:nvSpPr>
        <p:spPr>
          <a:xfrm>
            <a:off x="685800" y="2806161"/>
            <a:ext cx="9006958" cy="897682"/>
          </a:xfrm>
          <a:prstGeom prst="rect">
            <a:avLst/>
          </a:prstGeom>
        </p:spPr>
        <p:txBody>
          <a:bodyPr wrap="square" lIns="0" tIns="0" rIns="0" bIns="0" rtlCol="0" anchor="t">
            <a:spAutoFit/>
          </a:bodyPr>
          <a:lstStyle/>
          <a:p>
            <a:pPr algn="l">
              <a:lnSpc>
                <a:spcPts val="3500"/>
              </a:lnSpc>
            </a:pPr>
            <a:r>
              <a:rPr lang="en-US" sz="3200" b="1" dirty="0">
                <a:solidFill>
                  <a:srgbClr val="FFFFFF"/>
                </a:solidFill>
                <a:latin typeface="Montserrat"/>
                <a:ea typeface="Montserrat"/>
                <a:cs typeface="Montserrat"/>
                <a:sym typeface="Montserrat"/>
              </a:rPr>
              <a:t>Estados de resultado: INGRESOS MENOS EGRESOS</a:t>
            </a:r>
          </a:p>
        </p:txBody>
      </p:sp>
      <p:grpSp>
        <p:nvGrpSpPr>
          <p:cNvPr id="12" name="Group 2">
            <a:extLst>
              <a:ext uri="{FF2B5EF4-FFF2-40B4-BE49-F238E27FC236}">
                <a16:creationId xmlns:a16="http://schemas.microsoft.com/office/drawing/2014/main" id="{729F3E80-0682-3302-6E1E-5DB57F2FE80E}"/>
              </a:ext>
            </a:extLst>
          </p:cNvPr>
          <p:cNvGrpSpPr/>
          <p:nvPr/>
        </p:nvGrpSpPr>
        <p:grpSpPr>
          <a:xfrm>
            <a:off x="433759" y="4360357"/>
            <a:ext cx="10649149" cy="5507543"/>
            <a:chOff x="0" y="-38100"/>
            <a:chExt cx="2379781" cy="463015"/>
          </a:xfrm>
        </p:grpSpPr>
        <p:sp>
          <p:nvSpPr>
            <p:cNvPr id="13" name="Freeform 3">
              <a:extLst>
                <a:ext uri="{FF2B5EF4-FFF2-40B4-BE49-F238E27FC236}">
                  <a16:creationId xmlns:a16="http://schemas.microsoft.com/office/drawing/2014/main" id="{B39642FC-ADDC-C0EB-0123-A27D19AEEEE5}"/>
                </a:ext>
              </a:extLst>
            </p:cNvPr>
            <p:cNvSpPr/>
            <p:nvPr/>
          </p:nvSpPr>
          <p:spPr>
            <a:xfrm>
              <a:off x="7578" y="-19050"/>
              <a:ext cx="2372203" cy="424915"/>
            </a:xfrm>
            <a:custGeom>
              <a:avLst/>
              <a:gdLst/>
              <a:ahLst/>
              <a:cxnLst/>
              <a:rect l="l" t="t" r="r" b="b"/>
              <a:pathLst>
                <a:path w="2372203" h="424915">
                  <a:moveTo>
                    <a:pt x="2169003" y="0"/>
                  </a:moveTo>
                  <a:lnTo>
                    <a:pt x="0" y="0"/>
                  </a:lnTo>
                  <a:lnTo>
                    <a:pt x="0" y="424915"/>
                  </a:lnTo>
                  <a:lnTo>
                    <a:pt x="2169003" y="424915"/>
                  </a:lnTo>
                  <a:lnTo>
                    <a:pt x="2372203" y="212457"/>
                  </a:lnTo>
                  <a:lnTo>
                    <a:pt x="2169003" y="0"/>
                  </a:lnTo>
                  <a:close/>
                </a:path>
              </a:pathLst>
            </a:custGeom>
            <a:solidFill>
              <a:srgbClr val="299F66"/>
            </a:solidFill>
          </p:spPr>
          <p:txBody>
            <a:bodyPr/>
            <a:lstStyle/>
            <a:p>
              <a:endParaRPr lang="es-AR" dirty="0"/>
            </a:p>
          </p:txBody>
        </p:sp>
        <p:sp>
          <p:nvSpPr>
            <p:cNvPr id="14" name="TextBox 4">
              <a:extLst>
                <a:ext uri="{FF2B5EF4-FFF2-40B4-BE49-F238E27FC236}">
                  <a16:creationId xmlns:a16="http://schemas.microsoft.com/office/drawing/2014/main" id="{DF0D18A9-2F82-7651-8E38-114F00E6B866}"/>
                </a:ext>
              </a:extLst>
            </p:cNvPr>
            <p:cNvSpPr txBox="1"/>
            <p:nvPr/>
          </p:nvSpPr>
          <p:spPr>
            <a:xfrm>
              <a:off x="0" y="-38100"/>
              <a:ext cx="2257903" cy="463015"/>
            </a:xfrm>
            <a:prstGeom prst="rect">
              <a:avLst/>
            </a:prstGeom>
          </p:spPr>
          <p:txBody>
            <a:bodyPr lIns="50800" tIns="50800" rIns="50800" bIns="50800" rtlCol="0" anchor="ctr"/>
            <a:lstStyle/>
            <a:p>
              <a:pPr algn="ctr">
                <a:lnSpc>
                  <a:spcPts val="2659"/>
                </a:lnSpc>
              </a:pPr>
              <a:endParaRPr/>
            </a:p>
          </p:txBody>
        </p:sp>
      </p:grpSp>
      <p:sp>
        <p:nvSpPr>
          <p:cNvPr id="15" name="TextBox 16">
            <a:extLst>
              <a:ext uri="{FF2B5EF4-FFF2-40B4-BE49-F238E27FC236}">
                <a16:creationId xmlns:a16="http://schemas.microsoft.com/office/drawing/2014/main" id="{A1860AC2-C8D9-B184-8815-FEA8A392E423}"/>
              </a:ext>
            </a:extLst>
          </p:cNvPr>
          <p:cNvSpPr txBox="1"/>
          <p:nvPr/>
        </p:nvSpPr>
        <p:spPr>
          <a:xfrm>
            <a:off x="669758" y="4779297"/>
            <a:ext cx="9901675" cy="4679679"/>
          </a:xfrm>
          <a:prstGeom prst="rect">
            <a:avLst/>
          </a:prstGeom>
        </p:spPr>
        <p:txBody>
          <a:bodyPr wrap="square" lIns="0" tIns="0" rIns="0" bIns="0" rtlCol="0" anchor="t">
            <a:spAutoFit/>
          </a:bodyPr>
          <a:lstStyle/>
          <a:p>
            <a:pPr algn="l">
              <a:lnSpc>
                <a:spcPct val="150000"/>
              </a:lnSpc>
            </a:pPr>
            <a:r>
              <a:rPr lang="es-AR" sz="3200" b="1" dirty="0">
                <a:solidFill>
                  <a:srgbClr val="FFFFFF"/>
                </a:solidFill>
                <a:latin typeface="Montserrat"/>
                <a:ea typeface="Montserrat"/>
                <a:cs typeface="Montserrat"/>
                <a:sym typeface="Montserrat"/>
              </a:rPr>
              <a:t>Estado de situación patrimonial:</a:t>
            </a:r>
          </a:p>
          <a:p>
            <a:pPr marL="457200" indent="-457200" algn="l">
              <a:lnSpc>
                <a:spcPct val="150000"/>
              </a:lnSpc>
              <a:buFont typeface="Wingdings" panose="05000000000000000000" pitchFamily="2" charset="2"/>
              <a:buChar char="Ø"/>
            </a:pPr>
            <a:r>
              <a:rPr lang="es-AR" sz="2900" b="1" dirty="0">
                <a:solidFill>
                  <a:srgbClr val="FFFFFF"/>
                </a:solidFill>
                <a:latin typeface="Montserrat"/>
                <a:ea typeface="Montserrat"/>
                <a:cs typeface="Montserrat"/>
                <a:sym typeface="Montserrat"/>
              </a:rPr>
              <a:t>VALUACIONES DE STOCK: al cierre menos al inicio.</a:t>
            </a:r>
          </a:p>
          <a:p>
            <a:pPr marL="457200" indent="-457200" algn="l">
              <a:lnSpc>
                <a:spcPct val="150000"/>
              </a:lnSpc>
              <a:buFont typeface="Wingdings" panose="05000000000000000000" pitchFamily="2" charset="2"/>
              <a:buChar char="Ø"/>
            </a:pPr>
            <a:r>
              <a:rPr lang="es-AR" sz="2900" b="1" dirty="0">
                <a:solidFill>
                  <a:srgbClr val="FFFFFF"/>
                </a:solidFill>
                <a:latin typeface="Montserrat"/>
                <a:ea typeface="Montserrat"/>
                <a:cs typeface="Montserrat"/>
                <a:sym typeface="Montserrat"/>
              </a:rPr>
              <a:t>VALORIZACIÓN DEL ACTIVO: valor al cierre menos valor al inicio.</a:t>
            </a:r>
          </a:p>
          <a:p>
            <a:pPr marL="457200" indent="-457200" algn="l">
              <a:lnSpc>
                <a:spcPct val="150000"/>
              </a:lnSpc>
              <a:buFont typeface="Wingdings" panose="05000000000000000000" pitchFamily="2" charset="2"/>
              <a:buChar char="Ø"/>
            </a:pPr>
            <a:r>
              <a:rPr lang="es-AR" sz="2900" b="1" dirty="0">
                <a:solidFill>
                  <a:srgbClr val="FFFFFF"/>
                </a:solidFill>
                <a:latin typeface="Montserrat"/>
                <a:ea typeface="Montserrat"/>
                <a:cs typeface="Montserrat"/>
                <a:sym typeface="Montserrat"/>
              </a:rPr>
              <a:t>VALORIZACIÓN DEL PASIVO: valor al cierre menos valor al inicio.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8991600" cy="10287000"/>
            <a:chOff x="0" y="0"/>
            <a:chExt cx="1979017" cy="2709333"/>
          </a:xfrm>
        </p:grpSpPr>
        <p:sp>
          <p:nvSpPr>
            <p:cNvPr id="3" name="Freeform 3"/>
            <p:cNvSpPr/>
            <p:nvPr/>
          </p:nvSpPr>
          <p:spPr>
            <a:xfrm>
              <a:off x="0" y="0"/>
              <a:ext cx="1979017" cy="2709333"/>
            </a:xfrm>
            <a:custGeom>
              <a:avLst/>
              <a:gdLst/>
              <a:ahLst/>
              <a:cxnLst/>
              <a:rect l="l" t="t" r="r" b="b"/>
              <a:pathLst>
                <a:path w="1979017" h="2709333">
                  <a:moveTo>
                    <a:pt x="0" y="0"/>
                  </a:moveTo>
                  <a:lnTo>
                    <a:pt x="1979017" y="0"/>
                  </a:lnTo>
                  <a:lnTo>
                    <a:pt x="1979017" y="2709333"/>
                  </a:lnTo>
                  <a:lnTo>
                    <a:pt x="0" y="2709333"/>
                  </a:lnTo>
                  <a:close/>
                </a:path>
              </a:pathLst>
            </a:custGeom>
            <a:solidFill>
              <a:srgbClr val="299F66"/>
            </a:solidFill>
          </p:spPr>
          <p:txBody>
            <a:bodyPr/>
            <a:lstStyle/>
            <a:p>
              <a:endParaRPr lang="es-AR"/>
            </a:p>
          </p:txBody>
        </p:sp>
        <p:sp>
          <p:nvSpPr>
            <p:cNvPr id="4" name="TextBox 4"/>
            <p:cNvSpPr txBox="1"/>
            <p:nvPr/>
          </p:nvSpPr>
          <p:spPr>
            <a:xfrm>
              <a:off x="0" y="-38100"/>
              <a:ext cx="1979017" cy="27474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805189" y="317997"/>
            <a:ext cx="5381222" cy="2410916"/>
          </a:xfrm>
          <a:prstGeom prst="rect">
            <a:avLst/>
          </a:prstGeom>
        </p:spPr>
        <p:txBody>
          <a:bodyPr lIns="0" tIns="0" rIns="0" bIns="0" rtlCol="0" anchor="t">
            <a:spAutoFit/>
          </a:bodyPr>
          <a:lstStyle/>
          <a:p>
            <a:pPr algn="ctr">
              <a:lnSpc>
                <a:spcPts val="9416"/>
              </a:lnSpc>
            </a:pPr>
            <a:r>
              <a:rPr lang="en-US" sz="8000" u="sng" dirty="0">
                <a:solidFill>
                  <a:srgbClr val="FFFFFF"/>
                </a:solidFill>
                <a:latin typeface="Montserrat Bold" panose="00000800000000000000" charset="0"/>
                <a:ea typeface="Archivo Black"/>
                <a:cs typeface="Archivo Black"/>
                <a:sym typeface="Archivo Black"/>
              </a:rPr>
              <a:t>Balance contable </a:t>
            </a:r>
          </a:p>
        </p:txBody>
      </p:sp>
      <p:grpSp>
        <p:nvGrpSpPr>
          <p:cNvPr id="11" name="Group 11"/>
          <p:cNvGrpSpPr/>
          <p:nvPr/>
        </p:nvGrpSpPr>
        <p:grpSpPr>
          <a:xfrm>
            <a:off x="7003828" y="6210300"/>
            <a:ext cx="3975543" cy="3455108"/>
            <a:chOff x="0" y="0"/>
            <a:chExt cx="5300724" cy="4606811"/>
          </a:xfrm>
        </p:grpSpPr>
        <p:sp>
          <p:nvSpPr>
            <p:cNvPr id="12" name="Freeform 12"/>
            <p:cNvSpPr/>
            <p:nvPr/>
          </p:nvSpPr>
          <p:spPr>
            <a:xfrm>
              <a:off x="0" y="0"/>
              <a:ext cx="5300724" cy="4606811"/>
            </a:xfrm>
            <a:custGeom>
              <a:avLst/>
              <a:gdLst/>
              <a:ahLst/>
              <a:cxnLst/>
              <a:rect l="l" t="t" r="r" b="b"/>
              <a:pathLst>
                <a:path w="5300724" h="4606811">
                  <a:moveTo>
                    <a:pt x="0" y="0"/>
                  </a:moveTo>
                  <a:lnTo>
                    <a:pt x="5300724" y="0"/>
                  </a:lnTo>
                  <a:lnTo>
                    <a:pt x="5300724" y="4606811"/>
                  </a:lnTo>
                  <a:lnTo>
                    <a:pt x="0" y="46068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grpSp>
          <p:nvGrpSpPr>
            <p:cNvPr id="13" name="Group 13"/>
            <p:cNvGrpSpPr/>
            <p:nvPr/>
          </p:nvGrpSpPr>
          <p:grpSpPr>
            <a:xfrm>
              <a:off x="373328" y="1440315"/>
              <a:ext cx="1055763" cy="823449"/>
              <a:chOff x="0" y="0"/>
              <a:chExt cx="634104" cy="494573"/>
            </a:xfrm>
          </p:grpSpPr>
          <p:sp>
            <p:nvSpPr>
              <p:cNvPr id="14" name="Freeform 14"/>
              <p:cNvSpPr/>
              <p:nvPr/>
            </p:nvSpPr>
            <p:spPr>
              <a:xfrm>
                <a:off x="0" y="0"/>
                <a:ext cx="634104" cy="494573"/>
              </a:xfrm>
              <a:custGeom>
                <a:avLst/>
                <a:gdLst/>
                <a:ahLst/>
                <a:cxnLst/>
                <a:rect l="l" t="t" r="r" b="b"/>
                <a:pathLst>
                  <a:path w="634104" h="494573">
                    <a:moveTo>
                      <a:pt x="211482" y="19070"/>
                    </a:moveTo>
                    <a:cubicBezTo>
                      <a:pt x="243886" y="7556"/>
                      <a:pt x="280949" y="0"/>
                      <a:pt x="317223" y="0"/>
                    </a:cubicBezTo>
                    <a:cubicBezTo>
                      <a:pt x="353497" y="0"/>
                      <a:pt x="388402" y="6476"/>
                      <a:pt x="420568" y="17990"/>
                    </a:cubicBezTo>
                    <a:cubicBezTo>
                      <a:pt x="421253" y="18350"/>
                      <a:pt x="421937" y="18350"/>
                      <a:pt x="422622" y="18710"/>
                    </a:cubicBezTo>
                    <a:cubicBezTo>
                      <a:pt x="543419" y="64765"/>
                      <a:pt x="632393" y="186379"/>
                      <a:pt x="634104" y="321433"/>
                    </a:cubicBezTo>
                    <a:lnTo>
                      <a:pt x="634104" y="494573"/>
                    </a:lnTo>
                    <a:lnTo>
                      <a:pt x="0" y="494573"/>
                    </a:lnTo>
                    <a:lnTo>
                      <a:pt x="0" y="321562"/>
                    </a:lnTo>
                    <a:cubicBezTo>
                      <a:pt x="1711" y="185660"/>
                      <a:pt x="89315" y="64045"/>
                      <a:pt x="211482" y="19070"/>
                    </a:cubicBezTo>
                    <a:close/>
                  </a:path>
                </a:pathLst>
              </a:custGeom>
              <a:solidFill>
                <a:srgbClr val="FFFFFF"/>
              </a:solidFill>
            </p:spPr>
            <p:txBody>
              <a:bodyPr/>
              <a:lstStyle/>
              <a:p>
                <a:endParaRPr lang="es-AR"/>
              </a:p>
            </p:txBody>
          </p:sp>
          <p:sp>
            <p:nvSpPr>
              <p:cNvPr id="15" name="TextBox 15"/>
              <p:cNvSpPr txBox="1"/>
              <p:nvPr/>
            </p:nvSpPr>
            <p:spPr>
              <a:xfrm>
                <a:off x="0" y="88900"/>
                <a:ext cx="634104" cy="405673"/>
              </a:xfrm>
              <a:prstGeom prst="rect">
                <a:avLst/>
              </a:prstGeom>
            </p:spPr>
            <p:txBody>
              <a:bodyPr lIns="50800" tIns="50800" rIns="50800" bIns="50800" rtlCol="0" anchor="ctr"/>
              <a:lstStyle/>
              <a:p>
                <a:pPr algn="ctr">
                  <a:lnSpc>
                    <a:spcPts val="2660"/>
                  </a:lnSpc>
                </a:pPr>
                <a:endParaRPr/>
              </a:p>
            </p:txBody>
          </p:sp>
        </p:grpSp>
        <p:grpSp>
          <p:nvGrpSpPr>
            <p:cNvPr id="16" name="Group 16"/>
            <p:cNvGrpSpPr/>
            <p:nvPr/>
          </p:nvGrpSpPr>
          <p:grpSpPr>
            <a:xfrm>
              <a:off x="3871647" y="1479956"/>
              <a:ext cx="1055763" cy="823449"/>
              <a:chOff x="0" y="0"/>
              <a:chExt cx="634104" cy="494573"/>
            </a:xfrm>
          </p:grpSpPr>
          <p:sp>
            <p:nvSpPr>
              <p:cNvPr id="17" name="Freeform 17"/>
              <p:cNvSpPr/>
              <p:nvPr/>
            </p:nvSpPr>
            <p:spPr>
              <a:xfrm>
                <a:off x="0" y="0"/>
                <a:ext cx="634104" cy="494573"/>
              </a:xfrm>
              <a:custGeom>
                <a:avLst/>
                <a:gdLst/>
                <a:ahLst/>
                <a:cxnLst/>
                <a:rect l="l" t="t" r="r" b="b"/>
                <a:pathLst>
                  <a:path w="634104" h="494573">
                    <a:moveTo>
                      <a:pt x="211482" y="19070"/>
                    </a:moveTo>
                    <a:cubicBezTo>
                      <a:pt x="243886" y="7556"/>
                      <a:pt x="280949" y="0"/>
                      <a:pt x="317223" y="0"/>
                    </a:cubicBezTo>
                    <a:cubicBezTo>
                      <a:pt x="353497" y="0"/>
                      <a:pt x="388402" y="6476"/>
                      <a:pt x="420568" y="17990"/>
                    </a:cubicBezTo>
                    <a:cubicBezTo>
                      <a:pt x="421253" y="18350"/>
                      <a:pt x="421937" y="18350"/>
                      <a:pt x="422622" y="18710"/>
                    </a:cubicBezTo>
                    <a:cubicBezTo>
                      <a:pt x="543419" y="64765"/>
                      <a:pt x="632393" y="186379"/>
                      <a:pt x="634104" y="321433"/>
                    </a:cubicBezTo>
                    <a:lnTo>
                      <a:pt x="634104" y="494573"/>
                    </a:lnTo>
                    <a:lnTo>
                      <a:pt x="0" y="494573"/>
                    </a:lnTo>
                    <a:lnTo>
                      <a:pt x="0" y="321562"/>
                    </a:lnTo>
                    <a:cubicBezTo>
                      <a:pt x="1711" y="185660"/>
                      <a:pt x="89315" y="64045"/>
                      <a:pt x="211482" y="19070"/>
                    </a:cubicBezTo>
                    <a:close/>
                  </a:path>
                </a:pathLst>
              </a:custGeom>
              <a:solidFill>
                <a:srgbClr val="FFFFFF"/>
              </a:solidFill>
            </p:spPr>
            <p:txBody>
              <a:bodyPr/>
              <a:lstStyle/>
              <a:p>
                <a:endParaRPr lang="es-AR"/>
              </a:p>
            </p:txBody>
          </p:sp>
          <p:sp>
            <p:nvSpPr>
              <p:cNvPr id="18" name="TextBox 18"/>
              <p:cNvSpPr txBox="1"/>
              <p:nvPr/>
            </p:nvSpPr>
            <p:spPr>
              <a:xfrm>
                <a:off x="0" y="88900"/>
                <a:ext cx="634104" cy="405673"/>
              </a:xfrm>
              <a:prstGeom prst="rect">
                <a:avLst/>
              </a:prstGeom>
            </p:spPr>
            <p:txBody>
              <a:bodyPr lIns="50800" tIns="50800" rIns="50800" bIns="50800" rtlCol="0" anchor="ctr"/>
              <a:lstStyle/>
              <a:p>
                <a:pPr algn="ctr">
                  <a:lnSpc>
                    <a:spcPts val="2660"/>
                  </a:lnSpc>
                </a:pPr>
                <a:endParaRPr/>
              </a:p>
            </p:txBody>
          </p:sp>
        </p:grpSp>
      </p:grpSp>
      <p:sp>
        <p:nvSpPr>
          <p:cNvPr id="19" name="TextBox 19"/>
          <p:cNvSpPr txBox="1"/>
          <p:nvPr/>
        </p:nvSpPr>
        <p:spPr>
          <a:xfrm>
            <a:off x="10303474" y="266700"/>
            <a:ext cx="5676900" cy="2462213"/>
          </a:xfrm>
          <a:prstGeom prst="rect">
            <a:avLst/>
          </a:prstGeom>
        </p:spPr>
        <p:txBody>
          <a:bodyPr wrap="square" lIns="0" tIns="0" rIns="0" bIns="0" rtlCol="0" anchor="t">
            <a:spAutoFit/>
          </a:bodyPr>
          <a:lstStyle/>
          <a:p>
            <a:pPr algn="l"/>
            <a:r>
              <a:rPr lang="en-US" sz="8000" b="1" u="sng" dirty="0">
                <a:solidFill>
                  <a:srgbClr val="347571"/>
                </a:solidFill>
                <a:latin typeface="Montserrat Bold"/>
                <a:ea typeface="Montserrat Bold"/>
                <a:cs typeface="Montserrat Bold"/>
                <a:sym typeface="Montserrat Bold"/>
              </a:rPr>
              <a:t>Balance impositivo </a:t>
            </a:r>
          </a:p>
        </p:txBody>
      </p:sp>
      <p:sp>
        <p:nvSpPr>
          <p:cNvPr id="20" name="TextBox 5">
            <a:extLst>
              <a:ext uri="{FF2B5EF4-FFF2-40B4-BE49-F238E27FC236}">
                <a16:creationId xmlns:a16="http://schemas.microsoft.com/office/drawing/2014/main" id="{8DC4D6D3-A3B4-D4C1-B4A0-30457BDFECD5}"/>
              </a:ext>
            </a:extLst>
          </p:cNvPr>
          <p:cNvSpPr txBox="1"/>
          <p:nvPr/>
        </p:nvSpPr>
        <p:spPr>
          <a:xfrm>
            <a:off x="228600" y="3255645"/>
            <a:ext cx="6354559" cy="2954655"/>
          </a:xfrm>
          <a:prstGeom prst="rect">
            <a:avLst/>
          </a:prstGeom>
        </p:spPr>
        <p:txBody>
          <a:bodyPr wrap="square" lIns="0" tIns="0" rIns="0" bIns="0" rtlCol="0" anchor="t">
            <a:spAutoFit/>
          </a:bodyPr>
          <a:lstStyle/>
          <a:p>
            <a:pPr marL="685800" indent="-685800">
              <a:buFont typeface="Arial" panose="020B0604020202020204" pitchFamily="34" charset="0"/>
              <a:buChar char="•"/>
            </a:pPr>
            <a:r>
              <a:rPr lang="es-AR" sz="4800" dirty="0">
                <a:solidFill>
                  <a:srgbClr val="FFFFFF"/>
                </a:solidFill>
                <a:latin typeface="Montserrat Bold" panose="00000800000000000000" charset="0"/>
                <a:ea typeface="Archivo Black"/>
                <a:cs typeface="Archivo Black"/>
                <a:sym typeface="Archivo Black"/>
              </a:rPr>
              <a:t>Determina el resultado y la evolución del Patrimonio Neto</a:t>
            </a:r>
          </a:p>
        </p:txBody>
      </p:sp>
      <p:sp>
        <p:nvSpPr>
          <p:cNvPr id="21" name="TextBox 19">
            <a:extLst>
              <a:ext uri="{FF2B5EF4-FFF2-40B4-BE49-F238E27FC236}">
                <a16:creationId xmlns:a16="http://schemas.microsoft.com/office/drawing/2014/main" id="{47688EE2-EF40-874A-4E43-D73E48C227B5}"/>
              </a:ext>
            </a:extLst>
          </p:cNvPr>
          <p:cNvSpPr txBox="1"/>
          <p:nvPr/>
        </p:nvSpPr>
        <p:spPr>
          <a:xfrm>
            <a:off x="10897452" y="3275935"/>
            <a:ext cx="6703795" cy="4431983"/>
          </a:xfrm>
          <a:prstGeom prst="rect">
            <a:avLst/>
          </a:prstGeom>
        </p:spPr>
        <p:txBody>
          <a:bodyPr wrap="square" lIns="0" tIns="0" rIns="0" bIns="0" rtlCol="0" anchor="t">
            <a:spAutoFit/>
          </a:bodyPr>
          <a:lstStyle/>
          <a:p>
            <a:pPr marL="685800" indent="-685800" algn="l">
              <a:buFont typeface="Arial" panose="020B0604020202020204" pitchFamily="34" charset="0"/>
              <a:buChar char="•"/>
            </a:pPr>
            <a:r>
              <a:rPr lang="es-AR" sz="4800" b="1" dirty="0">
                <a:solidFill>
                  <a:srgbClr val="347571"/>
                </a:solidFill>
                <a:latin typeface="Montserrat Bold"/>
                <a:ea typeface="Montserrat Bold"/>
                <a:cs typeface="Montserrat Bold"/>
                <a:sym typeface="Montserrat Bold"/>
              </a:rPr>
              <a:t>Del resultado contable se hacen los ajustes admitidos por ley y se determina el monto a tributar.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99F66"/>
        </a:solidFill>
        <a:effectLst/>
      </p:bgPr>
    </p:bg>
    <p:spTree>
      <p:nvGrpSpPr>
        <p:cNvPr id="1" name=""/>
        <p:cNvGrpSpPr/>
        <p:nvPr/>
      </p:nvGrpSpPr>
      <p:grpSpPr>
        <a:xfrm>
          <a:off x="0" y="0"/>
          <a:ext cx="0" cy="0"/>
          <a:chOff x="0" y="0"/>
          <a:chExt cx="0" cy="0"/>
        </a:xfrm>
      </p:grpSpPr>
      <p:sp>
        <p:nvSpPr>
          <p:cNvPr id="2" name="TextBox 2"/>
          <p:cNvSpPr txBox="1"/>
          <p:nvPr/>
        </p:nvSpPr>
        <p:spPr>
          <a:xfrm>
            <a:off x="5257800" y="3848100"/>
            <a:ext cx="12573000" cy="4039567"/>
          </a:xfrm>
          <a:prstGeom prst="rect">
            <a:avLst/>
          </a:prstGeom>
        </p:spPr>
        <p:txBody>
          <a:bodyPr wrap="square" lIns="0" tIns="0" rIns="0" bIns="0" rtlCol="0" anchor="t">
            <a:spAutoFit/>
          </a:bodyPr>
          <a:lstStyle/>
          <a:p>
            <a:pPr marL="269877" lvl="1" algn="l">
              <a:lnSpc>
                <a:spcPts val="3500"/>
              </a:lnSpc>
            </a:pPr>
            <a:r>
              <a:rPr lang="en-US" sz="3200" b="1" dirty="0">
                <a:solidFill>
                  <a:srgbClr val="FFFFFF"/>
                </a:solidFill>
                <a:latin typeface="Montserrat"/>
                <a:ea typeface="Montserrat"/>
                <a:cs typeface="Montserrat"/>
                <a:sym typeface="Montserrat"/>
              </a:rPr>
              <a:t>Resultado neto contable</a:t>
            </a:r>
          </a:p>
          <a:p>
            <a:pPr marL="269877" lvl="1" algn="l">
              <a:lnSpc>
                <a:spcPts val="3500"/>
              </a:lnSpc>
            </a:pPr>
            <a:r>
              <a:rPr lang="en-US" sz="3200" b="1" dirty="0">
                <a:solidFill>
                  <a:srgbClr val="FFFFFF"/>
                </a:solidFill>
                <a:latin typeface="Montserrat"/>
                <a:ea typeface="Montserrat"/>
                <a:cs typeface="Montserrat"/>
                <a:sym typeface="Montserrat"/>
              </a:rPr>
              <a:t> </a:t>
            </a:r>
          </a:p>
          <a:p>
            <a:pPr marL="269877" lvl="1" algn="l">
              <a:lnSpc>
                <a:spcPts val="3500"/>
              </a:lnSpc>
            </a:pPr>
            <a:r>
              <a:rPr lang="en-US" sz="3200" b="1" dirty="0">
                <a:solidFill>
                  <a:srgbClr val="FFFFFF"/>
                </a:solidFill>
                <a:latin typeface="Montserrat"/>
                <a:ea typeface="Montserrat"/>
                <a:cs typeface="Montserrat"/>
                <a:sym typeface="Montserrat"/>
              </a:rPr>
              <a:t>(+) Gastos no deducibles</a:t>
            </a:r>
          </a:p>
          <a:p>
            <a:pPr marL="269877" lvl="1" algn="l">
              <a:lnSpc>
                <a:spcPts val="3500"/>
              </a:lnSpc>
            </a:pPr>
            <a:endParaRPr lang="en-US" sz="3200" b="1" dirty="0">
              <a:solidFill>
                <a:srgbClr val="FFFFFF"/>
              </a:solidFill>
              <a:latin typeface="Montserrat"/>
              <a:ea typeface="Montserrat"/>
              <a:cs typeface="Montserrat"/>
              <a:sym typeface="Montserrat"/>
            </a:endParaRPr>
          </a:p>
          <a:p>
            <a:pPr marL="269877" lvl="1" algn="l">
              <a:lnSpc>
                <a:spcPts val="3500"/>
              </a:lnSpc>
            </a:pPr>
            <a:r>
              <a:rPr lang="en-US" sz="3200" b="1" dirty="0">
                <a:solidFill>
                  <a:srgbClr val="FFFFFF"/>
                </a:solidFill>
                <a:latin typeface="Montserrat"/>
                <a:ea typeface="Montserrat"/>
                <a:cs typeface="Montserrat"/>
                <a:sym typeface="Montserrat"/>
              </a:rPr>
              <a:t>(-) Ganancias no alcanzadas</a:t>
            </a:r>
          </a:p>
          <a:p>
            <a:pPr marL="269877" lvl="1" algn="l">
              <a:lnSpc>
                <a:spcPts val="3500"/>
              </a:lnSpc>
            </a:pPr>
            <a:endParaRPr lang="en-US" sz="3200" b="1" dirty="0">
              <a:solidFill>
                <a:srgbClr val="FFFFFF"/>
              </a:solidFill>
              <a:latin typeface="Montserrat"/>
              <a:ea typeface="Montserrat"/>
              <a:cs typeface="Montserrat"/>
              <a:sym typeface="Montserrat"/>
            </a:endParaRPr>
          </a:p>
          <a:p>
            <a:pPr marL="269877" lvl="1" algn="l">
              <a:lnSpc>
                <a:spcPts val="3500"/>
              </a:lnSpc>
            </a:pPr>
            <a:r>
              <a:rPr lang="en-US" sz="3200" b="1" u="sng" dirty="0">
                <a:solidFill>
                  <a:srgbClr val="FFFFFF"/>
                </a:solidFill>
                <a:latin typeface="Montserrat"/>
                <a:ea typeface="Montserrat"/>
                <a:cs typeface="Montserrat"/>
                <a:sym typeface="Montserrat"/>
              </a:rPr>
              <a:t>(+) (-) Otros ajustes impositivos</a:t>
            </a:r>
          </a:p>
          <a:p>
            <a:pPr marL="269877" lvl="1" algn="l">
              <a:lnSpc>
                <a:spcPts val="3500"/>
              </a:lnSpc>
            </a:pPr>
            <a:endParaRPr lang="en-US" sz="3200" b="1" dirty="0">
              <a:solidFill>
                <a:srgbClr val="FFFFFF"/>
              </a:solidFill>
              <a:latin typeface="Montserrat"/>
              <a:ea typeface="Montserrat"/>
              <a:cs typeface="Montserrat"/>
              <a:sym typeface="Montserrat"/>
            </a:endParaRPr>
          </a:p>
          <a:p>
            <a:pPr marL="269877" lvl="1" algn="l">
              <a:lnSpc>
                <a:spcPts val="3500"/>
              </a:lnSpc>
            </a:pPr>
            <a:r>
              <a:rPr lang="en-US" sz="3200" b="1" dirty="0">
                <a:solidFill>
                  <a:srgbClr val="FFFFFF"/>
                </a:solidFill>
                <a:latin typeface="Montserrat"/>
                <a:ea typeface="Montserrat"/>
                <a:cs typeface="Montserrat"/>
                <a:sym typeface="Montserrat"/>
              </a:rPr>
              <a:t>= RESULTADO IMPOSITIVO </a:t>
            </a:r>
            <a:r>
              <a:rPr lang="en-US" sz="4400" b="1" dirty="0">
                <a:solidFill>
                  <a:srgbClr val="FFFFFF"/>
                </a:solidFill>
                <a:latin typeface="Montserrat"/>
                <a:ea typeface="Montserrat"/>
                <a:cs typeface="Montserrat"/>
                <a:sym typeface="Montserrat"/>
              </a:rPr>
              <a:t>→</a:t>
            </a:r>
            <a:r>
              <a:rPr lang="en-US" sz="3200" b="1" dirty="0">
                <a:solidFill>
                  <a:srgbClr val="FFFFFF"/>
                </a:solidFill>
                <a:latin typeface="Montserrat"/>
                <a:ea typeface="Montserrat"/>
                <a:cs typeface="Montserrat"/>
                <a:sym typeface="Montserrat"/>
              </a:rPr>
              <a:t> GANANCIA O QUEBRANTO </a:t>
            </a:r>
          </a:p>
        </p:txBody>
      </p:sp>
      <p:sp>
        <p:nvSpPr>
          <p:cNvPr id="3" name="TextBox 3"/>
          <p:cNvSpPr txBox="1"/>
          <p:nvPr/>
        </p:nvSpPr>
        <p:spPr>
          <a:xfrm>
            <a:off x="5562600" y="419100"/>
            <a:ext cx="10724654" cy="2397195"/>
          </a:xfrm>
          <a:prstGeom prst="rect">
            <a:avLst/>
          </a:prstGeom>
        </p:spPr>
        <p:txBody>
          <a:bodyPr lIns="0" tIns="0" rIns="0" bIns="0" rtlCol="0" anchor="t">
            <a:spAutoFit/>
          </a:bodyPr>
          <a:lstStyle/>
          <a:p>
            <a:pPr algn="l">
              <a:lnSpc>
                <a:spcPts val="9309"/>
              </a:lnSpc>
            </a:pPr>
            <a:r>
              <a:rPr lang="en-US" sz="8700" dirty="0">
                <a:solidFill>
                  <a:srgbClr val="FFFFFF"/>
                </a:solidFill>
                <a:latin typeface="Archivo Black"/>
                <a:ea typeface="Archivo Black"/>
                <a:cs typeface="Archivo Black"/>
                <a:sym typeface="Archivo Black"/>
              </a:rPr>
              <a:t>Mecánica de liquidación</a:t>
            </a:r>
          </a:p>
        </p:txBody>
      </p:sp>
      <p:grpSp>
        <p:nvGrpSpPr>
          <p:cNvPr id="4" name="Group 4"/>
          <p:cNvGrpSpPr/>
          <p:nvPr/>
        </p:nvGrpSpPr>
        <p:grpSpPr>
          <a:xfrm>
            <a:off x="-1535059" y="0"/>
            <a:ext cx="6598724" cy="13197448"/>
            <a:chOff x="0" y="0"/>
            <a:chExt cx="8798298" cy="17596597"/>
          </a:xfrm>
        </p:grpSpPr>
        <p:sp>
          <p:nvSpPr>
            <p:cNvPr id="5" name="Freeform 5"/>
            <p:cNvSpPr/>
            <p:nvPr/>
          </p:nvSpPr>
          <p:spPr>
            <a:xfrm>
              <a:off x="0" y="0"/>
              <a:ext cx="8798298" cy="8798298"/>
            </a:xfrm>
            <a:custGeom>
              <a:avLst/>
              <a:gdLst/>
              <a:ahLst/>
              <a:cxnLst/>
              <a:rect l="l" t="t" r="r" b="b"/>
              <a:pathLst>
                <a:path w="8798298" h="8798298">
                  <a:moveTo>
                    <a:pt x="0" y="0"/>
                  </a:moveTo>
                  <a:lnTo>
                    <a:pt x="8798298" y="0"/>
                  </a:lnTo>
                  <a:lnTo>
                    <a:pt x="8798298" y="8798298"/>
                  </a:lnTo>
                  <a:lnTo>
                    <a:pt x="0" y="8798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sp>
          <p:nvSpPr>
            <p:cNvPr id="6" name="Freeform 6"/>
            <p:cNvSpPr/>
            <p:nvPr/>
          </p:nvSpPr>
          <p:spPr>
            <a:xfrm>
              <a:off x="0" y="8798298"/>
              <a:ext cx="8798298" cy="8798298"/>
            </a:xfrm>
            <a:custGeom>
              <a:avLst/>
              <a:gdLst/>
              <a:ahLst/>
              <a:cxnLst/>
              <a:rect l="l" t="t" r="r" b="b"/>
              <a:pathLst>
                <a:path w="8798298" h="8798298">
                  <a:moveTo>
                    <a:pt x="0" y="0"/>
                  </a:moveTo>
                  <a:lnTo>
                    <a:pt x="8798298" y="0"/>
                  </a:lnTo>
                  <a:lnTo>
                    <a:pt x="8798298" y="8798299"/>
                  </a:lnTo>
                  <a:lnTo>
                    <a:pt x="0" y="87982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AR"/>
            </a:p>
          </p:txBody>
        </p:sp>
      </p:grpSp>
      <p:grpSp>
        <p:nvGrpSpPr>
          <p:cNvPr id="7" name="Group 7"/>
          <p:cNvGrpSpPr/>
          <p:nvPr/>
        </p:nvGrpSpPr>
        <p:grpSpPr>
          <a:xfrm>
            <a:off x="5063665" y="0"/>
            <a:ext cx="47625" cy="10287000"/>
            <a:chOff x="0" y="0"/>
            <a:chExt cx="12543" cy="2709333"/>
          </a:xfrm>
        </p:grpSpPr>
        <p:sp>
          <p:nvSpPr>
            <p:cNvPr id="8" name="Freeform 8"/>
            <p:cNvSpPr/>
            <p:nvPr/>
          </p:nvSpPr>
          <p:spPr>
            <a:xfrm>
              <a:off x="0" y="0"/>
              <a:ext cx="12543" cy="2709333"/>
            </a:xfrm>
            <a:custGeom>
              <a:avLst/>
              <a:gdLst/>
              <a:ahLst/>
              <a:cxnLst/>
              <a:rect l="l" t="t" r="r" b="b"/>
              <a:pathLst>
                <a:path w="12543" h="2709333">
                  <a:moveTo>
                    <a:pt x="0" y="0"/>
                  </a:moveTo>
                  <a:lnTo>
                    <a:pt x="12543" y="0"/>
                  </a:lnTo>
                  <a:lnTo>
                    <a:pt x="12543" y="2709333"/>
                  </a:lnTo>
                  <a:lnTo>
                    <a:pt x="0" y="2709333"/>
                  </a:lnTo>
                  <a:close/>
                </a:path>
              </a:pathLst>
            </a:custGeom>
            <a:solidFill>
              <a:srgbClr val="E3F6E9"/>
            </a:solidFill>
          </p:spPr>
          <p:txBody>
            <a:bodyPr/>
            <a:lstStyle/>
            <a:p>
              <a:endParaRPr lang="es-AR"/>
            </a:p>
          </p:txBody>
        </p:sp>
        <p:sp>
          <p:nvSpPr>
            <p:cNvPr id="9" name="TextBox 9"/>
            <p:cNvSpPr txBox="1"/>
            <p:nvPr/>
          </p:nvSpPr>
          <p:spPr>
            <a:xfrm>
              <a:off x="0" y="-38100"/>
              <a:ext cx="12543" cy="2747433"/>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theme/theme1.xml><?xml version="1.0" encoding="utf-8"?>
<a:theme xmlns:a="http://schemas.openxmlformats.org/drawingml/2006/main" name="Office Them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TotalTime>
  <Words>1368</Words>
  <Application>Microsoft Office PowerPoint</Application>
  <PresentationFormat>Personalizado</PresentationFormat>
  <Paragraphs>227</Paragraphs>
  <Slides>30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30</vt:i4>
      </vt:variant>
    </vt:vector>
  </HeadingPairs>
  <TitlesOfParts>
    <vt:vector size="38" baseType="lpstr">
      <vt:lpstr>Wingdings</vt:lpstr>
      <vt:lpstr>Archivo Black</vt:lpstr>
      <vt:lpstr>Arial</vt:lpstr>
      <vt:lpstr>Garamond</vt:lpstr>
      <vt:lpstr>Montserrat Bold</vt:lpstr>
      <vt:lpstr>Calibri</vt:lpstr>
      <vt:lpstr>Montserrat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Money and Finance Education Presentation in Green and White Flat Graphic Style</dc:title>
  <cp:lastModifiedBy>gino fabbro</cp:lastModifiedBy>
  <cp:revision>7</cp:revision>
  <dcterms:created xsi:type="dcterms:W3CDTF">2006-08-16T00:00:00Z</dcterms:created>
  <dcterms:modified xsi:type="dcterms:W3CDTF">2025-05-27T00:59:35Z</dcterms:modified>
  <dc:identifier>DAGj6c76SfY</dc:identifier>
</cp:coreProperties>
</file>