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78" r:id="rId2"/>
    <p:sldId id="279" r:id="rId3"/>
    <p:sldId id="280" r:id="rId4"/>
    <p:sldId id="281" r:id="rId5"/>
    <p:sldId id="282" r:id="rId6"/>
    <p:sldId id="283" r:id="rId7"/>
    <p:sldId id="284" r:id="rId8"/>
    <p:sldId id="285" r:id="rId9"/>
    <p:sldId id="338" r:id="rId10"/>
    <p:sldId id="286" r:id="rId11"/>
    <p:sldId id="287" r:id="rId12"/>
    <p:sldId id="288" r:id="rId13"/>
    <p:sldId id="289" r:id="rId14"/>
    <p:sldId id="290" r:id="rId15"/>
    <p:sldId id="291" r:id="rId16"/>
    <p:sldId id="292" r:id="rId17"/>
    <p:sldId id="293" r:id="rId18"/>
    <p:sldId id="294" r:id="rId19"/>
    <p:sldId id="296" r:id="rId20"/>
    <p:sldId id="297" r:id="rId21"/>
    <p:sldId id="298" r:id="rId22"/>
    <p:sldId id="299" r:id="rId23"/>
    <p:sldId id="302" r:id="rId24"/>
    <p:sldId id="303" r:id="rId25"/>
    <p:sldId id="304" r:id="rId26"/>
    <p:sldId id="313" r:id="rId27"/>
    <p:sldId id="314" r:id="rId28"/>
    <p:sldId id="315" r:id="rId29"/>
    <p:sldId id="316" r:id="rId30"/>
    <p:sldId id="318" r:id="rId31"/>
    <p:sldId id="319" r:id="rId32"/>
    <p:sldId id="320" r:id="rId33"/>
    <p:sldId id="321" r:id="rId34"/>
    <p:sldId id="323" r:id="rId35"/>
    <p:sldId id="324" r:id="rId36"/>
    <p:sldId id="325" r:id="rId37"/>
    <p:sldId id="327" r:id="rId38"/>
    <p:sldId id="328" r:id="rId39"/>
    <p:sldId id="329" r:id="rId40"/>
    <p:sldId id="330" r:id="rId41"/>
    <p:sldId id="331" r:id="rId42"/>
    <p:sldId id="332" r:id="rId43"/>
    <p:sldId id="277" r:id="rId44"/>
    <p:sldId id="258" r:id="rId45"/>
    <p:sldId id="259" r:id="rId46"/>
    <p:sldId id="260" r:id="rId47"/>
    <p:sldId id="261" r:id="rId48"/>
    <p:sldId id="272" r:id="rId49"/>
    <p:sldId id="275" r:id="rId50"/>
    <p:sldId id="274" r:id="rId51"/>
    <p:sldId id="333" r:id="rId52"/>
    <p:sldId id="339" r:id="rId53"/>
    <p:sldId id="340" r:id="rId54"/>
    <p:sldId id="341" r:id="rId55"/>
    <p:sldId id="334" r:id="rId56"/>
    <p:sldId id="335" r:id="rId57"/>
    <p:sldId id="336" r:id="rId58"/>
    <p:sldId id="337" r:id="rId59"/>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F41C909D-9391-49B3-BE0F-C06B0E0F4161}" type="datetimeFigureOut">
              <a:rPr lang="es-AR"/>
              <a:pPr>
                <a:defRPr/>
              </a:pPr>
              <a:t>2/6/2020</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AR"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AR"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919F4F6-5374-4E76-87DA-649AD8AAEF48}" type="slidenum">
              <a:rPr lang="es-AR"/>
              <a:pPr/>
              <a:t>‹Nº›</a:t>
            </a:fld>
            <a:endParaRPr lang="es-AR"/>
          </a:p>
        </p:txBody>
      </p:sp>
    </p:spTree>
    <p:extLst>
      <p:ext uri="{BB962C8B-B14F-4D97-AF65-F5344CB8AC3E}">
        <p14:creationId xmlns:p14="http://schemas.microsoft.com/office/powerpoint/2010/main" val="39115551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AR"/>
          </a:p>
        </p:txBody>
      </p:sp>
      <p:sp>
        <p:nvSpPr>
          <p:cNvPr id="153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B9A6314-1FB1-4DF5-B457-E97BA01B58B8}" type="slidenum">
              <a:rPr lang="es-AR"/>
              <a:pPr/>
              <a:t>12</a:t>
            </a:fld>
            <a:endParaRPr lang="es-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085DDC43-394E-4CBB-A60D-D8ACCB5DE731}" type="slidenum">
              <a:rPr lang="es-ES"/>
              <a:pPr/>
              <a:t>‹Nº›</a:t>
            </a:fld>
            <a:endParaRPr lang="es-ES"/>
          </a:p>
        </p:txBody>
      </p:sp>
    </p:spTree>
    <p:extLst>
      <p:ext uri="{BB962C8B-B14F-4D97-AF65-F5344CB8AC3E}">
        <p14:creationId xmlns:p14="http://schemas.microsoft.com/office/powerpoint/2010/main" val="375786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E0C99521-001F-464D-B3E6-AE5EDC3BBAD0}" type="slidenum">
              <a:rPr lang="es-ES"/>
              <a:pPr/>
              <a:t>‹Nº›</a:t>
            </a:fld>
            <a:endParaRPr lang="es-ES"/>
          </a:p>
        </p:txBody>
      </p:sp>
    </p:spTree>
    <p:extLst>
      <p:ext uri="{BB962C8B-B14F-4D97-AF65-F5344CB8AC3E}">
        <p14:creationId xmlns:p14="http://schemas.microsoft.com/office/powerpoint/2010/main" val="753249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1D5DC7AA-5D89-4997-84FF-C8EA7F9D350F}" type="slidenum">
              <a:rPr lang="es-ES"/>
              <a:pPr/>
              <a:t>‹Nº›</a:t>
            </a:fld>
            <a:endParaRPr lang="es-ES"/>
          </a:p>
        </p:txBody>
      </p:sp>
    </p:spTree>
    <p:extLst>
      <p:ext uri="{BB962C8B-B14F-4D97-AF65-F5344CB8AC3E}">
        <p14:creationId xmlns:p14="http://schemas.microsoft.com/office/powerpoint/2010/main" val="1082056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A543F93E-08AF-4FE3-AE63-4EE1728BDCC9}" type="slidenum">
              <a:rPr lang="es-ES"/>
              <a:pPr/>
              <a:t>‹Nº›</a:t>
            </a:fld>
            <a:endParaRPr lang="es-ES"/>
          </a:p>
        </p:txBody>
      </p:sp>
    </p:spTree>
    <p:extLst>
      <p:ext uri="{BB962C8B-B14F-4D97-AF65-F5344CB8AC3E}">
        <p14:creationId xmlns:p14="http://schemas.microsoft.com/office/powerpoint/2010/main" val="3453342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B969F98B-0ABC-4388-9D50-28317666A9D4}" type="slidenum">
              <a:rPr lang="es-ES"/>
              <a:pPr/>
              <a:t>‹Nº›</a:t>
            </a:fld>
            <a:endParaRPr lang="es-ES"/>
          </a:p>
        </p:txBody>
      </p:sp>
    </p:spTree>
    <p:extLst>
      <p:ext uri="{BB962C8B-B14F-4D97-AF65-F5344CB8AC3E}">
        <p14:creationId xmlns:p14="http://schemas.microsoft.com/office/powerpoint/2010/main" val="244533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1018D095-82D2-45E4-B030-9F14E4BDDCE6}" type="slidenum">
              <a:rPr lang="es-ES"/>
              <a:pPr/>
              <a:t>‹Nº›</a:t>
            </a:fld>
            <a:endParaRPr lang="es-ES"/>
          </a:p>
        </p:txBody>
      </p:sp>
    </p:spTree>
    <p:extLst>
      <p:ext uri="{BB962C8B-B14F-4D97-AF65-F5344CB8AC3E}">
        <p14:creationId xmlns:p14="http://schemas.microsoft.com/office/powerpoint/2010/main" val="29536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fld id="{F99C0819-DFE8-4F2E-A052-524E0CF57241}" type="slidenum">
              <a:rPr lang="es-ES"/>
              <a:pPr/>
              <a:t>‹Nº›</a:t>
            </a:fld>
            <a:endParaRPr lang="es-ES"/>
          </a:p>
        </p:txBody>
      </p:sp>
    </p:spTree>
    <p:extLst>
      <p:ext uri="{BB962C8B-B14F-4D97-AF65-F5344CB8AC3E}">
        <p14:creationId xmlns:p14="http://schemas.microsoft.com/office/powerpoint/2010/main" val="4046627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fld id="{98FBC8A6-3149-417F-8DE8-E429119FB87F}" type="slidenum">
              <a:rPr lang="es-ES"/>
              <a:pPr/>
              <a:t>‹Nº›</a:t>
            </a:fld>
            <a:endParaRPr lang="es-ES"/>
          </a:p>
        </p:txBody>
      </p:sp>
    </p:spTree>
    <p:extLst>
      <p:ext uri="{BB962C8B-B14F-4D97-AF65-F5344CB8AC3E}">
        <p14:creationId xmlns:p14="http://schemas.microsoft.com/office/powerpoint/2010/main" val="174160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fld id="{B68A651D-D358-4810-B023-2C375FAD0703}" type="slidenum">
              <a:rPr lang="es-ES"/>
              <a:pPr/>
              <a:t>‹Nº›</a:t>
            </a:fld>
            <a:endParaRPr lang="es-ES"/>
          </a:p>
        </p:txBody>
      </p:sp>
    </p:spTree>
    <p:extLst>
      <p:ext uri="{BB962C8B-B14F-4D97-AF65-F5344CB8AC3E}">
        <p14:creationId xmlns:p14="http://schemas.microsoft.com/office/powerpoint/2010/main" val="86301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8A6ACCB4-C7B1-4935-8A6A-83596575C599}" type="slidenum">
              <a:rPr lang="es-ES"/>
              <a:pPr/>
              <a:t>‹Nº›</a:t>
            </a:fld>
            <a:endParaRPr lang="es-ES"/>
          </a:p>
        </p:txBody>
      </p:sp>
    </p:spTree>
    <p:extLst>
      <p:ext uri="{BB962C8B-B14F-4D97-AF65-F5344CB8AC3E}">
        <p14:creationId xmlns:p14="http://schemas.microsoft.com/office/powerpoint/2010/main" val="66612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3485E6BC-2487-4F87-B72C-AA974DED40C3}" type="slidenum">
              <a:rPr lang="es-ES"/>
              <a:pPr/>
              <a:t>‹Nº›</a:t>
            </a:fld>
            <a:endParaRPr lang="es-ES"/>
          </a:p>
        </p:txBody>
      </p:sp>
    </p:spTree>
    <p:extLst>
      <p:ext uri="{BB962C8B-B14F-4D97-AF65-F5344CB8AC3E}">
        <p14:creationId xmlns:p14="http://schemas.microsoft.com/office/powerpoint/2010/main" val="3530969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F8D6A677-429E-4170-BDEA-BB4BE1030F6E}"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s-AR" u="sng"/>
              <a:t>TEMA A TRATAR</a:t>
            </a:r>
          </a:p>
        </p:txBody>
      </p:sp>
      <p:sp>
        <p:nvSpPr>
          <p:cNvPr id="3075" name="Rectangle 5"/>
          <p:cNvSpPr>
            <a:spLocks noGrp="1" noChangeArrowheads="1"/>
          </p:cNvSpPr>
          <p:nvPr>
            <p:ph type="body" idx="1"/>
          </p:nvPr>
        </p:nvSpPr>
        <p:spPr>
          <a:xfrm>
            <a:off x="0" y="1600200"/>
            <a:ext cx="9144000" cy="4495800"/>
          </a:xfrm>
        </p:spPr>
        <p:txBody>
          <a:bodyPr/>
          <a:lstStyle/>
          <a:p>
            <a:endParaRPr lang="es-AR"/>
          </a:p>
          <a:p>
            <a:endParaRPr lang="es-AR"/>
          </a:p>
          <a:p>
            <a:r>
              <a:rPr lang="es-AR"/>
              <a:t>INSTALACIONES PARA LA PROVISION DE AGUA A LA EMPRESA AGROPECUARIA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68313" y="0"/>
            <a:ext cx="8229600" cy="1143000"/>
          </a:xfrm>
        </p:spPr>
        <p:txBody>
          <a:bodyPr/>
          <a:lstStyle/>
          <a:p>
            <a:r>
              <a:rPr lang="es-AR" sz="3200" u="sng"/>
              <a:t>INSTALACIONES PARA PROVEER DE AGUA AL GANADO</a:t>
            </a:r>
          </a:p>
        </p:txBody>
      </p:sp>
      <p:sp>
        <p:nvSpPr>
          <p:cNvPr id="102403" name="Rectangle 3"/>
          <p:cNvSpPr>
            <a:spLocks noGrp="1" noChangeArrowheads="1"/>
          </p:cNvSpPr>
          <p:nvPr>
            <p:ph type="body" idx="1"/>
          </p:nvPr>
        </p:nvSpPr>
        <p:spPr>
          <a:xfrm>
            <a:off x="0" y="1196975"/>
            <a:ext cx="8686800" cy="5661025"/>
          </a:xfrm>
        </p:spPr>
        <p:txBody>
          <a:bodyPr/>
          <a:lstStyle/>
          <a:p>
            <a:r>
              <a:rPr lang="es-AR" i="1" u="sng"/>
              <a:t>Aguadas</a:t>
            </a:r>
            <a:r>
              <a:rPr lang="es-AR" i="1"/>
              <a:t>: Se entienden así a los lugares donde los animales pueden abrevar y por extensión al conjunto de instalaciones construidas para tal fin y se las puede clasificar como:</a:t>
            </a:r>
          </a:p>
          <a:p>
            <a:pPr lvl="2"/>
            <a:r>
              <a:rPr lang="es-AR" i="1"/>
              <a:t>Naturales</a:t>
            </a:r>
          </a:p>
          <a:p>
            <a:pPr lvl="2"/>
            <a:r>
              <a:rPr lang="es-AR" i="1"/>
              <a:t>Artificiales</a:t>
            </a:r>
          </a:p>
          <a:p>
            <a:r>
              <a:rPr lang="es-AR" i="1"/>
              <a:t>Las naturales son aquellas que existen sin que el hombre haya intervenido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 calcmode="lin" valueType="num">
                                      <p:cBhvr>
                                        <p:cTn id="7" dur="500" decel="50000" fill="hold">
                                          <p:stCondLst>
                                            <p:cond delay="0"/>
                                          </p:stCondLst>
                                        </p:cTn>
                                        <p:tgtEl>
                                          <p:spTgt spid="1024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4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402"/>
                                        </p:tgtEl>
                                        <p:attrNameLst>
                                          <p:attrName>ppt_w</p:attrName>
                                        </p:attrNameLst>
                                      </p:cBhvr>
                                      <p:tavLst>
                                        <p:tav tm="0">
                                          <p:val>
                                            <p:strVal val="#ppt_w*.05"/>
                                          </p:val>
                                        </p:tav>
                                        <p:tav tm="100000">
                                          <p:val>
                                            <p:strVal val="#ppt_w"/>
                                          </p:val>
                                        </p:tav>
                                      </p:tavLst>
                                    </p:anim>
                                    <p:anim calcmode="lin" valueType="num">
                                      <p:cBhvr>
                                        <p:cTn id="10" dur="1000" fill="hold"/>
                                        <p:tgtEl>
                                          <p:spTgt spid="1024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4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4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4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4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02403">
                                            <p:txEl>
                                              <p:pRg st="0" end="0"/>
                                            </p:txEl>
                                          </p:spTgt>
                                        </p:tgtEl>
                                        <p:attrNameLst>
                                          <p:attrName>style.visibility</p:attrName>
                                        </p:attrNameLst>
                                      </p:cBhvr>
                                      <p:to>
                                        <p:strVal val="visible"/>
                                      </p:to>
                                    </p:set>
                                    <p:anim calcmode="lin" valueType="num">
                                      <p:cBhvr>
                                        <p:cTn id="19" dur="500" fill="hold"/>
                                        <p:tgtEl>
                                          <p:spTgt spid="10240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0240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0240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024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102403">
                                            <p:txEl>
                                              <p:pRg st="1" end="1"/>
                                            </p:txEl>
                                          </p:spTgt>
                                        </p:tgtEl>
                                        <p:attrNameLst>
                                          <p:attrName>style.visibility</p:attrName>
                                        </p:attrNameLst>
                                      </p:cBhvr>
                                      <p:to>
                                        <p:strVal val="visible"/>
                                      </p:to>
                                    </p:set>
                                    <p:anim calcmode="lin" valueType="num">
                                      <p:cBhvr>
                                        <p:cTn id="27" dur="500" fill="hold"/>
                                        <p:tgtEl>
                                          <p:spTgt spid="1024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024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024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024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02403">
                                            <p:txEl>
                                              <p:pRg st="2" end="2"/>
                                            </p:txEl>
                                          </p:spTgt>
                                        </p:tgtEl>
                                        <p:attrNameLst>
                                          <p:attrName>style.visibility</p:attrName>
                                        </p:attrNameLst>
                                      </p:cBhvr>
                                      <p:to>
                                        <p:strVal val="visible"/>
                                      </p:to>
                                    </p:set>
                                    <p:anim calcmode="lin" valueType="num">
                                      <p:cBhvr>
                                        <p:cTn id="35" dur="500" fill="hold"/>
                                        <p:tgtEl>
                                          <p:spTgt spid="1024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024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024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024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102403">
                                            <p:txEl>
                                              <p:pRg st="3" end="3"/>
                                            </p:txEl>
                                          </p:spTgt>
                                        </p:tgtEl>
                                        <p:attrNameLst>
                                          <p:attrName>style.visibility</p:attrName>
                                        </p:attrNameLst>
                                      </p:cBhvr>
                                      <p:to>
                                        <p:strVal val="visible"/>
                                      </p:to>
                                    </p:set>
                                    <p:anim calcmode="lin" valueType="num">
                                      <p:cBhvr>
                                        <p:cTn id="43" dur="500" fill="hold"/>
                                        <p:tgtEl>
                                          <p:spTgt spid="1024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024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024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024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9" name="Picture 5" descr="escanear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03429"/>
                                        </p:tgtEl>
                                        <p:attrNameLst>
                                          <p:attrName>style.visibility</p:attrName>
                                        </p:attrNameLst>
                                      </p:cBhvr>
                                      <p:to>
                                        <p:strVal val="visible"/>
                                      </p:to>
                                    </p:set>
                                    <p:anim calcmode="lin" valueType="num">
                                      <p:cBhvr>
                                        <p:cTn id="7" dur="500" decel="50000" fill="hold">
                                          <p:stCondLst>
                                            <p:cond delay="0"/>
                                          </p:stCondLst>
                                        </p:cTn>
                                        <p:tgtEl>
                                          <p:spTgt spid="10342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342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3429"/>
                                        </p:tgtEl>
                                        <p:attrNameLst>
                                          <p:attrName>ppt_w</p:attrName>
                                        </p:attrNameLst>
                                      </p:cBhvr>
                                      <p:tavLst>
                                        <p:tav tm="0">
                                          <p:val>
                                            <p:strVal val="#ppt_w*.05"/>
                                          </p:val>
                                        </p:tav>
                                        <p:tav tm="100000">
                                          <p:val>
                                            <p:strVal val="#ppt_w"/>
                                          </p:val>
                                        </p:tav>
                                      </p:tavLst>
                                    </p:anim>
                                    <p:anim calcmode="lin" valueType="num">
                                      <p:cBhvr>
                                        <p:cTn id="10" dur="1000" fill="hold"/>
                                        <p:tgtEl>
                                          <p:spTgt spid="10342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342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342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342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3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23850" y="-571500"/>
            <a:ext cx="8229600" cy="571500"/>
          </a:xfrm>
        </p:spPr>
        <p:txBody>
          <a:bodyPr/>
          <a:lstStyle/>
          <a:p>
            <a:endParaRPr lang="es-AR" sz="4000"/>
          </a:p>
        </p:txBody>
      </p:sp>
      <p:sp>
        <p:nvSpPr>
          <p:cNvPr id="104451" name="Rectangle 3"/>
          <p:cNvSpPr>
            <a:spLocks noGrp="1" noChangeArrowheads="1"/>
          </p:cNvSpPr>
          <p:nvPr>
            <p:ph type="body" idx="1"/>
          </p:nvPr>
        </p:nvSpPr>
        <p:spPr>
          <a:xfrm>
            <a:off x="0" y="0"/>
            <a:ext cx="9144000" cy="6858000"/>
          </a:xfrm>
        </p:spPr>
        <p:txBody>
          <a:bodyPr/>
          <a:lstStyle/>
          <a:p>
            <a:r>
              <a:rPr lang="es-AR" i="1"/>
              <a:t>Las permanentes son las de mayor importancia en la explotación agropecuaria y dentro del mismo, según su curso y ubicación obligan a subdividir el campo de acuerdo a las aguadas existentes, obteniéndose así potreros irregulares en cuanto a forma y tamaño</a:t>
            </a:r>
          </a:p>
          <a:p>
            <a:r>
              <a:rPr lang="es-AR" i="1" u="sng"/>
              <a:t>Agua vertiente</a:t>
            </a:r>
            <a:r>
              <a:rPr lang="es-AR" i="1"/>
              <a:t>: Es el agua que surge naturalmente del subsuelo, pudiendo correr y transformarse en arroyos y/o ríos. Reciben distintos nombres:</a:t>
            </a:r>
          </a:p>
          <a:p>
            <a:pPr lvl="2"/>
            <a:r>
              <a:rPr lang="es-AR" i="1"/>
              <a:t>Ojo de agua, manantial o vertiente</a:t>
            </a:r>
          </a:p>
          <a:p>
            <a:pPr lvl="2"/>
            <a:r>
              <a:rPr lang="es-AR" i="1"/>
              <a:t>Mallín o laguna</a:t>
            </a:r>
          </a:p>
          <a:p>
            <a:pPr lvl="2"/>
            <a:r>
              <a:rPr lang="es-AR" i="1"/>
              <a:t>Lloradero</a:t>
            </a:r>
          </a:p>
          <a:p>
            <a:pPr lvl="2"/>
            <a:r>
              <a:rPr lang="es-AR" i="1"/>
              <a:t>Pantanos de sierra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p:cTn id="7" dur="500" fill="hold"/>
                                        <p:tgtEl>
                                          <p:spTgt spid="10445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445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445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44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04451">
                                            <p:txEl>
                                              <p:pRg st="1" end="1"/>
                                            </p:txEl>
                                          </p:spTgt>
                                        </p:tgtEl>
                                        <p:attrNameLst>
                                          <p:attrName>style.visibility</p:attrName>
                                        </p:attrNameLst>
                                      </p:cBhvr>
                                      <p:to>
                                        <p:strVal val="visible"/>
                                      </p:to>
                                    </p:set>
                                    <p:anim calcmode="lin" valueType="num">
                                      <p:cBhvr>
                                        <p:cTn id="15" dur="500" fill="hold"/>
                                        <p:tgtEl>
                                          <p:spTgt spid="1044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44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44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4451">
                                            <p:txEl>
                                              <p:pRg st="1" end="1"/>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104451">
                                            <p:txEl>
                                              <p:pRg st="2" end="2"/>
                                            </p:txEl>
                                          </p:spTgt>
                                        </p:tgtEl>
                                        <p:attrNameLst>
                                          <p:attrName>style.visibility</p:attrName>
                                        </p:attrNameLst>
                                      </p:cBhvr>
                                      <p:to>
                                        <p:strVal val="visible"/>
                                      </p:to>
                                    </p:set>
                                    <p:anim calcmode="lin" valueType="num">
                                      <p:cBhvr>
                                        <p:cTn id="21" dur="500" fill="hold"/>
                                        <p:tgtEl>
                                          <p:spTgt spid="1044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044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044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04451">
                                            <p:txEl>
                                              <p:pRg st="2" end="2"/>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104451">
                                            <p:txEl>
                                              <p:pRg st="3" end="3"/>
                                            </p:txEl>
                                          </p:spTgt>
                                        </p:tgtEl>
                                        <p:attrNameLst>
                                          <p:attrName>style.visibility</p:attrName>
                                        </p:attrNameLst>
                                      </p:cBhvr>
                                      <p:to>
                                        <p:strVal val="visible"/>
                                      </p:to>
                                    </p:set>
                                    <p:anim calcmode="lin" valueType="num">
                                      <p:cBhvr>
                                        <p:cTn id="27" dur="500" fill="hold"/>
                                        <p:tgtEl>
                                          <p:spTgt spid="1044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044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044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04451">
                                            <p:txEl>
                                              <p:pRg st="3" end="3"/>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104451">
                                            <p:txEl>
                                              <p:pRg st="4" end="4"/>
                                            </p:txEl>
                                          </p:spTgt>
                                        </p:tgtEl>
                                        <p:attrNameLst>
                                          <p:attrName>style.visibility</p:attrName>
                                        </p:attrNameLst>
                                      </p:cBhvr>
                                      <p:to>
                                        <p:strVal val="visible"/>
                                      </p:to>
                                    </p:set>
                                    <p:anim calcmode="lin" valueType="num">
                                      <p:cBhvr>
                                        <p:cTn id="33" dur="500" fill="hold"/>
                                        <p:tgtEl>
                                          <p:spTgt spid="10445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0445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0445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04451">
                                            <p:txEl>
                                              <p:pRg st="4" end="4"/>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104451">
                                            <p:txEl>
                                              <p:pRg st="5" end="5"/>
                                            </p:txEl>
                                          </p:spTgt>
                                        </p:tgtEl>
                                        <p:attrNameLst>
                                          <p:attrName>style.visibility</p:attrName>
                                        </p:attrNameLst>
                                      </p:cBhvr>
                                      <p:to>
                                        <p:strVal val="visible"/>
                                      </p:to>
                                    </p:set>
                                    <p:anim calcmode="lin" valueType="num">
                                      <p:cBhvr>
                                        <p:cTn id="39" dur="500" fill="hold"/>
                                        <p:tgtEl>
                                          <p:spTgt spid="10445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0445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0445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0445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571500"/>
            <a:ext cx="8229600" cy="571500"/>
          </a:xfrm>
        </p:spPr>
        <p:txBody>
          <a:bodyPr/>
          <a:lstStyle/>
          <a:p>
            <a:endParaRPr lang="es-AR" sz="4000"/>
          </a:p>
        </p:txBody>
      </p:sp>
      <p:sp>
        <p:nvSpPr>
          <p:cNvPr id="105475" name="Rectangle 3"/>
          <p:cNvSpPr>
            <a:spLocks noGrp="1" noChangeArrowheads="1"/>
          </p:cNvSpPr>
          <p:nvPr>
            <p:ph type="body" idx="1"/>
          </p:nvPr>
        </p:nvSpPr>
        <p:spPr>
          <a:xfrm>
            <a:off x="0" y="0"/>
            <a:ext cx="9144000" cy="6858000"/>
          </a:xfrm>
        </p:spPr>
        <p:txBody>
          <a:bodyPr/>
          <a:lstStyle/>
          <a:p>
            <a:r>
              <a:rPr lang="es-AR" i="1" u="sng"/>
              <a:t>Agua viva</a:t>
            </a:r>
            <a:r>
              <a:rPr lang="es-AR" i="1"/>
              <a:t>: es la que se encuentra en movimiento, corriendo por un cauce, como son los arroyos y río</a:t>
            </a:r>
          </a:p>
          <a:p>
            <a:r>
              <a:rPr lang="es-AR" i="1" u="sng"/>
              <a:t>Agua muerta</a:t>
            </a:r>
            <a:r>
              <a:rPr lang="es-AR" i="1"/>
              <a:t>: son las que no poseen movimiento, es decir no corren por cauces</a:t>
            </a:r>
          </a:p>
          <a:p>
            <a:pPr algn="ctr">
              <a:buFont typeface="Wingdings" pitchFamily="2" charset="2"/>
              <a:buNone/>
            </a:pPr>
            <a:r>
              <a:rPr lang="es-AR" i="1" u="sng"/>
              <a:t>AGUADAS ARTIFICIALES</a:t>
            </a:r>
          </a:p>
        </p:txBody>
      </p:sp>
      <p:pic>
        <p:nvPicPr>
          <p:cNvPr id="105476" name="Picture 4" descr="escanear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3100"/>
            <a:ext cx="9144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p:cTn id="7" dur="500" fill="hold"/>
                                        <p:tgtEl>
                                          <p:spTgt spid="10547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547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547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54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05475">
                                            <p:txEl>
                                              <p:pRg st="1" end="1"/>
                                            </p:txEl>
                                          </p:spTgt>
                                        </p:tgtEl>
                                        <p:attrNameLst>
                                          <p:attrName>style.visibility</p:attrName>
                                        </p:attrNameLst>
                                      </p:cBhvr>
                                      <p:to>
                                        <p:strVal val="visible"/>
                                      </p:to>
                                    </p:set>
                                    <p:anim calcmode="lin" valueType="num">
                                      <p:cBhvr>
                                        <p:cTn id="15" dur="500" fill="hold"/>
                                        <p:tgtEl>
                                          <p:spTgt spid="1054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54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54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54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105475">
                                            <p:txEl>
                                              <p:pRg st="2" end="2"/>
                                            </p:txEl>
                                          </p:spTgt>
                                        </p:tgtEl>
                                        <p:attrNameLst>
                                          <p:attrName>style.visibility</p:attrName>
                                        </p:attrNameLst>
                                      </p:cBhvr>
                                      <p:to>
                                        <p:strVal val="visible"/>
                                      </p:to>
                                    </p:set>
                                    <p:anim calcmode="lin" valueType="num">
                                      <p:cBhvr>
                                        <p:cTn id="23" dur="500" fill="hold"/>
                                        <p:tgtEl>
                                          <p:spTgt spid="1054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054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054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054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105476"/>
                                        </p:tgtEl>
                                        <p:attrNameLst>
                                          <p:attrName>style.visibility</p:attrName>
                                        </p:attrNameLst>
                                      </p:cBhvr>
                                      <p:to>
                                        <p:strVal val="visible"/>
                                      </p:to>
                                    </p:set>
                                    <p:animEffect transition="in" filter="fade">
                                      <p:cBhvr>
                                        <p:cTn id="31" dur="2000"/>
                                        <p:tgtEl>
                                          <p:spTgt spid="105476"/>
                                        </p:tgtEl>
                                      </p:cBhvr>
                                    </p:animEffect>
                                    <p:anim calcmode="lin" valueType="num">
                                      <p:cBhvr>
                                        <p:cTn id="32" dur="2000" fill="hold"/>
                                        <p:tgtEl>
                                          <p:spTgt spid="105476"/>
                                        </p:tgtEl>
                                        <p:attrNameLst>
                                          <p:attrName>style.rotation</p:attrName>
                                        </p:attrNameLst>
                                      </p:cBhvr>
                                      <p:tavLst>
                                        <p:tav tm="0">
                                          <p:val>
                                            <p:fltVal val="720"/>
                                          </p:val>
                                        </p:tav>
                                        <p:tav tm="100000">
                                          <p:val>
                                            <p:fltVal val="0"/>
                                          </p:val>
                                        </p:tav>
                                      </p:tavLst>
                                    </p:anim>
                                    <p:anim calcmode="lin" valueType="num">
                                      <p:cBhvr>
                                        <p:cTn id="33" dur="2000" fill="hold"/>
                                        <p:tgtEl>
                                          <p:spTgt spid="105476"/>
                                        </p:tgtEl>
                                        <p:attrNameLst>
                                          <p:attrName>ppt_h</p:attrName>
                                        </p:attrNameLst>
                                      </p:cBhvr>
                                      <p:tavLst>
                                        <p:tav tm="0">
                                          <p:val>
                                            <p:fltVal val="0"/>
                                          </p:val>
                                        </p:tav>
                                        <p:tav tm="100000">
                                          <p:val>
                                            <p:strVal val="#ppt_h"/>
                                          </p:val>
                                        </p:tav>
                                      </p:tavLst>
                                    </p:anim>
                                    <p:anim calcmode="lin" valueType="num">
                                      <p:cBhvr>
                                        <p:cTn id="34" dur="2000" fill="hold"/>
                                        <p:tgtEl>
                                          <p:spTgt spid="10547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title"/>
          </p:nvPr>
        </p:nvSpPr>
        <p:spPr>
          <a:xfrm>
            <a:off x="468313" y="-315913"/>
            <a:ext cx="8229600" cy="315913"/>
          </a:xfrm>
        </p:spPr>
        <p:txBody>
          <a:bodyPr/>
          <a:lstStyle/>
          <a:p>
            <a:r>
              <a:rPr lang="es-AR" sz="4000"/>
              <a:t> </a:t>
            </a:r>
          </a:p>
        </p:txBody>
      </p:sp>
      <p:sp>
        <p:nvSpPr>
          <p:cNvPr id="108548" name="Rectangle 4"/>
          <p:cNvSpPr>
            <a:spLocks noGrp="1" noChangeArrowheads="1"/>
          </p:cNvSpPr>
          <p:nvPr>
            <p:ph type="body" idx="1"/>
          </p:nvPr>
        </p:nvSpPr>
        <p:spPr>
          <a:xfrm>
            <a:off x="0" y="0"/>
            <a:ext cx="9144000" cy="6858000"/>
          </a:xfrm>
        </p:spPr>
        <p:txBody>
          <a:bodyPr/>
          <a:lstStyle/>
          <a:p>
            <a:r>
              <a:rPr lang="es-AR" i="1" u="sng"/>
              <a:t>De subsuelo</a:t>
            </a:r>
            <a:r>
              <a:rPr lang="es-AR" i="1"/>
              <a:t>: Es el agua que proviene de las napas acuíferas y se clasifican en:</a:t>
            </a:r>
          </a:p>
          <a:p>
            <a:pPr lvl="2"/>
            <a:r>
              <a:rPr lang="es-AR" i="1" u="sng"/>
              <a:t>Napa freática</a:t>
            </a:r>
            <a:r>
              <a:rPr lang="es-AR" i="1"/>
              <a:t>: El manto acuífero no está confinado por una capa superior impermeable. Son de escaso rendimiento pero pueden llegar a soportar la extracción de grandes caudales. Su calidad es a veces de higiene dudosa por posibles contaminaciones. Sus características químicas varían de un lugar a otro. El agua de esta napa está a la presión atmosférica</a:t>
            </a:r>
          </a:p>
          <a:p>
            <a:pPr lvl="2"/>
            <a:r>
              <a:rPr lang="es-AR" i="1" u="sng"/>
              <a:t>Napa artesiana</a:t>
            </a:r>
            <a:r>
              <a:rPr lang="es-AR" i="1"/>
              <a:t>: Llamada también cautiva o confinada. Está confinada por una capa superior e inferior impermeable. Contrariamente al caso anterior, el agua se eleva a niveles superiores del manto de confinamiento debido a la presión hidrostática creada por las capas de confinamiento. El nivel a que llega el agua que surge de esta napa corresponde a una recta que une el origen de la napa con el nivel del mar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08548">
                                            <p:txEl>
                                              <p:pRg st="1" end="1"/>
                                            </p:txEl>
                                          </p:spTgt>
                                        </p:tgtEl>
                                        <p:attrNameLst>
                                          <p:attrName>style.visibility</p:attrName>
                                        </p:attrNameLst>
                                      </p:cBhvr>
                                      <p:to>
                                        <p:strVal val="visible"/>
                                      </p:to>
                                    </p:set>
                                    <p:anim calcmode="lin" valueType="num">
                                      <p:cBhvr>
                                        <p:cTn id="7" dur="500" fill="hold"/>
                                        <p:tgtEl>
                                          <p:spTgt spid="108548">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8548">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8548">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854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08548">
                                            <p:txEl>
                                              <p:pRg st="2" end="2"/>
                                            </p:txEl>
                                          </p:spTgt>
                                        </p:tgtEl>
                                        <p:attrNameLst>
                                          <p:attrName>style.visibility</p:attrName>
                                        </p:attrNameLst>
                                      </p:cBhvr>
                                      <p:to>
                                        <p:strVal val="visible"/>
                                      </p:to>
                                    </p:set>
                                    <p:anim calcmode="lin" valueType="num">
                                      <p:cBhvr>
                                        <p:cTn id="15" dur="500" fill="hold"/>
                                        <p:tgtEl>
                                          <p:spTgt spid="108548">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8548">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8548">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854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escanear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10596"/>
                                        </p:tgtEl>
                                        <p:attrNameLst>
                                          <p:attrName>style.visibility</p:attrName>
                                        </p:attrNameLst>
                                      </p:cBhvr>
                                      <p:to>
                                        <p:strVal val="visible"/>
                                      </p:to>
                                    </p:set>
                                    <p:animEffect transition="in" filter="fade">
                                      <p:cBhvr>
                                        <p:cTn id="7" dur="2000"/>
                                        <p:tgtEl>
                                          <p:spTgt spid="110596"/>
                                        </p:tgtEl>
                                      </p:cBhvr>
                                    </p:animEffect>
                                    <p:anim calcmode="lin" valueType="num">
                                      <p:cBhvr>
                                        <p:cTn id="8" dur="2000" fill="hold"/>
                                        <p:tgtEl>
                                          <p:spTgt spid="110596"/>
                                        </p:tgtEl>
                                        <p:attrNameLst>
                                          <p:attrName>style.rotation</p:attrName>
                                        </p:attrNameLst>
                                      </p:cBhvr>
                                      <p:tavLst>
                                        <p:tav tm="0">
                                          <p:val>
                                            <p:fltVal val="720"/>
                                          </p:val>
                                        </p:tav>
                                        <p:tav tm="100000">
                                          <p:val>
                                            <p:fltVal val="0"/>
                                          </p:val>
                                        </p:tav>
                                      </p:tavLst>
                                    </p:anim>
                                    <p:anim calcmode="lin" valueType="num">
                                      <p:cBhvr>
                                        <p:cTn id="9" dur="2000" fill="hold"/>
                                        <p:tgtEl>
                                          <p:spTgt spid="110596"/>
                                        </p:tgtEl>
                                        <p:attrNameLst>
                                          <p:attrName>ppt_h</p:attrName>
                                        </p:attrNameLst>
                                      </p:cBhvr>
                                      <p:tavLst>
                                        <p:tav tm="0">
                                          <p:val>
                                            <p:fltVal val="0"/>
                                          </p:val>
                                        </p:tav>
                                        <p:tav tm="100000">
                                          <p:val>
                                            <p:strVal val="#ppt_h"/>
                                          </p:val>
                                        </p:tav>
                                      </p:tavLst>
                                    </p:anim>
                                    <p:anim calcmode="lin" valueType="num">
                                      <p:cBhvr>
                                        <p:cTn id="10" dur="2000" fill="hold"/>
                                        <p:tgtEl>
                                          <p:spTgt spid="1105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s-AR" sz="3200" u="sng"/>
              <a:t>ESCALA DE CALIDAD DE AGUA EN BASE A SU CONTENIDO DE SALES</a:t>
            </a:r>
          </a:p>
        </p:txBody>
      </p:sp>
      <p:sp>
        <p:nvSpPr>
          <p:cNvPr id="19459" name="Rectangle 3"/>
          <p:cNvSpPr>
            <a:spLocks noGrp="1" noChangeArrowheads="1"/>
          </p:cNvSpPr>
          <p:nvPr>
            <p:ph type="body" idx="1"/>
          </p:nvPr>
        </p:nvSpPr>
        <p:spPr>
          <a:xfrm>
            <a:off x="0" y="1600200"/>
            <a:ext cx="9144000" cy="5257800"/>
          </a:xfrm>
        </p:spPr>
        <p:txBody>
          <a:bodyPr/>
          <a:lstStyle/>
          <a:p>
            <a:endParaRPr lang="es-AR"/>
          </a:p>
        </p:txBody>
      </p:sp>
      <p:pic>
        <p:nvPicPr>
          <p:cNvPr id="19460" name="Picture 4" descr="escanear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91440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flipV="1">
            <a:off x="457200" y="-100013"/>
            <a:ext cx="8229600" cy="100013"/>
          </a:xfrm>
        </p:spPr>
        <p:txBody>
          <a:bodyPr/>
          <a:lstStyle/>
          <a:p>
            <a:endParaRPr lang="es-AR" sz="4000"/>
          </a:p>
        </p:txBody>
      </p:sp>
      <p:sp>
        <p:nvSpPr>
          <p:cNvPr id="111619" name="Rectangle 3"/>
          <p:cNvSpPr>
            <a:spLocks noGrp="1" noChangeArrowheads="1"/>
          </p:cNvSpPr>
          <p:nvPr>
            <p:ph type="body" idx="1"/>
          </p:nvPr>
        </p:nvSpPr>
        <p:spPr>
          <a:xfrm>
            <a:off x="0" y="0"/>
            <a:ext cx="9144000" cy="6669088"/>
          </a:xfrm>
        </p:spPr>
        <p:txBody>
          <a:bodyPr/>
          <a:lstStyle/>
          <a:p>
            <a:r>
              <a:rPr lang="es-AR" i="1" u="sng"/>
              <a:t>Pozo</a:t>
            </a:r>
            <a:r>
              <a:rPr lang="es-AR" i="1"/>
              <a:t>: Consiste en una excavación de 1 a 6 m de diámetro, que llega hasta la napa freática. Se emplea en zonas de napas pobres en caudal o de aguas salinas, para mejorar su calidad. La capacidad de captación del agua  del pozo depende más de la profundidad que el diámetro. Pero el diámetro tiene importancia para aumentar la capacidad de captación. A veces , la profundidad no puede pasar ciertos límites, pues se corre el riesgo de mezclar el agua de la primera napa, de bajo tenor salino, con aguas más salobres provenientes de la segunda napa.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p:cTn id="7" dur="500" decel="50000" fill="hold">
                                          <p:stCondLst>
                                            <p:cond delay="0"/>
                                          </p:stCondLst>
                                        </p:cTn>
                                        <p:tgtEl>
                                          <p:spTgt spid="11161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161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161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1161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161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161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161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16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23850" y="-242888"/>
            <a:ext cx="8229600" cy="242888"/>
          </a:xfrm>
        </p:spPr>
        <p:txBody>
          <a:bodyPr/>
          <a:lstStyle/>
          <a:p>
            <a:r>
              <a:rPr lang="es-AR" sz="4000"/>
              <a:t> </a:t>
            </a:r>
          </a:p>
        </p:txBody>
      </p:sp>
      <p:sp>
        <p:nvSpPr>
          <p:cNvPr id="112643" name="Rectangle 3"/>
          <p:cNvSpPr>
            <a:spLocks noGrp="1" noChangeArrowheads="1"/>
          </p:cNvSpPr>
          <p:nvPr>
            <p:ph type="body" idx="1"/>
          </p:nvPr>
        </p:nvSpPr>
        <p:spPr>
          <a:xfrm>
            <a:off x="0" y="260350"/>
            <a:ext cx="9144000" cy="6858000"/>
          </a:xfrm>
        </p:spPr>
        <p:txBody>
          <a:bodyPr/>
          <a:lstStyle/>
          <a:p>
            <a:r>
              <a:rPr lang="es-AR" i="1" u="sng"/>
              <a:t>Perforación</a:t>
            </a:r>
            <a:r>
              <a:rPr lang="es-AR" i="1"/>
              <a:t>: a diferencia del pozo, su diámetro es muy reducido y está determinado por el caño a instalar. Este tipo de acceso al agua subterránea solo es útil donde las napas de agua son abundantes. Hasta profundidades de 20 m y donde no hay que atravesar capas de gran dureza, se puede utilizar una zonda, que facilita la penetración con su borde biselado. Para perforaciones de mayor envergadura en diámetro y mayor profundidad, empresas particulares o entes oficiales realizan el trabajo, pues se requiere de equipos muy costosos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500" decel="50000" fill="hold">
                                          <p:stCondLst>
                                            <p:cond delay="0"/>
                                          </p:stCondLst>
                                        </p:cTn>
                                        <p:tgtEl>
                                          <p:spTgt spid="11264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264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264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1264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264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264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264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26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flipV="1">
            <a:off x="457200" y="188913"/>
            <a:ext cx="8229600" cy="85725"/>
          </a:xfrm>
        </p:spPr>
        <p:txBody>
          <a:bodyPr/>
          <a:lstStyle/>
          <a:p>
            <a:endParaRPr lang="es-AR" sz="4000"/>
          </a:p>
        </p:txBody>
      </p:sp>
      <p:sp>
        <p:nvSpPr>
          <p:cNvPr id="114691" name="Rectangle 3"/>
          <p:cNvSpPr>
            <a:spLocks noGrp="1" noChangeArrowheads="1"/>
          </p:cNvSpPr>
          <p:nvPr>
            <p:ph type="body" idx="1"/>
          </p:nvPr>
        </p:nvSpPr>
        <p:spPr>
          <a:xfrm>
            <a:off x="0" y="0"/>
            <a:ext cx="9144000" cy="6858000"/>
          </a:xfrm>
        </p:spPr>
        <p:txBody>
          <a:bodyPr/>
          <a:lstStyle/>
          <a:p>
            <a:r>
              <a:rPr lang="es-AR" i="1" u="sng"/>
              <a:t>De superficie o depósito de agua</a:t>
            </a:r>
            <a:r>
              <a:rPr lang="es-AR" i="1"/>
              <a:t>: Los depósito de agua son un paso indispensable entre la extracción del agua del subsuelo o la captación de agua de lluvia, hasta cubrir las necesidades de consumo. Permiten efectuar reservas para cubrir períodos de falta de vientos o rotura de los mecanismos de extracción. Se clasifican de acuerdo a su fuente de aprovisionamiento en:</a:t>
            </a:r>
          </a:p>
        </p:txBody>
      </p:sp>
      <p:pic>
        <p:nvPicPr>
          <p:cNvPr id="114692" name="Picture 4" descr="escanear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5263"/>
            <a:ext cx="91440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p:cTn id="7" dur="500" fill="hold"/>
                                        <p:tgtEl>
                                          <p:spTgt spid="11469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1469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1469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146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presetSubtype="0" fill="hold" nodeType="clickEffect">
                                  <p:stCondLst>
                                    <p:cond delay="0"/>
                                  </p:stCondLst>
                                  <p:childTnLst>
                                    <p:set>
                                      <p:cBhvr>
                                        <p:cTn id="14" dur="1" fill="hold">
                                          <p:stCondLst>
                                            <p:cond delay="0"/>
                                          </p:stCondLst>
                                        </p:cTn>
                                        <p:tgtEl>
                                          <p:spTgt spid="114692"/>
                                        </p:tgtEl>
                                        <p:attrNameLst>
                                          <p:attrName>style.visibility</p:attrName>
                                        </p:attrNameLst>
                                      </p:cBhvr>
                                      <p:to>
                                        <p:strVal val="visible"/>
                                      </p:to>
                                    </p:set>
                                    <p:anim calcmode="lin" valueType="num">
                                      <p:cBhvr>
                                        <p:cTn id="15" dur="500" decel="50000" fill="hold">
                                          <p:stCondLst>
                                            <p:cond delay="0"/>
                                          </p:stCondLst>
                                        </p:cTn>
                                        <p:tgtEl>
                                          <p:spTgt spid="114692"/>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14692"/>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14692"/>
                                        </p:tgtEl>
                                        <p:attrNameLst>
                                          <p:attrName>ppt_w</p:attrName>
                                        </p:attrNameLst>
                                      </p:cBhvr>
                                      <p:tavLst>
                                        <p:tav tm="0">
                                          <p:val>
                                            <p:strVal val="#ppt_w*.05"/>
                                          </p:val>
                                        </p:tav>
                                        <p:tav tm="100000">
                                          <p:val>
                                            <p:strVal val="#ppt_w"/>
                                          </p:val>
                                        </p:tav>
                                      </p:tavLst>
                                    </p:anim>
                                    <p:anim calcmode="lin" valueType="num">
                                      <p:cBhvr>
                                        <p:cTn id="18" dur="1000" fill="hold"/>
                                        <p:tgtEl>
                                          <p:spTgt spid="114692"/>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14692"/>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14692"/>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14692"/>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body" idx="1"/>
          </p:nvPr>
        </p:nvSpPr>
        <p:spPr>
          <a:xfrm>
            <a:off x="0" y="0"/>
            <a:ext cx="9144000" cy="6858000"/>
          </a:xfrm>
        </p:spPr>
        <p:txBody>
          <a:bodyPr/>
          <a:lstStyle/>
          <a:p>
            <a:pPr>
              <a:lnSpc>
                <a:spcPct val="90000"/>
              </a:lnSpc>
              <a:buFontTx/>
              <a:buNone/>
            </a:pPr>
            <a:r>
              <a:rPr lang="es-AR" sz="2800" i="1" u="sng"/>
              <a:t>ACCION DESARROLLADA SOBRE EL MEDIO</a:t>
            </a:r>
          </a:p>
          <a:p>
            <a:pPr>
              <a:lnSpc>
                <a:spcPct val="90000"/>
              </a:lnSpc>
            </a:pPr>
            <a:endParaRPr lang="es-AR" sz="2800" i="1" u="sng"/>
          </a:p>
          <a:p>
            <a:pPr>
              <a:lnSpc>
                <a:spcPct val="90000"/>
              </a:lnSpc>
            </a:pPr>
            <a:r>
              <a:rPr lang="es-AR" sz="2800" i="1"/>
              <a:t>Modificación del medio para disponer de agua</a:t>
            </a:r>
          </a:p>
          <a:p>
            <a:pPr lvl="1">
              <a:lnSpc>
                <a:spcPct val="90000"/>
              </a:lnSpc>
            </a:pPr>
            <a:r>
              <a:rPr lang="es-AR" sz="2400" i="1"/>
              <a:t>Acción sobre fuentes superficiales de agua en circulación</a:t>
            </a:r>
          </a:p>
          <a:p>
            <a:pPr lvl="2">
              <a:lnSpc>
                <a:spcPct val="90000"/>
              </a:lnSpc>
            </a:pPr>
            <a:r>
              <a:rPr lang="es-AR" sz="2000" i="1"/>
              <a:t>Ríos </a:t>
            </a:r>
          </a:p>
          <a:p>
            <a:pPr lvl="2">
              <a:lnSpc>
                <a:spcPct val="90000"/>
              </a:lnSpc>
            </a:pPr>
            <a:r>
              <a:rPr lang="es-AR" sz="2000" i="1"/>
              <a:t>Arroyos</a:t>
            </a:r>
          </a:p>
          <a:p>
            <a:pPr lvl="1">
              <a:lnSpc>
                <a:spcPct val="90000"/>
              </a:lnSpc>
            </a:pPr>
            <a:r>
              <a:rPr lang="es-AR" sz="2400" i="1"/>
              <a:t>Acción sobre fuentes superficiales de aguas estancadas</a:t>
            </a:r>
          </a:p>
          <a:p>
            <a:pPr lvl="2">
              <a:lnSpc>
                <a:spcPct val="90000"/>
              </a:lnSpc>
            </a:pPr>
            <a:r>
              <a:rPr lang="es-AR" sz="2000" i="1"/>
              <a:t>Lagos </a:t>
            </a:r>
          </a:p>
          <a:p>
            <a:pPr lvl="2">
              <a:lnSpc>
                <a:spcPct val="90000"/>
              </a:lnSpc>
            </a:pPr>
            <a:r>
              <a:rPr lang="es-AR" sz="2000" i="1"/>
              <a:t>Lagunas</a:t>
            </a:r>
          </a:p>
          <a:p>
            <a:pPr lvl="2">
              <a:lnSpc>
                <a:spcPct val="90000"/>
              </a:lnSpc>
            </a:pPr>
            <a:r>
              <a:rPr lang="es-AR" sz="2000" i="1"/>
              <a:t>Esteros y cañadas</a:t>
            </a:r>
          </a:p>
          <a:p>
            <a:pPr lvl="1">
              <a:lnSpc>
                <a:spcPct val="90000"/>
              </a:lnSpc>
            </a:pPr>
            <a:r>
              <a:rPr lang="es-AR" sz="2400" i="1"/>
              <a:t>Acción sobre fuentes de aguas subterraneas</a:t>
            </a:r>
          </a:p>
          <a:p>
            <a:pPr lvl="2">
              <a:lnSpc>
                <a:spcPct val="90000"/>
              </a:lnSpc>
            </a:pPr>
            <a:r>
              <a:rPr lang="es-AR" sz="2000" i="1"/>
              <a:t>Napas surgentes</a:t>
            </a:r>
          </a:p>
          <a:p>
            <a:pPr lvl="2">
              <a:lnSpc>
                <a:spcPct val="90000"/>
              </a:lnSpc>
            </a:pPr>
            <a:r>
              <a:rPr lang="es-AR" sz="2000" i="1"/>
              <a:t>Napas semi-surgentes</a:t>
            </a:r>
          </a:p>
          <a:p>
            <a:pPr lvl="2">
              <a:lnSpc>
                <a:spcPct val="90000"/>
              </a:lnSpc>
            </a:pPr>
            <a:r>
              <a:rPr lang="es-AR" sz="2000" i="1"/>
              <a:t>Napas profundas</a:t>
            </a:r>
          </a:p>
          <a:p>
            <a:pPr lvl="1">
              <a:lnSpc>
                <a:spcPct val="90000"/>
              </a:lnSpc>
            </a:pPr>
            <a:r>
              <a:rPr lang="es-AR" sz="2400" i="1"/>
              <a:t>Acción sobre el agua precipitada</a:t>
            </a:r>
          </a:p>
          <a:p>
            <a:pPr lvl="2">
              <a:lnSpc>
                <a:spcPct val="90000"/>
              </a:lnSpc>
            </a:pPr>
            <a:r>
              <a:rPr lang="es-AR" sz="2000" i="1"/>
              <a:t>Construcción de represas</a:t>
            </a:r>
          </a:p>
          <a:p>
            <a:pPr lvl="2">
              <a:lnSpc>
                <a:spcPct val="90000"/>
              </a:lnSpc>
            </a:pPr>
            <a:r>
              <a:rPr lang="es-AR" sz="2000" i="1"/>
              <a:t>Construcción de aljibes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animEffect transition="in" filter="fade">
                                      <p:cBhvr>
                                        <p:cTn id="7" dur="770" decel="100000"/>
                                        <p:tgtEl>
                                          <p:spTgt spid="181251">
                                            <p:txEl>
                                              <p:pRg st="0" end="0"/>
                                            </p:txEl>
                                          </p:spTgt>
                                        </p:tgtEl>
                                      </p:cBhvr>
                                    </p:animEffect>
                                    <p:animScale>
                                      <p:cBhvr>
                                        <p:cTn id="8" dur="770" decel="100000"/>
                                        <p:tgtEl>
                                          <p:spTgt spid="181251">
                                            <p:txEl>
                                              <p:pRg st="0" end="0"/>
                                            </p:txEl>
                                          </p:spTgt>
                                        </p:tgtEl>
                                      </p:cBhvr>
                                      <p:from x="10000" y="10000"/>
                                      <p:to x="200000" y="450000"/>
                                    </p:animScale>
                                    <p:animScale>
                                      <p:cBhvr>
                                        <p:cTn id="9" dur="1230" accel="100000" fill="hold">
                                          <p:stCondLst>
                                            <p:cond delay="770"/>
                                          </p:stCondLst>
                                        </p:cTn>
                                        <p:tgtEl>
                                          <p:spTgt spid="181251">
                                            <p:txEl>
                                              <p:pRg st="0" end="0"/>
                                            </p:txEl>
                                          </p:spTgt>
                                        </p:tgtEl>
                                      </p:cBhvr>
                                      <p:from x="200000" y="450000"/>
                                      <p:to x="100000" y="100000"/>
                                    </p:animScale>
                                    <p:set>
                                      <p:cBhvr>
                                        <p:cTn id="10" dur="770" fill="hold"/>
                                        <p:tgtEl>
                                          <p:spTgt spid="181251">
                                            <p:txEl>
                                              <p:pRg st="0" end="0"/>
                                            </p:txEl>
                                          </p:spTgt>
                                        </p:tgtEl>
                                        <p:attrNameLst>
                                          <p:attrName>ppt_x</p:attrName>
                                        </p:attrNameLst>
                                      </p:cBhvr>
                                      <p:to>
                                        <p:strVal val="(0.5)"/>
                                      </p:to>
                                    </p:set>
                                    <p:anim from="(0.5)" to="(#ppt_x)" calcmode="lin" valueType="num">
                                      <p:cBhvr>
                                        <p:cTn id="11" dur="1230" accel="100000" fill="hold">
                                          <p:stCondLst>
                                            <p:cond delay="770"/>
                                          </p:stCondLst>
                                        </p:cTn>
                                        <p:tgtEl>
                                          <p:spTgt spid="181251">
                                            <p:txEl>
                                              <p:pRg st="0" end="0"/>
                                            </p:txEl>
                                          </p:spTgt>
                                        </p:tgtEl>
                                        <p:attrNameLst>
                                          <p:attrName>ppt_x</p:attrName>
                                        </p:attrNameLst>
                                      </p:cBhvr>
                                    </p:anim>
                                    <p:set>
                                      <p:cBhvr>
                                        <p:cTn id="12" dur="770" fill="hold"/>
                                        <p:tgtEl>
                                          <p:spTgt spid="181251">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81251">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5" presetClass="entr" presetSubtype="0" fill="hold" nodeType="clickEffect">
                                  <p:stCondLst>
                                    <p:cond delay="0"/>
                                  </p:stCondLst>
                                  <p:childTnLst>
                                    <p:set>
                                      <p:cBhvr>
                                        <p:cTn id="17" dur="1" fill="hold">
                                          <p:stCondLst>
                                            <p:cond delay="0"/>
                                          </p:stCondLst>
                                        </p:cTn>
                                        <p:tgtEl>
                                          <p:spTgt spid="181251">
                                            <p:txEl>
                                              <p:pRg st="2" end="2"/>
                                            </p:txEl>
                                          </p:spTgt>
                                        </p:tgtEl>
                                        <p:attrNameLst>
                                          <p:attrName>style.visibility</p:attrName>
                                        </p:attrNameLst>
                                      </p:cBhvr>
                                      <p:to>
                                        <p:strVal val="visible"/>
                                      </p:to>
                                    </p:set>
                                    <p:anim calcmode="lin" valueType="num">
                                      <p:cBhvr>
                                        <p:cTn id="18" dur="500" decel="50000" fill="hold">
                                          <p:stCondLst>
                                            <p:cond delay="0"/>
                                          </p:stCondLst>
                                        </p:cTn>
                                        <p:tgtEl>
                                          <p:spTgt spid="181251">
                                            <p:txEl>
                                              <p:pRg st="2" end="2"/>
                                            </p:txEl>
                                          </p:spTgt>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81251">
                                            <p:txEl>
                                              <p:pRg st="2" end="2"/>
                                            </p:txEl>
                                          </p:spTgt>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81251">
                                            <p:txEl>
                                              <p:pRg st="2" end="2"/>
                                            </p:txEl>
                                          </p:spTgt>
                                        </p:tgtEl>
                                        <p:attrNameLst>
                                          <p:attrName>ppt_w</p:attrName>
                                        </p:attrNameLst>
                                      </p:cBhvr>
                                      <p:tavLst>
                                        <p:tav tm="0">
                                          <p:val>
                                            <p:strVal val="#ppt_w*.05"/>
                                          </p:val>
                                        </p:tav>
                                        <p:tav tm="100000">
                                          <p:val>
                                            <p:strVal val="#ppt_w"/>
                                          </p:val>
                                        </p:tav>
                                      </p:tavLst>
                                    </p:anim>
                                    <p:anim calcmode="lin" valueType="num">
                                      <p:cBhvr>
                                        <p:cTn id="21" dur="1000" fill="hold"/>
                                        <p:tgtEl>
                                          <p:spTgt spid="181251">
                                            <p:txEl>
                                              <p:pRg st="2" end="2"/>
                                            </p:txEl>
                                          </p:spTgt>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81251">
                                            <p:txEl>
                                              <p:pRg st="2" end="2"/>
                                            </p:txEl>
                                          </p:spTgt>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81251">
                                            <p:txEl>
                                              <p:pRg st="2" end="2"/>
                                            </p:txEl>
                                          </p:spTgt>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81251">
                                            <p:txEl>
                                              <p:pRg st="2" end="2"/>
                                            </p:txEl>
                                          </p:spTgt>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81251">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181251">
                                            <p:txEl>
                                              <p:pRg st="3" end="3"/>
                                            </p:txEl>
                                          </p:spTgt>
                                        </p:tgtEl>
                                        <p:attrNameLst>
                                          <p:attrName>style.visibility</p:attrName>
                                        </p:attrNameLst>
                                      </p:cBhvr>
                                      <p:to>
                                        <p:strVal val="visible"/>
                                      </p:to>
                                    </p:set>
                                    <p:anim calcmode="lin" valueType="num">
                                      <p:cBhvr>
                                        <p:cTn id="30" dur="500" fill="hold"/>
                                        <p:tgtEl>
                                          <p:spTgt spid="1812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1812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1812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181251">
                                            <p:txEl>
                                              <p:pRg st="3" end="3"/>
                                            </p:txEl>
                                          </p:spTgt>
                                        </p:tgtEl>
                                        <p:attrNameLst>
                                          <p:attrName>ppt_y</p:attrName>
                                        </p:attrNameLst>
                                      </p:cBhvr>
                                      <p:tavLst>
                                        <p:tav tm="0">
                                          <p:val>
                                            <p:strVal val="#ppt_y"/>
                                          </p:val>
                                        </p:tav>
                                        <p:tav tm="100000">
                                          <p:val>
                                            <p:strVal val="#ppt_y"/>
                                          </p:val>
                                        </p:tav>
                                      </p:tavLst>
                                    </p:anim>
                                  </p:childTnLst>
                                </p:cTn>
                              </p:par>
                              <p:par>
                                <p:cTn id="34" presetID="39" presetClass="entr" presetSubtype="0" accel="100000" fill="hold" nodeType="withEffect">
                                  <p:stCondLst>
                                    <p:cond delay="0"/>
                                  </p:stCondLst>
                                  <p:childTnLst>
                                    <p:set>
                                      <p:cBhvr>
                                        <p:cTn id="35" dur="1" fill="hold">
                                          <p:stCondLst>
                                            <p:cond delay="0"/>
                                          </p:stCondLst>
                                        </p:cTn>
                                        <p:tgtEl>
                                          <p:spTgt spid="181251">
                                            <p:txEl>
                                              <p:pRg st="4" end="4"/>
                                            </p:txEl>
                                          </p:spTgt>
                                        </p:tgtEl>
                                        <p:attrNameLst>
                                          <p:attrName>style.visibility</p:attrName>
                                        </p:attrNameLst>
                                      </p:cBhvr>
                                      <p:to>
                                        <p:strVal val="visible"/>
                                      </p:to>
                                    </p:set>
                                    <p:anim calcmode="lin" valueType="num">
                                      <p:cBhvr>
                                        <p:cTn id="36" dur="500" fill="hold"/>
                                        <p:tgtEl>
                                          <p:spTgt spid="18125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18125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18125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181251">
                                            <p:txEl>
                                              <p:pRg st="4" end="4"/>
                                            </p:txEl>
                                          </p:spTgt>
                                        </p:tgtEl>
                                        <p:attrNameLst>
                                          <p:attrName>ppt_y</p:attrName>
                                        </p:attrNameLst>
                                      </p:cBhvr>
                                      <p:tavLst>
                                        <p:tav tm="0">
                                          <p:val>
                                            <p:strVal val="#ppt_y"/>
                                          </p:val>
                                        </p:tav>
                                        <p:tav tm="100000">
                                          <p:val>
                                            <p:strVal val="#ppt_y"/>
                                          </p:val>
                                        </p:tav>
                                      </p:tavLst>
                                    </p:anim>
                                  </p:childTnLst>
                                </p:cTn>
                              </p:par>
                              <p:par>
                                <p:cTn id="40" presetID="39" presetClass="entr" presetSubtype="0" accel="100000" fill="hold" nodeType="withEffect">
                                  <p:stCondLst>
                                    <p:cond delay="0"/>
                                  </p:stCondLst>
                                  <p:childTnLst>
                                    <p:set>
                                      <p:cBhvr>
                                        <p:cTn id="41" dur="1" fill="hold">
                                          <p:stCondLst>
                                            <p:cond delay="0"/>
                                          </p:stCondLst>
                                        </p:cTn>
                                        <p:tgtEl>
                                          <p:spTgt spid="181251">
                                            <p:txEl>
                                              <p:pRg st="5" end="5"/>
                                            </p:txEl>
                                          </p:spTgt>
                                        </p:tgtEl>
                                        <p:attrNameLst>
                                          <p:attrName>style.visibility</p:attrName>
                                        </p:attrNameLst>
                                      </p:cBhvr>
                                      <p:to>
                                        <p:strVal val="visible"/>
                                      </p:to>
                                    </p:set>
                                    <p:anim calcmode="lin" valueType="num">
                                      <p:cBhvr>
                                        <p:cTn id="42" dur="500" fill="hold"/>
                                        <p:tgtEl>
                                          <p:spTgt spid="18125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3" dur="500" fill="hold"/>
                                        <p:tgtEl>
                                          <p:spTgt spid="18125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4" dur="500" fill="hold"/>
                                        <p:tgtEl>
                                          <p:spTgt spid="18125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5" dur="500" fill="hold"/>
                                        <p:tgtEl>
                                          <p:spTgt spid="1812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9" presetClass="entr" presetSubtype="0" accel="100000" fill="hold" nodeType="clickEffect">
                                  <p:stCondLst>
                                    <p:cond delay="0"/>
                                  </p:stCondLst>
                                  <p:childTnLst>
                                    <p:set>
                                      <p:cBhvr>
                                        <p:cTn id="49" dur="1" fill="hold">
                                          <p:stCondLst>
                                            <p:cond delay="0"/>
                                          </p:stCondLst>
                                        </p:cTn>
                                        <p:tgtEl>
                                          <p:spTgt spid="181251">
                                            <p:txEl>
                                              <p:pRg st="6" end="6"/>
                                            </p:txEl>
                                          </p:spTgt>
                                        </p:tgtEl>
                                        <p:attrNameLst>
                                          <p:attrName>style.visibility</p:attrName>
                                        </p:attrNameLst>
                                      </p:cBhvr>
                                      <p:to>
                                        <p:strVal val="visible"/>
                                      </p:to>
                                    </p:set>
                                    <p:anim calcmode="lin" valueType="num">
                                      <p:cBhvr>
                                        <p:cTn id="50" dur="500" fill="hold"/>
                                        <p:tgtEl>
                                          <p:spTgt spid="18125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1" dur="500" fill="hold"/>
                                        <p:tgtEl>
                                          <p:spTgt spid="18125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2" dur="500" fill="hold"/>
                                        <p:tgtEl>
                                          <p:spTgt spid="18125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3" dur="500" fill="hold"/>
                                        <p:tgtEl>
                                          <p:spTgt spid="181251">
                                            <p:txEl>
                                              <p:pRg st="6" end="6"/>
                                            </p:txEl>
                                          </p:spTgt>
                                        </p:tgtEl>
                                        <p:attrNameLst>
                                          <p:attrName>ppt_y</p:attrName>
                                        </p:attrNameLst>
                                      </p:cBhvr>
                                      <p:tavLst>
                                        <p:tav tm="0">
                                          <p:val>
                                            <p:strVal val="#ppt_y"/>
                                          </p:val>
                                        </p:tav>
                                        <p:tav tm="100000">
                                          <p:val>
                                            <p:strVal val="#ppt_y"/>
                                          </p:val>
                                        </p:tav>
                                      </p:tavLst>
                                    </p:anim>
                                  </p:childTnLst>
                                </p:cTn>
                              </p:par>
                              <p:par>
                                <p:cTn id="54" presetID="39" presetClass="entr" presetSubtype="0" accel="100000" fill="hold" nodeType="withEffect">
                                  <p:stCondLst>
                                    <p:cond delay="0"/>
                                  </p:stCondLst>
                                  <p:childTnLst>
                                    <p:set>
                                      <p:cBhvr>
                                        <p:cTn id="55" dur="1" fill="hold">
                                          <p:stCondLst>
                                            <p:cond delay="0"/>
                                          </p:stCondLst>
                                        </p:cTn>
                                        <p:tgtEl>
                                          <p:spTgt spid="181251">
                                            <p:txEl>
                                              <p:pRg st="7" end="7"/>
                                            </p:txEl>
                                          </p:spTgt>
                                        </p:tgtEl>
                                        <p:attrNameLst>
                                          <p:attrName>style.visibility</p:attrName>
                                        </p:attrNameLst>
                                      </p:cBhvr>
                                      <p:to>
                                        <p:strVal val="visible"/>
                                      </p:to>
                                    </p:set>
                                    <p:anim calcmode="lin" valueType="num">
                                      <p:cBhvr>
                                        <p:cTn id="56" dur="500" fill="hold"/>
                                        <p:tgtEl>
                                          <p:spTgt spid="181251">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181251">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181251">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181251">
                                            <p:txEl>
                                              <p:pRg st="7" end="7"/>
                                            </p:txEl>
                                          </p:spTgt>
                                        </p:tgtEl>
                                        <p:attrNameLst>
                                          <p:attrName>ppt_y</p:attrName>
                                        </p:attrNameLst>
                                      </p:cBhvr>
                                      <p:tavLst>
                                        <p:tav tm="0">
                                          <p:val>
                                            <p:strVal val="#ppt_y"/>
                                          </p:val>
                                        </p:tav>
                                        <p:tav tm="100000">
                                          <p:val>
                                            <p:strVal val="#ppt_y"/>
                                          </p:val>
                                        </p:tav>
                                      </p:tavLst>
                                    </p:anim>
                                  </p:childTnLst>
                                </p:cTn>
                              </p:par>
                              <p:par>
                                <p:cTn id="60" presetID="39" presetClass="entr" presetSubtype="0" accel="100000" fill="hold" nodeType="withEffect">
                                  <p:stCondLst>
                                    <p:cond delay="0"/>
                                  </p:stCondLst>
                                  <p:childTnLst>
                                    <p:set>
                                      <p:cBhvr>
                                        <p:cTn id="61" dur="1" fill="hold">
                                          <p:stCondLst>
                                            <p:cond delay="0"/>
                                          </p:stCondLst>
                                        </p:cTn>
                                        <p:tgtEl>
                                          <p:spTgt spid="181251">
                                            <p:txEl>
                                              <p:pRg st="8" end="8"/>
                                            </p:txEl>
                                          </p:spTgt>
                                        </p:tgtEl>
                                        <p:attrNameLst>
                                          <p:attrName>style.visibility</p:attrName>
                                        </p:attrNameLst>
                                      </p:cBhvr>
                                      <p:to>
                                        <p:strVal val="visible"/>
                                      </p:to>
                                    </p:set>
                                    <p:anim calcmode="lin" valueType="num">
                                      <p:cBhvr>
                                        <p:cTn id="62" dur="500" fill="hold"/>
                                        <p:tgtEl>
                                          <p:spTgt spid="181251">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3" dur="500" fill="hold"/>
                                        <p:tgtEl>
                                          <p:spTgt spid="181251">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4" dur="500" fill="hold"/>
                                        <p:tgtEl>
                                          <p:spTgt spid="181251">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65" dur="500" fill="hold"/>
                                        <p:tgtEl>
                                          <p:spTgt spid="181251">
                                            <p:txEl>
                                              <p:pRg st="8" end="8"/>
                                            </p:txEl>
                                          </p:spTgt>
                                        </p:tgtEl>
                                        <p:attrNameLst>
                                          <p:attrName>ppt_y</p:attrName>
                                        </p:attrNameLst>
                                      </p:cBhvr>
                                      <p:tavLst>
                                        <p:tav tm="0">
                                          <p:val>
                                            <p:strVal val="#ppt_y"/>
                                          </p:val>
                                        </p:tav>
                                        <p:tav tm="100000">
                                          <p:val>
                                            <p:strVal val="#ppt_y"/>
                                          </p:val>
                                        </p:tav>
                                      </p:tavLst>
                                    </p:anim>
                                  </p:childTnLst>
                                </p:cTn>
                              </p:par>
                              <p:par>
                                <p:cTn id="66" presetID="39" presetClass="entr" presetSubtype="0" accel="100000" fill="hold" nodeType="withEffect">
                                  <p:stCondLst>
                                    <p:cond delay="0"/>
                                  </p:stCondLst>
                                  <p:childTnLst>
                                    <p:set>
                                      <p:cBhvr>
                                        <p:cTn id="67" dur="1" fill="hold">
                                          <p:stCondLst>
                                            <p:cond delay="0"/>
                                          </p:stCondLst>
                                        </p:cTn>
                                        <p:tgtEl>
                                          <p:spTgt spid="181251">
                                            <p:txEl>
                                              <p:pRg st="9" end="9"/>
                                            </p:txEl>
                                          </p:spTgt>
                                        </p:tgtEl>
                                        <p:attrNameLst>
                                          <p:attrName>style.visibility</p:attrName>
                                        </p:attrNameLst>
                                      </p:cBhvr>
                                      <p:to>
                                        <p:strVal val="visible"/>
                                      </p:to>
                                    </p:set>
                                    <p:anim calcmode="lin" valueType="num">
                                      <p:cBhvr>
                                        <p:cTn id="68" dur="500" fill="hold"/>
                                        <p:tgtEl>
                                          <p:spTgt spid="181251">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9" dur="500" fill="hold"/>
                                        <p:tgtEl>
                                          <p:spTgt spid="181251">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0" dur="500" fill="hold"/>
                                        <p:tgtEl>
                                          <p:spTgt spid="181251">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1" dur="500" fill="hold"/>
                                        <p:tgtEl>
                                          <p:spTgt spid="181251">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39" presetClass="entr" presetSubtype="0" accel="100000" fill="hold" nodeType="clickEffect">
                                  <p:stCondLst>
                                    <p:cond delay="0"/>
                                  </p:stCondLst>
                                  <p:childTnLst>
                                    <p:set>
                                      <p:cBhvr>
                                        <p:cTn id="75" dur="1" fill="hold">
                                          <p:stCondLst>
                                            <p:cond delay="0"/>
                                          </p:stCondLst>
                                        </p:cTn>
                                        <p:tgtEl>
                                          <p:spTgt spid="181251">
                                            <p:txEl>
                                              <p:pRg st="10" end="10"/>
                                            </p:txEl>
                                          </p:spTgt>
                                        </p:tgtEl>
                                        <p:attrNameLst>
                                          <p:attrName>style.visibility</p:attrName>
                                        </p:attrNameLst>
                                      </p:cBhvr>
                                      <p:to>
                                        <p:strVal val="visible"/>
                                      </p:to>
                                    </p:set>
                                    <p:anim calcmode="lin" valueType="num">
                                      <p:cBhvr>
                                        <p:cTn id="76" dur="500" fill="hold"/>
                                        <p:tgtEl>
                                          <p:spTgt spid="181251">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7" dur="500" fill="hold"/>
                                        <p:tgtEl>
                                          <p:spTgt spid="181251">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8" dur="500" fill="hold"/>
                                        <p:tgtEl>
                                          <p:spTgt spid="181251">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79" dur="500" fill="hold"/>
                                        <p:tgtEl>
                                          <p:spTgt spid="181251">
                                            <p:txEl>
                                              <p:pRg st="10" end="10"/>
                                            </p:txEl>
                                          </p:spTgt>
                                        </p:tgtEl>
                                        <p:attrNameLst>
                                          <p:attrName>ppt_y</p:attrName>
                                        </p:attrNameLst>
                                      </p:cBhvr>
                                      <p:tavLst>
                                        <p:tav tm="0">
                                          <p:val>
                                            <p:strVal val="#ppt_y"/>
                                          </p:val>
                                        </p:tav>
                                        <p:tav tm="100000">
                                          <p:val>
                                            <p:strVal val="#ppt_y"/>
                                          </p:val>
                                        </p:tav>
                                      </p:tavLst>
                                    </p:anim>
                                  </p:childTnLst>
                                </p:cTn>
                              </p:par>
                              <p:par>
                                <p:cTn id="80" presetID="39" presetClass="entr" presetSubtype="0" accel="100000" fill="hold" nodeType="withEffect">
                                  <p:stCondLst>
                                    <p:cond delay="0"/>
                                  </p:stCondLst>
                                  <p:childTnLst>
                                    <p:set>
                                      <p:cBhvr>
                                        <p:cTn id="81" dur="1" fill="hold">
                                          <p:stCondLst>
                                            <p:cond delay="0"/>
                                          </p:stCondLst>
                                        </p:cTn>
                                        <p:tgtEl>
                                          <p:spTgt spid="181251">
                                            <p:txEl>
                                              <p:pRg st="11" end="11"/>
                                            </p:txEl>
                                          </p:spTgt>
                                        </p:tgtEl>
                                        <p:attrNameLst>
                                          <p:attrName>style.visibility</p:attrName>
                                        </p:attrNameLst>
                                      </p:cBhvr>
                                      <p:to>
                                        <p:strVal val="visible"/>
                                      </p:to>
                                    </p:set>
                                    <p:anim calcmode="lin" valueType="num">
                                      <p:cBhvr>
                                        <p:cTn id="82" dur="500" fill="hold"/>
                                        <p:tgtEl>
                                          <p:spTgt spid="181251">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3" dur="500" fill="hold"/>
                                        <p:tgtEl>
                                          <p:spTgt spid="181251">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4" dur="500" fill="hold"/>
                                        <p:tgtEl>
                                          <p:spTgt spid="181251">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85" dur="500" fill="hold"/>
                                        <p:tgtEl>
                                          <p:spTgt spid="181251">
                                            <p:txEl>
                                              <p:pRg st="11" end="11"/>
                                            </p:txEl>
                                          </p:spTgt>
                                        </p:tgtEl>
                                        <p:attrNameLst>
                                          <p:attrName>ppt_y</p:attrName>
                                        </p:attrNameLst>
                                      </p:cBhvr>
                                      <p:tavLst>
                                        <p:tav tm="0">
                                          <p:val>
                                            <p:strVal val="#ppt_y"/>
                                          </p:val>
                                        </p:tav>
                                        <p:tav tm="100000">
                                          <p:val>
                                            <p:strVal val="#ppt_y"/>
                                          </p:val>
                                        </p:tav>
                                      </p:tavLst>
                                    </p:anim>
                                  </p:childTnLst>
                                </p:cTn>
                              </p:par>
                              <p:par>
                                <p:cTn id="86" presetID="39" presetClass="entr" presetSubtype="0" accel="100000" fill="hold" nodeType="withEffect">
                                  <p:stCondLst>
                                    <p:cond delay="0"/>
                                  </p:stCondLst>
                                  <p:childTnLst>
                                    <p:set>
                                      <p:cBhvr>
                                        <p:cTn id="87" dur="1" fill="hold">
                                          <p:stCondLst>
                                            <p:cond delay="0"/>
                                          </p:stCondLst>
                                        </p:cTn>
                                        <p:tgtEl>
                                          <p:spTgt spid="181251">
                                            <p:txEl>
                                              <p:pRg st="12" end="12"/>
                                            </p:txEl>
                                          </p:spTgt>
                                        </p:tgtEl>
                                        <p:attrNameLst>
                                          <p:attrName>style.visibility</p:attrName>
                                        </p:attrNameLst>
                                      </p:cBhvr>
                                      <p:to>
                                        <p:strVal val="visible"/>
                                      </p:to>
                                    </p:set>
                                    <p:anim calcmode="lin" valueType="num">
                                      <p:cBhvr>
                                        <p:cTn id="88" dur="500" fill="hold"/>
                                        <p:tgtEl>
                                          <p:spTgt spid="181251">
                                            <p:txEl>
                                              <p:pRg st="12" end="1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9" dur="500" fill="hold"/>
                                        <p:tgtEl>
                                          <p:spTgt spid="181251">
                                            <p:txEl>
                                              <p:pRg st="12" end="1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0" dur="500" fill="hold"/>
                                        <p:tgtEl>
                                          <p:spTgt spid="181251">
                                            <p:txEl>
                                              <p:pRg st="12" end="12"/>
                                            </p:txEl>
                                          </p:spTgt>
                                        </p:tgtEl>
                                        <p:attrNameLst>
                                          <p:attrName>ppt_x</p:attrName>
                                        </p:attrNameLst>
                                      </p:cBhvr>
                                      <p:tavLst>
                                        <p:tav tm="0">
                                          <p:val>
                                            <p:strVal val="#ppt_x-.3"/>
                                          </p:val>
                                        </p:tav>
                                        <p:tav tm="50000">
                                          <p:val>
                                            <p:strVal val="#ppt_x"/>
                                          </p:val>
                                        </p:tav>
                                        <p:tav tm="100000">
                                          <p:val>
                                            <p:strVal val="#ppt_x"/>
                                          </p:val>
                                        </p:tav>
                                      </p:tavLst>
                                    </p:anim>
                                    <p:anim calcmode="lin" valueType="num">
                                      <p:cBhvr>
                                        <p:cTn id="91" dur="500" fill="hold"/>
                                        <p:tgtEl>
                                          <p:spTgt spid="181251">
                                            <p:txEl>
                                              <p:pRg st="12" end="12"/>
                                            </p:txEl>
                                          </p:spTgt>
                                        </p:tgtEl>
                                        <p:attrNameLst>
                                          <p:attrName>ppt_y</p:attrName>
                                        </p:attrNameLst>
                                      </p:cBhvr>
                                      <p:tavLst>
                                        <p:tav tm="0">
                                          <p:val>
                                            <p:strVal val="#ppt_y"/>
                                          </p:val>
                                        </p:tav>
                                        <p:tav tm="100000">
                                          <p:val>
                                            <p:strVal val="#ppt_y"/>
                                          </p:val>
                                        </p:tav>
                                      </p:tavLst>
                                    </p:anim>
                                  </p:childTnLst>
                                </p:cTn>
                              </p:par>
                              <p:par>
                                <p:cTn id="92" presetID="39" presetClass="entr" presetSubtype="0" accel="100000" fill="hold" nodeType="withEffect">
                                  <p:stCondLst>
                                    <p:cond delay="0"/>
                                  </p:stCondLst>
                                  <p:childTnLst>
                                    <p:set>
                                      <p:cBhvr>
                                        <p:cTn id="93" dur="1" fill="hold">
                                          <p:stCondLst>
                                            <p:cond delay="0"/>
                                          </p:stCondLst>
                                        </p:cTn>
                                        <p:tgtEl>
                                          <p:spTgt spid="181251">
                                            <p:txEl>
                                              <p:pRg st="13" end="13"/>
                                            </p:txEl>
                                          </p:spTgt>
                                        </p:tgtEl>
                                        <p:attrNameLst>
                                          <p:attrName>style.visibility</p:attrName>
                                        </p:attrNameLst>
                                      </p:cBhvr>
                                      <p:to>
                                        <p:strVal val="visible"/>
                                      </p:to>
                                    </p:set>
                                    <p:anim calcmode="lin" valueType="num">
                                      <p:cBhvr>
                                        <p:cTn id="94" dur="500" fill="hold"/>
                                        <p:tgtEl>
                                          <p:spTgt spid="181251">
                                            <p:txEl>
                                              <p:pRg st="13" end="1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5" dur="500" fill="hold"/>
                                        <p:tgtEl>
                                          <p:spTgt spid="181251">
                                            <p:txEl>
                                              <p:pRg st="13" end="1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6" dur="500" fill="hold"/>
                                        <p:tgtEl>
                                          <p:spTgt spid="181251">
                                            <p:txEl>
                                              <p:pRg st="13" end="13"/>
                                            </p:txEl>
                                          </p:spTgt>
                                        </p:tgtEl>
                                        <p:attrNameLst>
                                          <p:attrName>ppt_x</p:attrName>
                                        </p:attrNameLst>
                                      </p:cBhvr>
                                      <p:tavLst>
                                        <p:tav tm="0">
                                          <p:val>
                                            <p:strVal val="#ppt_x-.3"/>
                                          </p:val>
                                        </p:tav>
                                        <p:tav tm="50000">
                                          <p:val>
                                            <p:strVal val="#ppt_x"/>
                                          </p:val>
                                        </p:tav>
                                        <p:tav tm="100000">
                                          <p:val>
                                            <p:strVal val="#ppt_x"/>
                                          </p:val>
                                        </p:tav>
                                      </p:tavLst>
                                    </p:anim>
                                    <p:anim calcmode="lin" valueType="num">
                                      <p:cBhvr>
                                        <p:cTn id="97" dur="500" fill="hold"/>
                                        <p:tgtEl>
                                          <p:spTgt spid="181251">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39" presetClass="entr" presetSubtype="0" accel="100000" fill="hold" nodeType="clickEffect">
                                  <p:stCondLst>
                                    <p:cond delay="0"/>
                                  </p:stCondLst>
                                  <p:childTnLst>
                                    <p:set>
                                      <p:cBhvr>
                                        <p:cTn id="101" dur="1" fill="hold">
                                          <p:stCondLst>
                                            <p:cond delay="0"/>
                                          </p:stCondLst>
                                        </p:cTn>
                                        <p:tgtEl>
                                          <p:spTgt spid="181251">
                                            <p:txEl>
                                              <p:pRg st="14" end="14"/>
                                            </p:txEl>
                                          </p:spTgt>
                                        </p:tgtEl>
                                        <p:attrNameLst>
                                          <p:attrName>style.visibility</p:attrName>
                                        </p:attrNameLst>
                                      </p:cBhvr>
                                      <p:to>
                                        <p:strVal val="visible"/>
                                      </p:to>
                                    </p:set>
                                    <p:anim calcmode="lin" valueType="num">
                                      <p:cBhvr>
                                        <p:cTn id="102" dur="500" fill="hold"/>
                                        <p:tgtEl>
                                          <p:spTgt spid="181251">
                                            <p:txEl>
                                              <p:pRg st="14" end="1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3" dur="500" fill="hold"/>
                                        <p:tgtEl>
                                          <p:spTgt spid="181251">
                                            <p:txEl>
                                              <p:pRg st="14" end="1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4" dur="500" fill="hold"/>
                                        <p:tgtEl>
                                          <p:spTgt spid="181251">
                                            <p:txEl>
                                              <p:pRg st="14" end="1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5" dur="500" fill="hold"/>
                                        <p:tgtEl>
                                          <p:spTgt spid="181251">
                                            <p:txEl>
                                              <p:pRg st="14" end="14"/>
                                            </p:txEl>
                                          </p:spTgt>
                                        </p:tgtEl>
                                        <p:attrNameLst>
                                          <p:attrName>ppt_y</p:attrName>
                                        </p:attrNameLst>
                                      </p:cBhvr>
                                      <p:tavLst>
                                        <p:tav tm="0">
                                          <p:val>
                                            <p:strVal val="#ppt_y"/>
                                          </p:val>
                                        </p:tav>
                                        <p:tav tm="100000">
                                          <p:val>
                                            <p:strVal val="#ppt_y"/>
                                          </p:val>
                                        </p:tav>
                                      </p:tavLst>
                                    </p:anim>
                                  </p:childTnLst>
                                </p:cTn>
                              </p:par>
                              <p:par>
                                <p:cTn id="106" presetID="39" presetClass="entr" presetSubtype="0" accel="100000" fill="hold" nodeType="withEffect">
                                  <p:stCondLst>
                                    <p:cond delay="0"/>
                                  </p:stCondLst>
                                  <p:childTnLst>
                                    <p:set>
                                      <p:cBhvr>
                                        <p:cTn id="107" dur="1" fill="hold">
                                          <p:stCondLst>
                                            <p:cond delay="0"/>
                                          </p:stCondLst>
                                        </p:cTn>
                                        <p:tgtEl>
                                          <p:spTgt spid="181251">
                                            <p:txEl>
                                              <p:pRg st="15" end="15"/>
                                            </p:txEl>
                                          </p:spTgt>
                                        </p:tgtEl>
                                        <p:attrNameLst>
                                          <p:attrName>style.visibility</p:attrName>
                                        </p:attrNameLst>
                                      </p:cBhvr>
                                      <p:to>
                                        <p:strVal val="visible"/>
                                      </p:to>
                                    </p:set>
                                    <p:anim calcmode="lin" valueType="num">
                                      <p:cBhvr>
                                        <p:cTn id="108" dur="500" fill="hold"/>
                                        <p:tgtEl>
                                          <p:spTgt spid="181251">
                                            <p:txEl>
                                              <p:pRg st="15" end="1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9" dur="500" fill="hold"/>
                                        <p:tgtEl>
                                          <p:spTgt spid="181251">
                                            <p:txEl>
                                              <p:pRg st="15" end="1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0" dur="500" fill="hold"/>
                                        <p:tgtEl>
                                          <p:spTgt spid="181251">
                                            <p:txEl>
                                              <p:pRg st="15" end="1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1" dur="500" fill="hold"/>
                                        <p:tgtEl>
                                          <p:spTgt spid="181251">
                                            <p:txEl>
                                              <p:pRg st="15" end="15"/>
                                            </p:txEl>
                                          </p:spTgt>
                                        </p:tgtEl>
                                        <p:attrNameLst>
                                          <p:attrName>ppt_y</p:attrName>
                                        </p:attrNameLst>
                                      </p:cBhvr>
                                      <p:tavLst>
                                        <p:tav tm="0">
                                          <p:val>
                                            <p:strVal val="#ppt_y"/>
                                          </p:val>
                                        </p:tav>
                                        <p:tav tm="100000">
                                          <p:val>
                                            <p:strVal val="#ppt_y"/>
                                          </p:val>
                                        </p:tav>
                                      </p:tavLst>
                                    </p:anim>
                                  </p:childTnLst>
                                </p:cTn>
                              </p:par>
                              <p:par>
                                <p:cTn id="112" presetID="39" presetClass="entr" presetSubtype="0" accel="100000" fill="hold" nodeType="withEffect">
                                  <p:stCondLst>
                                    <p:cond delay="0"/>
                                  </p:stCondLst>
                                  <p:childTnLst>
                                    <p:set>
                                      <p:cBhvr>
                                        <p:cTn id="113" dur="1" fill="hold">
                                          <p:stCondLst>
                                            <p:cond delay="0"/>
                                          </p:stCondLst>
                                        </p:cTn>
                                        <p:tgtEl>
                                          <p:spTgt spid="181251">
                                            <p:txEl>
                                              <p:pRg st="16" end="16"/>
                                            </p:txEl>
                                          </p:spTgt>
                                        </p:tgtEl>
                                        <p:attrNameLst>
                                          <p:attrName>style.visibility</p:attrName>
                                        </p:attrNameLst>
                                      </p:cBhvr>
                                      <p:to>
                                        <p:strVal val="visible"/>
                                      </p:to>
                                    </p:set>
                                    <p:anim calcmode="lin" valueType="num">
                                      <p:cBhvr>
                                        <p:cTn id="114" dur="500" fill="hold"/>
                                        <p:tgtEl>
                                          <p:spTgt spid="181251">
                                            <p:txEl>
                                              <p:pRg st="16" end="1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5" dur="500" fill="hold"/>
                                        <p:tgtEl>
                                          <p:spTgt spid="181251">
                                            <p:txEl>
                                              <p:pRg st="16" end="1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6" dur="500" fill="hold"/>
                                        <p:tgtEl>
                                          <p:spTgt spid="181251">
                                            <p:txEl>
                                              <p:pRg st="16" end="1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7" dur="500" fill="hold"/>
                                        <p:tgtEl>
                                          <p:spTgt spid="181251">
                                            <p:txEl>
                                              <p:pRg st="16" end="1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flipV="1">
            <a:off x="457200" y="-100013"/>
            <a:ext cx="8229600" cy="100013"/>
          </a:xfrm>
        </p:spPr>
        <p:txBody>
          <a:bodyPr/>
          <a:lstStyle/>
          <a:p>
            <a:endParaRPr lang="es-AR" sz="4000"/>
          </a:p>
        </p:txBody>
      </p:sp>
      <p:sp>
        <p:nvSpPr>
          <p:cNvPr id="115715" name="Rectangle 3"/>
          <p:cNvSpPr>
            <a:spLocks noGrp="1" noChangeArrowheads="1"/>
          </p:cNvSpPr>
          <p:nvPr>
            <p:ph type="body" idx="1"/>
          </p:nvPr>
        </p:nvSpPr>
        <p:spPr>
          <a:xfrm>
            <a:off x="0" y="0"/>
            <a:ext cx="9144000" cy="6858000"/>
          </a:xfrm>
        </p:spPr>
        <p:txBody>
          <a:bodyPr/>
          <a:lstStyle/>
          <a:p>
            <a:r>
              <a:rPr lang="es-AR" sz="2800" i="1" u="sng"/>
              <a:t>Aprovisionamiento por aguas vivas</a:t>
            </a:r>
            <a:r>
              <a:rPr lang="es-AR" sz="2800" i="1"/>
              <a:t>: </a:t>
            </a:r>
          </a:p>
          <a:p>
            <a:pPr lvl="2"/>
            <a:r>
              <a:rPr lang="es-AR" sz="2000" i="1" u="sng"/>
              <a:t>Embalse por dique</a:t>
            </a:r>
            <a:r>
              <a:rPr lang="es-AR" sz="2000" i="1"/>
              <a:t>: Se denomina dique o presa a un muro de contención que se efectúa en un curso permanente o transitorio de agua, generalmente  donde el mismo corre encajonado. El espejo de agua que se forma recibe el nombre de </a:t>
            </a:r>
            <a:r>
              <a:rPr lang="es-AR" sz="2000" i="1" u="sng"/>
              <a:t>embalse.</a:t>
            </a:r>
            <a:r>
              <a:rPr lang="es-AR" sz="2000" i="1"/>
              <a:t> Una de las características principales para su construcción es la naturaleza del suelo</a:t>
            </a:r>
          </a:p>
          <a:p>
            <a:pPr lvl="4"/>
            <a:r>
              <a:rPr lang="es-AR" sz="1800" i="1" u="sng"/>
              <a:t>Los arcillo-arenosos</a:t>
            </a:r>
            <a:r>
              <a:rPr lang="es-AR" sz="1800" i="1"/>
              <a:t> son de lenta permeabilidad y posibilitan una mejor retención del agua</a:t>
            </a:r>
          </a:p>
          <a:p>
            <a:pPr lvl="4"/>
            <a:r>
              <a:rPr lang="es-AR" sz="1800" i="1" u="sng"/>
              <a:t>Los arenosos </a:t>
            </a:r>
            <a:r>
              <a:rPr lang="es-AR" sz="1800" i="1"/>
              <a:t>son inapropiados ya que la infiltración es rápida</a:t>
            </a:r>
          </a:p>
          <a:p>
            <a:pPr lvl="2"/>
            <a:r>
              <a:rPr lang="es-AR" sz="2000" i="1"/>
              <a:t>El terraplén deberá tener un talud 3:1 ( 3 m horizontales por cada metro de altura) aguas arriba  2:1 aguas abajo. Pueden utilizarse piedras asentadas en barro o cemento, ladrillos o cemento armado. Cuando se emplea tierra, sobre la pared que contacta con el embalse, se construye un manto de piedras para proteger el dique</a:t>
            </a:r>
          </a:p>
          <a:p>
            <a:pPr lvl="2"/>
            <a:r>
              <a:rPr lang="es-AR" sz="2000" i="1"/>
              <a:t>La altura del dique, está determinada por el caudal de agua que se desea almacenar</a:t>
            </a:r>
          </a:p>
          <a:p>
            <a:pPr lvl="2"/>
            <a:r>
              <a:rPr lang="es-AR" sz="2000" i="1"/>
              <a:t>Se debe hacer un vertedero cuyas dimensiones variarán  según la magnitud de las crecientes máximas del río o arroyo. En algunos casos es necesario hacer una compuerta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p:cTn id="7" dur="500" decel="50000" fill="hold">
                                          <p:stCondLst>
                                            <p:cond delay="0"/>
                                          </p:stCondLst>
                                        </p:cTn>
                                        <p:tgtEl>
                                          <p:spTgt spid="11571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571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571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1571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571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571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571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571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15715">
                                            <p:txEl>
                                              <p:pRg st="1" end="1"/>
                                            </p:txEl>
                                          </p:spTgt>
                                        </p:tgtEl>
                                        <p:attrNameLst>
                                          <p:attrName>style.visibility</p:attrName>
                                        </p:attrNameLst>
                                      </p:cBhvr>
                                      <p:to>
                                        <p:strVal val="visible"/>
                                      </p:to>
                                    </p:set>
                                    <p:anim calcmode="lin" valueType="num">
                                      <p:cBhvr>
                                        <p:cTn id="19" dur="500" fill="hold"/>
                                        <p:tgtEl>
                                          <p:spTgt spid="1157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157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157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157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115715">
                                            <p:txEl>
                                              <p:pRg st="2" end="2"/>
                                            </p:txEl>
                                          </p:spTgt>
                                        </p:tgtEl>
                                        <p:attrNameLst>
                                          <p:attrName>style.visibility</p:attrName>
                                        </p:attrNameLst>
                                      </p:cBhvr>
                                      <p:to>
                                        <p:strVal val="visible"/>
                                      </p:to>
                                    </p:set>
                                    <p:anim calcmode="lin" valueType="num">
                                      <p:cBhvr>
                                        <p:cTn id="27" dur="500" fill="hold"/>
                                        <p:tgtEl>
                                          <p:spTgt spid="1157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157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157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157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15715">
                                            <p:txEl>
                                              <p:pRg st="3" end="3"/>
                                            </p:txEl>
                                          </p:spTgt>
                                        </p:tgtEl>
                                        <p:attrNameLst>
                                          <p:attrName>style.visibility</p:attrName>
                                        </p:attrNameLst>
                                      </p:cBhvr>
                                      <p:to>
                                        <p:strVal val="visible"/>
                                      </p:to>
                                    </p:set>
                                    <p:anim calcmode="lin" valueType="num">
                                      <p:cBhvr>
                                        <p:cTn id="35" dur="500" fill="hold"/>
                                        <p:tgtEl>
                                          <p:spTgt spid="11571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1571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1571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157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115715">
                                            <p:txEl>
                                              <p:pRg st="4" end="4"/>
                                            </p:txEl>
                                          </p:spTgt>
                                        </p:tgtEl>
                                        <p:attrNameLst>
                                          <p:attrName>style.visibility</p:attrName>
                                        </p:attrNameLst>
                                      </p:cBhvr>
                                      <p:to>
                                        <p:strVal val="visible"/>
                                      </p:to>
                                    </p:set>
                                    <p:anim calcmode="lin" valueType="num">
                                      <p:cBhvr>
                                        <p:cTn id="43" dur="500" fill="hold"/>
                                        <p:tgtEl>
                                          <p:spTgt spid="11571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1571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1571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157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115715">
                                            <p:txEl>
                                              <p:pRg st="5" end="5"/>
                                            </p:txEl>
                                          </p:spTgt>
                                        </p:tgtEl>
                                        <p:attrNameLst>
                                          <p:attrName>style.visibility</p:attrName>
                                        </p:attrNameLst>
                                      </p:cBhvr>
                                      <p:to>
                                        <p:strVal val="visible"/>
                                      </p:to>
                                    </p:set>
                                    <p:anim calcmode="lin" valueType="num">
                                      <p:cBhvr>
                                        <p:cTn id="51" dur="500" fill="hold"/>
                                        <p:tgtEl>
                                          <p:spTgt spid="11571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1571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1571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1571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9" presetClass="entr" presetSubtype="0" accel="100000" fill="hold" nodeType="clickEffect">
                                  <p:stCondLst>
                                    <p:cond delay="0"/>
                                  </p:stCondLst>
                                  <p:childTnLst>
                                    <p:set>
                                      <p:cBhvr>
                                        <p:cTn id="58" dur="1" fill="hold">
                                          <p:stCondLst>
                                            <p:cond delay="0"/>
                                          </p:stCondLst>
                                        </p:cTn>
                                        <p:tgtEl>
                                          <p:spTgt spid="115715">
                                            <p:txEl>
                                              <p:pRg st="6" end="6"/>
                                            </p:txEl>
                                          </p:spTgt>
                                        </p:tgtEl>
                                        <p:attrNameLst>
                                          <p:attrName>style.visibility</p:attrName>
                                        </p:attrNameLst>
                                      </p:cBhvr>
                                      <p:to>
                                        <p:strVal val="visible"/>
                                      </p:to>
                                    </p:set>
                                    <p:anim calcmode="lin" valueType="num">
                                      <p:cBhvr>
                                        <p:cTn id="59" dur="500" fill="hold"/>
                                        <p:tgtEl>
                                          <p:spTgt spid="11571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11571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11571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11571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escanear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889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fade">
                                      <p:cBhvr>
                                        <p:cTn id="7" dur="2000"/>
                                        <p:tgtEl>
                                          <p:spTgt spid="117764"/>
                                        </p:tgtEl>
                                      </p:cBhvr>
                                    </p:animEffect>
                                    <p:anim calcmode="lin" valueType="num">
                                      <p:cBhvr>
                                        <p:cTn id="8" dur="2000" fill="hold"/>
                                        <p:tgtEl>
                                          <p:spTgt spid="117764"/>
                                        </p:tgtEl>
                                        <p:attrNameLst>
                                          <p:attrName>style.rotation</p:attrName>
                                        </p:attrNameLst>
                                      </p:cBhvr>
                                      <p:tavLst>
                                        <p:tav tm="0">
                                          <p:val>
                                            <p:fltVal val="720"/>
                                          </p:val>
                                        </p:tav>
                                        <p:tav tm="100000">
                                          <p:val>
                                            <p:fltVal val="0"/>
                                          </p:val>
                                        </p:tav>
                                      </p:tavLst>
                                    </p:anim>
                                    <p:anim calcmode="lin" valueType="num">
                                      <p:cBhvr>
                                        <p:cTn id="9" dur="2000" fill="hold"/>
                                        <p:tgtEl>
                                          <p:spTgt spid="117764"/>
                                        </p:tgtEl>
                                        <p:attrNameLst>
                                          <p:attrName>ppt_h</p:attrName>
                                        </p:attrNameLst>
                                      </p:cBhvr>
                                      <p:tavLst>
                                        <p:tav tm="0">
                                          <p:val>
                                            <p:fltVal val="0"/>
                                          </p:val>
                                        </p:tav>
                                        <p:tav tm="100000">
                                          <p:val>
                                            <p:strVal val="#ppt_h"/>
                                          </p:val>
                                        </p:tav>
                                      </p:tavLst>
                                    </p:anim>
                                    <p:anim calcmode="lin" valueType="num">
                                      <p:cBhvr>
                                        <p:cTn id="10" dur="2000" fill="hold"/>
                                        <p:tgtEl>
                                          <p:spTgt spid="11776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95288" y="-819150"/>
            <a:ext cx="8229600" cy="819150"/>
          </a:xfrm>
        </p:spPr>
        <p:txBody>
          <a:bodyPr/>
          <a:lstStyle/>
          <a:p>
            <a:endParaRPr lang="es-AR"/>
          </a:p>
        </p:txBody>
      </p:sp>
      <p:sp>
        <p:nvSpPr>
          <p:cNvPr id="118787" name="Rectangle 3"/>
          <p:cNvSpPr>
            <a:spLocks noGrp="1" noChangeArrowheads="1"/>
          </p:cNvSpPr>
          <p:nvPr>
            <p:ph type="body" idx="1"/>
          </p:nvPr>
        </p:nvSpPr>
        <p:spPr>
          <a:xfrm>
            <a:off x="0" y="549275"/>
            <a:ext cx="9144000" cy="6858000"/>
          </a:xfrm>
        </p:spPr>
        <p:txBody>
          <a:bodyPr/>
          <a:lstStyle/>
          <a:p>
            <a:r>
              <a:rPr lang="es-AR" i="1"/>
              <a:t>No deberán plantarse árboles ni permitir que se desarrollen en la orilla árboles de raíces profundas, porque actúan como vías de infiltración</a:t>
            </a:r>
          </a:p>
          <a:p>
            <a:r>
              <a:rPr lang="es-AR" i="1"/>
              <a:t>Los embalses deberán alambrarse en todo su perímetro para evitar el acceso de la hacienda, que ocasiona desmoronamientos y contaminaciones</a:t>
            </a:r>
          </a:p>
          <a:p>
            <a:r>
              <a:rPr lang="es-AR" i="1"/>
              <a:t>El agua contenida en los embalses debe ser llevada a los bebederos a través de bombas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p:cTn id="7" dur="500" fill="hold"/>
                                        <p:tgtEl>
                                          <p:spTgt spid="11878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1878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1878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187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18787">
                                            <p:txEl>
                                              <p:pRg st="1" end="1"/>
                                            </p:txEl>
                                          </p:spTgt>
                                        </p:tgtEl>
                                        <p:attrNameLst>
                                          <p:attrName>style.visibility</p:attrName>
                                        </p:attrNameLst>
                                      </p:cBhvr>
                                      <p:to>
                                        <p:strVal val="visible"/>
                                      </p:to>
                                    </p:set>
                                    <p:anim calcmode="lin" valueType="num">
                                      <p:cBhvr>
                                        <p:cTn id="15" dur="500" fill="hold"/>
                                        <p:tgtEl>
                                          <p:spTgt spid="11878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1878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1878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187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118787">
                                            <p:txEl>
                                              <p:pRg st="2" end="2"/>
                                            </p:txEl>
                                          </p:spTgt>
                                        </p:tgtEl>
                                        <p:attrNameLst>
                                          <p:attrName>style.visibility</p:attrName>
                                        </p:attrNameLst>
                                      </p:cBhvr>
                                      <p:to>
                                        <p:strVal val="visible"/>
                                      </p:to>
                                    </p:set>
                                    <p:anim calcmode="lin" valueType="num">
                                      <p:cBhvr>
                                        <p:cTn id="23" dur="500" fill="hold"/>
                                        <p:tgtEl>
                                          <p:spTgt spid="11878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1878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1878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187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0825" y="-571500"/>
            <a:ext cx="8229600" cy="571500"/>
          </a:xfrm>
        </p:spPr>
        <p:txBody>
          <a:bodyPr/>
          <a:lstStyle/>
          <a:p>
            <a:br>
              <a:rPr lang="es-AR" sz="4000"/>
            </a:br>
            <a:endParaRPr lang="es-AR" sz="4000"/>
          </a:p>
        </p:txBody>
      </p:sp>
      <p:sp>
        <p:nvSpPr>
          <p:cNvPr id="121859" name="Rectangle 3"/>
          <p:cNvSpPr>
            <a:spLocks noGrp="1" noChangeArrowheads="1"/>
          </p:cNvSpPr>
          <p:nvPr>
            <p:ph type="body" idx="1"/>
          </p:nvPr>
        </p:nvSpPr>
        <p:spPr>
          <a:xfrm>
            <a:off x="0" y="0"/>
            <a:ext cx="9144000" cy="6858000"/>
          </a:xfrm>
        </p:spPr>
        <p:txBody>
          <a:bodyPr/>
          <a:lstStyle/>
          <a:p>
            <a:pPr lvl="2"/>
            <a:r>
              <a:rPr lang="es-AR" sz="3600" i="1" u="sng"/>
              <a:t>Aprovisionamiento por agua de lluvia</a:t>
            </a:r>
          </a:p>
          <a:p>
            <a:r>
              <a:rPr lang="es-AR" sz="2800" i="1" u="sng"/>
              <a:t>Represa:</a:t>
            </a:r>
            <a:r>
              <a:rPr lang="es-AR" sz="2800" i="1"/>
              <a:t> Consiste en excavaciones y terraplenes que la circundan en toda o parte de su perímetro. O son solamente terraplenes que embalsan el agua a nivel del suelo. Son alimentados por agua de lluvia y también del subsuelo</a:t>
            </a:r>
          </a:p>
          <a:p>
            <a:r>
              <a:rPr lang="es-AR" sz="2800" i="1" u="sng"/>
              <a:t>Tajamar</a:t>
            </a:r>
            <a:r>
              <a:rPr lang="es-AR" sz="2800" i="1"/>
              <a:t>: Son un tipo especial de represa o dique que se construyen con el objeto de aprovechar la afluencia de agua de lluvia a una zona determinada</a:t>
            </a:r>
          </a:p>
          <a:p>
            <a:r>
              <a:rPr lang="es-AR" sz="2800" i="1"/>
              <a:t>Se emplean donde la falta de agua subterránea o la salinidad de la misma son factores limitantes para su consumo</a:t>
            </a:r>
            <a:endParaRPr lang="es-AR" sz="2800" i="1" u="sng"/>
          </a:p>
          <a:p>
            <a:r>
              <a:rPr lang="es-AR" sz="2800" i="1"/>
              <a:t>Para su construcción hay que tener en cuenta los factores de </a:t>
            </a:r>
            <a:r>
              <a:rPr lang="es-AR" sz="2800" i="1" u="sng"/>
              <a:t>ubicación, capacidad y construcción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decel="50000" fill="hold">
                                          <p:stCondLst>
                                            <p:cond delay="0"/>
                                          </p:stCondLst>
                                        </p:cTn>
                                        <p:tgtEl>
                                          <p:spTgt spid="12185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185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185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2185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185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185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185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185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1859">
                                            <p:txEl>
                                              <p:pRg st="1" end="1"/>
                                            </p:txEl>
                                          </p:spTgt>
                                        </p:tgtEl>
                                        <p:attrNameLst>
                                          <p:attrName>style.visibility</p:attrName>
                                        </p:attrNameLst>
                                      </p:cBhvr>
                                      <p:to>
                                        <p:strVal val="visible"/>
                                      </p:to>
                                    </p:set>
                                    <p:anim calcmode="lin" valueType="num">
                                      <p:cBhvr>
                                        <p:cTn id="19" dur="500" decel="50000" fill="hold">
                                          <p:stCondLst>
                                            <p:cond delay="0"/>
                                          </p:stCondLst>
                                        </p:cTn>
                                        <p:tgtEl>
                                          <p:spTgt spid="12185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185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185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12185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185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185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185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1859">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21859">
                                            <p:txEl>
                                              <p:pRg st="2" end="2"/>
                                            </p:txEl>
                                          </p:spTgt>
                                        </p:tgtEl>
                                        <p:attrNameLst>
                                          <p:attrName>style.visibility</p:attrName>
                                        </p:attrNameLst>
                                      </p:cBhvr>
                                      <p:to>
                                        <p:strVal val="visible"/>
                                      </p:to>
                                    </p:set>
                                    <p:anim calcmode="lin" valueType="num">
                                      <p:cBhvr>
                                        <p:cTn id="31" dur="500" decel="50000" fill="hold">
                                          <p:stCondLst>
                                            <p:cond delay="0"/>
                                          </p:stCondLst>
                                        </p:cTn>
                                        <p:tgtEl>
                                          <p:spTgt spid="121859">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1859">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1859">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121859">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1859">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1859">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1859">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1859">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21859">
                                            <p:txEl>
                                              <p:pRg st="3" end="3"/>
                                            </p:txEl>
                                          </p:spTgt>
                                        </p:tgtEl>
                                        <p:attrNameLst>
                                          <p:attrName>style.visibility</p:attrName>
                                        </p:attrNameLst>
                                      </p:cBhvr>
                                      <p:to>
                                        <p:strVal val="visible"/>
                                      </p:to>
                                    </p:set>
                                    <p:anim calcmode="lin" valueType="num">
                                      <p:cBhvr>
                                        <p:cTn id="43" dur="500" decel="50000" fill="hold">
                                          <p:stCondLst>
                                            <p:cond delay="0"/>
                                          </p:stCondLst>
                                        </p:cTn>
                                        <p:tgtEl>
                                          <p:spTgt spid="121859">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21859">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21859">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121859">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21859">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21859">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21859">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21859">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1859">
                                            <p:txEl>
                                              <p:pRg st="4" end="4"/>
                                            </p:txEl>
                                          </p:spTgt>
                                        </p:tgtEl>
                                        <p:attrNameLst>
                                          <p:attrName>style.visibility</p:attrName>
                                        </p:attrNameLst>
                                      </p:cBhvr>
                                      <p:to>
                                        <p:strVal val="visible"/>
                                      </p:to>
                                    </p:set>
                                    <p:anim calcmode="lin" valueType="num">
                                      <p:cBhvr>
                                        <p:cTn id="55" dur="500" decel="50000" fill="hold">
                                          <p:stCondLst>
                                            <p:cond delay="0"/>
                                          </p:stCondLst>
                                        </p:cTn>
                                        <p:tgtEl>
                                          <p:spTgt spid="121859">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1859">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1859">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121859">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1859">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1859">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1859">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18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8313" y="-571500"/>
            <a:ext cx="8229600" cy="571500"/>
          </a:xfrm>
        </p:spPr>
        <p:txBody>
          <a:bodyPr/>
          <a:lstStyle/>
          <a:p>
            <a:endParaRPr lang="es-AR" sz="4000"/>
          </a:p>
        </p:txBody>
      </p:sp>
      <p:sp>
        <p:nvSpPr>
          <p:cNvPr id="124931" name="Rectangle 3"/>
          <p:cNvSpPr>
            <a:spLocks noGrp="1" noChangeArrowheads="1"/>
          </p:cNvSpPr>
          <p:nvPr>
            <p:ph type="body" idx="1"/>
          </p:nvPr>
        </p:nvSpPr>
        <p:spPr>
          <a:xfrm>
            <a:off x="0" y="0"/>
            <a:ext cx="9144000" cy="6858000"/>
          </a:xfrm>
        </p:spPr>
        <p:txBody>
          <a:bodyPr/>
          <a:lstStyle/>
          <a:p>
            <a:r>
              <a:rPr lang="es-AR" sz="2800" i="1"/>
              <a:t>C</a:t>
            </a:r>
            <a:r>
              <a:rPr lang="es-AR" sz="2800" i="1" u="sng"/>
              <a:t>apacidad</a:t>
            </a:r>
            <a:r>
              <a:rPr lang="es-AR" sz="2800" i="1"/>
              <a:t>: es el primer factor a considerar y está relacionado con la cantidad de animales a los que hay que abrevar y para calcularla se considera:</a:t>
            </a:r>
          </a:p>
          <a:p>
            <a:pPr lvl="2"/>
            <a:r>
              <a:rPr lang="es-AR" sz="2000" i="1"/>
              <a:t>Número de animales a abastecer de agua</a:t>
            </a:r>
          </a:p>
          <a:p>
            <a:pPr lvl="2"/>
            <a:r>
              <a:rPr lang="es-AR" sz="2000" i="1"/>
              <a:t>Consumo estimado promedio de 100 litros por día por bovino de carne adulto en pastoreo</a:t>
            </a:r>
          </a:p>
          <a:p>
            <a:pPr lvl="2"/>
            <a:r>
              <a:rPr lang="es-AR" sz="2000" i="1"/>
              <a:t>Días de seca normales para la zona</a:t>
            </a:r>
          </a:p>
          <a:p>
            <a:pPr lvl="2"/>
            <a:r>
              <a:rPr lang="es-AR" sz="2000" i="1"/>
              <a:t>Más un margen de seguridad  para cubrir la provisión de agua en años con secas más prolongadas</a:t>
            </a:r>
          </a:p>
          <a:p>
            <a:r>
              <a:rPr lang="es-AR" sz="2800" i="1"/>
              <a:t>La evaporación del espejo de agua es importante, pudiendo llegara a valores de  7 litros por día por m2 como promedio, variando según las condiciones ambientales (vientos, humedad relativa y temperaturas). De acuerdo a esto, podría alcanzarse la cifra de 200 litros de evaporación por m2 por mes en el espejo de agua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p:cTn id="7" dur="500" decel="50000" fill="hold">
                                          <p:stCondLst>
                                            <p:cond delay="0"/>
                                          </p:stCondLst>
                                        </p:cTn>
                                        <p:tgtEl>
                                          <p:spTgt spid="124931">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4931">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4931">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24931">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4931">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4931">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4931">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493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24931">
                                            <p:txEl>
                                              <p:pRg st="1" end="1"/>
                                            </p:txEl>
                                          </p:spTgt>
                                        </p:tgtEl>
                                        <p:attrNameLst>
                                          <p:attrName>style.visibility</p:attrName>
                                        </p:attrNameLst>
                                      </p:cBhvr>
                                      <p:to>
                                        <p:strVal val="visible"/>
                                      </p:to>
                                    </p:set>
                                    <p:anim calcmode="lin" valueType="num">
                                      <p:cBhvr>
                                        <p:cTn id="19" dur="500" fill="hold"/>
                                        <p:tgtEl>
                                          <p:spTgt spid="12493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2493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2493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249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124931">
                                            <p:txEl>
                                              <p:pRg st="2" end="2"/>
                                            </p:txEl>
                                          </p:spTgt>
                                        </p:tgtEl>
                                        <p:attrNameLst>
                                          <p:attrName>style.visibility</p:attrName>
                                        </p:attrNameLst>
                                      </p:cBhvr>
                                      <p:to>
                                        <p:strVal val="visible"/>
                                      </p:to>
                                    </p:set>
                                    <p:anim calcmode="lin" valueType="num">
                                      <p:cBhvr>
                                        <p:cTn id="27" dur="500" fill="hold"/>
                                        <p:tgtEl>
                                          <p:spTgt spid="1249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249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249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249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24931">
                                            <p:txEl>
                                              <p:pRg st="3" end="3"/>
                                            </p:txEl>
                                          </p:spTgt>
                                        </p:tgtEl>
                                        <p:attrNameLst>
                                          <p:attrName>style.visibility</p:attrName>
                                        </p:attrNameLst>
                                      </p:cBhvr>
                                      <p:to>
                                        <p:strVal val="visible"/>
                                      </p:to>
                                    </p:set>
                                    <p:anim calcmode="lin" valueType="num">
                                      <p:cBhvr>
                                        <p:cTn id="35" dur="500" fill="hold"/>
                                        <p:tgtEl>
                                          <p:spTgt spid="12493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2493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2493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249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124931">
                                            <p:txEl>
                                              <p:pRg st="4" end="4"/>
                                            </p:txEl>
                                          </p:spTgt>
                                        </p:tgtEl>
                                        <p:attrNameLst>
                                          <p:attrName>style.visibility</p:attrName>
                                        </p:attrNameLst>
                                      </p:cBhvr>
                                      <p:to>
                                        <p:strVal val="visible"/>
                                      </p:to>
                                    </p:set>
                                    <p:anim calcmode="lin" valueType="num">
                                      <p:cBhvr>
                                        <p:cTn id="43" dur="500" fill="hold"/>
                                        <p:tgtEl>
                                          <p:spTgt spid="12493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2493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2493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249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5" presetClass="entr" presetSubtype="0" fill="hold" nodeType="clickEffect">
                                  <p:stCondLst>
                                    <p:cond delay="0"/>
                                  </p:stCondLst>
                                  <p:childTnLst>
                                    <p:set>
                                      <p:cBhvr>
                                        <p:cTn id="50" dur="1" fill="hold">
                                          <p:stCondLst>
                                            <p:cond delay="0"/>
                                          </p:stCondLst>
                                        </p:cTn>
                                        <p:tgtEl>
                                          <p:spTgt spid="124931">
                                            <p:txEl>
                                              <p:pRg st="5" end="5"/>
                                            </p:txEl>
                                          </p:spTgt>
                                        </p:tgtEl>
                                        <p:attrNameLst>
                                          <p:attrName>style.visibility</p:attrName>
                                        </p:attrNameLst>
                                      </p:cBhvr>
                                      <p:to>
                                        <p:strVal val="visible"/>
                                      </p:to>
                                    </p:set>
                                    <p:anim calcmode="lin" valueType="num">
                                      <p:cBhvr>
                                        <p:cTn id="51" dur="500" decel="50000" fill="hold">
                                          <p:stCondLst>
                                            <p:cond delay="0"/>
                                          </p:stCondLst>
                                        </p:cTn>
                                        <p:tgtEl>
                                          <p:spTgt spid="124931">
                                            <p:txEl>
                                              <p:pRg st="5" end="5"/>
                                            </p:txEl>
                                          </p:spTgt>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24931">
                                            <p:txEl>
                                              <p:pRg st="5" end="5"/>
                                            </p:txEl>
                                          </p:spTgt>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24931">
                                            <p:txEl>
                                              <p:pRg st="5" end="5"/>
                                            </p:txEl>
                                          </p:spTgt>
                                        </p:tgtEl>
                                        <p:attrNameLst>
                                          <p:attrName>ppt_w</p:attrName>
                                        </p:attrNameLst>
                                      </p:cBhvr>
                                      <p:tavLst>
                                        <p:tav tm="0">
                                          <p:val>
                                            <p:strVal val="#ppt_w*.05"/>
                                          </p:val>
                                        </p:tav>
                                        <p:tav tm="100000">
                                          <p:val>
                                            <p:strVal val="#ppt_w"/>
                                          </p:val>
                                        </p:tav>
                                      </p:tavLst>
                                    </p:anim>
                                    <p:anim calcmode="lin" valueType="num">
                                      <p:cBhvr>
                                        <p:cTn id="54" dur="1000" fill="hold"/>
                                        <p:tgtEl>
                                          <p:spTgt spid="124931">
                                            <p:txEl>
                                              <p:pRg st="5" end="5"/>
                                            </p:txEl>
                                          </p:spTgt>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24931">
                                            <p:txEl>
                                              <p:pRg st="5" end="5"/>
                                            </p:txEl>
                                          </p:spTgt>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24931">
                                            <p:txEl>
                                              <p:pRg st="5" end="5"/>
                                            </p:txEl>
                                          </p:spTgt>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24931">
                                            <p:txEl>
                                              <p:pRg st="5" end="5"/>
                                            </p:txEl>
                                          </p:spTgt>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249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flipV="1">
            <a:off x="457200" y="-100013"/>
            <a:ext cx="8229600" cy="100013"/>
          </a:xfrm>
        </p:spPr>
        <p:txBody>
          <a:bodyPr/>
          <a:lstStyle/>
          <a:p>
            <a:endParaRPr lang="es-AR" sz="4000"/>
          </a:p>
        </p:txBody>
      </p:sp>
      <p:sp>
        <p:nvSpPr>
          <p:cNvPr id="125955" name="Rectangle 3"/>
          <p:cNvSpPr>
            <a:spLocks noGrp="1" noChangeArrowheads="1"/>
          </p:cNvSpPr>
          <p:nvPr>
            <p:ph type="body" idx="1"/>
          </p:nvPr>
        </p:nvSpPr>
        <p:spPr>
          <a:xfrm>
            <a:off x="0" y="0"/>
            <a:ext cx="9144000" cy="6669088"/>
          </a:xfrm>
        </p:spPr>
        <p:txBody>
          <a:bodyPr/>
          <a:lstStyle/>
          <a:p>
            <a:pPr>
              <a:lnSpc>
                <a:spcPct val="90000"/>
              </a:lnSpc>
            </a:pPr>
            <a:r>
              <a:rPr lang="es-AR" sz="2800" i="1"/>
              <a:t>También hay que tener en cuenta la infiltración del agua, que dependerá del tipo de suelo y de la forma de construcción del tajamar.</a:t>
            </a:r>
          </a:p>
          <a:p>
            <a:pPr>
              <a:lnSpc>
                <a:spcPct val="90000"/>
              </a:lnSpc>
            </a:pPr>
            <a:r>
              <a:rPr lang="es-AR" sz="2800" i="1"/>
              <a:t>Las pérdidas por evaporación e infiltración en conjunto promedian hasta el 50 % de la reserva de agua, siendo la razón por la cual se consideran 100 litros de agua por animal y por día, correspondiendo a 50 l el consumo diario por animal y 50 l los de pérdida por infiltración y evaporación</a:t>
            </a:r>
          </a:p>
          <a:p>
            <a:pPr>
              <a:lnSpc>
                <a:spcPct val="90000"/>
              </a:lnSpc>
            </a:pPr>
            <a:r>
              <a:rPr lang="es-AR" sz="2800" i="1"/>
              <a:t>El cálculo de la capacidad del tajamar se debería efectuar así:</a:t>
            </a:r>
          </a:p>
          <a:p>
            <a:pPr lvl="2">
              <a:lnSpc>
                <a:spcPct val="90000"/>
              </a:lnSpc>
            </a:pPr>
            <a:r>
              <a:rPr lang="es-AR" sz="2000" i="1"/>
              <a:t>Número de animales x consumo diario x (periodo de seca+ margen de seguridad )= litros de agua del depósito</a:t>
            </a:r>
          </a:p>
          <a:p>
            <a:pPr>
              <a:lnSpc>
                <a:spcPct val="90000"/>
              </a:lnSpc>
            </a:pPr>
            <a:r>
              <a:rPr lang="es-AR" sz="2800" i="1"/>
              <a:t>Conclusión: Los depósitos de agua deben tener la mayor profundidad y la menor superficie posible, para minimizar las pérdidas por evaporación e infiltración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 calcmode="lin" valueType="num">
                                      <p:cBhvr>
                                        <p:cTn id="7" dur="500" fill="hold"/>
                                        <p:tgtEl>
                                          <p:spTgt spid="12595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595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595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59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25955">
                                            <p:txEl>
                                              <p:pRg st="1" end="1"/>
                                            </p:txEl>
                                          </p:spTgt>
                                        </p:tgtEl>
                                        <p:attrNameLst>
                                          <p:attrName>style.visibility</p:attrName>
                                        </p:attrNameLst>
                                      </p:cBhvr>
                                      <p:to>
                                        <p:strVal val="visible"/>
                                      </p:to>
                                    </p:set>
                                    <p:anim calcmode="lin" valueType="num">
                                      <p:cBhvr>
                                        <p:cTn id="15" dur="500" fill="hold"/>
                                        <p:tgtEl>
                                          <p:spTgt spid="1259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259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259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259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5" presetClass="entr" presetSubtype="0" fill="hold" nodeType="clickEffect">
                                  <p:stCondLst>
                                    <p:cond delay="0"/>
                                  </p:stCondLst>
                                  <p:childTnLst>
                                    <p:set>
                                      <p:cBhvr>
                                        <p:cTn id="22" dur="1" fill="hold">
                                          <p:stCondLst>
                                            <p:cond delay="0"/>
                                          </p:stCondLst>
                                        </p:cTn>
                                        <p:tgtEl>
                                          <p:spTgt spid="125955">
                                            <p:txEl>
                                              <p:pRg st="2" end="2"/>
                                            </p:txEl>
                                          </p:spTgt>
                                        </p:tgtEl>
                                        <p:attrNameLst>
                                          <p:attrName>style.visibility</p:attrName>
                                        </p:attrNameLst>
                                      </p:cBhvr>
                                      <p:to>
                                        <p:strVal val="visible"/>
                                      </p:to>
                                    </p:set>
                                    <p:anim calcmode="lin" valueType="num">
                                      <p:cBhvr>
                                        <p:cTn id="23" dur="500" decel="50000" fill="hold">
                                          <p:stCondLst>
                                            <p:cond delay="0"/>
                                          </p:stCondLst>
                                        </p:cTn>
                                        <p:tgtEl>
                                          <p:spTgt spid="125955">
                                            <p:txEl>
                                              <p:pRg st="2" end="2"/>
                                            </p:txEl>
                                          </p:spTgt>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25955">
                                            <p:txEl>
                                              <p:pRg st="2" end="2"/>
                                            </p:txEl>
                                          </p:spTgt>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25955">
                                            <p:txEl>
                                              <p:pRg st="2" end="2"/>
                                            </p:txEl>
                                          </p:spTgt>
                                        </p:tgtEl>
                                        <p:attrNameLst>
                                          <p:attrName>ppt_w</p:attrName>
                                        </p:attrNameLst>
                                      </p:cBhvr>
                                      <p:tavLst>
                                        <p:tav tm="0">
                                          <p:val>
                                            <p:strVal val="#ppt_w*.05"/>
                                          </p:val>
                                        </p:tav>
                                        <p:tav tm="100000">
                                          <p:val>
                                            <p:strVal val="#ppt_w"/>
                                          </p:val>
                                        </p:tav>
                                      </p:tavLst>
                                    </p:anim>
                                    <p:anim calcmode="lin" valueType="num">
                                      <p:cBhvr>
                                        <p:cTn id="26" dur="1000" fill="hold"/>
                                        <p:tgtEl>
                                          <p:spTgt spid="125955">
                                            <p:txEl>
                                              <p:pRg st="2" end="2"/>
                                            </p:txEl>
                                          </p:spTgt>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25955">
                                            <p:txEl>
                                              <p:pRg st="2" end="2"/>
                                            </p:txEl>
                                          </p:spTgt>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25955">
                                            <p:txEl>
                                              <p:pRg st="2" end="2"/>
                                            </p:txEl>
                                          </p:spTgt>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25955">
                                            <p:txEl>
                                              <p:pRg st="2" end="2"/>
                                            </p:txEl>
                                          </p:spTgt>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25955">
                                            <p:txEl>
                                              <p:pRg st="2" end="2"/>
                                            </p:txEl>
                                          </p:spTgt>
                                        </p:tgtEl>
                                      </p:cBhvr>
                                    </p:animEffect>
                                  </p:childTnLst>
                                </p:cTn>
                              </p:par>
                              <p:par>
                                <p:cTn id="31" presetID="25" presetClass="entr" presetSubtype="0" fill="hold" nodeType="withEffect">
                                  <p:stCondLst>
                                    <p:cond delay="0"/>
                                  </p:stCondLst>
                                  <p:childTnLst>
                                    <p:set>
                                      <p:cBhvr>
                                        <p:cTn id="32" dur="1" fill="hold">
                                          <p:stCondLst>
                                            <p:cond delay="0"/>
                                          </p:stCondLst>
                                        </p:cTn>
                                        <p:tgtEl>
                                          <p:spTgt spid="125955">
                                            <p:txEl>
                                              <p:pRg st="3" end="3"/>
                                            </p:txEl>
                                          </p:spTgt>
                                        </p:tgtEl>
                                        <p:attrNameLst>
                                          <p:attrName>style.visibility</p:attrName>
                                        </p:attrNameLst>
                                      </p:cBhvr>
                                      <p:to>
                                        <p:strVal val="visible"/>
                                      </p:to>
                                    </p:set>
                                    <p:anim calcmode="lin" valueType="num">
                                      <p:cBhvr>
                                        <p:cTn id="33" dur="500" decel="50000" fill="hold">
                                          <p:stCondLst>
                                            <p:cond delay="0"/>
                                          </p:stCondLst>
                                        </p:cTn>
                                        <p:tgtEl>
                                          <p:spTgt spid="125955">
                                            <p:txEl>
                                              <p:pRg st="3" end="3"/>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25955">
                                            <p:txEl>
                                              <p:pRg st="3" end="3"/>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25955">
                                            <p:txEl>
                                              <p:pRg st="3" end="3"/>
                                            </p:txEl>
                                          </p:spTgt>
                                        </p:tgtEl>
                                        <p:attrNameLst>
                                          <p:attrName>ppt_w</p:attrName>
                                        </p:attrNameLst>
                                      </p:cBhvr>
                                      <p:tavLst>
                                        <p:tav tm="0">
                                          <p:val>
                                            <p:strVal val="#ppt_w*.05"/>
                                          </p:val>
                                        </p:tav>
                                        <p:tav tm="100000">
                                          <p:val>
                                            <p:strVal val="#ppt_w"/>
                                          </p:val>
                                        </p:tav>
                                      </p:tavLst>
                                    </p:anim>
                                    <p:anim calcmode="lin" valueType="num">
                                      <p:cBhvr>
                                        <p:cTn id="36" dur="1000" fill="hold"/>
                                        <p:tgtEl>
                                          <p:spTgt spid="125955">
                                            <p:txEl>
                                              <p:pRg st="3" end="3"/>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25955">
                                            <p:txEl>
                                              <p:pRg st="3" end="3"/>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25955">
                                            <p:txEl>
                                              <p:pRg st="3" end="3"/>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25955">
                                            <p:txEl>
                                              <p:pRg st="3" end="3"/>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25955">
                                            <p:txEl>
                                              <p:pRg st="3" end="3"/>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125955">
                                            <p:txEl>
                                              <p:pRg st="4" end="4"/>
                                            </p:txEl>
                                          </p:spTgt>
                                        </p:tgtEl>
                                        <p:attrNameLst>
                                          <p:attrName>style.visibility</p:attrName>
                                        </p:attrNameLst>
                                      </p:cBhvr>
                                      <p:to>
                                        <p:strVal val="visible"/>
                                      </p:to>
                                    </p:set>
                                    <p:anim calcmode="lin" valueType="num">
                                      <p:cBhvr>
                                        <p:cTn id="45" dur="500" fill="hold"/>
                                        <p:tgtEl>
                                          <p:spTgt spid="12595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12595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12595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12595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68313" y="0"/>
            <a:ext cx="8229600" cy="1143000"/>
          </a:xfrm>
        </p:spPr>
        <p:txBody>
          <a:bodyPr/>
          <a:lstStyle/>
          <a:p>
            <a:r>
              <a:rPr lang="es-AR" sz="3200" u="sng"/>
              <a:t>APROVISIONAMIENTO POR AGUAS SUBTERRANEAS</a:t>
            </a:r>
          </a:p>
        </p:txBody>
      </p:sp>
      <p:sp>
        <p:nvSpPr>
          <p:cNvPr id="137219" name="Rectangle 3"/>
          <p:cNvSpPr>
            <a:spLocks noGrp="1" noChangeArrowheads="1"/>
          </p:cNvSpPr>
          <p:nvPr>
            <p:ph type="body" idx="1"/>
          </p:nvPr>
        </p:nvSpPr>
        <p:spPr>
          <a:xfrm>
            <a:off x="0" y="1341438"/>
            <a:ext cx="9144000" cy="5732462"/>
          </a:xfrm>
        </p:spPr>
        <p:txBody>
          <a:bodyPr/>
          <a:lstStyle/>
          <a:p>
            <a:pPr>
              <a:lnSpc>
                <a:spcPct val="90000"/>
              </a:lnSpc>
            </a:pPr>
            <a:r>
              <a:rPr lang="es-AR" i="1"/>
              <a:t>T</a:t>
            </a:r>
            <a:r>
              <a:rPr lang="es-AR" i="1" u="sng"/>
              <a:t>ANQUES</a:t>
            </a:r>
            <a:r>
              <a:rPr lang="es-AR" i="1"/>
              <a:t>:  Su construcción generalmente se realiza en la cercanía de los mecanismos para extraer agua y encerrado en el mismo perímetro. El volumen de agua de un tanque se obtiene así:</a:t>
            </a:r>
          </a:p>
          <a:p>
            <a:pPr lvl="2">
              <a:lnSpc>
                <a:spcPct val="90000"/>
              </a:lnSpc>
            </a:pPr>
            <a:r>
              <a:rPr lang="es-AR" i="1"/>
              <a:t>Volumen en litros =  3,1416 x radio2 x altura x 1.000 </a:t>
            </a:r>
          </a:p>
          <a:p>
            <a:pPr>
              <a:lnSpc>
                <a:spcPct val="90000"/>
              </a:lnSpc>
            </a:pPr>
            <a:r>
              <a:rPr lang="es-AR" i="1"/>
              <a:t>Hay distintos tipos de tanques:</a:t>
            </a:r>
          </a:p>
          <a:p>
            <a:pPr lvl="2">
              <a:lnSpc>
                <a:spcPct val="90000"/>
              </a:lnSpc>
            </a:pPr>
            <a:r>
              <a:rPr lang="es-AR" i="1" u="sng"/>
              <a:t>Tanque Australiano: </a:t>
            </a:r>
            <a:r>
              <a:rPr lang="es-AR" i="1"/>
              <a:t>Es un tanque circular cuya construcción se realiza sobre el nivel del suelo, para facilitar el pasaje del agua por gravedad a los bebederos. Debe estar ubicado a 4 m del pozo para evitar desmoronamiento producidos por filtraciones del agua del tanque, importante cuando el tanque tiene piso de tierra</a:t>
            </a:r>
            <a:endParaRPr lang="es-AR" i="1" u="sn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500" decel="50000" fill="hold">
                                          <p:stCondLst>
                                            <p:cond delay="0"/>
                                          </p:stCondLst>
                                        </p:cTn>
                                        <p:tgtEl>
                                          <p:spTgt spid="13721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721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7218"/>
                                        </p:tgtEl>
                                        <p:attrNameLst>
                                          <p:attrName>ppt_w</p:attrName>
                                        </p:attrNameLst>
                                      </p:cBhvr>
                                      <p:tavLst>
                                        <p:tav tm="0">
                                          <p:val>
                                            <p:strVal val="#ppt_w*.05"/>
                                          </p:val>
                                        </p:tav>
                                        <p:tav tm="100000">
                                          <p:val>
                                            <p:strVal val="#ppt_w"/>
                                          </p:val>
                                        </p:tav>
                                      </p:tavLst>
                                    </p:anim>
                                    <p:anim calcmode="lin" valueType="num">
                                      <p:cBhvr>
                                        <p:cTn id="10" dur="1000" fill="hold"/>
                                        <p:tgtEl>
                                          <p:spTgt spid="13721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721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721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721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721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37219">
                                            <p:txEl>
                                              <p:pRg st="0" end="0"/>
                                            </p:txEl>
                                          </p:spTgt>
                                        </p:tgtEl>
                                        <p:attrNameLst>
                                          <p:attrName>style.visibility</p:attrName>
                                        </p:attrNameLst>
                                      </p:cBhvr>
                                      <p:to>
                                        <p:strVal val="visible"/>
                                      </p:to>
                                    </p:set>
                                    <p:anim calcmode="lin" valueType="num">
                                      <p:cBhvr>
                                        <p:cTn id="19" dur="500" fill="hold"/>
                                        <p:tgtEl>
                                          <p:spTgt spid="13721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3721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3721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37219">
                                            <p:txEl>
                                              <p:pRg st="0" end="0"/>
                                            </p:txEl>
                                          </p:spTgt>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137219">
                                            <p:txEl>
                                              <p:pRg st="1" end="1"/>
                                            </p:txEl>
                                          </p:spTgt>
                                        </p:tgtEl>
                                        <p:attrNameLst>
                                          <p:attrName>style.visibility</p:attrName>
                                        </p:attrNameLst>
                                      </p:cBhvr>
                                      <p:to>
                                        <p:strVal val="visible"/>
                                      </p:to>
                                    </p:set>
                                    <p:anim calcmode="lin" valueType="num">
                                      <p:cBhvr>
                                        <p:cTn id="25" dur="500" fill="hold"/>
                                        <p:tgtEl>
                                          <p:spTgt spid="13721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3721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3721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5" presetClass="entr" presetSubtype="0" fill="hold" nodeType="clickEffect">
                                  <p:stCondLst>
                                    <p:cond delay="0"/>
                                  </p:stCondLst>
                                  <p:childTnLst>
                                    <p:set>
                                      <p:cBhvr>
                                        <p:cTn id="32" dur="1" fill="hold">
                                          <p:stCondLst>
                                            <p:cond delay="0"/>
                                          </p:stCondLst>
                                        </p:cTn>
                                        <p:tgtEl>
                                          <p:spTgt spid="137219">
                                            <p:txEl>
                                              <p:pRg st="2" end="2"/>
                                            </p:txEl>
                                          </p:spTgt>
                                        </p:tgtEl>
                                        <p:attrNameLst>
                                          <p:attrName>style.visibility</p:attrName>
                                        </p:attrNameLst>
                                      </p:cBhvr>
                                      <p:to>
                                        <p:strVal val="visible"/>
                                      </p:to>
                                    </p:set>
                                    <p:anim calcmode="lin" valueType="num">
                                      <p:cBhvr>
                                        <p:cTn id="33" dur="500" decel="50000" fill="hold">
                                          <p:stCondLst>
                                            <p:cond delay="0"/>
                                          </p:stCondLst>
                                        </p:cTn>
                                        <p:tgtEl>
                                          <p:spTgt spid="137219">
                                            <p:txEl>
                                              <p:pRg st="2" end="2"/>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7219">
                                            <p:txEl>
                                              <p:pRg st="2" end="2"/>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7219">
                                            <p:txEl>
                                              <p:pRg st="2" end="2"/>
                                            </p:txEl>
                                          </p:spTgt>
                                        </p:tgtEl>
                                        <p:attrNameLst>
                                          <p:attrName>ppt_w</p:attrName>
                                        </p:attrNameLst>
                                      </p:cBhvr>
                                      <p:tavLst>
                                        <p:tav tm="0">
                                          <p:val>
                                            <p:strVal val="#ppt_w*.05"/>
                                          </p:val>
                                        </p:tav>
                                        <p:tav tm="100000">
                                          <p:val>
                                            <p:strVal val="#ppt_w"/>
                                          </p:val>
                                        </p:tav>
                                      </p:tavLst>
                                    </p:anim>
                                    <p:anim calcmode="lin" valueType="num">
                                      <p:cBhvr>
                                        <p:cTn id="36" dur="1000" fill="hold"/>
                                        <p:tgtEl>
                                          <p:spTgt spid="137219">
                                            <p:txEl>
                                              <p:pRg st="2" end="2"/>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7219">
                                            <p:txEl>
                                              <p:pRg st="2" end="2"/>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7219">
                                            <p:txEl>
                                              <p:pRg st="2" end="2"/>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7219">
                                            <p:txEl>
                                              <p:pRg st="2" end="2"/>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7219">
                                            <p:txEl>
                                              <p:pRg st="2" end="2"/>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137219">
                                            <p:txEl>
                                              <p:pRg st="3" end="3"/>
                                            </p:txEl>
                                          </p:spTgt>
                                        </p:tgtEl>
                                        <p:attrNameLst>
                                          <p:attrName>style.visibility</p:attrName>
                                        </p:attrNameLst>
                                      </p:cBhvr>
                                      <p:to>
                                        <p:strVal val="visible"/>
                                      </p:to>
                                    </p:set>
                                    <p:anim calcmode="lin" valueType="num">
                                      <p:cBhvr>
                                        <p:cTn id="45" dur="500" fill="hold"/>
                                        <p:tgtEl>
                                          <p:spTgt spid="13721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13721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13721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95288" y="-963613"/>
            <a:ext cx="8229600" cy="963613"/>
          </a:xfrm>
        </p:spPr>
        <p:txBody>
          <a:bodyPr/>
          <a:lstStyle/>
          <a:p>
            <a:endParaRPr lang="es-AR"/>
          </a:p>
        </p:txBody>
      </p:sp>
      <p:sp>
        <p:nvSpPr>
          <p:cNvPr id="139267" name="Rectangle 3"/>
          <p:cNvSpPr>
            <a:spLocks noGrp="1" noChangeArrowheads="1"/>
          </p:cNvSpPr>
          <p:nvPr>
            <p:ph type="body" idx="1"/>
          </p:nvPr>
        </p:nvSpPr>
        <p:spPr>
          <a:xfrm>
            <a:off x="0" y="620713"/>
            <a:ext cx="9144000" cy="6858000"/>
          </a:xfrm>
        </p:spPr>
        <p:txBody>
          <a:bodyPr/>
          <a:lstStyle/>
          <a:p>
            <a:r>
              <a:rPr lang="es-AR" i="1"/>
              <a:t>Se puede utilizar para su construcción </a:t>
            </a:r>
            <a:r>
              <a:rPr lang="es-AR" i="1" u="sng"/>
              <a:t>chapas</a:t>
            </a:r>
            <a:r>
              <a:rPr lang="es-AR" i="1"/>
              <a:t> </a:t>
            </a:r>
            <a:r>
              <a:rPr lang="es-AR" i="1" u="sng"/>
              <a:t>acanaladas de zinc, de cemento premoldeado o</a:t>
            </a:r>
            <a:r>
              <a:rPr lang="es-AR" i="1"/>
              <a:t> </a:t>
            </a:r>
            <a:r>
              <a:rPr lang="es-AR" i="1" u="sng"/>
              <a:t>de ladrillos</a:t>
            </a:r>
            <a:r>
              <a:rPr lang="es-AR" i="1"/>
              <a:t> </a:t>
            </a:r>
          </a:p>
          <a:p>
            <a:r>
              <a:rPr lang="es-AR" i="1"/>
              <a:t>Las diferentes alturas que pueden tener las chapas acanaladas son 1,20 m 1,50 m y su largo 3,05 m, siendo el largo útil 2,90 m. El grosor empleado es del Nº 18 o19.</a:t>
            </a:r>
          </a:p>
          <a:p>
            <a:r>
              <a:rPr lang="es-AR" i="1"/>
              <a:t>De acuerdo a la cantidad de chapas y la altura de las mismas, los tanques tienen diferentes capacidades de almacenamiento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 calcmode="lin" valueType="num">
                                      <p:cBhvr>
                                        <p:cTn id="7" dur="500" fill="hold"/>
                                        <p:tgtEl>
                                          <p:spTgt spid="13926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926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926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9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39267">
                                            <p:txEl>
                                              <p:pRg st="1" end="1"/>
                                            </p:txEl>
                                          </p:spTgt>
                                        </p:tgtEl>
                                        <p:attrNameLst>
                                          <p:attrName>style.visibility</p:attrName>
                                        </p:attrNameLst>
                                      </p:cBhvr>
                                      <p:to>
                                        <p:strVal val="visible"/>
                                      </p:to>
                                    </p:set>
                                    <p:anim calcmode="lin" valueType="num">
                                      <p:cBhvr>
                                        <p:cTn id="15" dur="500" fill="hold"/>
                                        <p:tgtEl>
                                          <p:spTgt spid="13926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3926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3926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39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139267">
                                            <p:txEl>
                                              <p:pRg st="2" end="2"/>
                                            </p:txEl>
                                          </p:spTgt>
                                        </p:tgtEl>
                                        <p:attrNameLst>
                                          <p:attrName>style.visibility</p:attrName>
                                        </p:attrNameLst>
                                      </p:cBhvr>
                                      <p:to>
                                        <p:strVal val="visible"/>
                                      </p:to>
                                    </p:set>
                                    <p:anim calcmode="lin" valueType="num">
                                      <p:cBhvr>
                                        <p:cTn id="23" dur="500" fill="hold"/>
                                        <p:tgtEl>
                                          <p:spTgt spid="13926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3926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3926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392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4" descr="escanear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938"/>
            <a:ext cx="9396413"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0292"/>
                                        </p:tgtEl>
                                        <p:attrNameLst>
                                          <p:attrName>style.visibility</p:attrName>
                                        </p:attrNameLst>
                                      </p:cBhvr>
                                      <p:to>
                                        <p:strVal val="visible"/>
                                      </p:to>
                                    </p:set>
                                    <p:anim calcmode="lin" valueType="num">
                                      <p:cBhvr>
                                        <p:cTn id="7" dur="500" decel="50000" fill="hold">
                                          <p:stCondLst>
                                            <p:cond delay="0"/>
                                          </p:stCondLst>
                                        </p:cTn>
                                        <p:tgtEl>
                                          <p:spTgt spid="14029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029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0292"/>
                                        </p:tgtEl>
                                        <p:attrNameLst>
                                          <p:attrName>ppt_w</p:attrName>
                                        </p:attrNameLst>
                                      </p:cBhvr>
                                      <p:tavLst>
                                        <p:tav tm="0">
                                          <p:val>
                                            <p:strVal val="#ppt_w*.05"/>
                                          </p:val>
                                        </p:tav>
                                        <p:tav tm="100000">
                                          <p:val>
                                            <p:strVal val="#ppt_w"/>
                                          </p:val>
                                        </p:tav>
                                      </p:tavLst>
                                    </p:anim>
                                    <p:anim calcmode="lin" valueType="num">
                                      <p:cBhvr>
                                        <p:cTn id="10" dur="1000" fill="hold"/>
                                        <p:tgtEl>
                                          <p:spTgt spid="14029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029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029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029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23850" y="-963613"/>
            <a:ext cx="8229600" cy="963613"/>
          </a:xfrm>
        </p:spPr>
        <p:txBody>
          <a:bodyPr/>
          <a:lstStyle/>
          <a:p>
            <a:endParaRPr lang="es-AR"/>
          </a:p>
        </p:txBody>
      </p:sp>
      <p:sp>
        <p:nvSpPr>
          <p:cNvPr id="141315" name="Rectangle 3"/>
          <p:cNvSpPr>
            <a:spLocks noGrp="1" noChangeArrowheads="1"/>
          </p:cNvSpPr>
          <p:nvPr>
            <p:ph type="body" idx="1"/>
          </p:nvPr>
        </p:nvSpPr>
        <p:spPr>
          <a:xfrm>
            <a:off x="0" y="100013"/>
            <a:ext cx="9144000" cy="6858000"/>
          </a:xfrm>
        </p:spPr>
        <p:txBody>
          <a:bodyPr/>
          <a:lstStyle/>
          <a:p>
            <a:pPr>
              <a:lnSpc>
                <a:spcPct val="90000"/>
              </a:lnSpc>
            </a:pPr>
            <a:r>
              <a:rPr lang="es-AR" i="1" u="sng"/>
              <a:t>Construcción del terraplén</a:t>
            </a:r>
            <a:r>
              <a:rPr lang="es-AR" i="1"/>
              <a:t>: Su finalidad es que el piso del tanque quede más elevado que la entrada de agua a los bebederos, la altura de éste varia de acuerdo a la distancia que exista entre tanque y bebederos</a:t>
            </a:r>
          </a:p>
          <a:p>
            <a:pPr>
              <a:lnSpc>
                <a:spcPct val="90000"/>
              </a:lnSpc>
            </a:pPr>
            <a:r>
              <a:rPr lang="es-AR" i="1"/>
              <a:t>Si el piso va a ser de tierra y la tierra no es arcillosa, es mejor mezclarla con paja y utilizar tierra extraída del fondo de lagunas para impermeabilizarla. Debe tener un caño de desagote para vaciado y limpieza</a:t>
            </a:r>
          </a:p>
          <a:p>
            <a:pPr>
              <a:lnSpc>
                <a:spcPct val="90000"/>
              </a:lnSpc>
            </a:pPr>
            <a:r>
              <a:rPr lang="es-AR" i="1"/>
              <a:t>El armado del tanque se realiza hallando el centro del terraplén, se describe una circunferencia de igual radio que el tanque y se acercan las chapas a dicho trazado colocándolas acostada sobre el piso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 calcmode="lin" valueType="num">
                                      <p:cBhvr>
                                        <p:cTn id="7" dur="500" fill="hold"/>
                                        <p:tgtEl>
                                          <p:spTgt spid="14131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4131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4131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413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41315">
                                            <p:txEl>
                                              <p:pRg st="1" end="1"/>
                                            </p:txEl>
                                          </p:spTgt>
                                        </p:tgtEl>
                                        <p:attrNameLst>
                                          <p:attrName>style.visibility</p:attrName>
                                        </p:attrNameLst>
                                      </p:cBhvr>
                                      <p:to>
                                        <p:strVal val="visible"/>
                                      </p:to>
                                    </p:set>
                                    <p:anim calcmode="lin" valueType="num">
                                      <p:cBhvr>
                                        <p:cTn id="15" dur="500" fill="hold"/>
                                        <p:tgtEl>
                                          <p:spTgt spid="1413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413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413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413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141315">
                                            <p:txEl>
                                              <p:pRg st="2" end="2"/>
                                            </p:txEl>
                                          </p:spTgt>
                                        </p:tgtEl>
                                        <p:attrNameLst>
                                          <p:attrName>style.visibility</p:attrName>
                                        </p:attrNameLst>
                                      </p:cBhvr>
                                      <p:to>
                                        <p:strVal val="visible"/>
                                      </p:to>
                                    </p:set>
                                    <p:anim calcmode="lin" valueType="num">
                                      <p:cBhvr>
                                        <p:cTn id="23" dur="500" fill="hold"/>
                                        <p:tgtEl>
                                          <p:spTgt spid="1413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413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413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413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s-AR" sz="3200" u="sng"/>
              <a:t>OBJETIVOS ESPECIFICOS</a:t>
            </a:r>
          </a:p>
        </p:txBody>
      </p:sp>
      <p:sp>
        <p:nvSpPr>
          <p:cNvPr id="91139" name="Rectangle 3"/>
          <p:cNvSpPr>
            <a:spLocks noGrp="1" noChangeArrowheads="1"/>
          </p:cNvSpPr>
          <p:nvPr>
            <p:ph type="body" idx="1"/>
          </p:nvPr>
        </p:nvSpPr>
        <p:spPr>
          <a:xfrm>
            <a:off x="0" y="1600200"/>
            <a:ext cx="9144000" cy="5257800"/>
          </a:xfrm>
        </p:spPr>
        <p:txBody>
          <a:bodyPr/>
          <a:lstStyle/>
          <a:p>
            <a:r>
              <a:rPr lang="es-AR" i="1"/>
              <a:t>Establecer cuales son las alternativas de disponibilidad de agua para satisfacer las necesidades de la empresa agropecuaria</a:t>
            </a:r>
          </a:p>
          <a:p>
            <a:r>
              <a:rPr lang="es-AR" i="1"/>
              <a:t>Identificar los sistemas para obtener agua: De ríos, represas, pozos, perforaciones, depósitos para su almacenamiento</a:t>
            </a:r>
          </a:p>
          <a:p>
            <a:r>
              <a:rPr lang="es-AR" i="1"/>
              <a:t>Determinar los sistemas de extracción y distribución del agua: Molinos, bombas, válvulas de control, cañerías, bebederos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p:cTn id="7" dur="500" decel="50000" fill="hold">
                                          <p:stCondLst>
                                            <p:cond delay="0"/>
                                          </p:stCondLst>
                                        </p:cTn>
                                        <p:tgtEl>
                                          <p:spTgt spid="9113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113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1138"/>
                                        </p:tgtEl>
                                        <p:attrNameLst>
                                          <p:attrName>ppt_w</p:attrName>
                                        </p:attrNameLst>
                                      </p:cBhvr>
                                      <p:tavLst>
                                        <p:tav tm="0">
                                          <p:val>
                                            <p:strVal val="#ppt_w*.05"/>
                                          </p:val>
                                        </p:tav>
                                        <p:tav tm="100000">
                                          <p:val>
                                            <p:strVal val="#ppt_w"/>
                                          </p:val>
                                        </p:tav>
                                      </p:tavLst>
                                    </p:anim>
                                    <p:anim calcmode="lin" valueType="num">
                                      <p:cBhvr>
                                        <p:cTn id="10" dur="1000" fill="hold"/>
                                        <p:tgtEl>
                                          <p:spTgt spid="9113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113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113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113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113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91139">
                                            <p:txEl>
                                              <p:pRg st="0" end="0"/>
                                            </p:txEl>
                                          </p:spTgt>
                                        </p:tgtEl>
                                        <p:attrNameLst>
                                          <p:attrName>style.visibility</p:attrName>
                                        </p:attrNameLst>
                                      </p:cBhvr>
                                      <p:to>
                                        <p:strVal val="visible"/>
                                      </p:to>
                                    </p:set>
                                    <p:anim calcmode="lin" valueType="num">
                                      <p:cBhvr>
                                        <p:cTn id="19" dur="500" fill="hold"/>
                                        <p:tgtEl>
                                          <p:spTgt spid="9113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9113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9113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91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91139">
                                            <p:txEl>
                                              <p:pRg st="1" end="1"/>
                                            </p:txEl>
                                          </p:spTgt>
                                        </p:tgtEl>
                                        <p:attrNameLst>
                                          <p:attrName>style.visibility</p:attrName>
                                        </p:attrNameLst>
                                      </p:cBhvr>
                                      <p:to>
                                        <p:strVal val="visible"/>
                                      </p:to>
                                    </p:set>
                                    <p:anim calcmode="lin" valueType="num">
                                      <p:cBhvr>
                                        <p:cTn id="27" dur="500" fill="hold"/>
                                        <p:tgtEl>
                                          <p:spTgt spid="9113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9113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9113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91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91139">
                                            <p:txEl>
                                              <p:pRg st="2" end="2"/>
                                            </p:txEl>
                                          </p:spTgt>
                                        </p:tgtEl>
                                        <p:attrNameLst>
                                          <p:attrName>style.visibility</p:attrName>
                                        </p:attrNameLst>
                                      </p:cBhvr>
                                      <p:to>
                                        <p:strVal val="visible"/>
                                      </p:to>
                                    </p:set>
                                    <p:anim calcmode="lin" valueType="num">
                                      <p:cBhvr>
                                        <p:cTn id="35" dur="500" fill="hold"/>
                                        <p:tgtEl>
                                          <p:spTgt spid="9113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9113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9113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911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3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escanear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5" descr="escanear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27425"/>
            <a:ext cx="91440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fade">
                                      <p:cBhvr>
                                        <p:cTn id="7" dur="2000"/>
                                        <p:tgtEl>
                                          <p:spTgt spid="143364"/>
                                        </p:tgtEl>
                                      </p:cBhvr>
                                    </p:animEffect>
                                    <p:anim calcmode="lin" valueType="num">
                                      <p:cBhvr>
                                        <p:cTn id="8" dur="2000" fill="hold"/>
                                        <p:tgtEl>
                                          <p:spTgt spid="143364"/>
                                        </p:tgtEl>
                                        <p:attrNameLst>
                                          <p:attrName>style.rotation</p:attrName>
                                        </p:attrNameLst>
                                      </p:cBhvr>
                                      <p:tavLst>
                                        <p:tav tm="0">
                                          <p:val>
                                            <p:fltVal val="720"/>
                                          </p:val>
                                        </p:tav>
                                        <p:tav tm="100000">
                                          <p:val>
                                            <p:fltVal val="0"/>
                                          </p:val>
                                        </p:tav>
                                      </p:tavLst>
                                    </p:anim>
                                    <p:anim calcmode="lin" valueType="num">
                                      <p:cBhvr>
                                        <p:cTn id="9" dur="2000" fill="hold"/>
                                        <p:tgtEl>
                                          <p:spTgt spid="143364"/>
                                        </p:tgtEl>
                                        <p:attrNameLst>
                                          <p:attrName>ppt_h</p:attrName>
                                        </p:attrNameLst>
                                      </p:cBhvr>
                                      <p:tavLst>
                                        <p:tav tm="0">
                                          <p:val>
                                            <p:fltVal val="0"/>
                                          </p:val>
                                        </p:tav>
                                        <p:tav tm="100000">
                                          <p:val>
                                            <p:strVal val="#ppt_h"/>
                                          </p:val>
                                        </p:tav>
                                      </p:tavLst>
                                    </p:anim>
                                    <p:anim calcmode="lin" valueType="num">
                                      <p:cBhvr>
                                        <p:cTn id="10" dur="2000" fill="hold"/>
                                        <p:tgtEl>
                                          <p:spTgt spid="143364"/>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143365"/>
                                        </p:tgtEl>
                                        <p:attrNameLst>
                                          <p:attrName>style.visibility</p:attrName>
                                        </p:attrNameLst>
                                      </p:cBhvr>
                                      <p:to>
                                        <p:strVal val="visible"/>
                                      </p:to>
                                    </p:set>
                                    <p:animEffect transition="in" filter="fade">
                                      <p:cBhvr>
                                        <p:cTn id="15" dur="2000"/>
                                        <p:tgtEl>
                                          <p:spTgt spid="143365"/>
                                        </p:tgtEl>
                                      </p:cBhvr>
                                    </p:animEffect>
                                    <p:anim calcmode="lin" valueType="num">
                                      <p:cBhvr>
                                        <p:cTn id="16" dur="2000" fill="hold"/>
                                        <p:tgtEl>
                                          <p:spTgt spid="143365"/>
                                        </p:tgtEl>
                                        <p:attrNameLst>
                                          <p:attrName>style.rotation</p:attrName>
                                        </p:attrNameLst>
                                      </p:cBhvr>
                                      <p:tavLst>
                                        <p:tav tm="0">
                                          <p:val>
                                            <p:fltVal val="720"/>
                                          </p:val>
                                        </p:tav>
                                        <p:tav tm="100000">
                                          <p:val>
                                            <p:fltVal val="0"/>
                                          </p:val>
                                        </p:tav>
                                      </p:tavLst>
                                    </p:anim>
                                    <p:anim calcmode="lin" valueType="num">
                                      <p:cBhvr>
                                        <p:cTn id="17" dur="2000" fill="hold"/>
                                        <p:tgtEl>
                                          <p:spTgt spid="143365"/>
                                        </p:tgtEl>
                                        <p:attrNameLst>
                                          <p:attrName>ppt_h</p:attrName>
                                        </p:attrNameLst>
                                      </p:cBhvr>
                                      <p:tavLst>
                                        <p:tav tm="0">
                                          <p:val>
                                            <p:fltVal val="0"/>
                                          </p:val>
                                        </p:tav>
                                        <p:tav tm="100000">
                                          <p:val>
                                            <p:strVal val="#ppt_h"/>
                                          </p:val>
                                        </p:tav>
                                      </p:tavLst>
                                    </p:anim>
                                    <p:anim calcmode="lin" valueType="num">
                                      <p:cBhvr>
                                        <p:cTn id="18" dur="2000" fill="hold"/>
                                        <p:tgtEl>
                                          <p:spTgt spid="14336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cture 4" descr="escanear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0"/>
            <a:ext cx="54721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5" descr="escanear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4538"/>
            <a:ext cx="9144000"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 calcmode="lin" valueType="num">
                                      <p:cBhvr>
                                        <p:cTn id="7" dur="500" decel="50000" fill="hold">
                                          <p:stCondLst>
                                            <p:cond delay="0"/>
                                          </p:stCondLst>
                                        </p:cTn>
                                        <p:tgtEl>
                                          <p:spTgt spid="13824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824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8244"/>
                                        </p:tgtEl>
                                        <p:attrNameLst>
                                          <p:attrName>ppt_w</p:attrName>
                                        </p:attrNameLst>
                                      </p:cBhvr>
                                      <p:tavLst>
                                        <p:tav tm="0">
                                          <p:val>
                                            <p:strVal val="#ppt_w*.05"/>
                                          </p:val>
                                        </p:tav>
                                        <p:tav tm="100000">
                                          <p:val>
                                            <p:strVal val="#ppt_w"/>
                                          </p:val>
                                        </p:tav>
                                      </p:tavLst>
                                    </p:anim>
                                    <p:anim calcmode="lin" valueType="num">
                                      <p:cBhvr>
                                        <p:cTn id="10" dur="1000" fill="hold"/>
                                        <p:tgtEl>
                                          <p:spTgt spid="13824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824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824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824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824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138245"/>
                                        </p:tgtEl>
                                        <p:attrNameLst>
                                          <p:attrName>style.visibility</p:attrName>
                                        </p:attrNameLst>
                                      </p:cBhvr>
                                      <p:to>
                                        <p:strVal val="visible"/>
                                      </p:to>
                                    </p:set>
                                    <p:anim calcmode="lin" valueType="num">
                                      <p:cBhvr>
                                        <p:cTn id="19" dur="500" decel="50000" fill="hold">
                                          <p:stCondLst>
                                            <p:cond delay="0"/>
                                          </p:stCondLst>
                                        </p:cTn>
                                        <p:tgtEl>
                                          <p:spTgt spid="13824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3824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38245"/>
                                        </p:tgtEl>
                                        <p:attrNameLst>
                                          <p:attrName>ppt_w</p:attrName>
                                        </p:attrNameLst>
                                      </p:cBhvr>
                                      <p:tavLst>
                                        <p:tav tm="0">
                                          <p:val>
                                            <p:strVal val="#ppt_w*.05"/>
                                          </p:val>
                                        </p:tav>
                                        <p:tav tm="100000">
                                          <p:val>
                                            <p:strVal val="#ppt_w"/>
                                          </p:val>
                                        </p:tav>
                                      </p:tavLst>
                                    </p:anim>
                                    <p:anim calcmode="lin" valueType="num">
                                      <p:cBhvr>
                                        <p:cTn id="22" dur="1000" fill="hold"/>
                                        <p:tgtEl>
                                          <p:spTgt spid="13824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3824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3824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3824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38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a:xfrm flipV="1">
            <a:off x="468313" y="-674688"/>
            <a:ext cx="8229600" cy="103188"/>
          </a:xfrm>
        </p:spPr>
        <p:txBody>
          <a:bodyPr/>
          <a:lstStyle/>
          <a:p>
            <a:endParaRPr lang="es-AR" sz="4000"/>
          </a:p>
        </p:txBody>
      </p:sp>
      <p:sp>
        <p:nvSpPr>
          <p:cNvPr id="35843" name="Rectangle 6"/>
          <p:cNvSpPr>
            <a:spLocks noGrp="1" noChangeArrowheads="1"/>
          </p:cNvSpPr>
          <p:nvPr>
            <p:ph type="body" idx="1"/>
          </p:nvPr>
        </p:nvSpPr>
        <p:spPr>
          <a:xfrm>
            <a:off x="0" y="0"/>
            <a:ext cx="9144000" cy="6858000"/>
          </a:xfrm>
        </p:spPr>
        <p:txBody>
          <a:bodyPr/>
          <a:lstStyle/>
          <a:p>
            <a:pPr>
              <a:lnSpc>
                <a:spcPct val="90000"/>
              </a:lnSpc>
            </a:pPr>
            <a:r>
              <a:rPr lang="es-AR" i="1" u="sng"/>
              <a:t>Tanque bebedero</a:t>
            </a:r>
            <a:r>
              <a:rPr lang="es-AR" i="1"/>
              <a:t>: El tanque bebedero, consiste en un tanque bajo a nivel del suelo, de manera que los animales puedan beber directamente en el mismo</a:t>
            </a:r>
          </a:p>
          <a:p>
            <a:pPr>
              <a:lnSpc>
                <a:spcPct val="90000"/>
              </a:lnSpc>
            </a:pPr>
            <a:r>
              <a:rPr lang="es-AR" i="1"/>
              <a:t>Para evitar que la hacienda se introduzca en el, se construye con postes de cemento y alambre o caños un círculo dentro del tanque, separado unos 40 a 50 cm de la pared</a:t>
            </a:r>
          </a:p>
          <a:p>
            <a:pPr>
              <a:lnSpc>
                <a:spcPct val="90000"/>
              </a:lnSpc>
            </a:pPr>
            <a:r>
              <a:rPr lang="es-AR" i="1"/>
              <a:t>Es un sistema, que si bien es económico, es no recomendable , porque la capacidad es muy reducida por la escasa altura de la pared y por la misma razón, se ensucia  más el agua, no pudiendose lavar frecuentemente como se puede hacer con los bebederos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71450"/>
            <a:ext cx="8229600" cy="71437"/>
          </a:xfrm>
        </p:spPr>
        <p:txBody>
          <a:bodyPr/>
          <a:lstStyle/>
          <a:p>
            <a:endParaRPr lang="es-AR" sz="4000"/>
          </a:p>
        </p:txBody>
      </p:sp>
      <p:sp>
        <p:nvSpPr>
          <p:cNvPr id="146435" name="Rectangle 3"/>
          <p:cNvSpPr>
            <a:spLocks noGrp="1" noChangeArrowheads="1"/>
          </p:cNvSpPr>
          <p:nvPr>
            <p:ph type="body" idx="1"/>
          </p:nvPr>
        </p:nvSpPr>
        <p:spPr>
          <a:xfrm>
            <a:off x="0" y="0"/>
            <a:ext cx="9144000" cy="6858000"/>
          </a:xfrm>
        </p:spPr>
        <p:txBody>
          <a:bodyPr/>
          <a:lstStyle/>
          <a:p>
            <a:pPr>
              <a:lnSpc>
                <a:spcPct val="90000"/>
              </a:lnSpc>
            </a:pPr>
            <a:r>
              <a:rPr lang="es-AR" sz="2800" i="1" u="sng"/>
              <a:t>Tanque cubierto</a:t>
            </a:r>
            <a:r>
              <a:rPr lang="es-AR" sz="2800" i="1"/>
              <a:t>: consiste en un tanque, australiano o de otro tipo, cubierto en su parte superior. Se lo emplea en zonas cálidas o de aguas salinas. Entre sus ventajas se destacan las siguientes:</a:t>
            </a:r>
          </a:p>
          <a:p>
            <a:pPr lvl="2">
              <a:lnSpc>
                <a:spcPct val="90000"/>
              </a:lnSpc>
            </a:pPr>
            <a:r>
              <a:rPr lang="es-AR" i="1"/>
              <a:t>Disminuye las pérdidas de agua por evaporación</a:t>
            </a:r>
          </a:p>
          <a:p>
            <a:pPr lvl="2">
              <a:lnSpc>
                <a:spcPct val="90000"/>
              </a:lnSpc>
            </a:pPr>
            <a:r>
              <a:rPr lang="es-AR" i="1"/>
              <a:t>Cuando las aguas son salobres, al reducirse la evaporación se impide que aumente la concentración de sales</a:t>
            </a:r>
          </a:p>
          <a:p>
            <a:pPr lvl="2">
              <a:lnSpc>
                <a:spcPct val="90000"/>
              </a:lnSpc>
            </a:pPr>
            <a:r>
              <a:rPr lang="es-AR" i="1"/>
              <a:t>Al evitar la acción directa de los rayos solares sobre la masa de agua, la mantiene más fresca</a:t>
            </a:r>
          </a:p>
          <a:p>
            <a:pPr lvl="2">
              <a:lnSpc>
                <a:spcPct val="90000"/>
              </a:lnSpc>
            </a:pPr>
            <a:r>
              <a:rPr lang="es-AR" i="1"/>
              <a:t>Mantiene limpia el agua , disminuyendo los riesgos de contaminación y propagación de enfermedades. No proliferan algas, ni musgos, ni plantas acuáticas</a:t>
            </a:r>
          </a:p>
          <a:p>
            <a:pPr lvl="2">
              <a:lnSpc>
                <a:spcPct val="90000"/>
              </a:lnSpc>
            </a:pPr>
            <a:r>
              <a:rPr lang="es-AR" i="1"/>
              <a:t>Las cañerías no corren peligro de taparse por no entrar tierra ni existir plantas acuáticas</a:t>
            </a:r>
          </a:p>
          <a:p>
            <a:pPr lvl="2">
              <a:lnSpc>
                <a:spcPct val="90000"/>
              </a:lnSpc>
            </a:pPr>
            <a:r>
              <a:rPr lang="es-AR" i="1"/>
              <a:t>Son más caros y la cobertura se puede realizar con cemento o chapa de zinc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 calcmode="lin" valueType="num">
                                      <p:cBhvr>
                                        <p:cTn id="7" dur="500" decel="50000" fill="hold">
                                          <p:stCondLst>
                                            <p:cond delay="0"/>
                                          </p:stCondLst>
                                        </p:cTn>
                                        <p:tgtEl>
                                          <p:spTgt spid="14643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4643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46435">
                                            <p:txEl>
                                              <p:pRg st="1" end="1"/>
                                            </p:txEl>
                                          </p:spTgt>
                                        </p:tgtEl>
                                        <p:attrNameLst>
                                          <p:attrName>style.visibility</p:attrName>
                                        </p:attrNameLst>
                                      </p:cBhvr>
                                      <p:to>
                                        <p:strVal val="visible"/>
                                      </p:to>
                                    </p:set>
                                    <p:anim calcmode="lin" valueType="num">
                                      <p:cBhvr>
                                        <p:cTn id="19" dur="500" fill="hold"/>
                                        <p:tgtEl>
                                          <p:spTgt spid="14643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4643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4643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464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146435">
                                            <p:txEl>
                                              <p:pRg st="2" end="2"/>
                                            </p:txEl>
                                          </p:spTgt>
                                        </p:tgtEl>
                                        <p:attrNameLst>
                                          <p:attrName>style.visibility</p:attrName>
                                        </p:attrNameLst>
                                      </p:cBhvr>
                                      <p:to>
                                        <p:strVal val="visible"/>
                                      </p:to>
                                    </p:set>
                                    <p:anim calcmode="lin" valueType="num">
                                      <p:cBhvr>
                                        <p:cTn id="27" dur="500" fill="hold"/>
                                        <p:tgtEl>
                                          <p:spTgt spid="14643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4643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4643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464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46435">
                                            <p:txEl>
                                              <p:pRg st="3" end="3"/>
                                            </p:txEl>
                                          </p:spTgt>
                                        </p:tgtEl>
                                        <p:attrNameLst>
                                          <p:attrName>style.visibility</p:attrName>
                                        </p:attrNameLst>
                                      </p:cBhvr>
                                      <p:to>
                                        <p:strVal val="visible"/>
                                      </p:to>
                                    </p:set>
                                    <p:anim calcmode="lin" valueType="num">
                                      <p:cBhvr>
                                        <p:cTn id="35" dur="500" fill="hold"/>
                                        <p:tgtEl>
                                          <p:spTgt spid="14643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4643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4643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464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146435">
                                            <p:txEl>
                                              <p:pRg st="4" end="4"/>
                                            </p:txEl>
                                          </p:spTgt>
                                        </p:tgtEl>
                                        <p:attrNameLst>
                                          <p:attrName>style.visibility</p:attrName>
                                        </p:attrNameLst>
                                      </p:cBhvr>
                                      <p:to>
                                        <p:strVal val="visible"/>
                                      </p:to>
                                    </p:set>
                                    <p:anim calcmode="lin" valueType="num">
                                      <p:cBhvr>
                                        <p:cTn id="43" dur="500" fill="hold"/>
                                        <p:tgtEl>
                                          <p:spTgt spid="14643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4643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4643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4643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146435">
                                            <p:txEl>
                                              <p:pRg st="5" end="5"/>
                                            </p:txEl>
                                          </p:spTgt>
                                        </p:tgtEl>
                                        <p:attrNameLst>
                                          <p:attrName>style.visibility</p:attrName>
                                        </p:attrNameLst>
                                      </p:cBhvr>
                                      <p:to>
                                        <p:strVal val="visible"/>
                                      </p:to>
                                    </p:set>
                                    <p:anim calcmode="lin" valueType="num">
                                      <p:cBhvr>
                                        <p:cTn id="51" dur="500" fill="hold"/>
                                        <p:tgtEl>
                                          <p:spTgt spid="14643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4643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4643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4643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9" presetClass="entr" presetSubtype="0" accel="100000" fill="hold" nodeType="clickEffect">
                                  <p:stCondLst>
                                    <p:cond delay="0"/>
                                  </p:stCondLst>
                                  <p:childTnLst>
                                    <p:set>
                                      <p:cBhvr>
                                        <p:cTn id="58" dur="1" fill="hold">
                                          <p:stCondLst>
                                            <p:cond delay="0"/>
                                          </p:stCondLst>
                                        </p:cTn>
                                        <p:tgtEl>
                                          <p:spTgt spid="146435">
                                            <p:txEl>
                                              <p:pRg st="6" end="6"/>
                                            </p:txEl>
                                          </p:spTgt>
                                        </p:tgtEl>
                                        <p:attrNameLst>
                                          <p:attrName>style.visibility</p:attrName>
                                        </p:attrNameLst>
                                      </p:cBhvr>
                                      <p:to>
                                        <p:strVal val="visible"/>
                                      </p:to>
                                    </p:set>
                                    <p:anim calcmode="lin" valueType="num">
                                      <p:cBhvr>
                                        <p:cTn id="59" dur="500" fill="hold"/>
                                        <p:tgtEl>
                                          <p:spTgt spid="14643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14643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14643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14643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23850" y="0"/>
            <a:ext cx="8229600" cy="1143000"/>
          </a:xfrm>
        </p:spPr>
        <p:txBody>
          <a:bodyPr/>
          <a:lstStyle/>
          <a:p>
            <a:r>
              <a:rPr lang="es-AR" sz="3200" u="sng"/>
              <a:t>BEBEDEROS</a:t>
            </a:r>
          </a:p>
        </p:txBody>
      </p:sp>
      <p:sp>
        <p:nvSpPr>
          <p:cNvPr id="150531" name="Rectangle 3"/>
          <p:cNvSpPr>
            <a:spLocks noGrp="1" noChangeArrowheads="1"/>
          </p:cNvSpPr>
          <p:nvPr>
            <p:ph type="body" idx="1"/>
          </p:nvPr>
        </p:nvSpPr>
        <p:spPr>
          <a:xfrm>
            <a:off x="0" y="908050"/>
            <a:ext cx="9144000" cy="5949950"/>
          </a:xfrm>
        </p:spPr>
        <p:txBody>
          <a:bodyPr/>
          <a:lstStyle/>
          <a:p>
            <a:r>
              <a:rPr lang="es-AR" sz="2800" i="1"/>
              <a:t>Son un complemento obligatorio de toda aguada, siendo el lugar donde los animales toman el agua.</a:t>
            </a:r>
          </a:p>
          <a:p>
            <a:r>
              <a:rPr lang="es-AR" sz="2800" i="1"/>
              <a:t>Pueden ser de distintos materiales:</a:t>
            </a:r>
          </a:p>
          <a:p>
            <a:pPr lvl="2"/>
            <a:r>
              <a:rPr lang="es-AR" sz="2000" i="1"/>
              <a:t>Hierro galvanizado</a:t>
            </a:r>
          </a:p>
          <a:p>
            <a:pPr lvl="2"/>
            <a:r>
              <a:rPr lang="es-AR" sz="2000" i="1"/>
              <a:t>Cemento premoldeado</a:t>
            </a:r>
          </a:p>
          <a:p>
            <a:pPr lvl="2"/>
            <a:r>
              <a:rPr lang="es-AR" sz="2000" i="1"/>
              <a:t>Cemento armado en el lugar</a:t>
            </a:r>
          </a:p>
          <a:p>
            <a:pPr lvl="2"/>
            <a:r>
              <a:rPr lang="es-AR" sz="2000" i="1"/>
              <a:t>Ladrillos </a:t>
            </a:r>
          </a:p>
          <a:p>
            <a:pPr lvl="2"/>
            <a:r>
              <a:rPr lang="es-AR" sz="2000" i="1"/>
              <a:t>Plásticos, etc. </a:t>
            </a:r>
          </a:p>
          <a:p>
            <a:pPr lvl="2"/>
            <a:r>
              <a:rPr lang="es-AR" sz="2000" i="1"/>
              <a:t>Los mas usados son los de cemento, los cuales pueden construirse en el lugar de uso.</a:t>
            </a:r>
          </a:p>
          <a:p>
            <a:r>
              <a:rPr lang="es-AR" sz="2800" i="1"/>
              <a:t>Para facilitar el llenado, es necesario que los cuerpos se comunique entre sí por  una abertura lo más amplia posible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50530"/>
                                        </p:tgtEl>
                                        <p:attrNameLst>
                                          <p:attrName>style.visibility</p:attrName>
                                        </p:attrNameLst>
                                      </p:cBhvr>
                                      <p:to>
                                        <p:strVal val="visible"/>
                                      </p:to>
                                    </p:set>
                                    <p:animEffect transition="in" filter="fade">
                                      <p:cBhvr>
                                        <p:cTn id="7" dur="2000"/>
                                        <p:tgtEl>
                                          <p:spTgt spid="150530"/>
                                        </p:tgtEl>
                                      </p:cBhvr>
                                    </p:animEffect>
                                    <p:anim calcmode="lin" valueType="num">
                                      <p:cBhvr>
                                        <p:cTn id="8" dur="2000" fill="hold"/>
                                        <p:tgtEl>
                                          <p:spTgt spid="150530"/>
                                        </p:tgtEl>
                                        <p:attrNameLst>
                                          <p:attrName>style.rotation</p:attrName>
                                        </p:attrNameLst>
                                      </p:cBhvr>
                                      <p:tavLst>
                                        <p:tav tm="0">
                                          <p:val>
                                            <p:fltVal val="720"/>
                                          </p:val>
                                        </p:tav>
                                        <p:tav tm="100000">
                                          <p:val>
                                            <p:fltVal val="0"/>
                                          </p:val>
                                        </p:tav>
                                      </p:tavLst>
                                    </p:anim>
                                    <p:anim calcmode="lin" valueType="num">
                                      <p:cBhvr>
                                        <p:cTn id="9" dur="2000" fill="hold"/>
                                        <p:tgtEl>
                                          <p:spTgt spid="150530"/>
                                        </p:tgtEl>
                                        <p:attrNameLst>
                                          <p:attrName>ppt_h</p:attrName>
                                        </p:attrNameLst>
                                      </p:cBhvr>
                                      <p:tavLst>
                                        <p:tav tm="0">
                                          <p:val>
                                            <p:fltVal val="0"/>
                                          </p:val>
                                        </p:tav>
                                        <p:tav tm="100000">
                                          <p:val>
                                            <p:strVal val="#ppt_h"/>
                                          </p:val>
                                        </p:tav>
                                      </p:tavLst>
                                    </p:anim>
                                    <p:anim calcmode="lin" valueType="num">
                                      <p:cBhvr>
                                        <p:cTn id="10" dur="2000" fill="hold"/>
                                        <p:tgtEl>
                                          <p:spTgt spid="15053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presetSubtype="0" fill="hold" nodeType="clickEffect">
                                  <p:stCondLst>
                                    <p:cond delay="0"/>
                                  </p:stCondLst>
                                  <p:childTnLst>
                                    <p:set>
                                      <p:cBhvr>
                                        <p:cTn id="14" dur="1" fill="hold">
                                          <p:stCondLst>
                                            <p:cond delay="0"/>
                                          </p:stCondLst>
                                        </p:cTn>
                                        <p:tgtEl>
                                          <p:spTgt spid="150531">
                                            <p:txEl>
                                              <p:pRg st="0" end="0"/>
                                            </p:txEl>
                                          </p:spTgt>
                                        </p:tgtEl>
                                        <p:attrNameLst>
                                          <p:attrName>style.visibility</p:attrName>
                                        </p:attrNameLst>
                                      </p:cBhvr>
                                      <p:to>
                                        <p:strVal val="visible"/>
                                      </p:to>
                                    </p:set>
                                    <p:anim calcmode="lin" valueType="num">
                                      <p:cBhvr>
                                        <p:cTn id="15" dur="500" decel="50000" fill="hold">
                                          <p:stCondLst>
                                            <p:cond delay="0"/>
                                          </p:stCondLst>
                                        </p:cTn>
                                        <p:tgtEl>
                                          <p:spTgt spid="150531">
                                            <p:txEl>
                                              <p:pRg st="0" end="0"/>
                                            </p:txEl>
                                          </p:spTgt>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50531">
                                            <p:txEl>
                                              <p:pRg st="0" end="0"/>
                                            </p:txEl>
                                          </p:spTgt>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50531">
                                            <p:txEl>
                                              <p:pRg st="0" end="0"/>
                                            </p:txEl>
                                          </p:spTgt>
                                        </p:tgtEl>
                                        <p:attrNameLst>
                                          <p:attrName>ppt_w</p:attrName>
                                        </p:attrNameLst>
                                      </p:cBhvr>
                                      <p:tavLst>
                                        <p:tav tm="0">
                                          <p:val>
                                            <p:strVal val="#ppt_w*.05"/>
                                          </p:val>
                                        </p:tav>
                                        <p:tav tm="100000">
                                          <p:val>
                                            <p:strVal val="#ppt_w"/>
                                          </p:val>
                                        </p:tav>
                                      </p:tavLst>
                                    </p:anim>
                                    <p:anim calcmode="lin" valueType="num">
                                      <p:cBhvr>
                                        <p:cTn id="18" dur="1000" fill="hold"/>
                                        <p:tgtEl>
                                          <p:spTgt spid="150531">
                                            <p:txEl>
                                              <p:pRg st="0" end="0"/>
                                            </p:txEl>
                                          </p:spTgt>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50531">
                                            <p:txEl>
                                              <p:pRg st="0" end="0"/>
                                            </p:txEl>
                                          </p:spTgt>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50531">
                                            <p:txEl>
                                              <p:pRg st="0" end="0"/>
                                            </p:txEl>
                                          </p:spTgt>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50531">
                                            <p:txEl>
                                              <p:pRg st="0" end="0"/>
                                            </p:txEl>
                                          </p:spTgt>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5053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150531">
                                            <p:txEl>
                                              <p:pRg st="1" end="1"/>
                                            </p:txEl>
                                          </p:spTgt>
                                        </p:tgtEl>
                                        <p:attrNameLst>
                                          <p:attrName>style.visibility</p:attrName>
                                        </p:attrNameLst>
                                      </p:cBhvr>
                                      <p:to>
                                        <p:strVal val="visible"/>
                                      </p:to>
                                    </p:set>
                                    <p:anim calcmode="lin" valueType="num">
                                      <p:cBhvr>
                                        <p:cTn id="27" dur="500" fill="hold"/>
                                        <p:tgtEl>
                                          <p:spTgt spid="15053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5053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5053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50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50531">
                                            <p:txEl>
                                              <p:pRg st="2" end="2"/>
                                            </p:txEl>
                                          </p:spTgt>
                                        </p:tgtEl>
                                        <p:attrNameLst>
                                          <p:attrName>style.visibility</p:attrName>
                                        </p:attrNameLst>
                                      </p:cBhvr>
                                      <p:to>
                                        <p:strVal val="visible"/>
                                      </p:to>
                                    </p:set>
                                    <p:anim calcmode="lin" valueType="num">
                                      <p:cBhvr>
                                        <p:cTn id="35" dur="500" fill="hold"/>
                                        <p:tgtEl>
                                          <p:spTgt spid="1505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505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505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505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150531">
                                            <p:txEl>
                                              <p:pRg st="3" end="3"/>
                                            </p:txEl>
                                          </p:spTgt>
                                        </p:tgtEl>
                                        <p:attrNameLst>
                                          <p:attrName>style.visibility</p:attrName>
                                        </p:attrNameLst>
                                      </p:cBhvr>
                                      <p:to>
                                        <p:strVal val="visible"/>
                                      </p:to>
                                    </p:set>
                                    <p:anim calcmode="lin" valueType="num">
                                      <p:cBhvr>
                                        <p:cTn id="43" dur="500" fill="hold"/>
                                        <p:tgtEl>
                                          <p:spTgt spid="15053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5053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5053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505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150531">
                                            <p:txEl>
                                              <p:pRg st="4" end="4"/>
                                            </p:txEl>
                                          </p:spTgt>
                                        </p:tgtEl>
                                        <p:attrNameLst>
                                          <p:attrName>style.visibility</p:attrName>
                                        </p:attrNameLst>
                                      </p:cBhvr>
                                      <p:to>
                                        <p:strVal val="visible"/>
                                      </p:to>
                                    </p:set>
                                    <p:anim calcmode="lin" valueType="num">
                                      <p:cBhvr>
                                        <p:cTn id="51" dur="500" fill="hold"/>
                                        <p:tgtEl>
                                          <p:spTgt spid="15053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5053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5053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505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9" presetClass="entr" presetSubtype="0" accel="100000" fill="hold" nodeType="clickEffect">
                                  <p:stCondLst>
                                    <p:cond delay="0"/>
                                  </p:stCondLst>
                                  <p:childTnLst>
                                    <p:set>
                                      <p:cBhvr>
                                        <p:cTn id="58" dur="1" fill="hold">
                                          <p:stCondLst>
                                            <p:cond delay="0"/>
                                          </p:stCondLst>
                                        </p:cTn>
                                        <p:tgtEl>
                                          <p:spTgt spid="150531">
                                            <p:txEl>
                                              <p:pRg st="5" end="5"/>
                                            </p:txEl>
                                          </p:spTgt>
                                        </p:tgtEl>
                                        <p:attrNameLst>
                                          <p:attrName>style.visibility</p:attrName>
                                        </p:attrNameLst>
                                      </p:cBhvr>
                                      <p:to>
                                        <p:strVal val="visible"/>
                                      </p:to>
                                    </p:set>
                                    <p:anim calcmode="lin" valueType="num">
                                      <p:cBhvr>
                                        <p:cTn id="59" dur="500" fill="hold"/>
                                        <p:tgtEl>
                                          <p:spTgt spid="15053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15053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15053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15053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9" presetClass="entr" presetSubtype="0" accel="100000" fill="hold" nodeType="clickEffect">
                                  <p:stCondLst>
                                    <p:cond delay="0"/>
                                  </p:stCondLst>
                                  <p:childTnLst>
                                    <p:set>
                                      <p:cBhvr>
                                        <p:cTn id="66" dur="1" fill="hold">
                                          <p:stCondLst>
                                            <p:cond delay="0"/>
                                          </p:stCondLst>
                                        </p:cTn>
                                        <p:tgtEl>
                                          <p:spTgt spid="150531">
                                            <p:txEl>
                                              <p:pRg st="6" end="6"/>
                                            </p:txEl>
                                          </p:spTgt>
                                        </p:tgtEl>
                                        <p:attrNameLst>
                                          <p:attrName>style.visibility</p:attrName>
                                        </p:attrNameLst>
                                      </p:cBhvr>
                                      <p:to>
                                        <p:strVal val="visible"/>
                                      </p:to>
                                    </p:set>
                                    <p:anim calcmode="lin" valueType="num">
                                      <p:cBhvr>
                                        <p:cTn id="67" dur="500" fill="hold"/>
                                        <p:tgtEl>
                                          <p:spTgt spid="15053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15053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15053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15053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39" presetClass="entr" presetSubtype="0" accel="100000" fill="hold" nodeType="clickEffect">
                                  <p:stCondLst>
                                    <p:cond delay="0"/>
                                  </p:stCondLst>
                                  <p:childTnLst>
                                    <p:set>
                                      <p:cBhvr>
                                        <p:cTn id="74" dur="1" fill="hold">
                                          <p:stCondLst>
                                            <p:cond delay="0"/>
                                          </p:stCondLst>
                                        </p:cTn>
                                        <p:tgtEl>
                                          <p:spTgt spid="150531">
                                            <p:txEl>
                                              <p:pRg st="7" end="7"/>
                                            </p:txEl>
                                          </p:spTgt>
                                        </p:tgtEl>
                                        <p:attrNameLst>
                                          <p:attrName>style.visibility</p:attrName>
                                        </p:attrNameLst>
                                      </p:cBhvr>
                                      <p:to>
                                        <p:strVal val="visible"/>
                                      </p:to>
                                    </p:set>
                                    <p:anim calcmode="lin" valueType="num">
                                      <p:cBhvr>
                                        <p:cTn id="75" dur="500" fill="hold"/>
                                        <p:tgtEl>
                                          <p:spTgt spid="150531">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6" dur="500" fill="hold"/>
                                        <p:tgtEl>
                                          <p:spTgt spid="150531">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7" dur="500" fill="hold"/>
                                        <p:tgtEl>
                                          <p:spTgt spid="150531">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78" dur="500" fill="hold"/>
                                        <p:tgtEl>
                                          <p:spTgt spid="15053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5" presetClass="entr" presetSubtype="0" fill="hold" nodeType="clickEffect">
                                  <p:stCondLst>
                                    <p:cond delay="0"/>
                                  </p:stCondLst>
                                  <p:childTnLst>
                                    <p:set>
                                      <p:cBhvr>
                                        <p:cTn id="82" dur="1" fill="hold">
                                          <p:stCondLst>
                                            <p:cond delay="0"/>
                                          </p:stCondLst>
                                        </p:cTn>
                                        <p:tgtEl>
                                          <p:spTgt spid="150531">
                                            <p:txEl>
                                              <p:pRg st="8" end="8"/>
                                            </p:txEl>
                                          </p:spTgt>
                                        </p:tgtEl>
                                        <p:attrNameLst>
                                          <p:attrName>style.visibility</p:attrName>
                                        </p:attrNameLst>
                                      </p:cBhvr>
                                      <p:to>
                                        <p:strVal val="visible"/>
                                      </p:to>
                                    </p:set>
                                    <p:anim calcmode="lin" valueType="num">
                                      <p:cBhvr>
                                        <p:cTn id="83" dur="500" decel="50000" fill="hold">
                                          <p:stCondLst>
                                            <p:cond delay="0"/>
                                          </p:stCondLst>
                                        </p:cTn>
                                        <p:tgtEl>
                                          <p:spTgt spid="150531">
                                            <p:txEl>
                                              <p:pRg st="8" end="8"/>
                                            </p:txEl>
                                          </p:spTgt>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50531">
                                            <p:txEl>
                                              <p:pRg st="8" end="8"/>
                                            </p:txEl>
                                          </p:spTgt>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50531">
                                            <p:txEl>
                                              <p:pRg st="8" end="8"/>
                                            </p:txEl>
                                          </p:spTgt>
                                        </p:tgtEl>
                                        <p:attrNameLst>
                                          <p:attrName>ppt_w</p:attrName>
                                        </p:attrNameLst>
                                      </p:cBhvr>
                                      <p:tavLst>
                                        <p:tav tm="0">
                                          <p:val>
                                            <p:strVal val="#ppt_w*.05"/>
                                          </p:val>
                                        </p:tav>
                                        <p:tav tm="100000">
                                          <p:val>
                                            <p:strVal val="#ppt_w"/>
                                          </p:val>
                                        </p:tav>
                                      </p:tavLst>
                                    </p:anim>
                                    <p:anim calcmode="lin" valueType="num">
                                      <p:cBhvr>
                                        <p:cTn id="86" dur="1000" fill="hold"/>
                                        <p:tgtEl>
                                          <p:spTgt spid="150531">
                                            <p:txEl>
                                              <p:pRg st="8" end="8"/>
                                            </p:txEl>
                                          </p:spTgt>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50531">
                                            <p:txEl>
                                              <p:pRg st="8" end="8"/>
                                            </p:txEl>
                                          </p:spTgt>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50531">
                                            <p:txEl>
                                              <p:pRg st="8" end="8"/>
                                            </p:txEl>
                                          </p:spTgt>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50531">
                                            <p:txEl>
                                              <p:pRg st="8" end="8"/>
                                            </p:txEl>
                                          </p:spTgt>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505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4" descr="escanear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879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escanear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0"/>
            <a:ext cx="43561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9" name="Rectangle 7"/>
          <p:cNvSpPr>
            <a:spLocks noGrp="1" noChangeArrowheads="1"/>
          </p:cNvSpPr>
          <p:nvPr>
            <p:ph type="body" idx="1"/>
          </p:nvPr>
        </p:nvSpPr>
        <p:spPr>
          <a:xfrm>
            <a:off x="0" y="3500438"/>
            <a:ext cx="9144000" cy="3357562"/>
          </a:xfrm>
        </p:spPr>
        <p:txBody>
          <a:bodyPr/>
          <a:lstStyle/>
          <a:p>
            <a:r>
              <a:rPr lang="es-AR" i="1"/>
              <a:t>En el caso del flotante debe estar cubierto por un cubre flotante, para impedir que la hacienda lo rompa. En cambio la válvula puede estar al descubierto.</a:t>
            </a:r>
          </a:p>
          <a:p>
            <a:r>
              <a:rPr lang="es-AR" i="1"/>
              <a:t>Los cubre-flotantes pueden ser de chapa galvanizada, telgopor, vidrio o plástico.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51556"/>
                                        </p:tgtEl>
                                        <p:attrNameLst>
                                          <p:attrName>style.visibility</p:attrName>
                                        </p:attrNameLst>
                                      </p:cBhvr>
                                      <p:to>
                                        <p:strVal val="visible"/>
                                      </p:to>
                                    </p:set>
                                    <p:animEffect transition="in" filter="fade">
                                      <p:cBhvr>
                                        <p:cTn id="7" dur="2000"/>
                                        <p:tgtEl>
                                          <p:spTgt spid="151556"/>
                                        </p:tgtEl>
                                      </p:cBhvr>
                                    </p:animEffect>
                                    <p:anim calcmode="lin" valueType="num">
                                      <p:cBhvr>
                                        <p:cTn id="8" dur="2000" fill="hold"/>
                                        <p:tgtEl>
                                          <p:spTgt spid="151556"/>
                                        </p:tgtEl>
                                        <p:attrNameLst>
                                          <p:attrName>style.rotation</p:attrName>
                                        </p:attrNameLst>
                                      </p:cBhvr>
                                      <p:tavLst>
                                        <p:tav tm="0">
                                          <p:val>
                                            <p:fltVal val="720"/>
                                          </p:val>
                                        </p:tav>
                                        <p:tav tm="100000">
                                          <p:val>
                                            <p:fltVal val="0"/>
                                          </p:val>
                                        </p:tav>
                                      </p:tavLst>
                                    </p:anim>
                                    <p:anim calcmode="lin" valueType="num">
                                      <p:cBhvr>
                                        <p:cTn id="9" dur="2000" fill="hold"/>
                                        <p:tgtEl>
                                          <p:spTgt spid="151556"/>
                                        </p:tgtEl>
                                        <p:attrNameLst>
                                          <p:attrName>ppt_h</p:attrName>
                                        </p:attrNameLst>
                                      </p:cBhvr>
                                      <p:tavLst>
                                        <p:tav tm="0">
                                          <p:val>
                                            <p:fltVal val="0"/>
                                          </p:val>
                                        </p:tav>
                                        <p:tav tm="100000">
                                          <p:val>
                                            <p:strVal val="#ppt_h"/>
                                          </p:val>
                                        </p:tav>
                                      </p:tavLst>
                                    </p:anim>
                                    <p:anim calcmode="lin" valueType="num">
                                      <p:cBhvr>
                                        <p:cTn id="10" dur="2000" fill="hold"/>
                                        <p:tgtEl>
                                          <p:spTgt spid="151556"/>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151557"/>
                                        </p:tgtEl>
                                        <p:attrNameLst>
                                          <p:attrName>style.visibility</p:attrName>
                                        </p:attrNameLst>
                                      </p:cBhvr>
                                      <p:to>
                                        <p:strVal val="visible"/>
                                      </p:to>
                                    </p:set>
                                    <p:animEffect transition="in" filter="fade">
                                      <p:cBhvr>
                                        <p:cTn id="15" dur="2000"/>
                                        <p:tgtEl>
                                          <p:spTgt spid="151557"/>
                                        </p:tgtEl>
                                      </p:cBhvr>
                                    </p:animEffect>
                                    <p:anim calcmode="lin" valueType="num">
                                      <p:cBhvr>
                                        <p:cTn id="16" dur="2000" fill="hold"/>
                                        <p:tgtEl>
                                          <p:spTgt spid="151557"/>
                                        </p:tgtEl>
                                        <p:attrNameLst>
                                          <p:attrName>style.rotation</p:attrName>
                                        </p:attrNameLst>
                                      </p:cBhvr>
                                      <p:tavLst>
                                        <p:tav tm="0">
                                          <p:val>
                                            <p:fltVal val="720"/>
                                          </p:val>
                                        </p:tav>
                                        <p:tav tm="100000">
                                          <p:val>
                                            <p:fltVal val="0"/>
                                          </p:val>
                                        </p:tav>
                                      </p:tavLst>
                                    </p:anim>
                                    <p:anim calcmode="lin" valueType="num">
                                      <p:cBhvr>
                                        <p:cTn id="17" dur="2000" fill="hold"/>
                                        <p:tgtEl>
                                          <p:spTgt spid="151557"/>
                                        </p:tgtEl>
                                        <p:attrNameLst>
                                          <p:attrName>ppt_h</p:attrName>
                                        </p:attrNameLst>
                                      </p:cBhvr>
                                      <p:tavLst>
                                        <p:tav tm="0">
                                          <p:val>
                                            <p:fltVal val="0"/>
                                          </p:val>
                                        </p:tav>
                                        <p:tav tm="100000">
                                          <p:val>
                                            <p:strVal val="#ppt_h"/>
                                          </p:val>
                                        </p:tav>
                                      </p:tavLst>
                                    </p:anim>
                                    <p:anim calcmode="lin" valueType="num">
                                      <p:cBhvr>
                                        <p:cTn id="18" dur="2000" fill="hold"/>
                                        <p:tgtEl>
                                          <p:spTgt spid="151557"/>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51559">
                                            <p:txEl>
                                              <p:pRg st="0" end="0"/>
                                            </p:txEl>
                                          </p:spTgt>
                                        </p:tgtEl>
                                        <p:attrNameLst>
                                          <p:attrName>style.visibility</p:attrName>
                                        </p:attrNameLst>
                                      </p:cBhvr>
                                      <p:to>
                                        <p:strVal val="visible"/>
                                      </p:to>
                                    </p:set>
                                    <p:anim calcmode="lin" valueType="num">
                                      <p:cBhvr>
                                        <p:cTn id="23" dur="500" fill="hold"/>
                                        <p:tgtEl>
                                          <p:spTgt spid="15155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5155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5155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515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51559">
                                            <p:txEl>
                                              <p:pRg st="1" end="1"/>
                                            </p:txEl>
                                          </p:spTgt>
                                        </p:tgtEl>
                                        <p:attrNameLst>
                                          <p:attrName>style.visibility</p:attrName>
                                        </p:attrNameLst>
                                      </p:cBhvr>
                                      <p:to>
                                        <p:strVal val="visible"/>
                                      </p:to>
                                    </p:set>
                                    <p:anim calcmode="lin" valueType="num">
                                      <p:cBhvr>
                                        <p:cTn id="31" dur="500" fill="hold"/>
                                        <p:tgtEl>
                                          <p:spTgt spid="15155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5155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5155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5155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68313" y="0"/>
            <a:ext cx="8229600" cy="1143000"/>
          </a:xfrm>
        </p:spPr>
        <p:txBody>
          <a:bodyPr/>
          <a:lstStyle/>
          <a:p>
            <a:r>
              <a:rPr lang="es-AR" sz="3200" u="sng"/>
              <a:t>UBICACIÓN, MANEJO Y CALCULO DE AGUADAS</a:t>
            </a:r>
            <a:r>
              <a:rPr lang="es-AR" sz="3200"/>
              <a:t> </a:t>
            </a:r>
          </a:p>
        </p:txBody>
      </p:sp>
      <p:sp>
        <p:nvSpPr>
          <p:cNvPr id="157699" name="Rectangle 3"/>
          <p:cNvSpPr>
            <a:spLocks noGrp="1" noChangeArrowheads="1"/>
          </p:cNvSpPr>
          <p:nvPr>
            <p:ph type="body" idx="4294967295"/>
          </p:nvPr>
        </p:nvSpPr>
        <p:spPr>
          <a:xfrm>
            <a:off x="0" y="1125538"/>
            <a:ext cx="9144000" cy="5732462"/>
          </a:xfrm>
        </p:spPr>
        <p:txBody>
          <a:bodyPr/>
          <a:lstStyle/>
          <a:p>
            <a:pPr>
              <a:lnSpc>
                <a:spcPct val="80000"/>
              </a:lnSpc>
            </a:pPr>
            <a:r>
              <a:rPr lang="es-AR" sz="2800" i="1" u="sng"/>
              <a:t>Ubicación y manejo de las aguadas</a:t>
            </a:r>
            <a:r>
              <a:rPr lang="es-AR" sz="2800" i="1"/>
              <a:t>: En campos no muy extensos, se justifica una sola aguada, ubicada en el centro de la misma.</a:t>
            </a:r>
          </a:p>
          <a:p>
            <a:pPr>
              <a:lnSpc>
                <a:spcPct val="80000"/>
              </a:lnSpc>
            </a:pPr>
            <a:r>
              <a:rPr lang="es-AR" sz="2800" i="1"/>
              <a:t>En tambos, en la zona del tinglado de ordeño, ya que las vacas concurren al lugar dos veces por día</a:t>
            </a:r>
          </a:p>
          <a:p>
            <a:pPr>
              <a:lnSpc>
                <a:spcPct val="80000"/>
              </a:lnSpc>
            </a:pPr>
            <a:r>
              <a:rPr lang="es-AR" sz="2800" i="1"/>
              <a:t>Cuando se justifica más de una aguada, colocar en lo posible, coincidiendo con la división de varios potreros.</a:t>
            </a:r>
          </a:p>
          <a:p>
            <a:pPr>
              <a:lnSpc>
                <a:spcPct val="80000"/>
              </a:lnSpc>
            </a:pPr>
            <a:r>
              <a:rPr lang="es-AR" sz="2800" i="1"/>
              <a:t>Cuando un potrero no tiene aguadas, es más económico abastecerlo con cañerías y bebederos, que hacer un callejón de acceso a la aguada.</a:t>
            </a:r>
          </a:p>
          <a:p>
            <a:pPr>
              <a:lnSpc>
                <a:spcPct val="80000"/>
              </a:lnSpc>
            </a:pPr>
            <a:r>
              <a:rPr lang="es-AR" sz="2800" i="1"/>
              <a:t>Es importante que el ganado tenga acceso al agua en cada potrero con el fin de que puedan abrevar a voluntad y con el mínimo de energía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decel="50000" fill="hold">
                                          <p:stCondLst>
                                            <p:cond delay="0"/>
                                          </p:stCondLst>
                                        </p:cTn>
                                        <p:tgtEl>
                                          <p:spTgt spid="1576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76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7698"/>
                                        </p:tgtEl>
                                        <p:attrNameLst>
                                          <p:attrName>ppt_w</p:attrName>
                                        </p:attrNameLst>
                                      </p:cBhvr>
                                      <p:tavLst>
                                        <p:tav tm="0">
                                          <p:val>
                                            <p:strVal val="#ppt_w*.05"/>
                                          </p:val>
                                        </p:tav>
                                        <p:tav tm="100000">
                                          <p:val>
                                            <p:strVal val="#ppt_w"/>
                                          </p:val>
                                        </p:tav>
                                      </p:tavLst>
                                    </p:anim>
                                    <p:anim calcmode="lin" valueType="num">
                                      <p:cBhvr>
                                        <p:cTn id="10" dur="1000" fill="hold"/>
                                        <p:tgtEl>
                                          <p:spTgt spid="1576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76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76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76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157699">
                                            <p:txEl>
                                              <p:pRg st="0" end="0"/>
                                            </p:txEl>
                                          </p:spTgt>
                                        </p:tgtEl>
                                        <p:attrNameLst>
                                          <p:attrName>style.visibility</p:attrName>
                                        </p:attrNameLst>
                                      </p:cBhvr>
                                      <p:to>
                                        <p:strVal val="visible"/>
                                      </p:to>
                                    </p:set>
                                    <p:anim calcmode="lin" valueType="num">
                                      <p:cBhvr>
                                        <p:cTn id="19" dur="500" fill="hold"/>
                                        <p:tgtEl>
                                          <p:spTgt spid="15769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5769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5769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576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157699">
                                            <p:txEl>
                                              <p:pRg st="1" end="1"/>
                                            </p:txEl>
                                          </p:spTgt>
                                        </p:tgtEl>
                                        <p:attrNameLst>
                                          <p:attrName>style.visibility</p:attrName>
                                        </p:attrNameLst>
                                      </p:cBhvr>
                                      <p:to>
                                        <p:strVal val="visible"/>
                                      </p:to>
                                    </p:set>
                                    <p:anim calcmode="lin" valueType="num">
                                      <p:cBhvr>
                                        <p:cTn id="27" dur="500" fill="hold"/>
                                        <p:tgtEl>
                                          <p:spTgt spid="1576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576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576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576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157699">
                                            <p:txEl>
                                              <p:pRg st="2" end="2"/>
                                            </p:txEl>
                                          </p:spTgt>
                                        </p:tgtEl>
                                        <p:attrNameLst>
                                          <p:attrName>style.visibility</p:attrName>
                                        </p:attrNameLst>
                                      </p:cBhvr>
                                      <p:to>
                                        <p:strVal val="visible"/>
                                      </p:to>
                                    </p:set>
                                    <p:anim calcmode="lin" valueType="num">
                                      <p:cBhvr>
                                        <p:cTn id="35" dur="500" fill="hold"/>
                                        <p:tgtEl>
                                          <p:spTgt spid="1576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576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576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576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grpId="0" nodeType="clickEffect">
                                  <p:stCondLst>
                                    <p:cond delay="0"/>
                                  </p:stCondLst>
                                  <p:childTnLst>
                                    <p:set>
                                      <p:cBhvr>
                                        <p:cTn id="42" dur="1" fill="hold">
                                          <p:stCondLst>
                                            <p:cond delay="0"/>
                                          </p:stCondLst>
                                        </p:cTn>
                                        <p:tgtEl>
                                          <p:spTgt spid="157699">
                                            <p:txEl>
                                              <p:pRg st="3" end="3"/>
                                            </p:txEl>
                                          </p:spTgt>
                                        </p:tgtEl>
                                        <p:attrNameLst>
                                          <p:attrName>style.visibility</p:attrName>
                                        </p:attrNameLst>
                                      </p:cBhvr>
                                      <p:to>
                                        <p:strVal val="visible"/>
                                      </p:to>
                                    </p:set>
                                    <p:anim calcmode="lin" valueType="num">
                                      <p:cBhvr>
                                        <p:cTn id="43" dur="500" fill="hold"/>
                                        <p:tgtEl>
                                          <p:spTgt spid="15769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5769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5769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576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grpId="0" nodeType="clickEffect">
                                  <p:stCondLst>
                                    <p:cond delay="0"/>
                                  </p:stCondLst>
                                  <p:childTnLst>
                                    <p:set>
                                      <p:cBhvr>
                                        <p:cTn id="50" dur="1" fill="hold">
                                          <p:stCondLst>
                                            <p:cond delay="0"/>
                                          </p:stCondLst>
                                        </p:cTn>
                                        <p:tgtEl>
                                          <p:spTgt spid="157699">
                                            <p:txEl>
                                              <p:pRg st="4" end="4"/>
                                            </p:txEl>
                                          </p:spTgt>
                                        </p:tgtEl>
                                        <p:attrNameLst>
                                          <p:attrName>style.visibility</p:attrName>
                                        </p:attrNameLst>
                                      </p:cBhvr>
                                      <p:to>
                                        <p:strVal val="visible"/>
                                      </p:to>
                                    </p:set>
                                    <p:anim calcmode="lin" valueType="num">
                                      <p:cBhvr>
                                        <p:cTn id="51" dur="500" fill="hold"/>
                                        <p:tgtEl>
                                          <p:spTgt spid="15769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5769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5769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576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p:bldP spid="15769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0" y="260350"/>
            <a:ext cx="9144000" cy="6858000"/>
          </a:xfrm>
        </p:spPr>
        <p:txBody>
          <a:bodyPr/>
          <a:lstStyle/>
          <a:p>
            <a:r>
              <a:rPr lang="es-AR" i="1" u="sng" dirty="0"/>
              <a:t>Cálculo de aguada</a:t>
            </a:r>
            <a:r>
              <a:rPr lang="es-AR" i="1" dirty="0"/>
              <a:t>: El objetivo de este tema es proporcionar los elementos necesario para determinar las dimensiones de cada componente de una aguada, a los efectos de asegurar un suministro constante y suficiente de agua a los animales.</a:t>
            </a:r>
          </a:p>
          <a:p>
            <a:r>
              <a:rPr lang="es-AR" i="1" dirty="0"/>
              <a:t>Se deben realizar previendo las máximas cargas animales que pueden soportar los potreros abastecidos por  esa aguada, teniendo en cuenta incluso los factibles mejoramiento de las pasturas y el empleo de sistemas rotativos, que podría aumentar esa carga.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type="body" idx="1"/>
          </p:nvPr>
        </p:nvSpPr>
        <p:spPr>
          <a:xfrm>
            <a:off x="0" y="0"/>
            <a:ext cx="9144000" cy="6858000"/>
          </a:xfrm>
        </p:spPr>
        <p:txBody>
          <a:bodyPr/>
          <a:lstStyle/>
          <a:p>
            <a:pPr>
              <a:lnSpc>
                <a:spcPct val="90000"/>
              </a:lnSpc>
            </a:pPr>
            <a:r>
              <a:rPr lang="es-AR" i="1" u="sng"/>
              <a:t>Capacidad del depósito</a:t>
            </a:r>
            <a:r>
              <a:rPr lang="es-AR" i="1"/>
              <a:t>: El cálculo de la capacidad de tajamares, colectores pluviales, embalse por dique, estanques y represas, ya ha sido visto anteriormente.</a:t>
            </a:r>
          </a:p>
          <a:p>
            <a:pPr>
              <a:lnSpc>
                <a:spcPct val="90000"/>
              </a:lnSpc>
            </a:pPr>
            <a:r>
              <a:rPr lang="es-AR" i="1" u="sng"/>
              <a:t>Aquí se explicará</a:t>
            </a:r>
            <a:r>
              <a:rPr lang="es-AR" i="1"/>
              <a:t>:</a:t>
            </a:r>
          </a:p>
          <a:p>
            <a:pPr>
              <a:lnSpc>
                <a:spcPct val="90000"/>
              </a:lnSpc>
            </a:pPr>
            <a:r>
              <a:rPr lang="es-AR" i="1"/>
              <a:t>El cálculo de la capacidad de los tanques cuando se emplean molinos:</a:t>
            </a:r>
          </a:p>
          <a:p>
            <a:pPr lvl="2">
              <a:lnSpc>
                <a:spcPct val="90000"/>
              </a:lnSpc>
            </a:pPr>
            <a:r>
              <a:rPr lang="es-AR" i="1"/>
              <a:t>El número de animales que debe abastecer de agua</a:t>
            </a:r>
          </a:p>
          <a:p>
            <a:pPr lvl="2">
              <a:lnSpc>
                <a:spcPct val="90000"/>
              </a:lnSpc>
            </a:pPr>
            <a:r>
              <a:rPr lang="es-AR" i="1"/>
              <a:t>Se debe prever una reserva no inferior a 10 días, para hacer frente a períodos de calma de viento o roturas.</a:t>
            </a:r>
          </a:p>
          <a:p>
            <a:pPr lvl="2">
              <a:lnSpc>
                <a:spcPct val="90000"/>
              </a:lnSpc>
            </a:pPr>
            <a:r>
              <a:rPr lang="es-AR" i="1"/>
              <a:t>El consumo diario por animales: en promedio se considera un consumo de 50 litros por día por animal adulto de carne y 80 litros por día por animal adulto de leche</a:t>
            </a:r>
          </a:p>
          <a:p>
            <a:pPr lvl="1">
              <a:lnSpc>
                <a:spcPct val="90000"/>
              </a:lnSpc>
            </a:pPr>
            <a:r>
              <a:rPr lang="es-AR" b="1"/>
              <a:t>Capacidad del depósito = número de animales x consumo/ día / animal x 10 días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p:cTn id="7" dur="500" fill="hold"/>
                                        <p:tgtEl>
                                          <p:spTgt spid="16281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6281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6281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628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presetSubtype="0" fill="hold" nodeType="clickEffect">
                                  <p:stCondLst>
                                    <p:cond delay="0"/>
                                  </p:stCondLst>
                                  <p:childTnLst>
                                    <p:set>
                                      <p:cBhvr>
                                        <p:cTn id="14" dur="1" fill="hold">
                                          <p:stCondLst>
                                            <p:cond delay="0"/>
                                          </p:stCondLst>
                                        </p:cTn>
                                        <p:tgtEl>
                                          <p:spTgt spid="162819">
                                            <p:txEl>
                                              <p:pRg st="1" end="1"/>
                                            </p:txEl>
                                          </p:spTgt>
                                        </p:tgtEl>
                                        <p:attrNameLst>
                                          <p:attrName>style.visibility</p:attrName>
                                        </p:attrNameLst>
                                      </p:cBhvr>
                                      <p:to>
                                        <p:strVal val="visible"/>
                                      </p:to>
                                    </p:set>
                                    <p:anim calcmode="lin" valueType="num">
                                      <p:cBhvr>
                                        <p:cTn id="15" dur="500" decel="50000" fill="hold">
                                          <p:stCondLst>
                                            <p:cond delay="0"/>
                                          </p:stCondLst>
                                        </p:cTn>
                                        <p:tgtEl>
                                          <p:spTgt spid="162819">
                                            <p:txEl>
                                              <p:pRg st="1" end="1"/>
                                            </p:txEl>
                                          </p:spTgt>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62819">
                                            <p:txEl>
                                              <p:pRg st="1" end="1"/>
                                            </p:txEl>
                                          </p:spTgt>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62819">
                                            <p:txEl>
                                              <p:pRg st="1" end="1"/>
                                            </p:txEl>
                                          </p:spTgt>
                                        </p:tgtEl>
                                        <p:attrNameLst>
                                          <p:attrName>ppt_w</p:attrName>
                                        </p:attrNameLst>
                                      </p:cBhvr>
                                      <p:tavLst>
                                        <p:tav tm="0">
                                          <p:val>
                                            <p:strVal val="#ppt_w*.05"/>
                                          </p:val>
                                        </p:tav>
                                        <p:tav tm="100000">
                                          <p:val>
                                            <p:strVal val="#ppt_w"/>
                                          </p:val>
                                        </p:tav>
                                      </p:tavLst>
                                    </p:anim>
                                    <p:anim calcmode="lin" valueType="num">
                                      <p:cBhvr>
                                        <p:cTn id="18" dur="1000" fill="hold"/>
                                        <p:tgtEl>
                                          <p:spTgt spid="162819">
                                            <p:txEl>
                                              <p:pRg st="1" end="1"/>
                                            </p:txEl>
                                          </p:spTgt>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62819">
                                            <p:txEl>
                                              <p:pRg st="1" end="1"/>
                                            </p:txEl>
                                          </p:spTgt>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62819">
                                            <p:txEl>
                                              <p:pRg st="1" end="1"/>
                                            </p:txEl>
                                          </p:spTgt>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62819">
                                            <p:txEl>
                                              <p:pRg st="1" end="1"/>
                                            </p:txEl>
                                          </p:spTgt>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6281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162819">
                                            <p:txEl>
                                              <p:pRg st="2" end="2"/>
                                            </p:txEl>
                                          </p:spTgt>
                                        </p:tgtEl>
                                        <p:attrNameLst>
                                          <p:attrName>style.visibility</p:attrName>
                                        </p:attrNameLst>
                                      </p:cBhvr>
                                      <p:to>
                                        <p:strVal val="visible"/>
                                      </p:to>
                                    </p:set>
                                    <p:anim calcmode="lin" valueType="num">
                                      <p:cBhvr>
                                        <p:cTn id="27" dur="500" fill="hold"/>
                                        <p:tgtEl>
                                          <p:spTgt spid="1628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628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628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628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62819">
                                            <p:txEl>
                                              <p:pRg st="3" end="3"/>
                                            </p:txEl>
                                          </p:spTgt>
                                        </p:tgtEl>
                                        <p:attrNameLst>
                                          <p:attrName>style.visibility</p:attrName>
                                        </p:attrNameLst>
                                      </p:cBhvr>
                                      <p:to>
                                        <p:strVal val="visible"/>
                                      </p:to>
                                    </p:set>
                                    <p:anim calcmode="lin" valueType="num">
                                      <p:cBhvr>
                                        <p:cTn id="35" dur="500" fill="hold"/>
                                        <p:tgtEl>
                                          <p:spTgt spid="16281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6281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6281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628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162819">
                                            <p:txEl>
                                              <p:pRg st="4" end="4"/>
                                            </p:txEl>
                                          </p:spTgt>
                                        </p:tgtEl>
                                        <p:attrNameLst>
                                          <p:attrName>style.visibility</p:attrName>
                                        </p:attrNameLst>
                                      </p:cBhvr>
                                      <p:to>
                                        <p:strVal val="visible"/>
                                      </p:to>
                                    </p:set>
                                    <p:anim calcmode="lin" valueType="num">
                                      <p:cBhvr>
                                        <p:cTn id="43" dur="500" fill="hold"/>
                                        <p:tgtEl>
                                          <p:spTgt spid="16281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6281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6281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628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162819">
                                            <p:txEl>
                                              <p:pRg st="5" end="5"/>
                                            </p:txEl>
                                          </p:spTgt>
                                        </p:tgtEl>
                                        <p:attrNameLst>
                                          <p:attrName>style.visibility</p:attrName>
                                        </p:attrNameLst>
                                      </p:cBhvr>
                                      <p:to>
                                        <p:strVal val="visible"/>
                                      </p:to>
                                    </p:set>
                                    <p:anim calcmode="lin" valueType="num">
                                      <p:cBhvr>
                                        <p:cTn id="51" dur="500" fill="hold"/>
                                        <p:tgtEl>
                                          <p:spTgt spid="16281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6281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6281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628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5" presetClass="entr" presetSubtype="0" fill="hold" nodeType="clickEffect">
                                  <p:stCondLst>
                                    <p:cond delay="0"/>
                                  </p:stCondLst>
                                  <p:childTnLst>
                                    <p:set>
                                      <p:cBhvr>
                                        <p:cTn id="58" dur="1" fill="hold">
                                          <p:stCondLst>
                                            <p:cond delay="0"/>
                                          </p:stCondLst>
                                        </p:cTn>
                                        <p:tgtEl>
                                          <p:spTgt spid="162819">
                                            <p:txEl>
                                              <p:pRg st="6" end="6"/>
                                            </p:txEl>
                                          </p:spTgt>
                                        </p:tgtEl>
                                        <p:attrNameLst>
                                          <p:attrName>style.visibility</p:attrName>
                                        </p:attrNameLst>
                                      </p:cBhvr>
                                      <p:to>
                                        <p:strVal val="visible"/>
                                      </p:to>
                                    </p:set>
                                    <p:animEffect transition="in" filter="fade">
                                      <p:cBhvr>
                                        <p:cTn id="59" dur="2000"/>
                                        <p:tgtEl>
                                          <p:spTgt spid="162819">
                                            <p:txEl>
                                              <p:pRg st="6" end="6"/>
                                            </p:txEl>
                                          </p:spTgt>
                                        </p:tgtEl>
                                      </p:cBhvr>
                                    </p:animEffect>
                                    <p:anim calcmode="lin" valueType="num">
                                      <p:cBhvr>
                                        <p:cTn id="60" dur="2000" fill="hold"/>
                                        <p:tgtEl>
                                          <p:spTgt spid="162819">
                                            <p:txEl>
                                              <p:pRg st="6" end="6"/>
                                            </p:txEl>
                                          </p:spTgt>
                                        </p:tgtEl>
                                        <p:attrNameLst>
                                          <p:attrName>style.rotation</p:attrName>
                                        </p:attrNameLst>
                                      </p:cBhvr>
                                      <p:tavLst>
                                        <p:tav tm="0">
                                          <p:val>
                                            <p:fltVal val="720"/>
                                          </p:val>
                                        </p:tav>
                                        <p:tav tm="100000">
                                          <p:val>
                                            <p:fltVal val="0"/>
                                          </p:val>
                                        </p:tav>
                                      </p:tavLst>
                                    </p:anim>
                                    <p:anim calcmode="lin" valueType="num">
                                      <p:cBhvr>
                                        <p:cTn id="61" dur="2000" fill="hold"/>
                                        <p:tgtEl>
                                          <p:spTgt spid="162819">
                                            <p:txEl>
                                              <p:pRg st="6" end="6"/>
                                            </p:txEl>
                                          </p:spTgt>
                                        </p:tgtEl>
                                        <p:attrNameLst>
                                          <p:attrName>ppt_h</p:attrName>
                                        </p:attrNameLst>
                                      </p:cBhvr>
                                      <p:tavLst>
                                        <p:tav tm="0">
                                          <p:val>
                                            <p:fltVal val="0"/>
                                          </p:val>
                                        </p:tav>
                                        <p:tav tm="100000">
                                          <p:val>
                                            <p:strVal val="#ppt_h"/>
                                          </p:val>
                                        </p:tav>
                                      </p:tavLst>
                                    </p:anim>
                                    <p:anim calcmode="lin" valueType="num">
                                      <p:cBhvr>
                                        <p:cTn id="62" dur="2000" fill="hold"/>
                                        <p:tgtEl>
                                          <p:spTgt spid="162819">
                                            <p:txEl>
                                              <p:pRg st="6" end="6"/>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0" y="0"/>
            <a:ext cx="9144000" cy="6858000"/>
          </a:xfrm>
        </p:spPr>
        <p:txBody>
          <a:bodyPr/>
          <a:lstStyle/>
          <a:p>
            <a:r>
              <a:rPr lang="es-AR" i="1" dirty="0"/>
              <a:t>Ejemplo: El tanque debe abastecer 4 potreros con 100 bovinos adultos de carne en cada uno  </a:t>
            </a:r>
            <a:r>
              <a:rPr lang="es-AR" i="1" u="sng" dirty="0"/>
              <a:t>Capacidad</a:t>
            </a:r>
            <a:r>
              <a:rPr lang="es-AR" i="1" dirty="0"/>
              <a:t> = 400 x 50 litros/animal x 10 días = 200.000 litros. Es decir, necesitamos instalar un tanque de 200.000 litros</a:t>
            </a:r>
          </a:p>
          <a:p>
            <a:r>
              <a:rPr lang="es-AR" i="1" dirty="0"/>
              <a:t>Cuando se emplean equipos de transmisión de energía, no condicionados por el viento, es suficiente considerar una reserva de 3 días como margen para reparar roturas.</a:t>
            </a:r>
          </a:p>
          <a:p>
            <a:r>
              <a:rPr lang="es-AR" i="1" u="sng" dirty="0"/>
              <a:t>Ejemplo</a:t>
            </a:r>
            <a:r>
              <a:rPr lang="es-AR" i="1" dirty="0"/>
              <a:t>: </a:t>
            </a:r>
          </a:p>
          <a:p>
            <a:r>
              <a:rPr lang="es-AR" i="1" dirty="0"/>
              <a:t>Capacidad = 400 x 50 litros/días/animal x 3 días = 60.000 litros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68313" y="0"/>
            <a:ext cx="8229600" cy="1143000"/>
          </a:xfrm>
        </p:spPr>
        <p:txBody>
          <a:bodyPr/>
          <a:lstStyle/>
          <a:p>
            <a:r>
              <a:rPr lang="es-AR" sz="3200" u="sng"/>
              <a:t>DESARROLLO DEL TEMA</a:t>
            </a:r>
          </a:p>
        </p:txBody>
      </p:sp>
      <p:sp>
        <p:nvSpPr>
          <p:cNvPr id="93187" name="Rectangle 3"/>
          <p:cNvSpPr>
            <a:spLocks noGrp="1" noChangeArrowheads="1"/>
          </p:cNvSpPr>
          <p:nvPr>
            <p:ph type="body" idx="1"/>
          </p:nvPr>
        </p:nvSpPr>
        <p:spPr>
          <a:xfrm>
            <a:off x="0" y="981075"/>
            <a:ext cx="9144000" cy="5876925"/>
          </a:xfrm>
        </p:spPr>
        <p:txBody>
          <a:bodyPr/>
          <a:lstStyle/>
          <a:p>
            <a:r>
              <a:rPr lang="es-AR" i="1"/>
              <a:t>Para determinar lo que se denomina la infraestructura básica de un establecimiento rural, además de la forestación, los caminos con sus alcantarillas y los alambrados con sus tranqueras y guardaganados, </a:t>
            </a:r>
            <a:r>
              <a:rPr lang="es-AR" i="1" u="sng"/>
              <a:t>deberá preverse</a:t>
            </a:r>
            <a:r>
              <a:rPr lang="es-AR" i="1"/>
              <a:t> </a:t>
            </a:r>
            <a:r>
              <a:rPr lang="es-AR" i="1" u="sng"/>
              <a:t>el suministro del agua</a:t>
            </a:r>
          </a:p>
          <a:p>
            <a:r>
              <a:rPr lang="es-AR" i="1"/>
              <a:t>Para ello se elegirá el método más conveniente de acuerdo a las condiciones que se den en el lugar donde se requiera la provisión de agua</a:t>
            </a:r>
          </a:p>
          <a:p>
            <a:r>
              <a:rPr lang="es-AR" i="1" u="sng"/>
              <a:t>El agua es imprescindible tanto para la agricultura como para la ganadería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3186"/>
                                        </p:tgtEl>
                                        <p:attrNameLst>
                                          <p:attrName>style.visibility</p:attrName>
                                        </p:attrNameLst>
                                      </p:cBhvr>
                                      <p:to>
                                        <p:strVal val="visible"/>
                                      </p:to>
                                    </p:set>
                                    <p:anim calcmode="lin" valueType="num">
                                      <p:cBhvr>
                                        <p:cTn id="7" dur="500" decel="50000" fill="hold">
                                          <p:stCondLst>
                                            <p:cond delay="0"/>
                                          </p:stCondLst>
                                        </p:cTn>
                                        <p:tgtEl>
                                          <p:spTgt spid="9318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318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3186"/>
                                        </p:tgtEl>
                                        <p:attrNameLst>
                                          <p:attrName>ppt_w</p:attrName>
                                        </p:attrNameLst>
                                      </p:cBhvr>
                                      <p:tavLst>
                                        <p:tav tm="0">
                                          <p:val>
                                            <p:strVal val="#ppt_w*.05"/>
                                          </p:val>
                                        </p:tav>
                                        <p:tav tm="100000">
                                          <p:val>
                                            <p:strVal val="#ppt_w"/>
                                          </p:val>
                                        </p:tav>
                                      </p:tavLst>
                                    </p:anim>
                                    <p:anim calcmode="lin" valueType="num">
                                      <p:cBhvr>
                                        <p:cTn id="10" dur="1000" fill="hold"/>
                                        <p:tgtEl>
                                          <p:spTgt spid="9318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318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318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318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31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93187">
                                            <p:txEl>
                                              <p:pRg st="0" end="0"/>
                                            </p:txEl>
                                          </p:spTgt>
                                        </p:tgtEl>
                                        <p:attrNameLst>
                                          <p:attrName>style.visibility</p:attrName>
                                        </p:attrNameLst>
                                      </p:cBhvr>
                                      <p:to>
                                        <p:strVal val="visible"/>
                                      </p:to>
                                    </p:set>
                                    <p:anim calcmode="lin" valueType="num">
                                      <p:cBhvr>
                                        <p:cTn id="19" dur="500" fill="hold"/>
                                        <p:tgtEl>
                                          <p:spTgt spid="9318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9318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9318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93187">
                                            <p:txEl>
                                              <p:pRg st="1" end="1"/>
                                            </p:txEl>
                                          </p:spTgt>
                                        </p:tgtEl>
                                        <p:attrNameLst>
                                          <p:attrName>style.visibility</p:attrName>
                                        </p:attrNameLst>
                                      </p:cBhvr>
                                      <p:to>
                                        <p:strVal val="visible"/>
                                      </p:to>
                                    </p:set>
                                    <p:anim calcmode="lin" valueType="num">
                                      <p:cBhvr>
                                        <p:cTn id="27" dur="500" fill="hold"/>
                                        <p:tgtEl>
                                          <p:spTgt spid="9318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9318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9318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93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93187">
                                            <p:txEl>
                                              <p:pRg st="2" end="2"/>
                                            </p:txEl>
                                          </p:spTgt>
                                        </p:tgtEl>
                                        <p:attrNameLst>
                                          <p:attrName>style.visibility</p:attrName>
                                        </p:attrNameLst>
                                      </p:cBhvr>
                                      <p:to>
                                        <p:strVal val="visible"/>
                                      </p:to>
                                    </p:set>
                                    <p:anim calcmode="lin" valueType="num">
                                      <p:cBhvr>
                                        <p:cTn id="35" dur="500" fill="hold"/>
                                        <p:tgtEl>
                                          <p:spTgt spid="9318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9318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9318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931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P spid="9318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0" y="0"/>
            <a:ext cx="9144000" cy="6858000"/>
          </a:xfrm>
        </p:spPr>
        <p:txBody>
          <a:bodyPr/>
          <a:lstStyle/>
          <a:p>
            <a:pPr>
              <a:lnSpc>
                <a:spcPct val="90000"/>
              </a:lnSpc>
            </a:pPr>
            <a:r>
              <a:rPr lang="es-AR" sz="2800" i="1" u="sng"/>
              <a:t>Cálculo del bebedero</a:t>
            </a:r>
            <a:r>
              <a:rPr lang="es-AR" sz="2800" i="1"/>
              <a:t>  (en metros lineales): Cualquiera sea el depósito utilizado el cálculo del bebedero es el mismo</a:t>
            </a:r>
          </a:p>
          <a:p>
            <a:pPr>
              <a:lnSpc>
                <a:spcPct val="90000"/>
              </a:lnSpc>
            </a:pPr>
            <a:r>
              <a:rPr lang="es-AR" sz="2800" i="1"/>
              <a:t>En primer lugar interesa determinar el largo correcto, de acuerdo al número de animales que ocupan el potrero o los potreros</a:t>
            </a:r>
          </a:p>
          <a:p>
            <a:pPr>
              <a:lnSpc>
                <a:spcPct val="90000"/>
              </a:lnSpc>
            </a:pPr>
            <a:r>
              <a:rPr lang="es-AR" sz="2800" i="1"/>
              <a:t>Generalmente 1/3 de los mismos se acercan a un mismo tiempo a la aguada a abrevar y hay que darle la posibilidad de tomar agua a 1/3 de ellos en un mismo momento y para ello se tiene en cuenta lo siguiente:</a:t>
            </a:r>
          </a:p>
          <a:p>
            <a:pPr lvl="1">
              <a:lnSpc>
                <a:spcPct val="90000"/>
              </a:lnSpc>
            </a:pPr>
            <a:r>
              <a:rPr lang="es-AR" sz="2400" i="1" u="sng"/>
              <a:t>Metros lineales por animal</a:t>
            </a:r>
            <a:r>
              <a:rPr lang="es-AR" sz="2400" i="1"/>
              <a:t>: esto es variable de acuerdo a la especie y a la edad. Para cada bovino adulto se le asignan 0,50 m. S i los animales a abrevar son de tambo, debe considerarse un 40 % más de longitud, ya que por el manejo al que están sometidos se acerca a abrevar mayor cantidad de animales al mismo tiempo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Grp="1" noChangeArrowheads="1"/>
          </p:cNvSpPr>
          <p:nvPr>
            <p:ph type="body" idx="1"/>
          </p:nvPr>
        </p:nvSpPr>
        <p:spPr>
          <a:xfrm>
            <a:off x="0" y="333375"/>
            <a:ext cx="9144000" cy="6858000"/>
          </a:xfrm>
        </p:spPr>
        <p:txBody>
          <a:bodyPr/>
          <a:lstStyle/>
          <a:p>
            <a:pPr lvl="1"/>
            <a:r>
              <a:rPr lang="es-AR" i="1" u="sng"/>
              <a:t>Número de animales:</a:t>
            </a:r>
            <a:r>
              <a:rPr lang="es-AR" i="1"/>
              <a:t> Por ejemplo, si un bebedero debe abastecer de agua a un potrero de 100 bovinos adultos, en el cual 33 animales están en un momento cerca del mismo para tomar agua y si consideramos que a una tercera parte de dichos animales se le debe dar la posibilidad de abrevar a la vez y teniendo en cuenta 50 cm por animal, el largo del bebedero deberá ser: 11 animales x 0,50m =5,50 m</a:t>
            </a:r>
          </a:p>
          <a:p>
            <a:pPr lvl="1"/>
            <a:r>
              <a:rPr lang="es-AR" i="1" u="sng"/>
              <a:t>Largo del cubre flotante: </a:t>
            </a:r>
            <a:r>
              <a:rPr lang="es-AR" i="1"/>
              <a:t>Agregando el espacio que</a:t>
            </a:r>
            <a:r>
              <a:rPr lang="es-AR" i="1" u="sng"/>
              <a:t> </a:t>
            </a:r>
            <a:r>
              <a:rPr lang="es-AR" i="1"/>
              <a:t>ocupa el cubre flotante, asignándosele 0,50m, deberá tener 6 m, o lo que es lo mismo 3 cuerpos de 2 m c/u (que es como se compran los de cemento premoldeado)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p:cTn id="7" dur="500" fill="hold"/>
                                        <p:tgtEl>
                                          <p:spTgt spid="16691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6691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6691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66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66915">
                                            <p:txEl>
                                              <p:pRg st="1" end="1"/>
                                            </p:txEl>
                                          </p:spTgt>
                                        </p:tgtEl>
                                        <p:attrNameLst>
                                          <p:attrName>style.visibility</p:attrName>
                                        </p:attrNameLst>
                                      </p:cBhvr>
                                      <p:to>
                                        <p:strVal val="visible"/>
                                      </p:to>
                                    </p:set>
                                    <p:anim calcmode="lin" valueType="num">
                                      <p:cBhvr>
                                        <p:cTn id="15" dur="500" fill="hold"/>
                                        <p:tgtEl>
                                          <p:spTgt spid="1669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669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669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6691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flipH="1" flipV="1">
            <a:off x="0" y="0"/>
            <a:ext cx="107950" cy="69850"/>
          </a:xfrm>
        </p:spPr>
        <p:txBody>
          <a:bodyPr/>
          <a:lstStyle/>
          <a:p>
            <a:endParaRPr lang="es-AR" sz="4000"/>
          </a:p>
        </p:txBody>
      </p:sp>
      <p:sp>
        <p:nvSpPr>
          <p:cNvPr id="167939" name="Rectangle 3"/>
          <p:cNvSpPr>
            <a:spLocks noGrp="1" noChangeArrowheads="1"/>
          </p:cNvSpPr>
          <p:nvPr>
            <p:ph type="body" idx="1"/>
          </p:nvPr>
        </p:nvSpPr>
        <p:spPr>
          <a:xfrm>
            <a:off x="0" y="0"/>
            <a:ext cx="9144000" cy="6858000"/>
          </a:xfrm>
        </p:spPr>
        <p:txBody>
          <a:bodyPr/>
          <a:lstStyle/>
          <a:p>
            <a:pPr lvl="1"/>
            <a:r>
              <a:rPr lang="es-AR" i="1" u="sng" dirty="0"/>
              <a:t>Número de potreros a abastecer de agua: </a:t>
            </a:r>
            <a:r>
              <a:rPr lang="es-AR" i="1" dirty="0"/>
              <a:t>Si los potreros que abastece un bebedero tiene distinto número de animales por hectárea (carga animal), deberá calcularse sobre la base del de mayor carga. En caso que abastezca a un solo potrero, la longitud x 0,50 será la mitad de la obtenida en la fórmula ya que los animales abrevan de ambos lados.</a:t>
            </a:r>
          </a:p>
          <a:p>
            <a:pPr lvl="1"/>
            <a:r>
              <a:rPr lang="es-AR" i="1" dirty="0"/>
              <a:t>Con todas estas consideraciones se utiliza la siguiente fórmula:</a:t>
            </a:r>
          </a:p>
          <a:p>
            <a:pPr lvl="1"/>
            <a:r>
              <a:rPr lang="es-AR" b="1" i="1" u="sng" dirty="0"/>
              <a:t>Longitud del bebedero</a:t>
            </a:r>
            <a:r>
              <a:rPr lang="es-AR" b="1" i="1" dirty="0"/>
              <a:t> = número de animales x 11 % x 0,25 m ( + 0,50 m largo </a:t>
            </a:r>
            <a:r>
              <a:rPr lang="es-AR" b="1" i="1" dirty="0" err="1"/>
              <a:t>cubreflotante</a:t>
            </a:r>
            <a:r>
              <a:rPr lang="es-AR" b="1" i="1" dirty="0"/>
              <a:t>)</a:t>
            </a:r>
          </a:p>
          <a:p>
            <a:pPr lvl="1"/>
            <a:r>
              <a:rPr lang="es-AR" b="1" i="1" dirty="0" err="1"/>
              <a:t>Ej</a:t>
            </a:r>
            <a:r>
              <a:rPr lang="es-AR" b="1" i="1" dirty="0"/>
              <a:t>: 100 x 11 % x 0,25 m/animal(+0,50)= 3,25m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p:cTn id="7" dur="500" decel="50000" fill="hold">
                                          <p:stCondLst>
                                            <p:cond delay="0"/>
                                          </p:stCondLst>
                                        </p:cTn>
                                        <p:tgtEl>
                                          <p:spTgt spid="16793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793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793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6793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793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793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793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793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167939">
                                            <p:txEl>
                                              <p:pRg st="1" end="1"/>
                                            </p:txEl>
                                          </p:spTgt>
                                        </p:tgtEl>
                                        <p:attrNameLst>
                                          <p:attrName>style.visibility</p:attrName>
                                        </p:attrNameLst>
                                      </p:cBhvr>
                                      <p:to>
                                        <p:strVal val="visible"/>
                                      </p:to>
                                    </p:set>
                                    <p:anim calcmode="lin" valueType="num">
                                      <p:cBhvr>
                                        <p:cTn id="19" dur="500" decel="50000" fill="hold">
                                          <p:stCondLst>
                                            <p:cond delay="0"/>
                                          </p:stCondLst>
                                        </p:cTn>
                                        <p:tgtEl>
                                          <p:spTgt spid="16793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793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793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16793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793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793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793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7939">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67939">
                                            <p:txEl>
                                              <p:pRg st="2" end="2"/>
                                            </p:txEl>
                                          </p:spTgt>
                                        </p:tgtEl>
                                        <p:attrNameLst>
                                          <p:attrName>style.visibility</p:attrName>
                                        </p:attrNameLst>
                                      </p:cBhvr>
                                      <p:to>
                                        <p:strVal val="visible"/>
                                      </p:to>
                                    </p:set>
                                    <p:anim calcmode="lin" valueType="num">
                                      <p:cBhvr>
                                        <p:cTn id="31" dur="500" fill="hold"/>
                                        <p:tgtEl>
                                          <p:spTgt spid="16793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6793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6793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679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167939">
                                            <p:txEl>
                                              <p:pRg st="3" end="3"/>
                                            </p:txEl>
                                          </p:spTgt>
                                        </p:tgtEl>
                                        <p:attrNameLst>
                                          <p:attrName>style.visibility</p:attrName>
                                        </p:attrNameLst>
                                      </p:cBhvr>
                                      <p:to>
                                        <p:strVal val="visible"/>
                                      </p:to>
                                    </p:set>
                                    <p:anim calcmode="lin" valueType="num">
                                      <p:cBhvr>
                                        <p:cTn id="39" dur="500" fill="hold"/>
                                        <p:tgtEl>
                                          <p:spTgt spid="16793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6793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6793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679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1928813"/>
            <a:ext cx="7772400" cy="1470025"/>
          </a:xfrm>
        </p:spPr>
        <p:txBody>
          <a:bodyPr/>
          <a:lstStyle/>
          <a:p>
            <a:pPr eaLnBrk="1" hangingPunct="1"/>
            <a:r>
              <a:rPr lang="es-ES"/>
              <a:t>BEBEDEROS</a:t>
            </a:r>
          </a:p>
        </p:txBody>
      </p:sp>
      <p:sp>
        <p:nvSpPr>
          <p:cNvPr id="47107" name="Rectangle 3"/>
          <p:cNvSpPr>
            <a:spLocks noGrp="1" noChangeArrowheads="1"/>
          </p:cNvSpPr>
          <p:nvPr>
            <p:ph type="subTitle" idx="1"/>
          </p:nvPr>
        </p:nvSpPr>
        <p:spPr/>
        <p:txBody>
          <a:bodyPr/>
          <a:lstStyle/>
          <a:p>
            <a:pPr eaLnBrk="1" hangingPunct="1"/>
            <a:endParaRPr lang="es-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endParaRPr lang="es-AR"/>
          </a:p>
        </p:txBody>
      </p:sp>
      <p:pic>
        <p:nvPicPr>
          <p:cNvPr id="4813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00113" y="1438275"/>
            <a:ext cx="7632700" cy="4373563"/>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endParaRPr lang="es-AR"/>
          </a:p>
        </p:txBody>
      </p:sp>
      <p:pic>
        <p:nvPicPr>
          <p:cNvPr id="4915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76375" y="738188"/>
            <a:ext cx="6624638" cy="5024437"/>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endParaRPr lang="es-AR"/>
          </a:p>
        </p:txBody>
      </p:sp>
      <p:pic>
        <p:nvPicPr>
          <p:cNvPr id="5017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68313" y="1176338"/>
            <a:ext cx="8207375" cy="4005262"/>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es-AR"/>
          </a:p>
        </p:txBody>
      </p:sp>
      <p:pic>
        <p:nvPicPr>
          <p:cNvPr id="5120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68313" y="981075"/>
            <a:ext cx="8229600" cy="3990975"/>
          </a:xfr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endParaRPr lang="es-AR"/>
          </a:p>
        </p:txBody>
      </p:sp>
      <p:sp>
        <p:nvSpPr>
          <p:cNvPr id="52227" name="Rectangle 3"/>
          <p:cNvSpPr>
            <a:spLocks noGrp="1" noChangeArrowheads="1"/>
          </p:cNvSpPr>
          <p:nvPr>
            <p:ph type="body" idx="1"/>
          </p:nvPr>
        </p:nvSpPr>
        <p:spPr/>
        <p:txBody>
          <a:bodyPr/>
          <a:lstStyle/>
          <a:p>
            <a:pPr eaLnBrk="1" hangingPunct="1"/>
            <a:endParaRPr lang="es-AR"/>
          </a:p>
        </p:txBody>
      </p:sp>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358775"/>
            <a:ext cx="5976938"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es-AR"/>
          </a:p>
        </p:txBody>
      </p:sp>
      <p:sp>
        <p:nvSpPr>
          <p:cNvPr id="53251" name="Rectangle 3"/>
          <p:cNvSpPr>
            <a:spLocks noGrp="1" noChangeArrowheads="1"/>
          </p:cNvSpPr>
          <p:nvPr>
            <p:ph type="body" idx="1"/>
          </p:nvPr>
        </p:nvSpPr>
        <p:spPr/>
        <p:txBody>
          <a:bodyPr/>
          <a:lstStyle/>
          <a:p>
            <a:pPr eaLnBrk="1" hangingPunct="1"/>
            <a:endParaRPr lang="es-AR"/>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25538"/>
            <a:ext cx="81343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type="body" idx="4294967295"/>
          </p:nvPr>
        </p:nvSpPr>
        <p:spPr>
          <a:xfrm>
            <a:off x="0" y="0"/>
            <a:ext cx="9144000" cy="6858000"/>
          </a:xfrm>
        </p:spPr>
        <p:txBody>
          <a:bodyPr/>
          <a:lstStyle/>
          <a:p>
            <a:r>
              <a:rPr lang="es-AR" sz="2800" i="1"/>
              <a:t>En regiones secas, donde hay riego, es notable la diferencia con la zona que no se hace </a:t>
            </a:r>
          </a:p>
          <a:p>
            <a:r>
              <a:rPr lang="es-AR" sz="2800" i="1"/>
              <a:t>Para la ganadería el agua es realmente vital, dado que si no existe </a:t>
            </a:r>
            <a:r>
              <a:rPr lang="es-AR" sz="2800" i="1" u="sng"/>
              <a:t>provisión, cantidad y calidad necesaria</a:t>
            </a:r>
            <a:r>
              <a:rPr lang="es-AR" sz="2800" i="1"/>
              <a:t> el animal enferma o muere indefectiblemente</a:t>
            </a:r>
          </a:p>
          <a:p>
            <a:r>
              <a:rPr lang="es-AR" sz="2800" i="1"/>
              <a:t>El bovino, si pierde toda su grasa y la mitad de su proteínas sobrevive, pero, si pierde la décima parte del agua de su cuerpo muere</a:t>
            </a:r>
          </a:p>
          <a:p>
            <a:r>
              <a:rPr lang="es-AR" sz="2800" i="1"/>
              <a:t>En épocas que ocurren sequías importantes y los sistemas de provisión de agua no satisfacen las necesidades de los vacunos, el problema es muy grave, presentándose mortandad elevada de animales por falta de agua y de pastos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p:cTn id="7" dur="500" fill="hold"/>
                                        <p:tgtEl>
                                          <p:spTgt spid="9728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728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728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72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97283">
                                            <p:txEl>
                                              <p:pRg st="1" end="1"/>
                                            </p:txEl>
                                          </p:spTgt>
                                        </p:tgtEl>
                                        <p:attrNameLst>
                                          <p:attrName>style.visibility</p:attrName>
                                        </p:attrNameLst>
                                      </p:cBhvr>
                                      <p:to>
                                        <p:strVal val="visible"/>
                                      </p:to>
                                    </p:set>
                                    <p:anim calcmode="lin" valueType="num">
                                      <p:cBhvr>
                                        <p:cTn id="15" dur="500" fill="hold"/>
                                        <p:tgtEl>
                                          <p:spTgt spid="9728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9728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9728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972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97283">
                                            <p:txEl>
                                              <p:pRg st="2" end="2"/>
                                            </p:txEl>
                                          </p:spTgt>
                                        </p:tgtEl>
                                        <p:attrNameLst>
                                          <p:attrName>style.visibility</p:attrName>
                                        </p:attrNameLst>
                                      </p:cBhvr>
                                      <p:to>
                                        <p:strVal val="visible"/>
                                      </p:to>
                                    </p:set>
                                    <p:anim calcmode="lin" valueType="num">
                                      <p:cBhvr>
                                        <p:cTn id="23" dur="500" fill="hold"/>
                                        <p:tgtEl>
                                          <p:spTgt spid="9728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9728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9728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972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97283">
                                            <p:txEl>
                                              <p:pRg st="3" end="3"/>
                                            </p:txEl>
                                          </p:spTgt>
                                        </p:tgtEl>
                                        <p:attrNameLst>
                                          <p:attrName>style.visibility</p:attrName>
                                        </p:attrNameLst>
                                      </p:cBhvr>
                                      <p:to>
                                        <p:strVal val="visible"/>
                                      </p:to>
                                    </p:set>
                                    <p:anim calcmode="lin" valueType="num">
                                      <p:cBhvr>
                                        <p:cTn id="31" dur="500" fill="hold"/>
                                        <p:tgtEl>
                                          <p:spTgt spid="9728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9728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9728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972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endParaRPr lang="es-AR"/>
          </a:p>
        </p:txBody>
      </p:sp>
      <p:sp>
        <p:nvSpPr>
          <p:cNvPr id="54275" name="Rectangle 3"/>
          <p:cNvSpPr>
            <a:spLocks noGrp="1" noChangeArrowheads="1"/>
          </p:cNvSpPr>
          <p:nvPr>
            <p:ph type="body" idx="1"/>
          </p:nvPr>
        </p:nvSpPr>
        <p:spPr/>
        <p:txBody>
          <a:bodyPr/>
          <a:lstStyle/>
          <a:p>
            <a:pPr eaLnBrk="1" hangingPunct="1"/>
            <a:endParaRPr lang="es-A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404813"/>
            <a:ext cx="5032375"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p:cNvSpPr>
            <a:spLocks noGrp="1"/>
          </p:cNvSpPr>
          <p:nvPr>
            <p:ph type="title"/>
          </p:nvPr>
        </p:nvSpPr>
        <p:spPr/>
        <p:txBody>
          <a:bodyPr/>
          <a:lstStyle/>
          <a:p>
            <a:r>
              <a:rPr lang="es-AR">
                <a:solidFill>
                  <a:srgbClr val="FF0000"/>
                </a:solidFill>
              </a:rPr>
              <a:t>SISTEMAS DE RIEGO EN AGRICULTURA</a:t>
            </a:r>
          </a:p>
        </p:txBody>
      </p:sp>
      <p:sp>
        <p:nvSpPr>
          <p:cNvPr id="2" name="Marcador de contenido 1">
            <a:extLst>
              <a:ext uri="{FF2B5EF4-FFF2-40B4-BE49-F238E27FC236}">
                <a16:creationId xmlns:a16="http://schemas.microsoft.com/office/drawing/2014/main" id="{59B6B39C-2A21-4B51-A39C-6EC90A4F5036}"/>
              </a:ext>
            </a:extLst>
          </p:cNvPr>
          <p:cNvSpPr>
            <a:spLocks noGrp="1"/>
          </p:cNvSpPr>
          <p:nvPr>
            <p:ph idx="1"/>
          </p:nvPr>
        </p:nvSpPr>
        <p:spPr/>
        <p:txBody>
          <a:bodyPr/>
          <a:lstStyle/>
          <a:p>
            <a:endParaRPr lang="es-419"/>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E623BF5-4E02-435E-9C11-88B0E38AB946}"/>
              </a:ext>
            </a:extLst>
          </p:cNvPr>
          <p:cNvSpPr>
            <a:spLocks noGrp="1"/>
          </p:cNvSpPr>
          <p:nvPr>
            <p:ph type="title"/>
          </p:nvPr>
        </p:nvSpPr>
        <p:spPr/>
        <p:txBody>
          <a:bodyPr/>
          <a:lstStyle/>
          <a:p>
            <a:r>
              <a:rPr lang="es-419" sz="3200" b="1" dirty="0"/>
              <a:t> BOMBAS PARA BAJOS CAUDALES</a:t>
            </a:r>
          </a:p>
        </p:txBody>
      </p:sp>
      <p:sp>
        <p:nvSpPr>
          <p:cNvPr id="7" name="Marcador de texto 6">
            <a:extLst>
              <a:ext uri="{FF2B5EF4-FFF2-40B4-BE49-F238E27FC236}">
                <a16:creationId xmlns:a16="http://schemas.microsoft.com/office/drawing/2014/main" id="{C3B7E54A-7377-475B-8ECA-1DDC113F38AF}"/>
              </a:ext>
            </a:extLst>
          </p:cNvPr>
          <p:cNvSpPr>
            <a:spLocks noGrp="1"/>
          </p:cNvSpPr>
          <p:nvPr>
            <p:ph type="body" idx="1"/>
          </p:nvPr>
        </p:nvSpPr>
        <p:spPr/>
        <p:txBody>
          <a:bodyPr/>
          <a:lstStyle/>
          <a:p>
            <a:r>
              <a:rPr lang="es-419" sz="2000" dirty="0"/>
              <a:t>MOTOBOMBA CENTRÍFUGA</a:t>
            </a:r>
          </a:p>
        </p:txBody>
      </p:sp>
      <p:pic>
        <p:nvPicPr>
          <p:cNvPr id="6" name="Marcador de contenido 5">
            <a:extLst>
              <a:ext uri="{FF2B5EF4-FFF2-40B4-BE49-F238E27FC236}">
                <a16:creationId xmlns:a16="http://schemas.microsoft.com/office/drawing/2014/main" id="{87EAF1D0-4648-406C-902F-6667917DB847}"/>
              </a:ext>
            </a:extLst>
          </p:cNvPr>
          <p:cNvPicPr>
            <a:picLocks noGrp="1" noChangeAspect="1"/>
          </p:cNvPicPr>
          <p:nvPr>
            <p:ph sz="half" idx="2"/>
          </p:nvPr>
        </p:nvPicPr>
        <p:blipFill>
          <a:blip r:embed="rId2"/>
          <a:stretch>
            <a:fillRect/>
          </a:stretch>
        </p:blipFill>
        <p:spPr>
          <a:xfrm>
            <a:off x="457200" y="3014216"/>
            <a:ext cx="4040188" cy="2272605"/>
          </a:xfrm>
          <a:prstGeom prst="rect">
            <a:avLst/>
          </a:prstGeom>
        </p:spPr>
      </p:pic>
      <p:sp>
        <p:nvSpPr>
          <p:cNvPr id="8" name="Marcador de texto 7">
            <a:extLst>
              <a:ext uri="{FF2B5EF4-FFF2-40B4-BE49-F238E27FC236}">
                <a16:creationId xmlns:a16="http://schemas.microsoft.com/office/drawing/2014/main" id="{21725A69-5173-45B9-9B5A-B05E2F425258}"/>
              </a:ext>
            </a:extLst>
          </p:cNvPr>
          <p:cNvSpPr>
            <a:spLocks noGrp="1"/>
          </p:cNvSpPr>
          <p:nvPr>
            <p:ph type="body" sz="quarter" idx="3"/>
          </p:nvPr>
        </p:nvSpPr>
        <p:spPr/>
        <p:txBody>
          <a:bodyPr/>
          <a:lstStyle/>
          <a:p>
            <a:r>
              <a:rPr lang="es-419" sz="2000" dirty="0"/>
              <a:t>BOMBA A DIAFRAGMA</a:t>
            </a:r>
          </a:p>
        </p:txBody>
      </p:sp>
      <p:pic>
        <p:nvPicPr>
          <p:cNvPr id="10" name="Marcador de contenido 9">
            <a:extLst>
              <a:ext uri="{FF2B5EF4-FFF2-40B4-BE49-F238E27FC236}">
                <a16:creationId xmlns:a16="http://schemas.microsoft.com/office/drawing/2014/main" id="{A415D0DE-2487-4032-8E7E-9DB175DDC2CA}"/>
              </a:ext>
            </a:extLst>
          </p:cNvPr>
          <p:cNvPicPr>
            <a:picLocks noGrp="1" noChangeAspect="1"/>
          </p:cNvPicPr>
          <p:nvPr>
            <p:ph sz="quarter" idx="4"/>
          </p:nvPr>
        </p:nvPicPr>
        <p:blipFill>
          <a:blip r:embed="rId3"/>
          <a:stretch>
            <a:fillRect/>
          </a:stretch>
        </p:blipFill>
        <p:spPr>
          <a:xfrm>
            <a:off x="4645025" y="2259305"/>
            <a:ext cx="4041775" cy="3782427"/>
          </a:xfrm>
          <a:prstGeom prst="rect">
            <a:avLst/>
          </a:prstGeom>
        </p:spPr>
      </p:pic>
    </p:spTree>
    <p:extLst>
      <p:ext uri="{BB962C8B-B14F-4D97-AF65-F5344CB8AC3E}">
        <p14:creationId xmlns:p14="http://schemas.microsoft.com/office/powerpoint/2010/main" val="3356174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268A6CE7-027A-41AB-8553-256FA01A0E74}"/>
              </a:ext>
            </a:extLst>
          </p:cNvPr>
          <p:cNvSpPr>
            <a:spLocks noGrp="1"/>
          </p:cNvSpPr>
          <p:nvPr>
            <p:ph type="title"/>
          </p:nvPr>
        </p:nvSpPr>
        <p:spPr/>
        <p:txBody>
          <a:bodyPr/>
          <a:lstStyle/>
          <a:p>
            <a:r>
              <a:rPr lang="es-419" sz="3200" b="1" dirty="0"/>
              <a:t>BOMBAS PARA ALTOS CAUDALES</a:t>
            </a:r>
          </a:p>
        </p:txBody>
      </p:sp>
      <p:pic>
        <p:nvPicPr>
          <p:cNvPr id="9" name="Marcador de contenido 8">
            <a:extLst>
              <a:ext uri="{FF2B5EF4-FFF2-40B4-BE49-F238E27FC236}">
                <a16:creationId xmlns:a16="http://schemas.microsoft.com/office/drawing/2014/main" id="{98E562AA-4147-48F0-A2A9-EF11EF7BFB9E}"/>
              </a:ext>
            </a:extLst>
          </p:cNvPr>
          <p:cNvPicPr>
            <a:picLocks noGrp="1" noChangeAspect="1"/>
          </p:cNvPicPr>
          <p:nvPr>
            <p:ph idx="1"/>
          </p:nvPr>
        </p:nvPicPr>
        <p:blipFill>
          <a:blip r:embed="rId2"/>
          <a:stretch>
            <a:fillRect/>
          </a:stretch>
        </p:blipFill>
        <p:spPr>
          <a:xfrm>
            <a:off x="827584" y="1144513"/>
            <a:ext cx="7798348" cy="4372719"/>
          </a:xfrm>
          <a:prstGeom prst="rect">
            <a:avLst/>
          </a:prstGeom>
        </p:spPr>
      </p:pic>
    </p:spTree>
    <p:extLst>
      <p:ext uri="{BB962C8B-B14F-4D97-AF65-F5344CB8AC3E}">
        <p14:creationId xmlns:p14="http://schemas.microsoft.com/office/powerpoint/2010/main" val="1182559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33635C5-77DB-48E6-983B-2ECA3D3D2800}"/>
              </a:ext>
            </a:extLst>
          </p:cNvPr>
          <p:cNvPicPr>
            <a:picLocks noChangeAspect="1"/>
          </p:cNvPicPr>
          <p:nvPr/>
        </p:nvPicPr>
        <p:blipFill>
          <a:blip r:embed="rId2"/>
          <a:stretch>
            <a:fillRect/>
          </a:stretch>
        </p:blipFill>
        <p:spPr>
          <a:xfrm>
            <a:off x="2013013" y="548680"/>
            <a:ext cx="5373871" cy="6048672"/>
          </a:xfrm>
          <a:prstGeom prst="rect">
            <a:avLst/>
          </a:prstGeom>
        </p:spPr>
      </p:pic>
    </p:spTree>
    <p:extLst>
      <p:ext uri="{BB962C8B-B14F-4D97-AF65-F5344CB8AC3E}">
        <p14:creationId xmlns:p14="http://schemas.microsoft.com/office/powerpoint/2010/main" val="1616517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ítulo 1"/>
          <p:cNvSpPr>
            <a:spLocks noGrp="1"/>
          </p:cNvSpPr>
          <p:nvPr>
            <p:ph type="title"/>
          </p:nvPr>
        </p:nvSpPr>
        <p:spPr/>
        <p:txBody>
          <a:bodyPr/>
          <a:lstStyle/>
          <a:p>
            <a:r>
              <a:rPr lang="es-AR"/>
              <a:t>RIEGO POR SURCO</a:t>
            </a:r>
          </a:p>
        </p:txBody>
      </p:sp>
      <p:pic>
        <p:nvPicPr>
          <p:cNvPr id="56323"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3888" y="2068513"/>
            <a:ext cx="7896225" cy="3590925"/>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ítulo 1"/>
          <p:cNvSpPr>
            <a:spLocks noGrp="1"/>
          </p:cNvSpPr>
          <p:nvPr>
            <p:ph type="title"/>
          </p:nvPr>
        </p:nvSpPr>
        <p:spPr/>
        <p:txBody>
          <a:bodyPr/>
          <a:lstStyle/>
          <a:p>
            <a:r>
              <a:rPr lang="es-AR"/>
              <a:t>RIEGO POR MANTO</a:t>
            </a:r>
          </a:p>
        </p:txBody>
      </p:sp>
      <p:pic>
        <p:nvPicPr>
          <p:cNvPr id="57347"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38213" y="1844675"/>
            <a:ext cx="7521575" cy="41783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ítulo 1"/>
          <p:cNvSpPr>
            <a:spLocks noGrp="1"/>
          </p:cNvSpPr>
          <p:nvPr>
            <p:ph type="title"/>
          </p:nvPr>
        </p:nvSpPr>
        <p:spPr/>
        <p:txBody>
          <a:bodyPr/>
          <a:lstStyle/>
          <a:p>
            <a:r>
              <a:rPr lang="es-AR"/>
              <a:t>RIEGO POR ASPERSIÓN</a:t>
            </a:r>
          </a:p>
        </p:txBody>
      </p:sp>
      <p:pic>
        <p:nvPicPr>
          <p:cNvPr id="58371"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422400"/>
            <a:ext cx="4133850" cy="2582863"/>
          </a:xfrm>
        </p:spPr>
      </p:pic>
      <p:pic>
        <p:nvPicPr>
          <p:cNvPr id="58372"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850" y="3986213"/>
            <a:ext cx="3829050"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2163" y="4246563"/>
            <a:ext cx="4414837"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6475" y="1401763"/>
            <a:ext cx="419417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ítulo 1"/>
          <p:cNvSpPr>
            <a:spLocks noGrp="1"/>
          </p:cNvSpPr>
          <p:nvPr>
            <p:ph type="title"/>
          </p:nvPr>
        </p:nvSpPr>
        <p:spPr/>
        <p:txBody>
          <a:bodyPr/>
          <a:lstStyle/>
          <a:p>
            <a:r>
              <a:rPr lang="es-AR"/>
              <a:t>RIEGO POR GOTEO</a:t>
            </a:r>
          </a:p>
        </p:txBody>
      </p:sp>
      <p:pic>
        <p:nvPicPr>
          <p:cNvPr id="5939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268413"/>
            <a:ext cx="4032250" cy="3024187"/>
          </a:xfrm>
        </p:spPr>
      </p:pic>
      <p:pic>
        <p:nvPicPr>
          <p:cNvPr id="59396"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1276350"/>
            <a:ext cx="4267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446588"/>
            <a:ext cx="2879725"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Imagen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4446588"/>
            <a:ext cx="3455988"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Grp="1" noChangeArrowheads="1"/>
          </p:cNvSpPr>
          <p:nvPr>
            <p:ph type="title"/>
          </p:nvPr>
        </p:nvSpPr>
        <p:spPr>
          <a:xfrm>
            <a:off x="468313" y="-171450"/>
            <a:ext cx="8229600" cy="1143000"/>
          </a:xfrm>
        </p:spPr>
        <p:txBody>
          <a:bodyPr/>
          <a:lstStyle/>
          <a:p>
            <a:r>
              <a:rPr lang="es-AR" sz="3200" u="sng"/>
              <a:t>OBTENCION DEL AGUA</a:t>
            </a:r>
          </a:p>
        </p:txBody>
      </p:sp>
      <p:sp>
        <p:nvSpPr>
          <p:cNvPr id="98309" name="Rectangle 5"/>
          <p:cNvSpPr>
            <a:spLocks noGrp="1" noChangeArrowheads="1"/>
          </p:cNvSpPr>
          <p:nvPr>
            <p:ph type="body" idx="1"/>
          </p:nvPr>
        </p:nvSpPr>
        <p:spPr>
          <a:xfrm>
            <a:off x="0" y="765175"/>
            <a:ext cx="9144000" cy="6092825"/>
          </a:xfrm>
        </p:spPr>
        <p:txBody>
          <a:bodyPr/>
          <a:lstStyle/>
          <a:p>
            <a:r>
              <a:rPr lang="es-AR" sz="2800" i="1"/>
              <a:t>Podemos obtener agua apta para la bebida de personas y animales, o para riego de los cultivos, de diferentes fuentes:</a:t>
            </a:r>
          </a:p>
          <a:p>
            <a:pPr lvl="2"/>
            <a:r>
              <a:rPr lang="es-AR" sz="2000" i="1" u="sng"/>
              <a:t>Agua de lluvia que corre en forma permanente por la superficie</a:t>
            </a:r>
            <a:r>
              <a:rPr lang="es-AR" sz="2000" i="1"/>
              <a:t>: ríos, riachos, arroyos, etc.</a:t>
            </a:r>
          </a:p>
          <a:p>
            <a:pPr lvl="2"/>
            <a:r>
              <a:rPr lang="es-AR" sz="2000" i="1" u="sng"/>
              <a:t>Agua de lluvia estancada en la superficie</a:t>
            </a:r>
            <a:r>
              <a:rPr lang="es-AR" sz="2000" i="1"/>
              <a:t>: lagunas, esteros y cañadas</a:t>
            </a:r>
          </a:p>
          <a:p>
            <a:pPr lvl="2"/>
            <a:r>
              <a:rPr lang="es-AR" sz="2000" i="1" u="sng"/>
              <a:t>Agua de lluvia que filtra hacia el subsuelo</a:t>
            </a:r>
            <a:r>
              <a:rPr lang="es-AR" sz="2000" i="1"/>
              <a:t>: Napas subterráneas </a:t>
            </a:r>
          </a:p>
          <a:p>
            <a:r>
              <a:rPr lang="es-AR" sz="2800" i="1"/>
              <a:t>La forma de disponer del agua dependerá de la fuente donde se tome: Así las aguas superficiales que se utilizan para la agricultura se conducirán mediante canales, acequias o zanjas y las de fuentes subterráneas se obtendrán con pozos, perforaciones, bombas, molinos, etc. Y podrán utilizarse para bebida si su contenido en sales lo permite</a:t>
            </a:r>
          </a:p>
          <a:p>
            <a:endParaRPr lang="es-AR" sz="28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8308"/>
                                        </p:tgtEl>
                                        <p:attrNameLst>
                                          <p:attrName>style.visibility</p:attrName>
                                        </p:attrNameLst>
                                      </p:cBhvr>
                                      <p:to>
                                        <p:strVal val="visible"/>
                                      </p:to>
                                    </p:set>
                                    <p:anim calcmode="lin" valueType="num">
                                      <p:cBhvr>
                                        <p:cTn id="7" dur="500" decel="50000" fill="hold">
                                          <p:stCondLst>
                                            <p:cond delay="0"/>
                                          </p:stCondLst>
                                        </p:cTn>
                                        <p:tgtEl>
                                          <p:spTgt spid="9830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830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8308"/>
                                        </p:tgtEl>
                                        <p:attrNameLst>
                                          <p:attrName>ppt_w</p:attrName>
                                        </p:attrNameLst>
                                      </p:cBhvr>
                                      <p:tavLst>
                                        <p:tav tm="0">
                                          <p:val>
                                            <p:strVal val="#ppt_w*.05"/>
                                          </p:val>
                                        </p:tav>
                                        <p:tav tm="100000">
                                          <p:val>
                                            <p:strVal val="#ppt_w"/>
                                          </p:val>
                                        </p:tav>
                                      </p:tavLst>
                                    </p:anim>
                                    <p:anim calcmode="lin" valueType="num">
                                      <p:cBhvr>
                                        <p:cTn id="10" dur="1000" fill="hold"/>
                                        <p:tgtEl>
                                          <p:spTgt spid="9830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830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830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830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830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98309">
                                            <p:txEl>
                                              <p:pRg st="0" end="0"/>
                                            </p:txEl>
                                          </p:spTgt>
                                        </p:tgtEl>
                                        <p:attrNameLst>
                                          <p:attrName>style.visibility</p:attrName>
                                        </p:attrNameLst>
                                      </p:cBhvr>
                                      <p:to>
                                        <p:strVal val="visible"/>
                                      </p:to>
                                    </p:set>
                                    <p:anim calcmode="lin" valueType="num">
                                      <p:cBhvr>
                                        <p:cTn id="19" dur="500" fill="hold"/>
                                        <p:tgtEl>
                                          <p:spTgt spid="9830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9830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9830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983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98309">
                                            <p:txEl>
                                              <p:pRg st="1" end="1"/>
                                            </p:txEl>
                                          </p:spTgt>
                                        </p:tgtEl>
                                        <p:attrNameLst>
                                          <p:attrName>style.visibility</p:attrName>
                                        </p:attrNameLst>
                                      </p:cBhvr>
                                      <p:to>
                                        <p:strVal val="visible"/>
                                      </p:to>
                                    </p:set>
                                    <p:anim calcmode="lin" valueType="num">
                                      <p:cBhvr>
                                        <p:cTn id="27" dur="500" fill="hold"/>
                                        <p:tgtEl>
                                          <p:spTgt spid="9830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9830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9830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983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98309">
                                            <p:txEl>
                                              <p:pRg st="2" end="2"/>
                                            </p:txEl>
                                          </p:spTgt>
                                        </p:tgtEl>
                                        <p:attrNameLst>
                                          <p:attrName>style.visibility</p:attrName>
                                        </p:attrNameLst>
                                      </p:cBhvr>
                                      <p:to>
                                        <p:strVal val="visible"/>
                                      </p:to>
                                    </p:set>
                                    <p:anim calcmode="lin" valueType="num">
                                      <p:cBhvr>
                                        <p:cTn id="35" dur="500" fill="hold"/>
                                        <p:tgtEl>
                                          <p:spTgt spid="9830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9830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9830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9830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grpId="0" nodeType="clickEffect">
                                  <p:stCondLst>
                                    <p:cond delay="0"/>
                                  </p:stCondLst>
                                  <p:childTnLst>
                                    <p:set>
                                      <p:cBhvr>
                                        <p:cTn id="42" dur="1" fill="hold">
                                          <p:stCondLst>
                                            <p:cond delay="0"/>
                                          </p:stCondLst>
                                        </p:cTn>
                                        <p:tgtEl>
                                          <p:spTgt spid="98309">
                                            <p:txEl>
                                              <p:pRg st="3" end="3"/>
                                            </p:txEl>
                                          </p:spTgt>
                                        </p:tgtEl>
                                        <p:attrNameLst>
                                          <p:attrName>style.visibility</p:attrName>
                                        </p:attrNameLst>
                                      </p:cBhvr>
                                      <p:to>
                                        <p:strVal val="visible"/>
                                      </p:to>
                                    </p:set>
                                    <p:anim calcmode="lin" valueType="num">
                                      <p:cBhvr>
                                        <p:cTn id="43" dur="500" fill="hold"/>
                                        <p:tgtEl>
                                          <p:spTgt spid="9830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9830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9830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9830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grpId="0" nodeType="clickEffect">
                                  <p:stCondLst>
                                    <p:cond delay="0"/>
                                  </p:stCondLst>
                                  <p:childTnLst>
                                    <p:set>
                                      <p:cBhvr>
                                        <p:cTn id="50" dur="1" fill="hold">
                                          <p:stCondLst>
                                            <p:cond delay="0"/>
                                          </p:stCondLst>
                                        </p:cTn>
                                        <p:tgtEl>
                                          <p:spTgt spid="98309">
                                            <p:txEl>
                                              <p:pRg st="4" end="4"/>
                                            </p:txEl>
                                          </p:spTgt>
                                        </p:tgtEl>
                                        <p:attrNameLst>
                                          <p:attrName>style.visibility</p:attrName>
                                        </p:attrNameLst>
                                      </p:cBhvr>
                                      <p:to>
                                        <p:strVal val="visible"/>
                                      </p:to>
                                    </p:set>
                                    <p:anim calcmode="lin" valueType="num">
                                      <p:cBhvr>
                                        <p:cTn id="51" dur="500" fill="hold"/>
                                        <p:tgtEl>
                                          <p:spTgt spid="9830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9830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9830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9830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p:bldP spid="9830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387350"/>
            <a:ext cx="8229600" cy="387350"/>
          </a:xfrm>
        </p:spPr>
        <p:txBody>
          <a:bodyPr/>
          <a:lstStyle/>
          <a:p>
            <a:endParaRPr lang="es-AR" sz="4000"/>
          </a:p>
        </p:txBody>
      </p:sp>
      <p:sp>
        <p:nvSpPr>
          <p:cNvPr id="100355" name="Rectangle 3"/>
          <p:cNvSpPr>
            <a:spLocks noGrp="1" noChangeArrowheads="1"/>
          </p:cNvSpPr>
          <p:nvPr>
            <p:ph type="body" idx="1"/>
          </p:nvPr>
        </p:nvSpPr>
        <p:spPr>
          <a:xfrm>
            <a:off x="0" y="0"/>
            <a:ext cx="9144000" cy="6858000"/>
          </a:xfrm>
        </p:spPr>
        <p:txBody>
          <a:bodyPr/>
          <a:lstStyle/>
          <a:p>
            <a:r>
              <a:rPr lang="es-AR" i="1"/>
              <a:t>Cuando el agua subterránea contiene muchas sales, se almacena el agua de lluvia que cae en los techos por medio de los aljibes</a:t>
            </a:r>
          </a:p>
          <a:p>
            <a:r>
              <a:rPr lang="es-AR" i="1"/>
              <a:t>Cuando se puede utilizar el agua subterránea por los bajos niveles salinos, se realizan perforaciones extrayéndola directamente</a:t>
            </a:r>
          </a:p>
          <a:p>
            <a:r>
              <a:rPr lang="es-AR" i="1" u="sng"/>
              <a:t>Ciclo del agua en la naturaleza</a:t>
            </a:r>
            <a:r>
              <a:rPr lang="es-AR" i="1"/>
              <a:t>: comprende las siguientes fases:</a:t>
            </a:r>
          </a:p>
          <a:p>
            <a:pPr lvl="2"/>
            <a:r>
              <a:rPr lang="es-AR" i="1"/>
              <a:t>Evaporación</a:t>
            </a:r>
          </a:p>
          <a:p>
            <a:pPr lvl="2"/>
            <a:r>
              <a:rPr lang="es-AR" i="1"/>
              <a:t>Lluvia</a:t>
            </a:r>
          </a:p>
          <a:p>
            <a:pPr lvl="2"/>
            <a:r>
              <a:rPr lang="es-AR" i="1"/>
              <a:t>Escorrentía ( 65 % del agua caída)</a:t>
            </a:r>
          </a:p>
          <a:p>
            <a:pPr lvl="2"/>
            <a:r>
              <a:rPr lang="es-AR" i="1"/>
              <a:t>Infiltración ( 35 % del agua caída)</a:t>
            </a:r>
          </a:p>
          <a:p>
            <a:pPr lvl="2"/>
            <a:r>
              <a:rPr lang="es-AR" i="1"/>
              <a:t>Transpiración de las plantas y animales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p:cTn id="7" dur="500" fill="hold"/>
                                        <p:tgtEl>
                                          <p:spTgt spid="10035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035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035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03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00355">
                                            <p:txEl>
                                              <p:pRg st="1" end="1"/>
                                            </p:txEl>
                                          </p:spTgt>
                                        </p:tgtEl>
                                        <p:attrNameLst>
                                          <p:attrName>style.visibility</p:attrName>
                                        </p:attrNameLst>
                                      </p:cBhvr>
                                      <p:to>
                                        <p:strVal val="visible"/>
                                      </p:to>
                                    </p:set>
                                    <p:anim calcmode="lin" valueType="num">
                                      <p:cBhvr>
                                        <p:cTn id="15" dur="500" fill="hold"/>
                                        <p:tgtEl>
                                          <p:spTgt spid="1003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03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03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03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100355">
                                            <p:txEl>
                                              <p:pRg st="2" end="2"/>
                                            </p:txEl>
                                          </p:spTgt>
                                        </p:tgtEl>
                                        <p:attrNameLst>
                                          <p:attrName>style.visibility</p:attrName>
                                        </p:attrNameLst>
                                      </p:cBhvr>
                                      <p:to>
                                        <p:strVal val="visible"/>
                                      </p:to>
                                    </p:set>
                                    <p:anim calcmode="lin" valueType="num">
                                      <p:cBhvr>
                                        <p:cTn id="23" dur="500" fill="hold"/>
                                        <p:tgtEl>
                                          <p:spTgt spid="1003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003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003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003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100355">
                                            <p:txEl>
                                              <p:pRg st="3" end="3"/>
                                            </p:txEl>
                                          </p:spTgt>
                                        </p:tgtEl>
                                        <p:attrNameLst>
                                          <p:attrName>style.visibility</p:attrName>
                                        </p:attrNameLst>
                                      </p:cBhvr>
                                      <p:to>
                                        <p:strVal val="visible"/>
                                      </p:to>
                                    </p:set>
                                    <p:anim calcmode="lin" valueType="num">
                                      <p:cBhvr>
                                        <p:cTn id="31" dur="500" fill="hold"/>
                                        <p:tgtEl>
                                          <p:spTgt spid="10035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0035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0035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003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100355">
                                            <p:txEl>
                                              <p:pRg st="4" end="4"/>
                                            </p:txEl>
                                          </p:spTgt>
                                        </p:tgtEl>
                                        <p:attrNameLst>
                                          <p:attrName>style.visibility</p:attrName>
                                        </p:attrNameLst>
                                      </p:cBhvr>
                                      <p:to>
                                        <p:strVal val="visible"/>
                                      </p:to>
                                    </p:set>
                                    <p:anim calcmode="lin" valueType="num">
                                      <p:cBhvr>
                                        <p:cTn id="39" dur="500" fill="hold"/>
                                        <p:tgtEl>
                                          <p:spTgt spid="10035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0035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0035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003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100355">
                                            <p:txEl>
                                              <p:pRg st="5" end="5"/>
                                            </p:txEl>
                                          </p:spTgt>
                                        </p:tgtEl>
                                        <p:attrNameLst>
                                          <p:attrName>style.visibility</p:attrName>
                                        </p:attrNameLst>
                                      </p:cBhvr>
                                      <p:to>
                                        <p:strVal val="visible"/>
                                      </p:to>
                                    </p:set>
                                    <p:anim calcmode="lin" valueType="num">
                                      <p:cBhvr>
                                        <p:cTn id="47" dur="500" fill="hold"/>
                                        <p:tgtEl>
                                          <p:spTgt spid="10035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0035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0035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0035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00355">
                                            <p:txEl>
                                              <p:pRg st="6" end="6"/>
                                            </p:txEl>
                                          </p:spTgt>
                                        </p:tgtEl>
                                        <p:attrNameLst>
                                          <p:attrName>style.visibility</p:attrName>
                                        </p:attrNameLst>
                                      </p:cBhvr>
                                      <p:to>
                                        <p:strVal val="visible"/>
                                      </p:to>
                                    </p:set>
                                    <p:anim calcmode="lin" valueType="num">
                                      <p:cBhvr>
                                        <p:cTn id="55" dur="500" fill="hold"/>
                                        <p:tgtEl>
                                          <p:spTgt spid="10035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0035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0035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0035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100355">
                                            <p:txEl>
                                              <p:pRg st="7" end="7"/>
                                            </p:txEl>
                                          </p:spTgt>
                                        </p:tgtEl>
                                        <p:attrNameLst>
                                          <p:attrName>style.visibility</p:attrName>
                                        </p:attrNameLst>
                                      </p:cBhvr>
                                      <p:to>
                                        <p:strVal val="visible"/>
                                      </p:to>
                                    </p:set>
                                    <p:anim calcmode="lin" valueType="num">
                                      <p:cBhvr>
                                        <p:cTn id="63" dur="500" fill="hold"/>
                                        <p:tgtEl>
                                          <p:spTgt spid="100355">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100355">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100355">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10035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963613"/>
            <a:ext cx="8229600" cy="963613"/>
          </a:xfrm>
        </p:spPr>
        <p:txBody>
          <a:bodyPr/>
          <a:lstStyle/>
          <a:p>
            <a:endParaRPr lang="es-AR" sz="3200"/>
          </a:p>
        </p:txBody>
      </p:sp>
      <p:sp>
        <p:nvSpPr>
          <p:cNvPr id="10243" name="Rectangle 3"/>
          <p:cNvSpPr>
            <a:spLocks noGrp="1" noChangeArrowheads="1"/>
          </p:cNvSpPr>
          <p:nvPr>
            <p:ph type="body" idx="1"/>
          </p:nvPr>
        </p:nvSpPr>
        <p:spPr>
          <a:xfrm>
            <a:off x="0" y="188913"/>
            <a:ext cx="8964613" cy="6669087"/>
          </a:xfrm>
        </p:spPr>
        <p:txBody>
          <a:bodyPr/>
          <a:lstStyle/>
          <a:p>
            <a:r>
              <a:rPr lang="es-AR" i="1" u="sng"/>
              <a:t>Ciclo del agua en la naturaleza</a:t>
            </a:r>
          </a:p>
        </p:txBody>
      </p:sp>
      <p:pic>
        <p:nvPicPr>
          <p:cNvPr id="10244" name="Picture 4" descr="escanear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descr="ciclo del ag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01381"/>
                                        </p:tgtEl>
                                        <p:attrNameLst>
                                          <p:attrName>style.visibility</p:attrName>
                                        </p:attrNameLst>
                                      </p:cBhvr>
                                      <p:to>
                                        <p:strVal val="visible"/>
                                      </p:to>
                                    </p:set>
                                    <p:animEffect transition="in" filter="fade">
                                      <p:cBhvr>
                                        <p:cTn id="7" dur="2000"/>
                                        <p:tgtEl>
                                          <p:spTgt spid="101381"/>
                                        </p:tgtEl>
                                      </p:cBhvr>
                                    </p:animEffect>
                                    <p:anim calcmode="lin" valueType="num">
                                      <p:cBhvr>
                                        <p:cTn id="8" dur="2000" fill="hold"/>
                                        <p:tgtEl>
                                          <p:spTgt spid="101381"/>
                                        </p:tgtEl>
                                        <p:attrNameLst>
                                          <p:attrName>style.rotation</p:attrName>
                                        </p:attrNameLst>
                                      </p:cBhvr>
                                      <p:tavLst>
                                        <p:tav tm="0">
                                          <p:val>
                                            <p:fltVal val="720"/>
                                          </p:val>
                                        </p:tav>
                                        <p:tav tm="100000">
                                          <p:val>
                                            <p:fltVal val="0"/>
                                          </p:val>
                                        </p:tav>
                                      </p:tavLst>
                                    </p:anim>
                                    <p:anim calcmode="lin" valueType="num">
                                      <p:cBhvr>
                                        <p:cTn id="9" dur="2000" fill="hold"/>
                                        <p:tgtEl>
                                          <p:spTgt spid="101381"/>
                                        </p:tgtEl>
                                        <p:attrNameLst>
                                          <p:attrName>ppt_h</p:attrName>
                                        </p:attrNameLst>
                                      </p:cBhvr>
                                      <p:tavLst>
                                        <p:tav tm="0">
                                          <p:val>
                                            <p:fltVal val="0"/>
                                          </p:val>
                                        </p:tav>
                                        <p:tav tm="100000">
                                          <p:val>
                                            <p:strVal val="#ppt_h"/>
                                          </p:val>
                                        </p:tav>
                                      </p:tavLst>
                                    </p:anim>
                                    <p:anim calcmode="lin" valueType="num">
                                      <p:cBhvr>
                                        <p:cTn id="10" dur="2000" fill="hold"/>
                                        <p:tgtEl>
                                          <p:spTgt spid="10138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3"/>
          <p:cNvSpPr>
            <a:spLocks noGrp="1"/>
          </p:cNvSpPr>
          <p:nvPr>
            <p:ph type="title"/>
          </p:nvPr>
        </p:nvSpPr>
        <p:spPr/>
        <p:txBody>
          <a:bodyPr/>
          <a:lstStyle/>
          <a:p>
            <a:r>
              <a:rPr lang="es-AR"/>
              <a:t>DISTRIBUCIÓN DEL AGUA</a:t>
            </a:r>
          </a:p>
        </p:txBody>
      </p:sp>
      <p:pic>
        <p:nvPicPr>
          <p:cNvPr id="11267"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74900" y="1652588"/>
            <a:ext cx="4645025" cy="4672012"/>
          </a:xfrm>
        </p:spPr>
      </p:pic>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TotalTime>
  <Words>3320</Words>
  <Application>Microsoft Office PowerPoint</Application>
  <PresentationFormat>Presentación en pantalla (4:3)</PresentationFormat>
  <Paragraphs>172</Paragraphs>
  <Slides>58</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58</vt:i4>
      </vt:variant>
    </vt:vector>
  </HeadingPairs>
  <TitlesOfParts>
    <vt:vector size="62" baseType="lpstr">
      <vt:lpstr>Arial</vt:lpstr>
      <vt:lpstr>Calibri</vt:lpstr>
      <vt:lpstr>Wingdings</vt:lpstr>
      <vt:lpstr>Diseño predeterminado</vt:lpstr>
      <vt:lpstr>TEMA A TRATAR</vt:lpstr>
      <vt:lpstr>Presentación de PowerPoint</vt:lpstr>
      <vt:lpstr>OBJETIVOS ESPECIFICOS</vt:lpstr>
      <vt:lpstr>DESARROLLO DEL TEMA</vt:lpstr>
      <vt:lpstr>Presentación de PowerPoint</vt:lpstr>
      <vt:lpstr>OBTENCION DEL AGUA</vt:lpstr>
      <vt:lpstr>Presentación de PowerPoint</vt:lpstr>
      <vt:lpstr>Presentación de PowerPoint</vt:lpstr>
      <vt:lpstr>DISTRIBUCIÓN DEL AGUA</vt:lpstr>
      <vt:lpstr>INSTALACIONES PARA PROVEER DE AGUA AL GANADO</vt:lpstr>
      <vt:lpstr>Presentación de PowerPoint</vt:lpstr>
      <vt:lpstr>Presentación de PowerPoint</vt:lpstr>
      <vt:lpstr>Presentación de PowerPoint</vt:lpstr>
      <vt:lpstr> </vt:lpstr>
      <vt:lpstr>Presentación de PowerPoint</vt:lpstr>
      <vt:lpstr>ESCALA DE CALIDAD DE AGUA EN BASE A SU CONTENIDO DE SALES</vt:lpstr>
      <vt:lpstr>Presentación de PowerPoint</vt:lpstr>
      <vt:lpstr> </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APROVISIONAMIENTO POR AGUAS SUBTERRANEAS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BEBEDEROS</vt:lpstr>
      <vt:lpstr>Presentación de PowerPoint</vt:lpstr>
      <vt:lpstr>UBICACIÓN, MANEJO Y CALCULO DE AGUADAS </vt:lpstr>
      <vt:lpstr>Presentación de PowerPoint</vt:lpstr>
      <vt:lpstr>Presentación de PowerPoint</vt:lpstr>
      <vt:lpstr>Presentación de PowerPoint</vt:lpstr>
      <vt:lpstr>Presentación de PowerPoint</vt:lpstr>
      <vt:lpstr>Presentación de PowerPoint</vt:lpstr>
      <vt:lpstr>Presentación de PowerPoint</vt:lpstr>
      <vt:lpstr>BEBEDEROS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SISTEMAS DE RIEGO EN AGRICULTURA</vt:lpstr>
      <vt:lpstr> BOMBAS PARA BAJOS CAUDALES</vt:lpstr>
      <vt:lpstr>BOMBAS PARA ALTOS CAUDALES</vt:lpstr>
      <vt:lpstr>Presentación de PowerPoint</vt:lpstr>
      <vt:lpstr>RIEGO POR SURCO</vt:lpstr>
      <vt:lpstr>RIEGO POR MANTO</vt:lpstr>
      <vt:lpstr>RIEGO POR ASPERSIÓN</vt:lpstr>
      <vt:lpstr>RIEGO POR GOTEO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user</dc:creator>
  <cp:lastModifiedBy>Ricardo</cp:lastModifiedBy>
  <cp:revision>29</cp:revision>
  <dcterms:created xsi:type="dcterms:W3CDTF">2011-02-28T16:40:47Z</dcterms:created>
  <dcterms:modified xsi:type="dcterms:W3CDTF">2020-06-02T14:33:34Z</dcterms:modified>
</cp:coreProperties>
</file>