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402" r:id="rId3"/>
    <p:sldId id="403" r:id="rId4"/>
    <p:sldId id="404" r:id="rId5"/>
    <p:sldId id="405" r:id="rId6"/>
    <p:sldId id="316" r:id="rId7"/>
    <p:sldId id="312" r:id="rId8"/>
    <p:sldId id="317" r:id="rId9"/>
    <p:sldId id="318" r:id="rId10"/>
    <p:sldId id="264" r:id="rId11"/>
    <p:sldId id="322" r:id="rId12"/>
    <p:sldId id="327" r:id="rId13"/>
    <p:sldId id="265" r:id="rId14"/>
    <p:sldId id="260" r:id="rId15"/>
    <p:sldId id="409" r:id="rId16"/>
    <p:sldId id="410" r:id="rId17"/>
    <p:sldId id="411" r:id="rId18"/>
    <p:sldId id="406" r:id="rId19"/>
    <p:sldId id="336" r:id="rId20"/>
    <p:sldId id="340" r:id="rId21"/>
    <p:sldId id="341" r:id="rId22"/>
    <p:sldId id="342" r:id="rId23"/>
    <p:sldId id="337" r:id="rId24"/>
    <p:sldId id="338" r:id="rId25"/>
    <p:sldId id="339" r:id="rId26"/>
    <p:sldId id="347" r:id="rId27"/>
    <p:sldId id="348" r:id="rId28"/>
    <p:sldId id="351" r:id="rId29"/>
    <p:sldId id="352" r:id="rId30"/>
    <p:sldId id="353" r:id="rId31"/>
    <p:sldId id="349" r:id="rId32"/>
    <p:sldId id="350" r:id="rId33"/>
    <p:sldId id="407" r:id="rId34"/>
    <p:sldId id="362" r:id="rId35"/>
    <p:sldId id="364" r:id="rId36"/>
    <p:sldId id="363" r:id="rId37"/>
    <p:sldId id="365" r:id="rId38"/>
    <p:sldId id="366" r:id="rId39"/>
    <p:sldId id="367" r:id="rId40"/>
    <p:sldId id="369" r:id="rId41"/>
    <p:sldId id="368" r:id="rId42"/>
    <p:sldId id="370" r:id="rId43"/>
    <p:sldId id="371" r:id="rId44"/>
    <p:sldId id="380" r:id="rId45"/>
    <p:sldId id="376" r:id="rId46"/>
    <p:sldId id="377" r:id="rId47"/>
    <p:sldId id="289" r:id="rId48"/>
    <p:sldId id="313" r:id="rId49"/>
    <p:sldId id="293" r:id="rId50"/>
    <p:sldId id="373" r:id="rId51"/>
    <p:sldId id="374" r:id="rId52"/>
    <p:sldId id="295" r:id="rId53"/>
    <p:sldId id="379" r:id="rId54"/>
    <p:sldId id="381" r:id="rId55"/>
    <p:sldId id="384" r:id="rId56"/>
    <p:sldId id="394" r:id="rId57"/>
    <p:sldId id="395" r:id="rId58"/>
    <p:sldId id="396" r:id="rId59"/>
    <p:sldId id="397" r:id="rId60"/>
    <p:sldId id="398" r:id="rId61"/>
    <p:sldId id="399" r:id="rId62"/>
    <p:sldId id="400" r:id="rId63"/>
    <p:sldId id="401" r:id="rId64"/>
    <p:sldId id="408" r:id="rId65"/>
    <p:sldId id="283" r:id="rId66"/>
    <p:sldId id="412" r:id="rId67"/>
    <p:sldId id="413" r:id="rId68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4660"/>
  </p:normalViewPr>
  <p:slideViewPr>
    <p:cSldViewPr>
      <p:cViewPr varScale="1">
        <p:scale>
          <a:sx n="68" d="100"/>
          <a:sy n="68" d="100"/>
        </p:scale>
        <p:origin x="152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D8C3E-839A-47CA-B0F8-FA40FC063E7D}" type="datetimeFigureOut">
              <a:rPr lang="es-AR" smtClean="0"/>
              <a:pPr/>
              <a:t>26/5/2020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B106D-68E7-4C9B-9941-382FFF222FF2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35515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B106D-68E7-4C9B-9941-382FFF222FF2}" type="slidenum">
              <a:rPr lang="es-AR" smtClean="0"/>
              <a:pPr/>
              <a:t>39</a:t>
            </a:fld>
            <a:endParaRPr lang="es-A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E16E-6328-4D5E-8BC4-E6540DDCB56D}" type="datetimeFigureOut">
              <a:rPr lang="es-AR" smtClean="0"/>
              <a:pPr/>
              <a:t>26/5/2020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12F9-E2B3-41A0-959C-03FD9028DB3A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E16E-6328-4D5E-8BC4-E6540DDCB56D}" type="datetimeFigureOut">
              <a:rPr lang="es-AR" smtClean="0"/>
              <a:pPr/>
              <a:t>26/5/2020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12F9-E2B3-41A0-959C-03FD9028DB3A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E16E-6328-4D5E-8BC4-E6540DDCB56D}" type="datetimeFigureOut">
              <a:rPr lang="es-AR" smtClean="0"/>
              <a:pPr/>
              <a:t>26/5/2020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12F9-E2B3-41A0-959C-03FD9028DB3A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E16E-6328-4D5E-8BC4-E6540DDCB56D}" type="datetimeFigureOut">
              <a:rPr lang="es-AR" smtClean="0"/>
              <a:pPr/>
              <a:t>26/5/2020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12F9-E2B3-41A0-959C-03FD9028DB3A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E16E-6328-4D5E-8BC4-E6540DDCB56D}" type="datetimeFigureOut">
              <a:rPr lang="es-AR" smtClean="0"/>
              <a:pPr/>
              <a:t>26/5/2020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12F9-E2B3-41A0-959C-03FD9028DB3A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E16E-6328-4D5E-8BC4-E6540DDCB56D}" type="datetimeFigureOut">
              <a:rPr lang="es-AR" smtClean="0"/>
              <a:pPr/>
              <a:t>26/5/2020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12F9-E2B3-41A0-959C-03FD9028DB3A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E16E-6328-4D5E-8BC4-E6540DDCB56D}" type="datetimeFigureOut">
              <a:rPr lang="es-AR" smtClean="0"/>
              <a:pPr/>
              <a:t>26/5/2020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12F9-E2B3-41A0-959C-03FD9028DB3A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E16E-6328-4D5E-8BC4-E6540DDCB56D}" type="datetimeFigureOut">
              <a:rPr lang="es-AR" smtClean="0"/>
              <a:pPr/>
              <a:t>26/5/2020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12F9-E2B3-41A0-959C-03FD9028DB3A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E16E-6328-4D5E-8BC4-E6540DDCB56D}" type="datetimeFigureOut">
              <a:rPr lang="es-AR" smtClean="0"/>
              <a:pPr/>
              <a:t>26/5/2020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12F9-E2B3-41A0-959C-03FD9028DB3A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E16E-6328-4D5E-8BC4-E6540DDCB56D}" type="datetimeFigureOut">
              <a:rPr lang="es-AR" smtClean="0"/>
              <a:pPr/>
              <a:t>26/5/2020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12F9-E2B3-41A0-959C-03FD9028DB3A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E16E-6328-4D5E-8BC4-E6540DDCB56D}" type="datetimeFigureOut">
              <a:rPr lang="es-AR" smtClean="0"/>
              <a:pPr/>
              <a:t>26/5/2020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12F9-E2B3-41A0-959C-03FD9028DB3A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BE16E-6328-4D5E-8BC4-E6540DDCB56D}" type="datetimeFigureOut">
              <a:rPr lang="es-AR" smtClean="0"/>
              <a:pPr/>
              <a:t>26/5/2020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E12F9-E2B3-41A0-959C-03FD9028DB3A}" type="slidenum">
              <a:rPr lang="es-AR" smtClean="0"/>
              <a:pPr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142976" y="2214554"/>
            <a:ext cx="7644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b="1" dirty="0">
                <a:solidFill>
                  <a:srgbClr val="FF0000"/>
                </a:solidFill>
              </a:rPr>
              <a:t>EQUIPOS PARA LABRANZAS DE SUELOS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inta.gov.ar/suelos/info/documentos/informes/terraza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6" y="376238"/>
            <a:ext cx="7910506" cy="53387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 flipV="1">
            <a:off x="395288" y="-674688"/>
            <a:ext cx="8229600" cy="103188"/>
          </a:xfrm>
        </p:spPr>
        <p:txBody>
          <a:bodyPr>
            <a:normAutofit fontScale="90000"/>
          </a:bodyPr>
          <a:lstStyle/>
          <a:p>
            <a:endParaRPr lang="es-AR" sz="4000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0"/>
            <a:ext cx="8229600" cy="6096000"/>
          </a:xfrm>
        </p:spPr>
        <p:txBody>
          <a:bodyPr/>
          <a:lstStyle/>
          <a:p>
            <a:r>
              <a:rPr lang="es-AR" i="1"/>
              <a:t>Bastidor</a:t>
            </a:r>
          </a:p>
        </p:txBody>
      </p:sp>
      <p:pic>
        <p:nvPicPr>
          <p:cNvPr id="124932" name="Picture 4" descr="escanear0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549275"/>
            <a:ext cx="5157788" cy="5905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2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242888"/>
            <a:ext cx="8229600" cy="935038"/>
          </a:xfrm>
        </p:spPr>
        <p:txBody>
          <a:bodyPr/>
          <a:lstStyle/>
          <a:p>
            <a:r>
              <a:rPr lang="es-AR" sz="3200" u="sng"/>
              <a:t>ARADOS DE DISCOS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49275"/>
            <a:ext cx="9144000" cy="6237288"/>
          </a:xfrm>
        </p:spPr>
        <p:txBody>
          <a:bodyPr/>
          <a:lstStyle/>
          <a:p>
            <a:endParaRPr lang="es-AR"/>
          </a:p>
        </p:txBody>
      </p:sp>
      <p:pic>
        <p:nvPicPr>
          <p:cNvPr id="135172" name="Picture 4" descr="escanear0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9275"/>
            <a:ext cx="9144000" cy="6308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35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imagesa.ciao.com/ies/images/products/normal/458/product-7414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99" y="571490"/>
            <a:ext cx="7429539" cy="55721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pagro.com/images/Arado%20Disc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25" y="785804"/>
            <a:ext cx="8701131" cy="5000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08ED12-964B-4700-A78A-F6ACAEC5A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88640"/>
            <a:ext cx="8352926" cy="62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72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C021F72-F045-4E95-9901-1B7A71E39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20" y="764704"/>
            <a:ext cx="8649830" cy="519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20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0146DAD-C9FF-400E-83AC-844EF9BC3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63" y="476672"/>
            <a:ext cx="7488831" cy="561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45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F25D26-EE7C-4724-AF83-81637E442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722000-2EDF-4CFF-A816-3809A7EAE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419" sz="3600" b="1" dirty="0"/>
              <a:t>LABRANZA VERTICAL</a:t>
            </a:r>
          </a:p>
        </p:txBody>
      </p:sp>
    </p:spTree>
    <p:extLst>
      <p:ext uri="{BB962C8B-B14F-4D97-AF65-F5344CB8AC3E}">
        <p14:creationId xmlns:p14="http://schemas.microsoft.com/office/powerpoint/2010/main" val="87605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6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36625"/>
          </a:xfrm>
        </p:spPr>
        <p:txBody>
          <a:bodyPr/>
          <a:lstStyle/>
          <a:p>
            <a:r>
              <a:rPr lang="es-AR" sz="3200" u="sng"/>
              <a:t>ARADO DE CINCELES</a:t>
            </a:r>
          </a:p>
        </p:txBody>
      </p:sp>
      <p:pic>
        <p:nvPicPr>
          <p:cNvPr id="166917" name="Picture 5" descr="escanear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52513"/>
            <a:ext cx="9144000" cy="5805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66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AF5764-413D-4F0C-A101-169B050E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419" sz="2800" dirty="0">
                <a:solidFill>
                  <a:srgbClr val="FF0000"/>
                </a:solidFill>
              </a:rPr>
              <a:t>CONCEPTO DE LABRANZA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888ACF-4061-41BC-A156-4F1B51FBA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419" sz="2400" dirty="0"/>
              <a:t>LA LABRANZA ES UNA PRÁCTICA QUE PERMITE ACONDICIONAR EL SUELO, DE MANERA QUE LA SEMILLA DE LOS CULTIVOS QUE SE IMPLANTAN, ENCUENTREN LAS CONDICIONES FAVORABLES PARA EL CRECIMIENTO Y DESARROLLO.</a:t>
            </a:r>
          </a:p>
          <a:p>
            <a:r>
              <a:rPr lang="es-419" sz="2400" dirty="0"/>
              <a:t>¿QUE ES EL BARBECHO?, ES EL TIEMPO DE DESCANSO EN EL CUAL EL SUELO NECESITA PARA COMPLETAR SU PROCESO DE RECUPERACIÓN DE FERTILIDAD FÍSICA, QUÍMICA Y BIOLÓGICA.</a:t>
            </a:r>
          </a:p>
          <a:p>
            <a:r>
              <a:rPr lang="es-419" sz="2400" dirty="0"/>
              <a:t>EL BARBECHO COMIENZA CON LA PRIMERA LABRANZA DESPUÉS DE LA COSECHA DE UN CULTIVO. </a:t>
            </a:r>
          </a:p>
          <a:p>
            <a:r>
              <a:rPr lang="es-419" sz="2400" dirty="0"/>
              <a:t>EL BARBECHO PUEDE SER MECÁNICO O QUÍMICO.</a:t>
            </a:r>
          </a:p>
        </p:txBody>
      </p:sp>
    </p:spTree>
    <p:extLst>
      <p:ext uri="{BB962C8B-B14F-4D97-AF65-F5344CB8AC3E}">
        <p14:creationId xmlns:p14="http://schemas.microsoft.com/office/powerpoint/2010/main" val="34400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ub.edu.ar/catedras/fed/redsat_maq_mej_rural/labran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794" y="262772"/>
            <a:ext cx="8339172" cy="6452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groads.com.ar/clasificados/Maquinaria%20Agricola/Cinceles/2008530_chalero_cinc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" y="957266"/>
            <a:ext cx="8889549" cy="46148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terralia.com/imagenes/normalizados/t250_188/0/foto_21__laboreo_minimo_terralia_72_balance_de_carbono_organico_del_suelot250_188_000002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62" y="304790"/>
            <a:ext cx="8501640" cy="6053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1143000"/>
            <a:ext cx="8229600" cy="1143000"/>
          </a:xfrm>
        </p:spPr>
        <p:txBody>
          <a:bodyPr/>
          <a:lstStyle/>
          <a:p>
            <a:endParaRPr lang="es-AR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s-AR" i="1"/>
              <a:t>Cinceles  o rejas:</a:t>
            </a:r>
          </a:p>
          <a:p>
            <a:pPr lvl="2"/>
            <a:r>
              <a:rPr lang="es-AR" i="1"/>
              <a:t>Se clasifican según el trabajo que realicen en:</a:t>
            </a:r>
          </a:p>
          <a:p>
            <a:pPr lvl="4"/>
            <a:r>
              <a:rPr lang="es-AR" i="1"/>
              <a:t>Cinceles para rastrojos</a:t>
            </a:r>
          </a:p>
          <a:p>
            <a:pPr lvl="4"/>
            <a:r>
              <a:rPr lang="es-AR" i="1"/>
              <a:t>Común de punta doble</a:t>
            </a:r>
          </a:p>
          <a:p>
            <a:pPr lvl="4"/>
            <a:r>
              <a:rPr lang="es-AR" i="1"/>
              <a:t>Para remover praderas</a:t>
            </a:r>
          </a:p>
          <a:p>
            <a:pPr lvl="4"/>
            <a:r>
              <a:rPr lang="es-AR" i="1"/>
              <a:t>Para suelos húmedos</a:t>
            </a:r>
          </a:p>
          <a:p>
            <a:pPr lvl="4"/>
            <a:endParaRPr lang="es-AR" i="1"/>
          </a:p>
          <a:p>
            <a:r>
              <a:rPr lang="es-AR" i="1"/>
              <a:t>Despeje:</a:t>
            </a:r>
          </a:p>
          <a:p>
            <a:pPr lvl="2"/>
            <a:r>
              <a:rPr lang="es-AR" i="1"/>
              <a:t>Es la distancia entre la punta del cincel y el bastidor</a:t>
            </a:r>
          </a:p>
          <a:p>
            <a:pPr lvl="2"/>
            <a:r>
              <a:rPr lang="es-AR" i="1"/>
              <a:t>Es importante cuando se trabaja con muchos rastrojos</a:t>
            </a:r>
          </a:p>
          <a:p>
            <a:pPr lvl="2"/>
            <a:endParaRPr lang="es-AR" i="1"/>
          </a:p>
          <a:p>
            <a:pPr lvl="2">
              <a:buFont typeface="Wingdings" pitchFamily="2" charset="2"/>
              <a:buNone/>
            </a:pPr>
            <a:endParaRPr lang="es-AR" i="1"/>
          </a:p>
        </p:txBody>
      </p:sp>
      <p:pic>
        <p:nvPicPr>
          <p:cNvPr id="171012" name="Picture 4" descr="escanear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5963" y="981075"/>
            <a:ext cx="2076450" cy="2447925"/>
          </a:xfrm>
          <a:prstGeom prst="rect">
            <a:avLst/>
          </a:prstGeom>
          <a:noFill/>
        </p:spPr>
      </p:pic>
      <p:pic>
        <p:nvPicPr>
          <p:cNvPr id="171013" name="Picture 5" descr="escanear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4221163"/>
            <a:ext cx="2120900" cy="2636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1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1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1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1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70" decel="100000"/>
                                        <p:tgtEl>
                                          <p:spTgt spid="1710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770" decel="100000"/>
                                        <p:tgtEl>
                                          <p:spTgt spid="1710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2" dur="77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4" dur="77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1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2" dur="2000"/>
                                        <p:tgtEl>
                                          <p:spTgt spid="17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1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71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71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71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71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71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71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71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1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-1143000"/>
            <a:ext cx="8229600" cy="1143000"/>
          </a:xfrm>
        </p:spPr>
        <p:txBody>
          <a:bodyPr/>
          <a:lstStyle/>
          <a:p>
            <a:endParaRPr lang="es-AR"/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s-AR" i="1"/>
              <a:t>Lanza de tiro.</a:t>
            </a:r>
          </a:p>
          <a:p>
            <a:pPr lvl="2"/>
            <a:r>
              <a:rPr lang="es-AR" i="1"/>
              <a:t>Permite el enganche y la horizontalización del equipo y puede ser:</a:t>
            </a:r>
          </a:p>
        </p:txBody>
      </p:sp>
      <p:pic>
        <p:nvPicPr>
          <p:cNvPr id="172036" name="Picture 4" descr="escanear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1341438"/>
            <a:ext cx="5470525" cy="5516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7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r>
              <a:rPr lang="es-AR" sz="3200" u="sng"/>
              <a:t>RELACION ENTRE LA PROFUNDIDAD DE LABOR Y LA SEPARACION DE LOS ARCOS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2513"/>
            <a:ext cx="9144000" cy="5805487"/>
          </a:xfrm>
        </p:spPr>
        <p:txBody>
          <a:bodyPr/>
          <a:lstStyle/>
          <a:p>
            <a:endParaRPr lang="es-AR"/>
          </a:p>
        </p:txBody>
      </p:sp>
      <p:pic>
        <p:nvPicPr>
          <p:cNvPr id="173060" name="Picture 4" descr="escanear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1125538"/>
            <a:ext cx="5184775" cy="5732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s-AR" sz="3200" u="sng"/>
              <a:t>ARADOS SUBSOLADORES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2513"/>
            <a:ext cx="9144000" cy="5805487"/>
          </a:xfrm>
        </p:spPr>
        <p:txBody>
          <a:bodyPr/>
          <a:lstStyle/>
          <a:p>
            <a:r>
              <a:rPr lang="es-AR" i="1" dirty="0"/>
              <a:t>De arrastre</a:t>
            </a:r>
          </a:p>
          <a:p>
            <a:endParaRPr lang="es-AR" i="1" dirty="0"/>
          </a:p>
          <a:p>
            <a:endParaRPr lang="es-AR" i="1" dirty="0"/>
          </a:p>
          <a:p>
            <a:endParaRPr lang="es-AR" i="1" dirty="0"/>
          </a:p>
          <a:p>
            <a:endParaRPr lang="es-AR" i="1" dirty="0"/>
          </a:p>
          <a:p>
            <a:r>
              <a:rPr lang="es-AR" i="1" dirty="0"/>
              <a:t>Montado a los tres puntos</a:t>
            </a:r>
          </a:p>
        </p:txBody>
      </p:sp>
      <p:pic>
        <p:nvPicPr>
          <p:cNvPr id="186372" name="Picture 4" descr="escanear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8038" y="981075"/>
            <a:ext cx="4176712" cy="2808288"/>
          </a:xfrm>
          <a:prstGeom prst="rect">
            <a:avLst/>
          </a:prstGeom>
          <a:noFill/>
        </p:spPr>
      </p:pic>
      <p:pic>
        <p:nvPicPr>
          <p:cNvPr id="186373" name="Picture 5" descr="escanear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8038" y="4508500"/>
            <a:ext cx="4379912" cy="2349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6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6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6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6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8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6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6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6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6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2000"/>
                                        <p:tgtEl>
                                          <p:spTgt spid="186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AR" sz="3200" u="sng"/>
              <a:t>ARADO TOPO</a:t>
            </a:r>
          </a:p>
        </p:txBody>
      </p:sp>
      <p:pic>
        <p:nvPicPr>
          <p:cNvPr id="188420" name="Picture 4" descr="escanear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1243013"/>
            <a:ext cx="3527425" cy="56149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88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://www.seguessl.com/fotos/catalogue/DESCOMPACTADOR_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8267728" cy="62007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agroads.com.ar/clasificados/Maquinaria%20Agricola/Sembradoras/200972821_ecolti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99" y="-136525"/>
            <a:ext cx="8938631" cy="64230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0B9F13-7DE2-4507-A214-EC06B57DA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es-419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ADAF62-433E-4C08-A881-C50E80AAE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endParaRPr lang="es-419" sz="2400" dirty="0"/>
          </a:p>
          <a:p>
            <a:endParaRPr lang="es-419" sz="2400" dirty="0"/>
          </a:p>
          <a:p>
            <a:endParaRPr lang="es-419" sz="2400" dirty="0"/>
          </a:p>
          <a:p>
            <a:r>
              <a:rPr lang="es-419" sz="2400" dirty="0"/>
              <a:t>QUE OCURRE DURANTE EL BARBECHO, ACUMULAR AGUA, AIRE Y NUTRIENTES, ELIMINAR MALEZAS, ESTABILIDAD A LOS AGREGADOS DEL SUELO (PARTÍCULAS MINERALES ADHERIDA A LA MATERIA ORGÁNICA).</a:t>
            </a:r>
          </a:p>
          <a:p>
            <a:r>
              <a:rPr lang="es-419" sz="2400" dirty="0"/>
              <a:t>MULTIPLICACIÓN DE INSECTOS Y MICROORGANISMOS BENÉFICOS, CONTROL DE MICROORGANISMOS PATÓGENOS QUE PRODUCEN ENFERMEDADES EN LOS CULTIVOS, CONTROL DE INSECTOS DEL SUELO QUE PROVOCAN DAÑO A LOS CULTIVOS EN LOS PRIMEROS DÍAS DE CRECIMIENTO.</a:t>
            </a:r>
          </a:p>
        </p:txBody>
      </p:sp>
    </p:spTree>
    <p:extLst>
      <p:ext uri="{BB962C8B-B14F-4D97-AF65-F5344CB8AC3E}">
        <p14:creationId xmlns:p14="http://schemas.microsoft.com/office/powerpoint/2010/main" val="251198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templarsa.com.ar/img/escarificador_caracteristi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40" y="1052512"/>
            <a:ext cx="8642706" cy="4233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8" name="Picture 4" descr="escanear0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573463"/>
          </a:xfrm>
          <a:prstGeom prst="rect">
            <a:avLst/>
          </a:prstGeom>
          <a:noFill/>
        </p:spPr>
      </p:pic>
      <p:pic>
        <p:nvPicPr>
          <p:cNvPr id="159749" name="Picture 5" descr="escanear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3463"/>
            <a:ext cx="9144000" cy="3284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4" name="Picture 4" descr="escanear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284538"/>
          </a:xfrm>
          <a:prstGeom prst="rect">
            <a:avLst/>
          </a:prstGeom>
          <a:noFill/>
        </p:spPr>
      </p:pic>
      <p:pic>
        <p:nvPicPr>
          <p:cNvPr id="158725" name="Picture 5" descr="escanear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84538"/>
            <a:ext cx="9144000" cy="3573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BE5ED1-2E2E-4E34-8D63-E79D2A68E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C116BB0-4023-4F49-B2EA-A9B56E8B09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419" sz="3600" b="1" dirty="0"/>
              <a:t>LABRANZA MÍNIMA</a:t>
            </a:r>
          </a:p>
        </p:txBody>
      </p:sp>
    </p:spTree>
    <p:extLst>
      <p:ext uri="{BB962C8B-B14F-4D97-AF65-F5344CB8AC3E}">
        <p14:creationId xmlns:p14="http://schemas.microsoft.com/office/powerpoint/2010/main" val="49995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r>
              <a:rPr lang="es-AR" sz="3200" u="sng"/>
              <a:t>VIBROCULTIVADOR O RASTRA DE DIENTES FLEXIBLES Y VIBRATORIOS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9144000" cy="6021387"/>
          </a:xfrm>
        </p:spPr>
        <p:txBody>
          <a:bodyPr/>
          <a:lstStyle/>
          <a:p>
            <a:endParaRPr lang="es-AR"/>
          </a:p>
        </p:txBody>
      </p:sp>
      <p:pic>
        <p:nvPicPr>
          <p:cNvPr id="211972" name="Picture 4" descr="escanear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25525"/>
            <a:ext cx="9144000" cy="5832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119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119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19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21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1143000"/>
            <a:ext cx="8229600" cy="1143000"/>
          </a:xfrm>
        </p:spPr>
        <p:txBody>
          <a:bodyPr/>
          <a:lstStyle/>
          <a:p>
            <a:endParaRPr lang="es-AR"/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s-AR" i="1"/>
              <a:t>Otros elementos con que cuenta el vibrocultivador</a:t>
            </a:r>
          </a:p>
        </p:txBody>
      </p:sp>
      <p:pic>
        <p:nvPicPr>
          <p:cNvPr id="215045" name="Picture 5" descr="escanear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628775"/>
            <a:ext cx="2212975" cy="3827463"/>
          </a:xfrm>
          <a:prstGeom prst="rect">
            <a:avLst/>
          </a:prstGeom>
          <a:noFill/>
        </p:spPr>
      </p:pic>
      <p:pic>
        <p:nvPicPr>
          <p:cNvPr id="215046" name="Picture 6" descr="escanear0001"/>
          <p:cNvPicPr>
            <a:picLocks noChangeAspect="1" noChangeArrowheads="1"/>
          </p:cNvPicPr>
          <p:nvPr/>
        </p:nvPicPr>
        <p:blipFill>
          <a:blip r:embed="rId3">
            <a:lum bright="-6000"/>
          </a:blip>
          <a:srcRect/>
          <a:stretch>
            <a:fillRect/>
          </a:stretch>
        </p:blipFill>
        <p:spPr bwMode="auto">
          <a:xfrm>
            <a:off x="3203575" y="981075"/>
            <a:ext cx="2212975" cy="2884488"/>
          </a:xfrm>
          <a:prstGeom prst="rect">
            <a:avLst/>
          </a:prstGeom>
          <a:noFill/>
        </p:spPr>
      </p:pic>
      <p:pic>
        <p:nvPicPr>
          <p:cNvPr id="215047" name="Picture 7" descr="escanear0001"/>
          <p:cNvPicPr>
            <a:picLocks noChangeAspect="1" noChangeArrowheads="1"/>
          </p:cNvPicPr>
          <p:nvPr/>
        </p:nvPicPr>
        <p:blipFill>
          <a:blip r:embed="rId4">
            <a:lum bright="-6000"/>
          </a:blip>
          <a:srcRect/>
          <a:stretch>
            <a:fillRect/>
          </a:stretch>
        </p:blipFill>
        <p:spPr bwMode="auto">
          <a:xfrm>
            <a:off x="3203575" y="3789363"/>
            <a:ext cx="2232025" cy="3068637"/>
          </a:xfrm>
          <a:prstGeom prst="rect">
            <a:avLst/>
          </a:prstGeom>
          <a:noFill/>
        </p:spPr>
      </p:pic>
      <p:pic>
        <p:nvPicPr>
          <p:cNvPr id="215048" name="Picture 8" descr="escanear0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5600" y="981075"/>
            <a:ext cx="3168650" cy="587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15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215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215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215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3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-571500"/>
            <a:ext cx="8229600" cy="571500"/>
          </a:xfrm>
        </p:spPr>
        <p:txBody>
          <a:bodyPr>
            <a:normAutofit fontScale="90000"/>
          </a:bodyPr>
          <a:lstStyle/>
          <a:p>
            <a:endParaRPr lang="es-AR" sz="4000"/>
          </a:p>
        </p:txBody>
      </p:sp>
      <p:sp>
        <p:nvSpPr>
          <p:cNvPr id="21709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s-AR" i="1"/>
              <a:t>Cuenta el vibrocultivador con:</a:t>
            </a:r>
          </a:p>
        </p:txBody>
      </p:sp>
      <p:pic>
        <p:nvPicPr>
          <p:cNvPr id="217095" name="Picture 7" descr="escanear0001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179388" y="908050"/>
            <a:ext cx="2592387" cy="2160588"/>
          </a:xfrm>
          <a:prstGeom prst="rect">
            <a:avLst/>
          </a:prstGeom>
          <a:noFill/>
        </p:spPr>
      </p:pic>
      <p:pic>
        <p:nvPicPr>
          <p:cNvPr id="217096" name="Picture 8" descr="escanear0001"/>
          <p:cNvPicPr>
            <a:picLocks noChangeAspect="1" noChangeArrowheads="1"/>
          </p:cNvPicPr>
          <p:nvPr/>
        </p:nvPicPr>
        <p:blipFill>
          <a:blip r:embed="rId3">
            <a:lum bright="-6000"/>
          </a:blip>
          <a:srcRect/>
          <a:stretch>
            <a:fillRect/>
          </a:stretch>
        </p:blipFill>
        <p:spPr bwMode="auto">
          <a:xfrm>
            <a:off x="179388" y="3068638"/>
            <a:ext cx="2592387" cy="3529012"/>
          </a:xfrm>
          <a:prstGeom prst="rect">
            <a:avLst/>
          </a:prstGeom>
          <a:noFill/>
        </p:spPr>
      </p:pic>
      <p:pic>
        <p:nvPicPr>
          <p:cNvPr id="217097" name="Picture 9" descr="escanear0001"/>
          <p:cNvPicPr>
            <a:picLocks noChangeAspect="1" noChangeArrowheads="1"/>
          </p:cNvPicPr>
          <p:nvPr/>
        </p:nvPicPr>
        <p:blipFill>
          <a:blip r:embed="rId4">
            <a:lum bright="-6000"/>
          </a:blip>
          <a:srcRect/>
          <a:stretch>
            <a:fillRect/>
          </a:stretch>
        </p:blipFill>
        <p:spPr bwMode="auto">
          <a:xfrm>
            <a:off x="2843213" y="908050"/>
            <a:ext cx="2736850" cy="4537075"/>
          </a:xfrm>
          <a:prstGeom prst="rect">
            <a:avLst/>
          </a:prstGeom>
          <a:noFill/>
        </p:spPr>
      </p:pic>
      <p:pic>
        <p:nvPicPr>
          <p:cNvPr id="217098" name="Picture 10" descr="escanear0001"/>
          <p:cNvPicPr>
            <a:picLocks noChangeAspect="1" noChangeArrowheads="1"/>
          </p:cNvPicPr>
          <p:nvPr/>
        </p:nvPicPr>
        <p:blipFill>
          <a:blip r:embed="rId5">
            <a:lum bright="-6000"/>
          </a:blip>
          <a:srcRect/>
          <a:stretch>
            <a:fillRect/>
          </a:stretch>
        </p:blipFill>
        <p:spPr bwMode="auto">
          <a:xfrm>
            <a:off x="5651500" y="908050"/>
            <a:ext cx="3313113" cy="4608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7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7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7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7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7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7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7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7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7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7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7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7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217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6" dur="2000"/>
                                        <p:tgtEl>
                                          <p:spTgt spid="217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4" name="Picture 4" descr="escanear0001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0" y="188913"/>
            <a:ext cx="2916238" cy="5400675"/>
          </a:xfrm>
          <a:prstGeom prst="rect">
            <a:avLst/>
          </a:prstGeom>
          <a:noFill/>
        </p:spPr>
      </p:pic>
      <p:pic>
        <p:nvPicPr>
          <p:cNvPr id="220165" name="Picture 5" descr="escanear0001"/>
          <p:cNvPicPr>
            <a:picLocks noChangeAspect="1" noChangeArrowheads="1"/>
          </p:cNvPicPr>
          <p:nvPr/>
        </p:nvPicPr>
        <p:blipFill>
          <a:blip r:embed="rId3">
            <a:lum bright="-6000"/>
          </a:blip>
          <a:srcRect/>
          <a:stretch>
            <a:fillRect/>
          </a:stretch>
        </p:blipFill>
        <p:spPr bwMode="auto">
          <a:xfrm>
            <a:off x="3059113" y="188913"/>
            <a:ext cx="2736850" cy="4319587"/>
          </a:xfrm>
          <a:prstGeom prst="rect">
            <a:avLst/>
          </a:prstGeom>
          <a:noFill/>
        </p:spPr>
      </p:pic>
      <p:pic>
        <p:nvPicPr>
          <p:cNvPr id="220166" name="Picture 6" descr="escanear0001"/>
          <p:cNvPicPr>
            <a:picLocks noChangeAspect="1" noChangeArrowheads="1"/>
          </p:cNvPicPr>
          <p:nvPr/>
        </p:nvPicPr>
        <p:blipFill>
          <a:blip r:embed="rId4">
            <a:lum bright="-6000"/>
          </a:blip>
          <a:srcRect/>
          <a:stretch>
            <a:fillRect/>
          </a:stretch>
        </p:blipFill>
        <p:spPr bwMode="auto">
          <a:xfrm>
            <a:off x="5867400" y="188913"/>
            <a:ext cx="3276600" cy="6669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20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20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20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AR" sz="3200" u="sng"/>
              <a:t>PREPARACION DE LA CAMA DE SIEMBRA Y CONTROL DE MALEZAS</a:t>
            </a:r>
          </a:p>
        </p:txBody>
      </p:sp>
      <p:pic>
        <p:nvPicPr>
          <p:cNvPr id="221190" name="Picture 6" descr="escanear0001"/>
          <p:cNvPicPr>
            <a:picLocks noChangeAspect="1" noChangeArrowheads="1"/>
          </p:cNvPicPr>
          <p:nvPr/>
        </p:nvPicPr>
        <p:blipFill>
          <a:blip r:embed="rId2">
            <a:lum bright="-12000"/>
          </a:blip>
          <a:srcRect/>
          <a:stretch>
            <a:fillRect/>
          </a:stretch>
        </p:blipFill>
        <p:spPr bwMode="auto">
          <a:xfrm>
            <a:off x="4859338" y="1700213"/>
            <a:ext cx="3816350" cy="4033837"/>
          </a:xfrm>
          <a:prstGeom prst="rect">
            <a:avLst/>
          </a:prstGeom>
          <a:noFill/>
        </p:spPr>
      </p:pic>
      <p:pic>
        <p:nvPicPr>
          <p:cNvPr id="221192" name="Picture 8" descr="escanear0001"/>
          <p:cNvPicPr>
            <a:picLocks noChangeAspect="1" noChangeArrowheads="1"/>
          </p:cNvPicPr>
          <p:nvPr/>
        </p:nvPicPr>
        <p:blipFill>
          <a:blip r:embed="rId3">
            <a:lum bright="-6000"/>
          </a:blip>
          <a:srcRect/>
          <a:stretch>
            <a:fillRect/>
          </a:stretch>
        </p:blipFill>
        <p:spPr bwMode="auto">
          <a:xfrm>
            <a:off x="395288" y="1700213"/>
            <a:ext cx="3960812" cy="4033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2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22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-171450"/>
            <a:ext cx="8229600" cy="1143000"/>
          </a:xfrm>
        </p:spPr>
        <p:txBody>
          <a:bodyPr/>
          <a:lstStyle/>
          <a:p>
            <a:r>
              <a:rPr lang="es-AR" sz="3200" u="sng"/>
              <a:t>CULTIVADOR DE CAMPO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5175"/>
            <a:ext cx="9144000" cy="6092825"/>
          </a:xfrm>
        </p:spPr>
        <p:txBody>
          <a:bodyPr/>
          <a:lstStyle/>
          <a:p>
            <a:endParaRPr lang="es-AR"/>
          </a:p>
        </p:txBody>
      </p:sp>
      <p:pic>
        <p:nvPicPr>
          <p:cNvPr id="224260" name="Picture 4" descr="escanear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68413"/>
            <a:ext cx="9144000" cy="4752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24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45DF4D-7DBC-4529-A16D-7C55678A8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419" sz="2800" dirty="0">
                <a:solidFill>
                  <a:srgbClr val="FF0000"/>
                </a:solidFill>
              </a:rPr>
              <a:t>TIPOS DE LABRANZAS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D8B2DF-7A32-4C40-BFAA-79E38EADD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419" sz="2400" b="1" dirty="0"/>
              <a:t>CONVENCIONAL</a:t>
            </a:r>
          </a:p>
          <a:p>
            <a:endParaRPr lang="es-419" sz="2400" b="1" dirty="0"/>
          </a:p>
          <a:p>
            <a:r>
              <a:rPr lang="es-419" sz="2400" b="1" dirty="0"/>
              <a:t>VERTICAL</a:t>
            </a:r>
          </a:p>
          <a:p>
            <a:endParaRPr lang="es-419" sz="2400" b="1" dirty="0"/>
          </a:p>
          <a:p>
            <a:r>
              <a:rPr lang="es-419" sz="2400" b="1" dirty="0"/>
              <a:t>MÍNIMA</a:t>
            </a:r>
          </a:p>
          <a:p>
            <a:endParaRPr lang="es-419" sz="2400" b="1" dirty="0"/>
          </a:p>
          <a:p>
            <a:r>
              <a:rPr lang="es-419" sz="2400" b="1" dirty="0"/>
              <a:t>CERO O SIEMBRA DIRECTA</a:t>
            </a:r>
          </a:p>
        </p:txBody>
      </p:sp>
    </p:spTree>
    <p:extLst>
      <p:ext uri="{BB962C8B-B14F-4D97-AF65-F5344CB8AC3E}">
        <p14:creationId xmlns:p14="http://schemas.microsoft.com/office/powerpoint/2010/main" val="332507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ub.edu.ar/catedras/fed/redsat_maq_mej_rural/labran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990" y="528641"/>
            <a:ext cx="8163670" cy="59721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4" name="Picture 4" descr="escanear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3789363"/>
            <a:ext cx="1746250" cy="1993900"/>
          </a:xfrm>
          <a:prstGeom prst="rect">
            <a:avLst/>
          </a:prstGeom>
          <a:noFill/>
        </p:spPr>
      </p:pic>
      <p:pic>
        <p:nvPicPr>
          <p:cNvPr id="225285" name="Picture 5" descr="escanear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404813"/>
            <a:ext cx="8280400" cy="5616575"/>
          </a:xfrm>
          <a:prstGeom prst="rect">
            <a:avLst/>
          </a:prstGeom>
          <a:noFill/>
        </p:spPr>
      </p:pic>
      <p:pic>
        <p:nvPicPr>
          <p:cNvPr id="225286" name="Picture 6" descr="escanear0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3644900"/>
            <a:ext cx="2290763" cy="2376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5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agroads.com.ar/clasificados/Maquinaria%20Agricola/Sembradoras/2008520_nievasargentina_cultivador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87" y="219064"/>
            <a:ext cx="8843673" cy="5281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6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-242888"/>
            <a:ext cx="8229600" cy="1143001"/>
          </a:xfrm>
        </p:spPr>
        <p:txBody>
          <a:bodyPr/>
          <a:lstStyle/>
          <a:p>
            <a:r>
              <a:rPr lang="es-AR" sz="3200" u="sng"/>
              <a:t>RASTRAS DE DISCOS</a:t>
            </a:r>
          </a:p>
        </p:txBody>
      </p:sp>
      <p:pic>
        <p:nvPicPr>
          <p:cNvPr id="228358" name="Picture 6" descr="escanear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8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2" name="Picture 4" descr="escanear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0"/>
            <a:ext cx="8135937" cy="3716338"/>
          </a:xfrm>
          <a:prstGeom prst="rect">
            <a:avLst/>
          </a:prstGeom>
          <a:noFill/>
        </p:spPr>
      </p:pic>
      <p:pic>
        <p:nvPicPr>
          <p:cNvPr id="252935" name="Picture 7" descr="escanear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3716338"/>
            <a:ext cx="3960813" cy="3141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52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52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implementosdoblett.com.ar/doblett/img/ta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61" y="247664"/>
            <a:ext cx="8887323" cy="58959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892175"/>
            <a:ext cx="8229600" cy="892175"/>
          </a:xfrm>
        </p:spPr>
        <p:txBody>
          <a:bodyPr/>
          <a:lstStyle/>
          <a:p>
            <a:endParaRPr lang="es-AR"/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s-AR" i="1" dirty="0"/>
              <a:t>Otros modelos tienen un sistema de ejes desencontrados con el objeto de eliminar el escardillo central al no dejar la banda sin trabajar</a:t>
            </a:r>
          </a:p>
          <a:p>
            <a:endParaRPr lang="es-AR" i="1" dirty="0"/>
          </a:p>
          <a:p>
            <a:endParaRPr lang="es-AR" i="1" dirty="0"/>
          </a:p>
          <a:p>
            <a:endParaRPr lang="es-AR" i="1" dirty="0"/>
          </a:p>
          <a:p>
            <a:endParaRPr lang="es-AR" i="1" dirty="0"/>
          </a:p>
          <a:p>
            <a:r>
              <a:rPr lang="es-AR" i="1" dirty="0"/>
              <a:t>A veces presentan discos escotados en los cilindros delanteros para ejercer mayor presión sobre el suelo no trabajado</a:t>
            </a:r>
          </a:p>
          <a:p>
            <a:r>
              <a:rPr lang="es-AR" i="1" dirty="0"/>
              <a:t>En general poseen ruedas neumáticas para su transporte</a:t>
            </a:r>
          </a:p>
          <a:p>
            <a:endParaRPr lang="es-AR" i="1" dirty="0"/>
          </a:p>
          <a:p>
            <a:endParaRPr lang="es-AR" i="1" dirty="0"/>
          </a:p>
          <a:p>
            <a:endParaRPr lang="es-AR" i="1" dirty="0"/>
          </a:p>
          <a:p>
            <a:endParaRPr lang="es-AR" i="1" dirty="0"/>
          </a:p>
          <a:p>
            <a:endParaRPr lang="es-AR" i="1" dirty="0"/>
          </a:p>
          <a:p>
            <a:endParaRPr lang="es-AR" i="1" dirty="0"/>
          </a:p>
        </p:txBody>
      </p:sp>
      <p:pic>
        <p:nvPicPr>
          <p:cNvPr id="238596" name="Picture 4" descr="escanear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1557338"/>
            <a:ext cx="2736850" cy="2376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38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8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8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8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8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85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85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85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85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agropecuaria2000.com/wp-content/uploads/2009/08/3060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2" y="142872"/>
            <a:ext cx="6215086" cy="62150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www.avizora.com/atajo/colaboradores/textos_carlos_soliverez/images/0003_revolucion_soja_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3" y="476247"/>
            <a:ext cx="8212379" cy="56673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viarural.com.ar/viarural.com.ar/insumosagropecuarios/agricolas/arados/ombu/rastra-articulada-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3926" y="233353"/>
            <a:ext cx="6191280" cy="59745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26E82A2-0D6F-40D7-958F-4B3FDBCBB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9F6AC05-8AEA-4259-A703-8031BEAB90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419" sz="3600" b="1" dirty="0"/>
              <a:t>LABRANZA CONVENCIONAL</a:t>
            </a:r>
          </a:p>
        </p:txBody>
      </p:sp>
    </p:spTree>
    <p:extLst>
      <p:ext uri="{BB962C8B-B14F-4D97-AF65-F5344CB8AC3E}">
        <p14:creationId xmlns:p14="http://schemas.microsoft.com/office/powerpoint/2010/main" val="383307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6" name="Picture 4" descr="escanear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33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501" name="Picture 5" descr="escanear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34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viarural.com.ar/viarural.com.ar/insumosagropecuarios/agricolas/arados/genovese/rastras-excentricas-gruspv-r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62" y="438140"/>
            <a:ext cx="8370716" cy="5491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-1143000"/>
            <a:ext cx="8229600" cy="1143000"/>
          </a:xfrm>
        </p:spPr>
        <p:txBody>
          <a:bodyPr/>
          <a:lstStyle/>
          <a:p>
            <a:r>
              <a:rPr lang="es-AR" sz="2400" u="sng"/>
              <a:t>VARIACION DEL ANGULO DE APERTURA Y CIERRE DE UNA RASTRA DE DISCOS DE TIRO EXCÉNTRICO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s-AR" i="1"/>
              <a:t>Variación del ángulo de apertura y cierre de una rastra de discos de tiro excéntrico</a:t>
            </a:r>
          </a:p>
        </p:txBody>
      </p:sp>
      <p:pic>
        <p:nvPicPr>
          <p:cNvPr id="251908" name="Picture 4" descr="escanear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052513"/>
            <a:ext cx="6624637" cy="2663825"/>
          </a:xfrm>
          <a:prstGeom prst="rect">
            <a:avLst/>
          </a:prstGeom>
          <a:noFill/>
        </p:spPr>
      </p:pic>
      <p:pic>
        <p:nvPicPr>
          <p:cNvPr id="251909" name="Picture 5" descr="escanear0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94125"/>
            <a:ext cx="4427538" cy="3063875"/>
          </a:xfrm>
          <a:prstGeom prst="rect">
            <a:avLst/>
          </a:prstGeom>
          <a:noFill/>
        </p:spPr>
      </p:pic>
      <p:pic>
        <p:nvPicPr>
          <p:cNvPr id="251910" name="Picture 6" descr="escanear0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789363"/>
            <a:ext cx="4321175" cy="3068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1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51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251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251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s-AR" sz="3200" u="sng"/>
              <a:t>TIPOS DE RODILLOS</a:t>
            </a:r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9144000" cy="5732462"/>
          </a:xfrm>
        </p:spPr>
        <p:txBody>
          <a:bodyPr/>
          <a:lstStyle/>
          <a:p>
            <a:r>
              <a:rPr lang="es-AR" i="1"/>
              <a:t>Rodillo desterronador  compactador de superficie acanalada</a:t>
            </a:r>
          </a:p>
          <a:p>
            <a:endParaRPr lang="es-AR" i="1"/>
          </a:p>
          <a:p>
            <a:endParaRPr lang="es-AR" i="1"/>
          </a:p>
          <a:p>
            <a:endParaRPr lang="es-AR" i="1"/>
          </a:p>
          <a:p>
            <a:r>
              <a:rPr lang="es-AR" i="1"/>
              <a:t>Rodillo desterronador</a:t>
            </a:r>
          </a:p>
          <a:p>
            <a:pPr>
              <a:buFont typeface="Wingdings" pitchFamily="2" charset="2"/>
              <a:buNone/>
            </a:pPr>
            <a:endParaRPr lang="es-AR" i="1"/>
          </a:p>
        </p:txBody>
      </p:sp>
      <p:pic>
        <p:nvPicPr>
          <p:cNvPr id="254980" name="Picture 4" descr="escanear0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060575"/>
            <a:ext cx="3960813" cy="1944688"/>
          </a:xfrm>
          <a:prstGeom prst="rect">
            <a:avLst/>
          </a:prstGeom>
          <a:noFill/>
        </p:spPr>
      </p:pic>
      <p:pic>
        <p:nvPicPr>
          <p:cNvPr id="254981" name="Picture 5" descr="escanear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4581525"/>
            <a:ext cx="4627563" cy="2079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54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4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4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4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4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254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7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dolbi.com.ar/img/ROLO%20TRITURADOR%2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486" y="1257291"/>
            <a:ext cx="8718492" cy="32432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montenegrosa.com.ar/fotos/0907231111494_imag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931" y="142852"/>
            <a:ext cx="8619349" cy="64674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87073-E937-405B-A939-94AFBE561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419" sz="3200" dirty="0"/>
              <a:t>ACONDICIONADORAS DE SUELO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A16B22-9DAF-483C-A0CE-CA4FD9AD9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419" sz="2800" dirty="0"/>
              <a:t>SON EQUIPOS NUEVOS DISEÑADOS CON GRAN CAPACIDAD DE TRABAJO.</a:t>
            </a:r>
          </a:p>
          <a:p>
            <a:r>
              <a:rPr lang="es-419" sz="2800" dirty="0"/>
              <a:t>PENSADO PARA BARBECHO MECÁNICO, QUE REEMPLAZARÍA AL BARBECHO QUÍMICO.</a:t>
            </a:r>
          </a:p>
          <a:p>
            <a:r>
              <a:rPr lang="es-419" sz="2800" dirty="0"/>
              <a:t>MENORES COSTOS Y CONTAMINACIÓN.</a:t>
            </a:r>
          </a:p>
          <a:p>
            <a:r>
              <a:rPr lang="es-419" sz="2800" dirty="0"/>
              <a:t>CONSTAN DE 2 PAQUETES DE DISCOS DE HASTA 12 MTS. DE ANCHO DE LABOR, QUE TRABAJAN PARALELOS ENTRE SÍ Y PERPENDICULAR AL LA DIRECCIÓN DE AVANCE, PROVOCANDO UNA REMOCIÓN SUPERFICIAL Y EMPAREJADO DEL SUELO.</a:t>
            </a:r>
          </a:p>
        </p:txBody>
      </p:sp>
    </p:spTree>
    <p:extLst>
      <p:ext uri="{BB962C8B-B14F-4D97-AF65-F5344CB8AC3E}">
        <p14:creationId xmlns:p14="http://schemas.microsoft.com/office/powerpoint/2010/main" val="33491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B5E8586-BFD6-4687-86B8-016B137E4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es-419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D555F35-4B72-4801-823C-7573647F5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lnSpcReduction="10000"/>
          </a:bodyPr>
          <a:lstStyle/>
          <a:p>
            <a:r>
              <a:rPr lang="es-419" sz="2800" dirty="0"/>
              <a:t>LOS ACONDICIONADORES DE SUELO, ESTÁN EQUIPADOS CON ROLOS DESTERRONADORES.</a:t>
            </a:r>
          </a:p>
          <a:p>
            <a:r>
              <a:rPr lang="es-419" sz="2800" dirty="0"/>
              <a:t>TRABAJAN EN UNA AMPLIA CONDICIONES DE SUELO, DESDE LOS SECOS HASTA LOS HUMEDOS,  EN SUELOS DESNUDOS, CON RASTROJOS O ENMALEZADOS.</a:t>
            </a:r>
          </a:p>
          <a:p>
            <a:r>
              <a:rPr lang="es-419" sz="2800" dirty="0"/>
              <a:t>TRABAJAN CON MAYOR VELOCIDAD QUE UNA RASTRA DISCO CONVENCIONAL.</a:t>
            </a:r>
          </a:p>
          <a:p>
            <a:r>
              <a:rPr lang="es-419" sz="2800" dirty="0"/>
              <a:t>LA REGULACIÓN DE LOS DISCOS NO SE HACE EN BASE A LA DIRECCIÓN DE AVANCE, SINO EN FORMA LATERAL ENFRENTADO AL PAN DE SUELO QUE REMUEVE, HACIENDO QUE EL CORTE DEL PAN SEA FINO (DISCOS DERECHOS) O ANCHO (DISCOS INCLINADOS).</a:t>
            </a:r>
          </a:p>
        </p:txBody>
      </p:sp>
    </p:spTree>
    <p:extLst>
      <p:ext uri="{BB962C8B-B14F-4D97-AF65-F5344CB8AC3E}">
        <p14:creationId xmlns:p14="http://schemas.microsoft.com/office/powerpoint/2010/main" val="7218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C339476-6E65-46F5-BB74-A5B58E2BC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75861"/>
            <a:ext cx="7416824" cy="593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9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AR" sz="3200" u="sng"/>
              <a:t>ARADOS DE REJA Y VERTEDERA</a:t>
            </a: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s-AR" i="1"/>
              <a:t>Arado de  mancera</a:t>
            </a:r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038600" cy="3844925"/>
          </a:xfrm>
        </p:spPr>
        <p:txBody>
          <a:bodyPr/>
          <a:lstStyle/>
          <a:p>
            <a:r>
              <a:rPr lang="es-AR" i="1"/>
              <a:t>Arado de asiento</a:t>
            </a:r>
          </a:p>
        </p:txBody>
      </p:sp>
      <p:pic>
        <p:nvPicPr>
          <p:cNvPr id="112646" name="Picture 6" descr="escanear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636838"/>
            <a:ext cx="4452937" cy="2881312"/>
          </a:xfrm>
          <a:prstGeom prst="rect">
            <a:avLst/>
          </a:prstGeom>
          <a:noFill/>
        </p:spPr>
      </p:pic>
      <p:pic>
        <p:nvPicPr>
          <p:cNvPr id="112648" name="Picture 8" descr="escanear0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2636838"/>
            <a:ext cx="3776662" cy="293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1264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1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2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1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43D76B3-D2D2-4ED1-A6B4-30DC5EAC9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664"/>
            <a:ext cx="9144000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9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E08825C-0CF1-45C3-8BD1-FDF91C0B1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610" y="620688"/>
            <a:ext cx="6840760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8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2E2DFE5-F283-4056-AFA3-94F26681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16" y="0"/>
            <a:ext cx="7610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7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B9C7BD-0127-4F81-BECC-5128D331A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4" name="WhatsApp Video 2020-05-20 at 19.47.40">
            <a:hlinkClick r:id="" action="ppaction://media"/>
            <a:extLst>
              <a:ext uri="{FF2B5EF4-FFF2-40B4-BE49-F238E27FC236}">
                <a16:creationId xmlns:a16="http://schemas.microsoft.com/office/drawing/2014/main" id="{EFB6BF83-7810-4F16-977C-AE3EFD5D1D8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274639"/>
            <a:ext cx="8075240" cy="5840412"/>
          </a:xfrm>
        </p:spPr>
      </p:pic>
    </p:spTree>
    <p:extLst>
      <p:ext uri="{BB962C8B-B14F-4D97-AF65-F5344CB8AC3E}">
        <p14:creationId xmlns:p14="http://schemas.microsoft.com/office/powerpoint/2010/main" val="77221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18DA97B-D95A-44FF-932C-410D64212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9FC45DB-E09D-455F-8504-764166C1A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419" sz="3600" b="1" dirty="0"/>
              <a:t>LABRANZA CERO O SIEMBRA DIRECTA</a:t>
            </a:r>
          </a:p>
        </p:txBody>
      </p:sp>
    </p:spTree>
    <p:extLst>
      <p:ext uri="{BB962C8B-B14F-4D97-AF65-F5344CB8AC3E}">
        <p14:creationId xmlns:p14="http://schemas.microsoft.com/office/powerpoint/2010/main" val="325800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gco.com.mx/extranet/images/categorias/Labranza%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6853" y="319102"/>
            <a:ext cx="6348419" cy="60694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4978C3-6E1C-41CD-A5B2-617C26058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419" sz="3200" dirty="0">
                <a:solidFill>
                  <a:srgbClr val="FF0000"/>
                </a:solidFill>
              </a:rPr>
              <a:t>MANTENIMIENTO DE LOS EQUIPOS DE LABRANZAS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120607-6AEE-40F9-8037-01194E8E9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s-419" sz="2000" b="1" dirty="0"/>
              <a:t>Antes de la campaña:</a:t>
            </a:r>
          </a:p>
          <a:p>
            <a:r>
              <a:rPr lang="es-419" sz="2000" dirty="0"/>
              <a:t>Controlar el estado (filos y desgaste) de cuchillas, discos, rejas.</a:t>
            </a:r>
          </a:p>
          <a:p>
            <a:r>
              <a:rPr lang="es-419" sz="2000" dirty="0"/>
              <a:t>Verificar que las superficies de los componentes que rozan con el suelo, no contengan oxido e impurezas (tierra pegada).</a:t>
            </a:r>
          </a:p>
          <a:p>
            <a:r>
              <a:rPr lang="es-419" sz="2000" dirty="0"/>
              <a:t>Controlar ajustes de tornillos que soportan bastidor, rodados, discos, rejas, vertederas, timones, cojinete, etc.</a:t>
            </a:r>
          </a:p>
          <a:p>
            <a:r>
              <a:rPr lang="es-419" sz="2000" dirty="0"/>
              <a:t>Lubricación de componentes que lo requieran (cojinete, rodillos), según Manual de uso del operario.</a:t>
            </a:r>
          </a:p>
          <a:p>
            <a:pPr marL="0" indent="0">
              <a:buNone/>
            </a:pPr>
            <a:r>
              <a:rPr lang="es-419" sz="2000" b="1" dirty="0"/>
              <a:t>Durante la campaña:</a:t>
            </a:r>
          </a:p>
          <a:p>
            <a:r>
              <a:rPr lang="es-419" sz="2000" dirty="0"/>
              <a:t>Lubricación de cojinetes y rodillos de acuerdo a las recomendaciones en el manual de uso del operario.</a:t>
            </a:r>
          </a:p>
          <a:p>
            <a:r>
              <a:rPr lang="es-419" sz="2000" dirty="0"/>
              <a:t>Mantener limpias y lisas como un espejo las superficie que rozan el suelo (discos, rejas, cuchillas, vertederas).</a:t>
            </a:r>
          </a:p>
        </p:txBody>
      </p:sp>
    </p:spTree>
    <p:extLst>
      <p:ext uri="{BB962C8B-B14F-4D97-AF65-F5344CB8AC3E}">
        <p14:creationId xmlns:p14="http://schemas.microsoft.com/office/powerpoint/2010/main" val="6433032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F058A06-E9F2-4F3B-A348-35B9E09A3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es-419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20A4494-50EF-4568-B4A6-99CF1BD87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6698"/>
            <a:ext cx="8229600" cy="55194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419" sz="2000" b="1" dirty="0"/>
              <a:t>Después de la campaña: período sin uso</a:t>
            </a:r>
          </a:p>
          <a:p>
            <a:r>
              <a:rPr lang="es-419" sz="2000" dirty="0"/>
              <a:t>Mantener las superficie sin óxido, de rejas, cuchillas, vertederas, discos, etc., para ello lavar, secar y cubrir dichas superficie con grasa o aceite usado, para aislar la misma de la humedad ambiente, rocío y lluvias.</a:t>
            </a:r>
          </a:p>
          <a:p>
            <a:r>
              <a:rPr lang="es-419" sz="2000" dirty="0"/>
              <a:t>Apoyar los cuerpos sobre tablas, de manera que los rodados no queden con el peso del equipo.</a:t>
            </a:r>
          </a:p>
          <a:p>
            <a:r>
              <a:rPr lang="es-419" sz="2000" dirty="0"/>
              <a:t>Proteger a los equipos del efecto de las condiciones climáticas, en galpones o cubriendo con lonas.</a:t>
            </a:r>
          </a:p>
          <a:p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016874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www.guerrillero.cu/tabaco/images/stories/preparatierra/arando_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29" y="428619"/>
            <a:ext cx="8191537" cy="61436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AR" sz="3200"/>
              <a:t>ARADO DE REJAS DE ARRASTRE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9144000" cy="5589587"/>
          </a:xfrm>
        </p:spPr>
        <p:txBody>
          <a:bodyPr/>
          <a:lstStyle/>
          <a:p>
            <a:endParaRPr lang="es-AR"/>
          </a:p>
        </p:txBody>
      </p:sp>
      <p:pic>
        <p:nvPicPr>
          <p:cNvPr id="114692" name="Picture 4" descr="escanear0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3850" y="1412875"/>
            <a:ext cx="10361613" cy="5445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AR" sz="3200" u="sng"/>
              <a:t>ARADO DE REJAS MONTADO A LOS TRES PUNTOS</a:t>
            </a:r>
          </a:p>
        </p:txBody>
      </p:sp>
      <p:pic>
        <p:nvPicPr>
          <p:cNvPr id="115717" name="Picture 5" descr="escanear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41438"/>
            <a:ext cx="9144000" cy="5516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807</Words>
  <Application>Microsoft Office PowerPoint</Application>
  <PresentationFormat>Presentación en pantalla (4:3)</PresentationFormat>
  <Paragraphs>100</Paragraphs>
  <Slides>67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67</vt:i4>
      </vt:variant>
    </vt:vector>
  </HeadingPairs>
  <TitlesOfParts>
    <vt:vector size="71" baseType="lpstr">
      <vt:lpstr>Arial</vt:lpstr>
      <vt:lpstr>Calibri</vt:lpstr>
      <vt:lpstr>Wingdings</vt:lpstr>
      <vt:lpstr>Tema de Office</vt:lpstr>
      <vt:lpstr>Presentación de PowerPoint</vt:lpstr>
      <vt:lpstr>CONCEPTO DE LABRANZA</vt:lpstr>
      <vt:lpstr>Presentación de PowerPoint</vt:lpstr>
      <vt:lpstr>TIPOS DE LABRANZAS</vt:lpstr>
      <vt:lpstr>Presentación de PowerPoint</vt:lpstr>
      <vt:lpstr>ARADOS DE REJA Y VERTEDERA</vt:lpstr>
      <vt:lpstr>Presentación de PowerPoint</vt:lpstr>
      <vt:lpstr>ARADO DE REJAS DE ARRASTRE</vt:lpstr>
      <vt:lpstr>ARADO DE REJAS MONTADO A LOS TRES PUNTOS</vt:lpstr>
      <vt:lpstr>Presentación de PowerPoint</vt:lpstr>
      <vt:lpstr>Presentación de PowerPoint</vt:lpstr>
      <vt:lpstr>ARADOS DE DISCOS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ARADO DE CINCELES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RELACION ENTRE LA PROFUNDIDAD DE LABOR Y LA SEPARACION DE LOS ARCOS</vt:lpstr>
      <vt:lpstr>ARADOS SUBSOLADORES</vt:lpstr>
      <vt:lpstr>ARADO TOPO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VIBROCULTIVADOR O RASTRA DE DIENTES FLEXIBLES Y VIBRATORIOS</vt:lpstr>
      <vt:lpstr>Presentación de PowerPoint</vt:lpstr>
      <vt:lpstr>Presentación de PowerPoint</vt:lpstr>
      <vt:lpstr>Presentación de PowerPoint</vt:lpstr>
      <vt:lpstr>PREPARACION DE LA CAMA DE SIEMBRA Y CONTROL DE MALEZAS</vt:lpstr>
      <vt:lpstr>CULTIVADOR DE CAMPO</vt:lpstr>
      <vt:lpstr>Presentación de PowerPoint</vt:lpstr>
      <vt:lpstr>Presentación de PowerPoint</vt:lpstr>
      <vt:lpstr>Presentación de PowerPoint</vt:lpstr>
      <vt:lpstr>RASTRAS DE DISCOS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VARIACION DEL ANGULO DE APERTURA Y CIERRE DE UNA RASTRA DE DISCOS DE TIRO EXCÉNTRICO</vt:lpstr>
      <vt:lpstr>TIPOS DE RODILLOS</vt:lpstr>
      <vt:lpstr>Presentación de PowerPoint</vt:lpstr>
      <vt:lpstr>Presentación de PowerPoint</vt:lpstr>
      <vt:lpstr>ACONDICIONADORAS DE SUELO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MANTENIMIENTO DE LOS EQUIPOS DE LABRANZAS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user</dc:creator>
  <cp:lastModifiedBy>Ricardo</cp:lastModifiedBy>
  <cp:revision>52</cp:revision>
  <dcterms:created xsi:type="dcterms:W3CDTF">2010-05-17T19:48:13Z</dcterms:created>
  <dcterms:modified xsi:type="dcterms:W3CDTF">2020-05-26T13:01:21Z</dcterms:modified>
</cp:coreProperties>
</file>