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2" r:id="rId8"/>
    <p:sldId id="263" r:id="rId9"/>
    <p:sldId id="264" r:id="rId10"/>
    <p:sldId id="268" r:id="rId11"/>
    <p:sldId id="265" r:id="rId12"/>
    <p:sldId id="266" r:id="rId13"/>
    <p:sldId id="267" r:id="rId14"/>
    <p:sldId id="269" r:id="rId15"/>
    <p:sldId id="270" r:id="rId16"/>
    <p:sldId id="271" r:id="rId17"/>
    <p:sldId id="272" r:id="rId18"/>
    <p:sldId id="273" r:id="rId19"/>
    <p:sldId id="274" r:id="rId20"/>
    <p:sldId id="275"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BE985A7-2A4C-4737-BBCB-0D9453054534}" type="datetimeFigureOut">
              <a:rPr lang="es-ES" smtClean="0"/>
              <a:t>02/06/2020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2960272-6CA2-460B-BC5D-12B425BCBC09}" type="slidenum">
              <a:rPr lang="es-ES" smtClean="0"/>
              <a:t>‹Nº›</a:t>
            </a:fld>
            <a:endParaRPr lang="es-ES"/>
          </a:p>
        </p:txBody>
      </p:sp>
    </p:spTree>
    <p:extLst>
      <p:ext uri="{BB962C8B-B14F-4D97-AF65-F5344CB8AC3E}">
        <p14:creationId xmlns:p14="http://schemas.microsoft.com/office/powerpoint/2010/main" val="149273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BE985A7-2A4C-4737-BBCB-0D9453054534}" type="datetimeFigureOut">
              <a:rPr lang="es-ES" smtClean="0"/>
              <a:t>02/06/2020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2960272-6CA2-460B-BC5D-12B425BCBC09}" type="slidenum">
              <a:rPr lang="es-ES" smtClean="0"/>
              <a:t>‹Nº›</a:t>
            </a:fld>
            <a:endParaRPr lang="es-ES"/>
          </a:p>
        </p:txBody>
      </p:sp>
    </p:spTree>
    <p:extLst>
      <p:ext uri="{BB962C8B-B14F-4D97-AF65-F5344CB8AC3E}">
        <p14:creationId xmlns:p14="http://schemas.microsoft.com/office/powerpoint/2010/main" val="3773124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BE985A7-2A4C-4737-BBCB-0D9453054534}" type="datetimeFigureOut">
              <a:rPr lang="es-ES" smtClean="0"/>
              <a:t>02/06/2020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2960272-6CA2-460B-BC5D-12B425BCBC09}" type="slidenum">
              <a:rPr lang="es-ES" smtClean="0"/>
              <a:t>‹Nº›</a:t>
            </a:fld>
            <a:endParaRPr lang="es-ES"/>
          </a:p>
        </p:txBody>
      </p:sp>
    </p:spTree>
    <p:extLst>
      <p:ext uri="{BB962C8B-B14F-4D97-AF65-F5344CB8AC3E}">
        <p14:creationId xmlns:p14="http://schemas.microsoft.com/office/powerpoint/2010/main" val="749688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BE985A7-2A4C-4737-BBCB-0D9453054534}" type="datetimeFigureOut">
              <a:rPr lang="es-ES" smtClean="0"/>
              <a:t>02/06/2020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2960272-6CA2-460B-BC5D-12B425BCBC09}" type="slidenum">
              <a:rPr lang="es-ES" smtClean="0"/>
              <a:t>‹Nº›</a:t>
            </a:fld>
            <a:endParaRPr lang="es-E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91971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BE985A7-2A4C-4737-BBCB-0D9453054534}" type="datetimeFigureOut">
              <a:rPr lang="es-ES" smtClean="0"/>
              <a:t>02/06/2020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2960272-6CA2-460B-BC5D-12B425BCBC09}" type="slidenum">
              <a:rPr lang="es-ES" smtClean="0"/>
              <a:t>‹Nº›</a:t>
            </a:fld>
            <a:endParaRPr lang="es-ES"/>
          </a:p>
        </p:txBody>
      </p:sp>
    </p:spTree>
    <p:extLst>
      <p:ext uri="{BB962C8B-B14F-4D97-AF65-F5344CB8AC3E}">
        <p14:creationId xmlns:p14="http://schemas.microsoft.com/office/powerpoint/2010/main" val="2576309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E985A7-2A4C-4737-BBCB-0D9453054534}" type="datetimeFigureOut">
              <a:rPr lang="es-ES" smtClean="0"/>
              <a:t>02/06/2020</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2960272-6CA2-460B-BC5D-12B425BCBC09}" type="slidenum">
              <a:rPr lang="es-ES" smtClean="0"/>
              <a:t>‹Nº›</a:t>
            </a:fld>
            <a:endParaRPr lang="es-ES"/>
          </a:p>
        </p:txBody>
      </p:sp>
    </p:spTree>
    <p:extLst>
      <p:ext uri="{BB962C8B-B14F-4D97-AF65-F5344CB8AC3E}">
        <p14:creationId xmlns:p14="http://schemas.microsoft.com/office/powerpoint/2010/main" val="1077243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E985A7-2A4C-4737-BBCB-0D9453054534}" type="datetimeFigureOut">
              <a:rPr lang="es-ES" smtClean="0"/>
              <a:t>02/06/2020</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2960272-6CA2-460B-BC5D-12B425BCBC09}" type="slidenum">
              <a:rPr lang="es-ES" smtClean="0"/>
              <a:t>‹Nº›</a:t>
            </a:fld>
            <a:endParaRPr lang="es-ES"/>
          </a:p>
        </p:txBody>
      </p:sp>
    </p:spTree>
    <p:extLst>
      <p:ext uri="{BB962C8B-B14F-4D97-AF65-F5344CB8AC3E}">
        <p14:creationId xmlns:p14="http://schemas.microsoft.com/office/powerpoint/2010/main" val="1962635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BE985A7-2A4C-4737-BBCB-0D9453054534}" type="datetimeFigureOut">
              <a:rPr lang="es-ES" smtClean="0"/>
              <a:t>02/06/2020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2960272-6CA2-460B-BC5D-12B425BCBC09}" type="slidenum">
              <a:rPr lang="es-ES" smtClean="0"/>
              <a:t>‹Nº›</a:t>
            </a:fld>
            <a:endParaRPr lang="es-ES"/>
          </a:p>
        </p:txBody>
      </p:sp>
    </p:spTree>
    <p:extLst>
      <p:ext uri="{BB962C8B-B14F-4D97-AF65-F5344CB8AC3E}">
        <p14:creationId xmlns:p14="http://schemas.microsoft.com/office/powerpoint/2010/main" val="1750971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BE985A7-2A4C-4737-BBCB-0D9453054534}" type="datetimeFigureOut">
              <a:rPr lang="es-ES" smtClean="0"/>
              <a:t>02/06/2020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2960272-6CA2-460B-BC5D-12B425BCBC09}" type="slidenum">
              <a:rPr lang="es-ES" smtClean="0"/>
              <a:t>‹Nº›</a:t>
            </a:fld>
            <a:endParaRPr lang="es-ES"/>
          </a:p>
        </p:txBody>
      </p:sp>
    </p:spTree>
    <p:extLst>
      <p:ext uri="{BB962C8B-B14F-4D97-AF65-F5344CB8AC3E}">
        <p14:creationId xmlns:p14="http://schemas.microsoft.com/office/powerpoint/2010/main" val="205845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CBE985A7-2A4C-4737-BBCB-0D9453054534}" type="datetimeFigureOut">
              <a:rPr lang="es-ES" smtClean="0"/>
              <a:t>02/06/2020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2960272-6CA2-460B-BC5D-12B425BCBC09}" type="slidenum">
              <a:rPr lang="es-ES" smtClean="0"/>
              <a:t>‹Nº›</a:t>
            </a:fld>
            <a:endParaRPr lang="es-ES"/>
          </a:p>
        </p:txBody>
      </p:sp>
    </p:spTree>
    <p:extLst>
      <p:ext uri="{BB962C8B-B14F-4D97-AF65-F5344CB8AC3E}">
        <p14:creationId xmlns:p14="http://schemas.microsoft.com/office/powerpoint/2010/main" val="2441902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BE985A7-2A4C-4737-BBCB-0D9453054534}" type="datetimeFigureOut">
              <a:rPr lang="es-ES" smtClean="0"/>
              <a:t>02/06/2020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2960272-6CA2-460B-BC5D-12B425BCBC09}" type="slidenum">
              <a:rPr lang="es-ES" smtClean="0"/>
              <a:t>‹Nº›</a:t>
            </a:fld>
            <a:endParaRPr lang="es-ES"/>
          </a:p>
        </p:txBody>
      </p:sp>
    </p:spTree>
    <p:extLst>
      <p:ext uri="{BB962C8B-B14F-4D97-AF65-F5344CB8AC3E}">
        <p14:creationId xmlns:p14="http://schemas.microsoft.com/office/powerpoint/2010/main" val="220799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BE985A7-2A4C-4737-BBCB-0D9453054534}" type="datetimeFigureOut">
              <a:rPr lang="es-ES" smtClean="0"/>
              <a:t>02/06/2020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2960272-6CA2-460B-BC5D-12B425BCBC09}" type="slidenum">
              <a:rPr lang="es-ES" smtClean="0"/>
              <a:t>‹Nº›</a:t>
            </a:fld>
            <a:endParaRPr lang="es-ES"/>
          </a:p>
        </p:txBody>
      </p:sp>
    </p:spTree>
    <p:extLst>
      <p:ext uri="{BB962C8B-B14F-4D97-AF65-F5344CB8AC3E}">
        <p14:creationId xmlns:p14="http://schemas.microsoft.com/office/powerpoint/2010/main" val="1077796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BE985A7-2A4C-4737-BBCB-0D9453054534}" type="datetimeFigureOut">
              <a:rPr lang="es-ES" smtClean="0"/>
              <a:t>02/06/2020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2960272-6CA2-460B-BC5D-12B425BCBC09}" type="slidenum">
              <a:rPr lang="es-ES" smtClean="0"/>
              <a:t>‹Nº›</a:t>
            </a:fld>
            <a:endParaRPr lang="es-ES"/>
          </a:p>
        </p:txBody>
      </p:sp>
    </p:spTree>
    <p:extLst>
      <p:ext uri="{BB962C8B-B14F-4D97-AF65-F5344CB8AC3E}">
        <p14:creationId xmlns:p14="http://schemas.microsoft.com/office/powerpoint/2010/main" val="1642861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CBE985A7-2A4C-4737-BBCB-0D9453054534}" type="datetimeFigureOut">
              <a:rPr lang="es-ES" smtClean="0"/>
              <a:t>02/06/2020</a:t>
            </a:fld>
            <a:endParaRPr lang="es-ES"/>
          </a:p>
        </p:txBody>
      </p:sp>
      <p:sp>
        <p:nvSpPr>
          <p:cNvPr id="5" name="Footer Placeholder 3"/>
          <p:cNvSpPr>
            <a:spLocks noGrp="1"/>
          </p:cNvSpPr>
          <p:nvPr>
            <p:ph type="ftr" sz="quarter" idx="11"/>
          </p:nvPr>
        </p:nvSpPr>
        <p:spPr/>
        <p:txBody>
          <a:bodyPr/>
          <a:lstStyle/>
          <a:p>
            <a:endParaRPr lang="es-ES"/>
          </a:p>
        </p:txBody>
      </p:sp>
      <p:sp>
        <p:nvSpPr>
          <p:cNvPr id="6" name="Slide Number Placeholder 4"/>
          <p:cNvSpPr>
            <a:spLocks noGrp="1"/>
          </p:cNvSpPr>
          <p:nvPr>
            <p:ph type="sldNum" sz="quarter" idx="12"/>
          </p:nvPr>
        </p:nvSpPr>
        <p:spPr/>
        <p:txBody>
          <a:bodyPr/>
          <a:lstStyle/>
          <a:p>
            <a:fld id="{A2960272-6CA2-460B-BC5D-12B425BCBC09}" type="slidenum">
              <a:rPr lang="es-ES" smtClean="0"/>
              <a:t>‹Nº›</a:t>
            </a:fld>
            <a:endParaRPr lang="es-ES"/>
          </a:p>
        </p:txBody>
      </p:sp>
    </p:spTree>
    <p:extLst>
      <p:ext uri="{BB962C8B-B14F-4D97-AF65-F5344CB8AC3E}">
        <p14:creationId xmlns:p14="http://schemas.microsoft.com/office/powerpoint/2010/main" val="27120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BE985A7-2A4C-4737-BBCB-0D9453054534}" type="datetimeFigureOut">
              <a:rPr lang="es-ES" smtClean="0"/>
              <a:t>02/06/2020</a:t>
            </a:fld>
            <a:endParaRPr lang="es-ES"/>
          </a:p>
        </p:txBody>
      </p:sp>
      <p:sp>
        <p:nvSpPr>
          <p:cNvPr id="5" name="Footer Placeholder 2"/>
          <p:cNvSpPr>
            <a:spLocks noGrp="1"/>
          </p:cNvSpPr>
          <p:nvPr>
            <p:ph type="ftr" sz="quarter" idx="11"/>
          </p:nvPr>
        </p:nvSpPr>
        <p:spPr/>
        <p:txBody>
          <a:bodyPr/>
          <a:lstStyle/>
          <a:p>
            <a:endParaRPr lang="es-ES"/>
          </a:p>
        </p:txBody>
      </p:sp>
      <p:sp>
        <p:nvSpPr>
          <p:cNvPr id="6" name="Slide Number Placeholder 3"/>
          <p:cNvSpPr>
            <a:spLocks noGrp="1"/>
          </p:cNvSpPr>
          <p:nvPr>
            <p:ph type="sldNum" sz="quarter" idx="12"/>
          </p:nvPr>
        </p:nvSpPr>
        <p:spPr/>
        <p:txBody>
          <a:bodyPr/>
          <a:lstStyle/>
          <a:p>
            <a:fld id="{A2960272-6CA2-460B-BC5D-12B425BCBC09}" type="slidenum">
              <a:rPr lang="es-ES" smtClean="0"/>
              <a:t>‹Nº›</a:t>
            </a:fld>
            <a:endParaRPr lang="es-ES"/>
          </a:p>
        </p:txBody>
      </p:sp>
    </p:spTree>
    <p:extLst>
      <p:ext uri="{BB962C8B-B14F-4D97-AF65-F5344CB8AC3E}">
        <p14:creationId xmlns:p14="http://schemas.microsoft.com/office/powerpoint/2010/main" val="2777926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CBE985A7-2A4C-4737-BBCB-0D9453054534}" type="datetimeFigureOut">
              <a:rPr lang="es-ES" smtClean="0"/>
              <a:t>02/06/2020</a:t>
            </a:fld>
            <a:endParaRPr lang="es-ES"/>
          </a:p>
        </p:txBody>
      </p:sp>
      <p:sp>
        <p:nvSpPr>
          <p:cNvPr id="5" name="Footer Placeholder 5"/>
          <p:cNvSpPr>
            <a:spLocks noGrp="1"/>
          </p:cNvSpPr>
          <p:nvPr>
            <p:ph type="ftr" sz="quarter" idx="11"/>
          </p:nvPr>
        </p:nvSpPr>
        <p:spPr/>
        <p:txBody>
          <a:bodyPr/>
          <a:lstStyle/>
          <a:p>
            <a:endParaRPr lang="es-ES"/>
          </a:p>
        </p:txBody>
      </p:sp>
      <p:sp>
        <p:nvSpPr>
          <p:cNvPr id="6" name="Slide Number Placeholder 6"/>
          <p:cNvSpPr>
            <a:spLocks noGrp="1"/>
          </p:cNvSpPr>
          <p:nvPr>
            <p:ph type="sldNum" sz="quarter" idx="12"/>
          </p:nvPr>
        </p:nvSpPr>
        <p:spPr/>
        <p:txBody>
          <a:bodyPr/>
          <a:lstStyle/>
          <a:p>
            <a:fld id="{A2960272-6CA2-460B-BC5D-12B425BCBC09}" type="slidenum">
              <a:rPr lang="es-ES" smtClean="0"/>
              <a:t>‹Nº›</a:t>
            </a:fld>
            <a:endParaRPr lang="es-ES"/>
          </a:p>
        </p:txBody>
      </p:sp>
    </p:spTree>
    <p:extLst>
      <p:ext uri="{BB962C8B-B14F-4D97-AF65-F5344CB8AC3E}">
        <p14:creationId xmlns:p14="http://schemas.microsoft.com/office/powerpoint/2010/main" val="269092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BE985A7-2A4C-4737-BBCB-0D9453054534}" type="datetimeFigureOut">
              <a:rPr lang="es-ES" smtClean="0"/>
              <a:t>02/06/2020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2960272-6CA2-460B-BC5D-12B425BCBC09}" type="slidenum">
              <a:rPr lang="es-ES" smtClean="0"/>
              <a:t>‹Nº›</a:t>
            </a:fld>
            <a:endParaRPr lang="es-ES"/>
          </a:p>
        </p:txBody>
      </p:sp>
    </p:spTree>
    <p:extLst>
      <p:ext uri="{BB962C8B-B14F-4D97-AF65-F5344CB8AC3E}">
        <p14:creationId xmlns:p14="http://schemas.microsoft.com/office/powerpoint/2010/main" val="4261850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BE985A7-2A4C-4737-BBCB-0D9453054534}" type="datetimeFigureOut">
              <a:rPr lang="es-ES" smtClean="0"/>
              <a:t>02/06/2020</a:t>
            </a:fld>
            <a:endParaRPr lang="es-E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2960272-6CA2-460B-BC5D-12B425BCBC09}" type="slidenum">
              <a:rPr lang="es-ES" smtClean="0"/>
              <a:t>‹Nº›</a:t>
            </a:fld>
            <a:endParaRPr lang="es-ES"/>
          </a:p>
        </p:txBody>
      </p:sp>
    </p:spTree>
    <p:extLst>
      <p:ext uri="{BB962C8B-B14F-4D97-AF65-F5344CB8AC3E}">
        <p14:creationId xmlns:p14="http://schemas.microsoft.com/office/powerpoint/2010/main" val="41821220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431000" y="282477"/>
            <a:ext cx="682811" cy="932769"/>
          </a:xfrm>
          <a:prstGeom prst="rect">
            <a:avLst/>
          </a:prstGeom>
          <a:effectLst>
            <a:outerShdw blurRad="50800" dist="50800" dir="5400000" algn="ctr" rotWithShape="0">
              <a:schemeClr val="bg1"/>
            </a:outerShdw>
          </a:effectLst>
        </p:spPr>
      </p:pic>
      <p:sp>
        <p:nvSpPr>
          <p:cNvPr id="5" name="Título 1"/>
          <p:cNvSpPr>
            <a:spLocks noGrp="1"/>
          </p:cNvSpPr>
          <p:nvPr>
            <p:ph type="ctrTitle"/>
          </p:nvPr>
        </p:nvSpPr>
        <p:spPr>
          <a:xfrm>
            <a:off x="825062" y="748861"/>
            <a:ext cx="8825658" cy="1127236"/>
          </a:xfrm>
        </p:spPr>
        <p:txBody>
          <a:bodyPr/>
          <a:lstStyle/>
          <a:p>
            <a:r>
              <a:rPr lang="es-ES" sz="3200" b="1" dirty="0" smtClean="0">
                <a:solidFill>
                  <a:schemeClr val="tx1"/>
                </a:solidFill>
              </a:rPr>
              <a:t>Unidad: 5 – Tratamientos.</a:t>
            </a:r>
            <a:endParaRPr lang="es-ES" sz="3200" b="1" dirty="0">
              <a:solidFill>
                <a:schemeClr val="tx1"/>
              </a:solidFill>
            </a:endParaRPr>
          </a:p>
        </p:txBody>
      </p:sp>
      <p:sp>
        <p:nvSpPr>
          <p:cNvPr id="6" name="Rectángulo 5"/>
          <p:cNvSpPr/>
          <p:nvPr/>
        </p:nvSpPr>
        <p:spPr>
          <a:xfrm>
            <a:off x="825062" y="2152104"/>
            <a:ext cx="6726621" cy="2031325"/>
          </a:xfrm>
          <a:prstGeom prst="rect">
            <a:avLst/>
          </a:prstGeom>
        </p:spPr>
        <p:txBody>
          <a:bodyPr wrap="square">
            <a:spAutoFit/>
          </a:bodyPr>
          <a:lstStyle/>
          <a:p>
            <a:r>
              <a:rPr lang="es-ES" dirty="0" smtClean="0"/>
              <a:t> Introducción. Tratamientos Térmicos; Recocido, Temple y Revenido. Tratamientos Termoquímicos; cementación, </a:t>
            </a:r>
            <a:r>
              <a:rPr lang="es-ES" dirty="0" err="1" smtClean="0"/>
              <a:t>Cianuración</a:t>
            </a:r>
            <a:r>
              <a:rPr lang="es-ES" dirty="0" smtClean="0"/>
              <a:t>, Nitruración, Carbonitruración y Sulfinización. Tratamientos mecánicos; En caliente, forja y en frío por deformación profunda y por deformación superficial. Tratamientos termo mecánicos; Ausforming. Tratamientos superficiales, cromado duro</a:t>
            </a:r>
            <a:r>
              <a:rPr lang="es-ES" dirty="0"/>
              <a:t> </a:t>
            </a:r>
            <a:r>
              <a:rPr lang="es-ES" dirty="0" smtClean="0"/>
              <a:t>y metalización.</a:t>
            </a:r>
            <a:endParaRPr lang="es-ES" dirty="0"/>
          </a:p>
        </p:txBody>
      </p:sp>
      <p:pic>
        <p:nvPicPr>
          <p:cNvPr id="7" name="Imagen 6"/>
          <p:cNvPicPr>
            <a:picLocks noChangeAspect="1"/>
          </p:cNvPicPr>
          <p:nvPr/>
        </p:nvPicPr>
        <p:blipFill>
          <a:blip r:embed="rId3"/>
          <a:stretch>
            <a:fillRect/>
          </a:stretch>
        </p:blipFill>
        <p:spPr>
          <a:xfrm>
            <a:off x="7761186" y="2297807"/>
            <a:ext cx="3352625" cy="2479144"/>
          </a:xfrm>
          <a:prstGeom prst="rect">
            <a:avLst/>
          </a:prstGeom>
        </p:spPr>
      </p:pic>
    </p:spTree>
    <p:extLst>
      <p:ext uri="{BB962C8B-B14F-4D97-AF65-F5344CB8AC3E}">
        <p14:creationId xmlns:p14="http://schemas.microsoft.com/office/powerpoint/2010/main" val="1163655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045779" y="748861"/>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latin typeface="Arial" panose="020B0604020202020204" pitchFamily="34" charset="0"/>
                <a:cs typeface="Arial" panose="020B0604020202020204" pitchFamily="34" charset="0"/>
              </a:rPr>
              <a:t>Temple Continuación</a:t>
            </a:r>
            <a:endParaRPr lang="es-ES" sz="28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10431000" y="282477"/>
            <a:ext cx="682811" cy="932769"/>
          </a:xfrm>
          <a:prstGeom prst="rect">
            <a:avLst/>
          </a:prstGeom>
          <a:effectLst>
            <a:outerShdw blurRad="50800" dist="50800" dir="5400000" algn="ctr" rotWithShape="0">
              <a:schemeClr val="bg1"/>
            </a:outerShdw>
          </a:effectLst>
        </p:spPr>
      </p:pic>
      <p:sp>
        <p:nvSpPr>
          <p:cNvPr id="6" name="Rectángulo 5"/>
          <p:cNvSpPr/>
          <p:nvPr/>
        </p:nvSpPr>
        <p:spPr>
          <a:xfrm>
            <a:off x="1045779" y="1403131"/>
            <a:ext cx="4188373" cy="3139321"/>
          </a:xfrm>
          <a:prstGeom prst="rect">
            <a:avLst/>
          </a:prstGeom>
        </p:spPr>
        <p:txBody>
          <a:bodyPr wrap="square">
            <a:spAutoFit/>
          </a:bodyPr>
          <a:lstStyle/>
          <a:p>
            <a:pPr algn="just"/>
            <a:r>
              <a:rPr lang="es-ES_tradnl" i="1" u="sng" dirty="0" smtClean="0">
                <a:latin typeface="Calibri" panose="020F0502020204030204" pitchFamily="34" charset="0"/>
                <a:cs typeface="Times New Roman" panose="02020603050405020304" pitchFamily="18" charset="0"/>
              </a:rPr>
              <a:t>La temperatura de Temple depende de la clase de acero;</a:t>
            </a:r>
          </a:p>
          <a:p>
            <a:pPr algn="just"/>
            <a:endParaRPr lang="es-ES_tradnl" i="1" u="sng" dirty="0">
              <a:latin typeface="Calibri" panose="020F0502020204030204" pitchFamily="34" charset="0"/>
              <a:cs typeface="Times New Roman" panose="02020603050405020304" pitchFamily="18" charset="0"/>
            </a:endParaRPr>
          </a:p>
          <a:p>
            <a:pPr marL="285750" indent="-285750" algn="just">
              <a:buFontTx/>
              <a:buChar char="-"/>
            </a:pPr>
            <a:r>
              <a:rPr lang="es-ES_tradnl" dirty="0" smtClean="0">
                <a:latin typeface="Calibri" panose="020F0502020204030204" pitchFamily="34" charset="0"/>
                <a:cs typeface="Times New Roman" panose="02020603050405020304" pitchFamily="18" charset="0"/>
              </a:rPr>
              <a:t>Aceros Duros; hasta el rojo cereza oscuro de 700ºC.</a:t>
            </a:r>
          </a:p>
          <a:p>
            <a:pPr marL="285750" indent="-285750" algn="just">
              <a:buFontTx/>
              <a:buChar char="-"/>
            </a:pPr>
            <a:endParaRPr lang="es-ES_tradnl" dirty="0">
              <a:latin typeface="Calibri" panose="020F0502020204030204" pitchFamily="34" charset="0"/>
              <a:cs typeface="Times New Roman" panose="02020603050405020304" pitchFamily="18" charset="0"/>
            </a:endParaRPr>
          </a:p>
          <a:p>
            <a:pPr marL="285750" indent="-285750" algn="just">
              <a:buFontTx/>
              <a:buChar char="-"/>
            </a:pPr>
            <a:r>
              <a:rPr lang="es-ES_tradnl" dirty="0" smtClean="0">
                <a:latin typeface="Calibri" panose="020F0502020204030204" pitchFamily="34" charset="0"/>
                <a:cs typeface="Times New Roman" panose="02020603050405020304" pitchFamily="18" charset="0"/>
              </a:rPr>
              <a:t>Aceros semiduros o de dureza media; al rojo cereza 800ºC.</a:t>
            </a:r>
          </a:p>
          <a:p>
            <a:pPr marL="285750" indent="-285750" algn="just">
              <a:buFontTx/>
              <a:buChar char="-"/>
            </a:pPr>
            <a:endParaRPr lang="es-ES_tradnl" dirty="0">
              <a:latin typeface="Calibri" panose="020F0502020204030204" pitchFamily="34" charset="0"/>
              <a:cs typeface="Times New Roman" panose="02020603050405020304" pitchFamily="18" charset="0"/>
            </a:endParaRPr>
          </a:p>
          <a:p>
            <a:pPr marL="285750" indent="-285750" algn="just">
              <a:buFontTx/>
              <a:buChar char="-"/>
            </a:pPr>
            <a:r>
              <a:rPr lang="es-ES_tradnl" dirty="0" smtClean="0">
                <a:latin typeface="Calibri" panose="020F0502020204030204" pitchFamily="34" charset="0"/>
                <a:cs typeface="Times New Roman" panose="02020603050405020304" pitchFamily="18" charset="0"/>
              </a:rPr>
              <a:t>Aceros dulces; hasta el rojo cereza claro 900ºC.</a:t>
            </a:r>
            <a:endParaRPr lang="es-ES_tradnl" dirty="0">
              <a:latin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5907669" y="748861"/>
            <a:ext cx="3963768" cy="5606814"/>
          </a:xfrm>
          <a:prstGeom prst="rect">
            <a:avLst/>
          </a:prstGeom>
        </p:spPr>
      </p:pic>
      <p:pic>
        <p:nvPicPr>
          <p:cNvPr id="8" name="Imagen 7"/>
          <p:cNvPicPr>
            <a:picLocks noChangeAspect="1"/>
          </p:cNvPicPr>
          <p:nvPr/>
        </p:nvPicPr>
        <p:blipFill>
          <a:blip r:embed="rId4"/>
          <a:stretch>
            <a:fillRect/>
          </a:stretch>
        </p:blipFill>
        <p:spPr>
          <a:xfrm>
            <a:off x="2346873" y="4846201"/>
            <a:ext cx="1566479" cy="1566479"/>
          </a:xfrm>
          <a:prstGeom prst="rect">
            <a:avLst/>
          </a:prstGeom>
        </p:spPr>
      </p:pic>
      <p:sp>
        <p:nvSpPr>
          <p:cNvPr id="9" name="CuadroTexto 8"/>
          <p:cNvSpPr txBox="1"/>
          <p:nvPr/>
        </p:nvSpPr>
        <p:spPr>
          <a:xfrm>
            <a:off x="4027306" y="5367830"/>
            <a:ext cx="1320800" cy="523220"/>
          </a:xfrm>
          <a:prstGeom prst="rect">
            <a:avLst/>
          </a:prstGeom>
          <a:noFill/>
        </p:spPr>
        <p:txBody>
          <a:bodyPr wrap="square" rtlCol="0">
            <a:spAutoFit/>
          </a:bodyPr>
          <a:lstStyle/>
          <a:p>
            <a:r>
              <a:rPr lang="es-ES" sz="1400" dirty="0" smtClean="0"/>
              <a:t>Pirómetro</a:t>
            </a:r>
          </a:p>
          <a:p>
            <a:r>
              <a:rPr lang="es-ES" sz="1400" dirty="0"/>
              <a:t>ó</a:t>
            </a:r>
            <a:r>
              <a:rPr lang="es-ES" sz="1400" dirty="0" smtClean="0"/>
              <a:t>ptico</a:t>
            </a:r>
            <a:endParaRPr lang="es-ES" sz="1400" dirty="0"/>
          </a:p>
        </p:txBody>
      </p:sp>
    </p:spTree>
    <p:extLst>
      <p:ext uri="{BB962C8B-B14F-4D97-AF65-F5344CB8AC3E}">
        <p14:creationId xmlns:p14="http://schemas.microsoft.com/office/powerpoint/2010/main" val="721660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431000" y="282477"/>
            <a:ext cx="682811" cy="932769"/>
          </a:xfrm>
          <a:prstGeom prst="rect">
            <a:avLst/>
          </a:prstGeom>
          <a:effectLst>
            <a:outerShdw blurRad="50800" dist="50800" dir="5400000" algn="ctr" rotWithShape="0">
              <a:schemeClr val="bg1"/>
            </a:outerShdw>
          </a:effectLst>
        </p:spPr>
      </p:pic>
      <p:sp>
        <p:nvSpPr>
          <p:cNvPr id="5" name="Título 1"/>
          <p:cNvSpPr txBox="1">
            <a:spLocks/>
          </p:cNvSpPr>
          <p:nvPr/>
        </p:nvSpPr>
        <p:spPr>
          <a:xfrm>
            <a:off x="1045779" y="748861"/>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latin typeface="Arial" panose="020B0604020202020204" pitchFamily="34" charset="0"/>
                <a:cs typeface="Arial" panose="020B0604020202020204" pitchFamily="34" charset="0"/>
              </a:rPr>
              <a:t>Temple Continuación</a:t>
            </a:r>
            <a:endParaRPr lang="es-ES" sz="2800" dirty="0">
              <a:latin typeface="Arial" panose="020B0604020202020204" pitchFamily="34" charset="0"/>
              <a:cs typeface="Arial" panose="020B0604020202020204" pitchFamily="34" charset="0"/>
            </a:endParaRPr>
          </a:p>
        </p:txBody>
      </p:sp>
      <p:sp>
        <p:nvSpPr>
          <p:cNvPr id="6" name="Rectángulo 5"/>
          <p:cNvSpPr/>
          <p:nvPr/>
        </p:nvSpPr>
        <p:spPr>
          <a:xfrm>
            <a:off x="1045779" y="1403131"/>
            <a:ext cx="4945118" cy="4247317"/>
          </a:xfrm>
          <a:prstGeom prst="rect">
            <a:avLst/>
          </a:prstGeom>
        </p:spPr>
        <p:txBody>
          <a:bodyPr wrap="square">
            <a:spAutoFit/>
          </a:bodyPr>
          <a:lstStyle/>
          <a:p>
            <a:pPr algn="just"/>
            <a:r>
              <a:rPr lang="es-ES_tradnl" i="1" u="sng" dirty="0" smtClean="0">
                <a:latin typeface="Calibri" panose="020F0502020204030204" pitchFamily="34" charset="0"/>
                <a:cs typeface="Times New Roman" panose="02020603050405020304" pitchFamily="18" charset="0"/>
              </a:rPr>
              <a:t>Fluidos para el Temple;</a:t>
            </a:r>
          </a:p>
          <a:p>
            <a:pPr algn="just"/>
            <a:endParaRPr lang="es-ES_tradnl" i="1" dirty="0" smtClean="0">
              <a:latin typeface="Calibri" panose="020F0502020204030204" pitchFamily="34" charset="0"/>
              <a:cs typeface="Times New Roman" panose="02020603050405020304" pitchFamily="18" charset="0"/>
            </a:endParaRPr>
          </a:p>
          <a:p>
            <a:pPr algn="just"/>
            <a:r>
              <a:rPr lang="es-ES_tradnl" dirty="0">
                <a:latin typeface="Calibri" panose="020F0502020204030204" pitchFamily="34" charset="0"/>
                <a:cs typeface="Times New Roman" panose="02020603050405020304" pitchFamily="18" charset="0"/>
              </a:rPr>
              <a:t> </a:t>
            </a:r>
            <a:r>
              <a:rPr lang="es-ES_tradnl" dirty="0" smtClean="0">
                <a:latin typeface="Calibri" panose="020F0502020204030204" pitchFamily="34" charset="0"/>
                <a:cs typeface="Times New Roman" panose="02020603050405020304" pitchFamily="18" charset="0"/>
              </a:rPr>
              <a:t>           El medio de enfriamiento es un factor que influye en el temple.</a:t>
            </a:r>
          </a:p>
          <a:p>
            <a:pPr algn="just"/>
            <a:r>
              <a:rPr lang="es-ES_tradnl" dirty="0">
                <a:latin typeface="Calibri" panose="020F0502020204030204" pitchFamily="34" charset="0"/>
                <a:cs typeface="Times New Roman" panose="02020603050405020304" pitchFamily="18" charset="0"/>
              </a:rPr>
              <a:t> </a:t>
            </a:r>
            <a:r>
              <a:rPr lang="es-ES_tradnl" dirty="0" smtClean="0">
                <a:latin typeface="Calibri" panose="020F0502020204030204" pitchFamily="34" charset="0"/>
                <a:cs typeface="Times New Roman" panose="02020603050405020304" pitchFamily="18" charset="0"/>
              </a:rPr>
              <a:t>           Los medios para el enfriamiento pueden ser solidos, líquidos o gaseosos:</a:t>
            </a:r>
          </a:p>
          <a:p>
            <a:pPr algn="just"/>
            <a:endParaRPr lang="es-ES_tradnl" dirty="0">
              <a:latin typeface="Calibri" panose="020F0502020204030204" pitchFamily="34" charset="0"/>
              <a:cs typeface="Times New Roman" panose="02020603050405020304" pitchFamily="18" charset="0"/>
            </a:endParaRPr>
          </a:p>
          <a:p>
            <a:pPr marL="285750" indent="-285750" algn="just">
              <a:buFontTx/>
              <a:buChar char="-"/>
            </a:pPr>
            <a:r>
              <a:rPr lang="es-ES_tradnl" dirty="0" smtClean="0">
                <a:latin typeface="Calibri" panose="020F0502020204030204" pitchFamily="34" charset="0"/>
                <a:cs typeface="Times New Roman" panose="02020603050405020304" pitchFamily="18" charset="0"/>
              </a:rPr>
              <a:t>Agua, a temperatura no superior de 20ºC.</a:t>
            </a:r>
          </a:p>
          <a:p>
            <a:pPr marL="285750" indent="-285750" algn="just">
              <a:buFontTx/>
              <a:buChar char="-"/>
            </a:pPr>
            <a:r>
              <a:rPr lang="es-ES_tradnl" dirty="0" smtClean="0">
                <a:latin typeface="Calibri" panose="020F0502020204030204" pitchFamily="34" charset="0"/>
                <a:cs typeface="Times New Roman" panose="02020603050405020304" pitchFamily="18" charset="0"/>
              </a:rPr>
              <a:t>Aceite, de origen mineral para aceros de alto porcentaje de carbono o aceros aleados.</a:t>
            </a:r>
          </a:p>
          <a:p>
            <a:pPr marL="285750" indent="-285750" algn="just">
              <a:buFontTx/>
              <a:buChar char="-"/>
            </a:pPr>
            <a:r>
              <a:rPr lang="es-ES_tradnl" dirty="0" smtClean="0">
                <a:latin typeface="Calibri" panose="020F0502020204030204" pitchFamily="34" charset="0"/>
                <a:cs typeface="Times New Roman" panose="02020603050405020304" pitchFamily="18" charset="0"/>
              </a:rPr>
              <a:t>Sales (cloruros, nitratos) o metales fundidos (mercurio, plomo).</a:t>
            </a:r>
          </a:p>
          <a:p>
            <a:pPr marL="285750" indent="-285750" algn="just">
              <a:buFontTx/>
              <a:buChar char="-"/>
            </a:pPr>
            <a:r>
              <a:rPr lang="es-ES_tradnl" dirty="0" smtClean="0">
                <a:latin typeface="Calibri" panose="020F0502020204030204" pitchFamily="34" charset="0"/>
                <a:cs typeface="Times New Roman" panose="02020603050405020304" pitchFamily="18" charset="0"/>
              </a:rPr>
              <a:t>Gases, es un medio eficaz en piezas de auto temple.</a:t>
            </a:r>
            <a:endParaRPr lang="es-ES_tradnl" dirty="0">
              <a:latin typeface="Calibri" panose="020F0502020204030204" pitchFamily="34" charset="0"/>
              <a:cs typeface="Times New Roman" panose="02020603050405020304" pitchFamily="18" charset="0"/>
            </a:endParaRPr>
          </a:p>
          <a:p>
            <a:pPr algn="just"/>
            <a:r>
              <a:rPr lang="es-ES_tradnl" i="1" dirty="0" smtClean="0">
                <a:latin typeface="Calibri" panose="020F0502020204030204" pitchFamily="34" charset="0"/>
                <a:cs typeface="Times New Roman" panose="02020603050405020304" pitchFamily="18" charset="0"/>
              </a:rPr>
              <a:t> </a:t>
            </a:r>
            <a:endParaRPr lang="es-ES_tradnl" i="1" dirty="0">
              <a:latin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7402050" y="1679962"/>
            <a:ext cx="3028950" cy="1514475"/>
          </a:xfrm>
          <a:prstGeom prst="rect">
            <a:avLst/>
          </a:prstGeom>
        </p:spPr>
      </p:pic>
      <p:pic>
        <p:nvPicPr>
          <p:cNvPr id="8" name="Imagen 7"/>
          <p:cNvPicPr>
            <a:picLocks noChangeAspect="1"/>
          </p:cNvPicPr>
          <p:nvPr/>
        </p:nvPicPr>
        <p:blipFill>
          <a:blip r:embed="rId4"/>
          <a:stretch>
            <a:fillRect/>
          </a:stretch>
        </p:blipFill>
        <p:spPr>
          <a:xfrm>
            <a:off x="7685254" y="3194437"/>
            <a:ext cx="2462541" cy="1383534"/>
          </a:xfrm>
          <a:prstGeom prst="rect">
            <a:avLst/>
          </a:prstGeom>
        </p:spPr>
      </p:pic>
      <p:pic>
        <p:nvPicPr>
          <p:cNvPr id="9" name="Imagen 8"/>
          <p:cNvPicPr>
            <a:picLocks noChangeAspect="1"/>
          </p:cNvPicPr>
          <p:nvPr/>
        </p:nvPicPr>
        <p:blipFill>
          <a:blip r:embed="rId5"/>
          <a:stretch>
            <a:fillRect/>
          </a:stretch>
        </p:blipFill>
        <p:spPr>
          <a:xfrm>
            <a:off x="7402050" y="4579892"/>
            <a:ext cx="3028950" cy="1514475"/>
          </a:xfrm>
          <a:prstGeom prst="rect">
            <a:avLst/>
          </a:prstGeom>
        </p:spPr>
      </p:pic>
    </p:spTree>
    <p:extLst>
      <p:ext uri="{BB962C8B-B14F-4D97-AF65-F5344CB8AC3E}">
        <p14:creationId xmlns:p14="http://schemas.microsoft.com/office/powerpoint/2010/main" val="1830152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431000" y="282477"/>
            <a:ext cx="682811" cy="932769"/>
          </a:xfrm>
          <a:prstGeom prst="rect">
            <a:avLst/>
          </a:prstGeom>
          <a:effectLst>
            <a:outerShdw blurRad="50800" dist="50800" dir="5400000" algn="ctr" rotWithShape="0">
              <a:schemeClr val="bg1"/>
            </a:outerShdw>
          </a:effectLst>
        </p:spPr>
      </p:pic>
      <p:sp>
        <p:nvSpPr>
          <p:cNvPr id="5" name="Título 1"/>
          <p:cNvSpPr txBox="1">
            <a:spLocks/>
          </p:cNvSpPr>
          <p:nvPr/>
        </p:nvSpPr>
        <p:spPr>
          <a:xfrm>
            <a:off x="1045779" y="748861"/>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latin typeface="Arial" panose="020B0604020202020204" pitchFamily="34" charset="0"/>
                <a:cs typeface="Arial" panose="020B0604020202020204" pitchFamily="34" charset="0"/>
              </a:rPr>
              <a:t>Temple Continuación</a:t>
            </a:r>
            <a:endParaRPr lang="es-ES" sz="2800" dirty="0">
              <a:latin typeface="Arial" panose="020B0604020202020204" pitchFamily="34" charset="0"/>
              <a:cs typeface="Arial" panose="020B0604020202020204" pitchFamily="34" charset="0"/>
            </a:endParaRPr>
          </a:p>
        </p:txBody>
      </p:sp>
      <p:sp>
        <p:nvSpPr>
          <p:cNvPr id="6" name="Rectángulo 5"/>
          <p:cNvSpPr/>
          <p:nvPr/>
        </p:nvSpPr>
        <p:spPr>
          <a:xfrm>
            <a:off x="320566" y="1403131"/>
            <a:ext cx="6632028" cy="5078313"/>
          </a:xfrm>
          <a:prstGeom prst="rect">
            <a:avLst/>
          </a:prstGeom>
        </p:spPr>
        <p:txBody>
          <a:bodyPr wrap="square">
            <a:spAutoFit/>
          </a:bodyPr>
          <a:lstStyle/>
          <a:p>
            <a:pPr algn="just"/>
            <a:r>
              <a:rPr lang="es-ES_tradnl" i="1" u="sng" dirty="0" smtClean="0">
                <a:latin typeface="Calibri" panose="020F0502020204030204" pitchFamily="34" charset="0"/>
                <a:cs typeface="Times New Roman" panose="02020603050405020304" pitchFamily="18" charset="0"/>
              </a:rPr>
              <a:t>Tipos de Temple;</a:t>
            </a:r>
          </a:p>
          <a:p>
            <a:pPr algn="just"/>
            <a:endParaRPr lang="es-ES_tradnl" i="1" dirty="0" smtClean="0">
              <a:latin typeface="Calibri" panose="020F0502020204030204" pitchFamily="34" charset="0"/>
              <a:cs typeface="Times New Roman" panose="02020603050405020304" pitchFamily="18" charset="0"/>
            </a:endParaRPr>
          </a:p>
          <a:p>
            <a:pPr marL="342900" indent="-342900" algn="just">
              <a:buFont typeface="+mj-lt"/>
              <a:buAutoNum type="alphaLcParenR"/>
            </a:pPr>
            <a:r>
              <a:rPr lang="es-ES_tradnl" i="1" dirty="0" smtClean="0">
                <a:latin typeface="Calibri" panose="020F0502020204030204" pitchFamily="34" charset="0"/>
                <a:cs typeface="Times New Roman" panose="02020603050405020304" pitchFamily="18" charset="0"/>
              </a:rPr>
              <a:t>Temple estructural o </a:t>
            </a:r>
            <a:r>
              <a:rPr lang="es-ES_tradnl" i="1" dirty="0">
                <a:latin typeface="Calibri" panose="020F0502020204030204" pitchFamily="34" charset="0"/>
                <a:cs typeface="Times New Roman" panose="02020603050405020304" pitchFamily="18" charset="0"/>
              </a:rPr>
              <a:t>M</a:t>
            </a:r>
            <a:r>
              <a:rPr lang="es-ES_tradnl" i="1" dirty="0" smtClean="0">
                <a:latin typeface="Calibri" panose="020F0502020204030204" pitchFamily="34" charset="0"/>
                <a:cs typeface="Times New Roman" panose="02020603050405020304" pitchFamily="18" charset="0"/>
              </a:rPr>
              <a:t>artensítico; </a:t>
            </a:r>
            <a:r>
              <a:rPr lang="es-ES_tradnl" dirty="0" smtClean="0">
                <a:latin typeface="Calibri" panose="020F0502020204030204" pitchFamily="34" charset="0"/>
                <a:cs typeface="Times New Roman" panose="02020603050405020304" pitchFamily="18" charset="0"/>
              </a:rPr>
              <a:t>es debido a que el constituyente final es la </a:t>
            </a:r>
            <a:r>
              <a:rPr lang="es-ES_tradnl" u="sng" dirty="0">
                <a:latin typeface="Calibri" panose="020F0502020204030204" pitchFamily="34" charset="0"/>
                <a:cs typeface="Times New Roman" panose="02020603050405020304" pitchFamily="18" charset="0"/>
              </a:rPr>
              <a:t>M</a:t>
            </a:r>
            <a:r>
              <a:rPr lang="es-ES_tradnl" u="sng" dirty="0" smtClean="0">
                <a:latin typeface="Calibri" panose="020F0502020204030204" pitchFamily="34" charset="0"/>
                <a:cs typeface="Times New Roman" panose="02020603050405020304" pitchFamily="18" charset="0"/>
              </a:rPr>
              <a:t>artensita</a:t>
            </a:r>
            <a:r>
              <a:rPr lang="es-ES_tradnl" dirty="0" smtClean="0">
                <a:latin typeface="Calibri" panose="020F0502020204030204" pitchFamily="34" charset="0"/>
                <a:cs typeface="Times New Roman" panose="02020603050405020304" pitchFamily="18" charset="0"/>
              </a:rPr>
              <a:t> si el acero posee menos de 0,89% de C (Acero </a:t>
            </a:r>
            <a:r>
              <a:rPr lang="es-ES_tradnl" dirty="0" err="1" smtClean="0">
                <a:latin typeface="Calibri" panose="020F0502020204030204" pitchFamily="34" charset="0"/>
                <a:cs typeface="Times New Roman" panose="02020603050405020304" pitchFamily="18" charset="0"/>
              </a:rPr>
              <a:t>Hipoeutectoide</a:t>
            </a:r>
            <a:r>
              <a:rPr lang="es-ES_tradnl" dirty="0" smtClean="0">
                <a:latin typeface="Calibri" panose="020F0502020204030204" pitchFamily="34" charset="0"/>
                <a:cs typeface="Times New Roman" panose="02020603050405020304" pitchFamily="18" charset="0"/>
              </a:rPr>
              <a:t>) o </a:t>
            </a:r>
            <a:r>
              <a:rPr lang="es-ES_tradnl" u="sng" dirty="0" smtClean="0">
                <a:latin typeface="Calibri" panose="020F0502020204030204" pitchFamily="34" charset="0"/>
                <a:cs typeface="Times New Roman" panose="02020603050405020304" pitchFamily="18" charset="0"/>
              </a:rPr>
              <a:t>Cementita</a:t>
            </a:r>
            <a:r>
              <a:rPr lang="es-ES_tradnl" dirty="0" smtClean="0">
                <a:latin typeface="Calibri" panose="020F0502020204030204" pitchFamily="34" charset="0"/>
                <a:cs typeface="Times New Roman" panose="02020603050405020304" pitchFamily="18" charset="0"/>
              </a:rPr>
              <a:t> si es </a:t>
            </a:r>
            <a:r>
              <a:rPr lang="es-ES_tradnl" dirty="0" err="1" smtClean="0">
                <a:latin typeface="Calibri" panose="020F0502020204030204" pitchFamily="34" charset="0"/>
                <a:cs typeface="Times New Roman" panose="02020603050405020304" pitchFamily="18" charset="0"/>
              </a:rPr>
              <a:t>Hipereutectoide</a:t>
            </a:r>
            <a:r>
              <a:rPr lang="es-ES_tradnl" dirty="0">
                <a:latin typeface="Calibri" panose="020F0502020204030204" pitchFamily="34" charset="0"/>
                <a:cs typeface="Times New Roman" panose="02020603050405020304" pitchFamily="18" charset="0"/>
              </a:rPr>
              <a:t> </a:t>
            </a:r>
            <a:r>
              <a:rPr lang="es-ES_tradnl" dirty="0" smtClean="0">
                <a:latin typeface="Calibri" panose="020F0502020204030204" pitchFamily="34" charset="0"/>
                <a:cs typeface="Times New Roman" panose="02020603050405020304" pitchFamily="18" charset="0"/>
              </a:rPr>
              <a:t>(más del 0,89% de C).</a:t>
            </a:r>
          </a:p>
          <a:p>
            <a:pPr marL="342900" indent="-342900" algn="just">
              <a:buFont typeface="+mj-lt"/>
              <a:buAutoNum type="alphaLcParenR"/>
            </a:pPr>
            <a:endParaRPr lang="es-ES_tradnl" i="1" dirty="0" smtClean="0">
              <a:latin typeface="Calibri" panose="020F0502020204030204" pitchFamily="34" charset="0"/>
              <a:cs typeface="Times New Roman" panose="02020603050405020304" pitchFamily="18" charset="0"/>
            </a:endParaRPr>
          </a:p>
          <a:p>
            <a:pPr marL="342900" indent="-342900" algn="just">
              <a:buFont typeface="+mj-lt"/>
              <a:buAutoNum type="alphaLcParenR"/>
            </a:pPr>
            <a:r>
              <a:rPr lang="es-ES_tradnl" i="1" dirty="0" err="1" smtClean="0">
                <a:latin typeface="Calibri" panose="020F0502020204030204" pitchFamily="34" charset="0"/>
                <a:cs typeface="Times New Roman" panose="02020603050405020304" pitchFamily="18" charset="0"/>
              </a:rPr>
              <a:t>Martempering</a:t>
            </a:r>
            <a:r>
              <a:rPr lang="es-ES_tradnl" i="1" dirty="0" smtClean="0">
                <a:latin typeface="Calibri" panose="020F0502020204030204" pitchFamily="34" charset="0"/>
                <a:cs typeface="Times New Roman" panose="02020603050405020304" pitchFamily="18" charset="0"/>
              </a:rPr>
              <a:t>; </a:t>
            </a:r>
            <a:r>
              <a:rPr lang="es-ES_tradnl" dirty="0" smtClean="0">
                <a:latin typeface="Calibri" panose="020F0502020204030204" pitchFamily="34" charset="0"/>
                <a:cs typeface="Times New Roman" panose="02020603050405020304" pitchFamily="18" charset="0"/>
              </a:rPr>
              <a:t>surge de un enfriamiento escalonado o temple a dos tiempos, desde la temperatura de austenización se lo enfría rápidamente en un baño de sales hasta la temperatura de inicio de la transformación de la austenita en </a:t>
            </a:r>
            <a:r>
              <a:rPr lang="es-ES_tradnl" dirty="0">
                <a:latin typeface="Calibri" panose="020F0502020204030204" pitchFamily="34" charset="0"/>
                <a:cs typeface="Times New Roman" panose="02020603050405020304" pitchFamily="18" charset="0"/>
              </a:rPr>
              <a:t>M</a:t>
            </a:r>
            <a:r>
              <a:rPr lang="es-ES_tradnl" dirty="0" smtClean="0">
                <a:latin typeface="Calibri" panose="020F0502020204030204" pitchFamily="34" charset="0"/>
                <a:cs typeface="Times New Roman" panose="02020603050405020304" pitchFamily="18" charset="0"/>
              </a:rPr>
              <a:t>artensita manteniendo la temperatura hasta </a:t>
            </a:r>
            <a:r>
              <a:rPr lang="es-ES_tradnl" dirty="0" smtClean="0">
                <a:latin typeface="Calibri" panose="020F0502020204030204" pitchFamily="34" charset="0"/>
                <a:cs typeface="Times New Roman" panose="02020603050405020304" pitchFamily="18" charset="0"/>
              </a:rPr>
              <a:t>que toda la masa adquiera la misma, enfriando a continuación al aire. Se aplica a herramientas, rodamientos, engranajes, etc.</a:t>
            </a:r>
          </a:p>
          <a:p>
            <a:pPr marL="342900" indent="-342900" algn="just">
              <a:buFont typeface="+mj-lt"/>
              <a:buAutoNum type="alphaLcParenR"/>
            </a:pPr>
            <a:r>
              <a:rPr lang="es-ES_tradnl" dirty="0" err="1" smtClean="0">
                <a:latin typeface="Calibri" panose="020F0502020204030204" pitchFamily="34" charset="0"/>
                <a:cs typeface="Times New Roman" panose="02020603050405020304" pitchFamily="18" charset="0"/>
              </a:rPr>
              <a:t>Austempering</a:t>
            </a:r>
            <a:r>
              <a:rPr lang="es-ES_tradnl" dirty="0" smtClean="0">
                <a:latin typeface="Calibri" panose="020F0502020204030204" pitchFamily="34" charset="0"/>
                <a:cs typeface="Times New Roman" panose="02020603050405020304" pitchFamily="18" charset="0"/>
              </a:rPr>
              <a:t>; es escalonado como el anterior pero la temperatura de mantenimiento (isotérmico) es más </a:t>
            </a:r>
            <a:r>
              <a:rPr lang="es-ES_tradnl" dirty="0" smtClean="0">
                <a:latin typeface="Calibri" panose="020F0502020204030204" pitchFamily="34" charset="0"/>
                <a:cs typeface="Times New Roman" panose="02020603050405020304" pitchFamily="18" charset="0"/>
              </a:rPr>
              <a:t>elevada (250 a 400ºC) </a:t>
            </a:r>
            <a:r>
              <a:rPr lang="es-ES_tradnl" dirty="0" smtClean="0">
                <a:latin typeface="Calibri" panose="020F0502020204030204" pitchFamily="34" charset="0"/>
                <a:cs typeface="Times New Roman" panose="02020603050405020304" pitchFamily="18" charset="0"/>
              </a:rPr>
              <a:t>y la </a:t>
            </a:r>
            <a:r>
              <a:rPr lang="es-ES_tradnl" dirty="0" smtClean="0">
                <a:latin typeface="Calibri" panose="020F0502020204030204" pitchFamily="34" charset="0"/>
                <a:cs typeface="Times New Roman" panose="02020603050405020304" pitchFamily="18" charset="0"/>
              </a:rPr>
              <a:t>Austenita </a:t>
            </a:r>
            <a:r>
              <a:rPr lang="es-ES_tradnl" dirty="0" smtClean="0">
                <a:latin typeface="Calibri" panose="020F0502020204030204" pitchFamily="34" charset="0"/>
                <a:cs typeface="Times New Roman" panose="02020603050405020304" pitchFamily="18" charset="0"/>
              </a:rPr>
              <a:t>se transforma en Bainita, se aplica a resortes, alambres y piezas pequeñas.</a:t>
            </a:r>
            <a:endParaRPr lang="es-ES_tradnl" dirty="0">
              <a:latin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7084892" y="2045164"/>
            <a:ext cx="4028919" cy="3418477"/>
          </a:xfrm>
          <a:prstGeom prst="rect">
            <a:avLst/>
          </a:prstGeom>
        </p:spPr>
      </p:pic>
      <p:pic>
        <p:nvPicPr>
          <p:cNvPr id="7" name="Imagen 6"/>
          <p:cNvPicPr>
            <a:picLocks noChangeAspect="1"/>
          </p:cNvPicPr>
          <p:nvPr/>
        </p:nvPicPr>
        <p:blipFill>
          <a:blip r:embed="rId4"/>
          <a:stretch>
            <a:fillRect/>
          </a:stretch>
        </p:blipFill>
        <p:spPr>
          <a:xfrm>
            <a:off x="7084891" y="1980540"/>
            <a:ext cx="4028919" cy="4010025"/>
          </a:xfrm>
          <a:prstGeom prst="rect">
            <a:avLst/>
          </a:prstGeom>
        </p:spPr>
      </p:pic>
    </p:spTree>
    <p:extLst>
      <p:ext uri="{BB962C8B-B14F-4D97-AF65-F5344CB8AC3E}">
        <p14:creationId xmlns:p14="http://schemas.microsoft.com/office/powerpoint/2010/main" val="1996162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431000" y="282477"/>
            <a:ext cx="682811" cy="932769"/>
          </a:xfrm>
          <a:prstGeom prst="rect">
            <a:avLst/>
          </a:prstGeom>
          <a:effectLst>
            <a:outerShdw blurRad="50800" dist="50800" dir="5400000" algn="ctr" rotWithShape="0">
              <a:schemeClr val="bg1"/>
            </a:outerShdw>
          </a:effectLst>
        </p:spPr>
      </p:pic>
      <p:sp>
        <p:nvSpPr>
          <p:cNvPr id="5" name="Título 1"/>
          <p:cNvSpPr txBox="1">
            <a:spLocks/>
          </p:cNvSpPr>
          <p:nvPr/>
        </p:nvSpPr>
        <p:spPr>
          <a:xfrm>
            <a:off x="1045779" y="748861"/>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latin typeface="Arial" panose="020B0604020202020204" pitchFamily="34" charset="0"/>
                <a:cs typeface="Arial" panose="020B0604020202020204" pitchFamily="34" charset="0"/>
              </a:rPr>
              <a:t>Temple Continuación, clasificación.</a:t>
            </a:r>
            <a:endParaRPr lang="es-ES" sz="2800" dirty="0">
              <a:latin typeface="Arial" panose="020B0604020202020204" pitchFamily="34" charset="0"/>
              <a:cs typeface="Arial" panose="020B0604020202020204" pitchFamily="34" charset="0"/>
            </a:endParaRPr>
          </a:p>
        </p:txBody>
      </p:sp>
      <p:sp>
        <p:nvSpPr>
          <p:cNvPr id="6" name="Rectángulo 5"/>
          <p:cNvSpPr/>
          <p:nvPr/>
        </p:nvSpPr>
        <p:spPr>
          <a:xfrm>
            <a:off x="1250731" y="1403131"/>
            <a:ext cx="3762704" cy="3693319"/>
          </a:xfrm>
          <a:prstGeom prst="rect">
            <a:avLst/>
          </a:prstGeom>
        </p:spPr>
        <p:txBody>
          <a:bodyPr wrap="square">
            <a:spAutoFit/>
          </a:bodyPr>
          <a:lstStyle/>
          <a:p>
            <a:pPr algn="just"/>
            <a:r>
              <a:rPr lang="es-ES_tradnl" i="1" u="sng" dirty="0" smtClean="0">
                <a:latin typeface="Calibri" panose="020F0502020204030204" pitchFamily="34" charset="0"/>
                <a:cs typeface="Times New Roman" panose="02020603050405020304" pitchFamily="18" charset="0"/>
              </a:rPr>
              <a:t>Según el modo de enfriamiento;</a:t>
            </a:r>
          </a:p>
          <a:p>
            <a:pPr algn="just"/>
            <a:endParaRPr lang="es-ES_tradnl" i="1" dirty="0" smtClean="0">
              <a:latin typeface="Calibri" panose="020F0502020204030204" pitchFamily="34" charset="0"/>
              <a:cs typeface="Times New Roman" panose="02020603050405020304" pitchFamily="18" charset="0"/>
            </a:endParaRPr>
          </a:p>
          <a:p>
            <a:pPr marL="342900" indent="-342900" algn="just">
              <a:buFont typeface="+mj-lt"/>
              <a:buAutoNum type="alphaLcParenR"/>
            </a:pPr>
            <a:r>
              <a:rPr lang="es-ES_tradnl" i="1" dirty="0" smtClean="0">
                <a:latin typeface="Calibri" panose="020F0502020204030204" pitchFamily="34" charset="0"/>
                <a:cs typeface="Times New Roman" panose="02020603050405020304" pitchFamily="18" charset="0"/>
              </a:rPr>
              <a:t>Temple al aire (en calma).</a:t>
            </a:r>
          </a:p>
          <a:p>
            <a:pPr marL="342900" indent="-342900" algn="just">
              <a:buFont typeface="+mj-lt"/>
              <a:buAutoNum type="alphaLcParenR"/>
            </a:pPr>
            <a:r>
              <a:rPr lang="es-ES_tradnl" i="1" dirty="0" smtClean="0">
                <a:latin typeface="Calibri" panose="020F0502020204030204" pitchFamily="34" charset="0"/>
                <a:cs typeface="Times New Roman" panose="02020603050405020304" pitchFamily="18" charset="0"/>
              </a:rPr>
              <a:t>Temple en niebla.</a:t>
            </a:r>
          </a:p>
          <a:p>
            <a:pPr marL="342900" indent="-342900" algn="just">
              <a:buFont typeface="+mj-lt"/>
              <a:buAutoNum type="alphaLcParenR"/>
            </a:pPr>
            <a:r>
              <a:rPr lang="es-ES_tradnl" i="1" dirty="0" smtClean="0">
                <a:latin typeface="Calibri" panose="020F0502020204030204" pitchFamily="34" charset="0"/>
                <a:cs typeface="Times New Roman" panose="02020603050405020304" pitchFamily="18" charset="0"/>
              </a:rPr>
              <a:t>Temple por aspersión o rociado.</a:t>
            </a:r>
          </a:p>
          <a:p>
            <a:pPr marL="342900" indent="-342900" algn="just">
              <a:buFont typeface="+mj-lt"/>
              <a:buAutoNum type="alphaLcParenR"/>
            </a:pPr>
            <a:r>
              <a:rPr lang="es-ES_tradnl" i="1" dirty="0" smtClean="0">
                <a:latin typeface="Calibri" panose="020F0502020204030204" pitchFamily="34" charset="0"/>
                <a:cs typeface="Times New Roman" panose="02020603050405020304" pitchFamily="18" charset="0"/>
              </a:rPr>
              <a:t>Temple en aceite.</a:t>
            </a:r>
          </a:p>
          <a:p>
            <a:pPr marL="342900" indent="-342900" algn="just">
              <a:buFont typeface="+mj-lt"/>
              <a:buAutoNum type="alphaLcParenR"/>
            </a:pPr>
            <a:r>
              <a:rPr lang="es-ES_tradnl" i="1" dirty="0" smtClean="0">
                <a:latin typeface="Calibri" panose="020F0502020204030204" pitchFamily="34" charset="0"/>
                <a:cs typeface="Times New Roman" panose="02020603050405020304" pitchFamily="18" charset="0"/>
              </a:rPr>
              <a:t>Temple en agua.</a:t>
            </a:r>
          </a:p>
          <a:p>
            <a:pPr marL="342900" indent="-342900" algn="just">
              <a:buFont typeface="+mj-lt"/>
              <a:buAutoNum type="alphaLcParenR"/>
            </a:pPr>
            <a:r>
              <a:rPr lang="es-ES_tradnl" i="1" dirty="0" smtClean="0">
                <a:latin typeface="Calibri" panose="020F0502020204030204" pitchFamily="34" charset="0"/>
                <a:cs typeface="Times New Roman" panose="02020603050405020304" pitchFamily="18" charset="0"/>
              </a:rPr>
              <a:t>Temple en solución salina.</a:t>
            </a:r>
          </a:p>
          <a:p>
            <a:pPr marL="342900" indent="-342900" algn="just">
              <a:buFont typeface="+mj-lt"/>
              <a:buAutoNum type="alphaLcParenR"/>
            </a:pPr>
            <a:r>
              <a:rPr lang="es-ES_tradnl" i="1" dirty="0" smtClean="0">
                <a:latin typeface="Calibri" panose="020F0502020204030204" pitchFamily="34" charset="0"/>
                <a:cs typeface="Times New Roman" panose="02020603050405020304" pitchFamily="18" charset="0"/>
              </a:rPr>
              <a:t>Temple en agua con aditivos.</a:t>
            </a:r>
          </a:p>
          <a:p>
            <a:pPr marL="342900" indent="-342900" algn="just">
              <a:buFont typeface="+mj-lt"/>
              <a:buAutoNum type="alphaLcParenR"/>
            </a:pPr>
            <a:r>
              <a:rPr lang="es-ES_tradnl" i="1" dirty="0" smtClean="0">
                <a:latin typeface="Calibri" panose="020F0502020204030204" pitchFamily="34" charset="0"/>
                <a:cs typeface="Times New Roman" panose="02020603050405020304" pitchFamily="18" charset="0"/>
              </a:rPr>
              <a:t>Temple en baño de plomo o de otro metal.</a:t>
            </a:r>
          </a:p>
          <a:p>
            <a:pPr marL="342900" indent="-342900" algn="just">
              <a:buFont typeface="+mj-lt"/>
              <a:buAutoNum type="alphaLcParenR"/>
            </a:pPr>
            <a:r>
              <a:rPr lang="es-ES_tradnl" i="1" dirty="0" smtClean="0">
                <a:latin typeface="Calibri" panose="020F0502020204030204" pitchFamily="34" charset="0"/>
                <a:cs typeface="Times New Roman" panose="02020603050405020304" pitchFamily="18" charset="0"/>
              </a:rPr>
              <a:t>Temple en baños de sales.</a:t>
            </a:r>
          </a:p>
          <a:p>
            <a:pPr marL="342900" indent="-342900" algn="just">
              <a:buFont typeface="+mj-lt"/>
              <a:buAutoNum type="alphaLcParenR"/>
            </a:pPr>
            <a:r>
              <a:rPr lang="es-ES_tradnl" i="1" dirty="0" smtClean="0">
                <a:latin typeface="Calibri" panose="020F0502020204030204" pitchFamily="34" charset="0"/>
                <a:cs typeface="Times New Roman" panose="02020603050405020304" pitchFamily="18" charset="0"/>
              </a:rPr>
              <a:t>Temple en matrices metálicas.</a:t>
            </a:r>
            <a:endParaRPr lang="es-ES_tradnl" dirty="0">
              <a:latin typeface="Calibri" panose="020F0502020204030204" pitchFamily="34" charset="0"/>
              <a:cs typeface="Times New Roman" panose="02020603050405020304" pitchFamily="18" charset="0"/>
            </a:endParaRPr>
          </a:p>
        </p:txBody>
      </p:sp>
      <p:sp>
        <p:nvSpPr>
          <p:cNvPr id="7" name="Rectángulo 6"/>
          <p:cNvSpPr/>
          <p:nvPr/>
        </p:nvSpPr>
        <p:spPr>
          <a:xfrm>
            <a:off x="5836981" y="1403131"/>
            <a:ext cx="5276830" cy="4801314"/>
          </a:xfrm>
          <a:prstGeom prst="rect">
            <a:avLst/>
          </a:prstGeom>
        </p:spPr>
        <p:txBody>
          <a:bodyPr wrap="square">
            <a:spAutoFit/>
          </a:bodyPr>
          <a:lstStyle/>
          <a:p>
            <a:pPr algn="just"/>
            <a:r>
              <a:rPr lang="es-ES_tradnl" i="1" u="sng" dirty="0" smtClean="0">
                <a:latin typeface="Calibri" panose="020F0502020204030204" pitchFamily="34" charset="0"/>
                <a:cs typeface="Times New Roman" panose="02020603050405020304" pitchFamily="18" charset="0"/>
              </a:rPr>
              <a:t>Según el modo de calentamiento;</a:t>
            </a:r>
          </a:p>
          <a:p>
            <a:pPr algn="just"/>
            <a:endParaRPr lang="es-ES_tradnl" i="1" dirty="0" smtClean="0">
              <a:latin typeface="Calibri" panose="020F0502020204030204" pitchFamily="34" charset="0"/>
              <a:cs typeface="Times New Roman" panose="02020603050405020304" pitchFamily="18" charset="0"/>
            </a:endParaRPr>
          </a:p>
          <a:p>
            <a:pPr marL="342900" indent="-342900" algn="just">
              <a:buFont typeface="+mj-lt"/>
              <a:buAutoNum type="alphaLcParenR"/>
            </a:pPr>
            <a:r>
              <a:rPr lang="es-ES_tradnl" i="1" dirty="0" smtClean="0">
                <a:latin typeface="Calibri" panose="020F0502020204030204" pitchFamily="34" charset="0"/>
                <a:cs typeface="Times New Roman" panose="02020603050405020304" pitchFamily="18" charset="0"/>
              </a:rPr>
              <a:t>Temple a la llama; calentamiento rápido por sopletes hasta la temperatura de austenización alcanzando buena profundidad  en la pieza.</a:t>
            </a:r>
          </a:p>
          <a:p>
            <a:pPr marL="342900" indent="-342900" algn="just">
              <a:buFont typeface="+mj-lt"/>
              <a:buAutoNum type="alphaLcParenR"/>
            </a:pPr>
            <a:r>
              <a:rPr lang="es-ES_tradnl" i="1" dirty="0" smtClean="0">
                <a:latin typeface="Calibri" panose="020F0502020204030204" pitchFamily="34" charset="0"/>
                <a:cs typeface="Times New Roman" panose="02020603050405020304" pitchFamily="18" charset="0"/>
              </a:rPr>
              <a:t>Temple por inducción; realizado por corrientes eléctricas inducidas llamadas también corrientes parásitas o de Foucault.</a:t>
            </a:r>
          </a:p>
          <a:p>
            <a:pPr marL="342900" indent="-342900" algn="just">
              <a:buFont typeface="+mj-lt"/>
              <a:buAutoNum type="alphaLcParenR"/>
            </a:pPr>
            <a:endParaRPr lang="es-ES_tradnl" i="1" dirty="0" smtClean="0">
              <a:latin typeface="Calibri" panose="020F0502020204030204" pitchFamily="34" charset="0"/>
              <a:cs typeface="Times New Roman" panose="02020603050405020304" pitchFamily="18" charset="0"/>
            </a:endParaRPr>
          </a:p>
          <a:p>
            <a:pPr algn="just"/>
            <a:r>
              <a:rPr lang="es-ES_tradnl" i="1" u="sng" dirty="0" smtClean="0">
                <a:latin typeface="Calibri" panose="020F0502020204030204" pitchFamily="34" charset="0"/>
                <a:cs typeface="Times New Roman" panose="02020603050405020304" pitchFamily="18" charset="0"/>
              </a:rPr>
              <a:t>Según la localización</a:t>
            </a:r>
            <a:r>
              <a:rPr lang="es-ES_tradnl" i="1" dirty="0" smtClean="0">
                <a:latin typeface="Calibri" panose="020F0502020204030204" pitchFamily="34" charset="0"/>
                <a:cs typeface="Times New Roman" panose="02020603050405020304" pitchFamily="18" charset="0"/>
              </a:rPr>
              <a:t>; </a:t>
            </a:r>
          </a:p>
          <a:p>
            <a:pPr algn="just"/>
            <a:r>
              <a:rPr lang="es-ES_tradnl" i="1" dirty="0" smtClean="0">
                <a:latin typeface="Calibri" panose="020F0502020204030204" pitchFamily="34" charset="0"/>
                <a:cs typeface="Times New Roman" panose="02020603050405020304" pitchFamily="18" charset="0"/>
              </a:rPr>
              <a:t>	En función de la extensión de la zona afectada por lo que se divide en </a:t>
            </a:r>
            <a:r>
              <a:rPr lang="es-ES_tradnl" u="sng" dirty="0" smtClean="0">
                <a:latin typeface="Calibri" panose="020F0502020204030204" pitchFamily="34" charset="0"/>
                <a:cs typeface="Times New Roman" panose="02020603050405020304" pitchFamily="18" charset="0"/>
              </a:rPr>
              <a:t>total o localizado.</a:t>
            </a:r>
          </a:p>
          <a:p>
            <a:pPr algn="just"/>
            <a:endParaRPr lang="es-ES_tradnl" u="sng" dirty="0">
              <a:latin typeface="Calibri" panose="020F0502020204030204" pitchFamily="34" charset="0"/>
              <a:cs typeface="Times New Roman" panose="02020603050405020304" pitchFamily="18" charset="0"/>
            </a:endParaRPr>
          </a:p>
          <a:p>
            <a:pPr algn="just"/>
            <a:r>
              <a:rPr lang="es-ES_tradnl" i="1" u="sng" dirty="0" smtClean="0">
                <a:latin typeface="Calibri" panose="020F0502020204030204" pitchFamily="34" charset="0"/>
                <a:cs typeface="Times New Roman" panose="02020603050405020304" pitchFamily="18" charset="0"/>
              </a:rPr>
              <a:t>Según la penetración</a:t>
            </a:r>
            <a:r>
              <a:rPr lang="es-ES_tradnl" i="1" dirty="0" smtClean="0">
                <a:latin typeface="Calibri" panose="020F0502020204030204" pitchFamily="34" charset="0"/>
                <a:cs typeface="Times New Roman" panose="02020603050405020304" pitchFamily="18" charset="0"/>
              </a:rPr>
              <a:t>; </a:t>
            </a:r>
          </a:p>
          <a:p>
            <a:pPr algn="just"/>
            <a:r>
              <a:rPr lang="es-ES_tradnl" i="1" dirty="0" smtClean="0">
                <a:latin typeface="Calibri" panose="020F0502020204030204" pitchFamily="34" charset="0"/>
                <a:cs typeface="Times New Roman" panose="02020603050405020304" pitchFamily="18" charset="0"/>
              </a:rPr>
              <a:t>	Según la medida de esta se tiene; </a:t>
            </a:r>
            <a:r>
              <a:rPr lang="es-ES_tradnl" dirty="0" smtClean="0">
                <a:latin typeface="Calibri" panose="020F0502020204030204" pitchFamily="34" charset="0"/>
                <a:cs typeface="Times New Roman" panose="02020603050405020304" pitchFamily="18" charset="0"/>
              </a:rPr>
              <a:t>temple superficial o en el núcleo.</a:t>
            </a:r>
          </a:p>
          <a:p>
            <a:pPr marL="342900" indent="-342900" algn="just">
              <a:buFont typeface="+mj-lt"/>
              <a:buAutoNum type="alphaLcParenR"/>
            </a:pPr>
            <a:endParaRPr lang="es-ES_tradnl"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9062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045779" y="748861"/>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latin typeface="Arial" panose="020B0604020202020204" pitchFamily="34" charset="0"/>
                <a:cs typeface="Arial" panose="020B0604020202020204" pitchFamily="34" charset="0"/>
              </a:rPr>
              <a:t>Temple Continuación, clasificación.</a:t>
            </a:r>
            <a:endParaRPr lang="es-ES" sz="28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10431000" y="282477"/>
            <a:ext cx="682811" cy="932769"/>
          </a:xfrm>
          <a:prstGeom prst="rect">
            <a:avLst/>
          </a:prstGeom>
          <a:effectLst>
            <a:outerShdw blurRad="50800" dist="50800" dir="5400000" algn="ctr" rotWithShape="0">
              <a:schemeClr val="bg1"/>
            </a:outerShdw>
          </a:effectLst>
        </p:spPr>
      </p:pic>
      <p:sp>
        <p:nvSpPr>
          <p:cNvPr id="6" name="Rectángulo 5"/>
          <p:cNvSpPr/>
          <p:nvPr/>
        </p:nvSpPr>
        <p:spPr>
          <a:xfrm>
            <a:off x="1313793" y="1655379"/>
            <a:ext cx="4582510" cy="3416320"/>
          </a:xfrm>
          <a:prstGeom prst="rect">
            <a:avLst/>
          </a:prstGeom>
        </p:spPr>
        <p:txBody>
          <a:bodyPr wrap="square">
            <a:spAutoFit/>
          </a:bodyPr>
          <a:lstStyle/>
          <a:p>
            <a:pPr algn="just"/>
            <a:r>
              <a:rPr lang="es-ES_tradnl" i="1" u="sng" dirty="0" smtClean="0">
                <a:latin typeface="Calibri" panose="020F0502020204030204" pitchFamily="34" charset="0"/>
                <a:cs typeface="Times New Roman" panose="02020603050405020304" pitchFamily="18" charset="0"/>
              </a:rPr>
              <a:t>Temple según la localización, “Superficial”;</a:t>
            </a:r>
          </a:p>
          <a:p>
            <a:pPr algn="just"/>
            <a:endParaRPr lang="es-ES_tradnl" i="1" dirty="0" smtClean="0">
              <a:latin typeface="Calibri" panose="020F0502020204030204" pitchFamily="34" charset="0"/>
              <a:cs typeface="Times New Roman" panose="02020603050405020304" pitchFamily="18" charset="0"/>
            </a:endParaRPr>
          </a:p>
          <a:p>
            <a:pPr algn="just"/>
            <a:r>
              <a:rPr lang="es-ES_tradnl" dirty="0" smtClean="0">
                <a:latin typeface="Calibri" panose="020F0502020204030204" pitchFamily="34" charset="0"/>
                <a:cs typeface="Times New Roman" panose="02020603050405020304" pitchFamily="18" charset="0"/>
              </a:rPr>
              <a:t>	Este temple es usado en piezas que requieran en su </a:t>
            </a:r>
            <a:r>
              <a:rPr lang="es-ES_tradnl" u="sng" dirty="0" smtClean="0">
                <a:latin typeface="Calibri" panose="020F0502020204030204" pitchFamily="34" charset="0"/>
                <a:cs typeface="Times New Roman" panose="02020603050405020304" pitchFamily="18" charset="0"/>
              </a:rPr>
              <a:t>núcleo</a:t>
            </a:r>
            <a:r>
              <a:rPr lang="es-ES_tradnl" dirty="0" smtClean="0">
                <a:latin typeface="Calibri" panose="020F0502020204030204" pitchFamily="34" charset="0"/>
                <a:cs typeface="Times New Roman" panose="02020603050405020304" pitchFamily="18" charset="0"/>
              </a:rPr>
              <a:t> gran </a:t>
            </a:r>
            <a:r>
              <a:rPr lang="es-ES_tradnl" i="1" dirty="0" smtClean="0">
                <a:latin typeface="Calibri" panose="020F0502020204030204" pitchFamily="34" charset="0"/>
                <a:cs typeface="Times New Roman" panose="02020603050405020304" pitchFamily="18" charset="0"/>
              </a:rPr>
              <a:t>Tenacidad</a:t>
            </a:r>
            <a:r>
              <a:rPr lang="es-ES_tradnl" dirty="0" smtClean="0">
                <a:latin typeface="Calibri" panose="020F0502020204030204" pitchFamily="34" charset="0"/>
                <a:cs typeface="Times New Roman" panose="02020603050405020304" pitchFamily="18" charset="0"/>
              </a:rPr>
              <a:t> y </a:t>
            </a:r>
            <a:r>
              <a:rPr lang="es-ES_tradnl" i="1" dirty="0" smtClean="0">
                <a:latin typeface="Calibri" panose="020F0502020204030204" pitchFamily="34" charset="0"/>
                <a:cs typeface="Times New Roman" panose="02020603050405020304" pitchFamily="18" charset="0"/>
              </a:rPr>
              <a:t>Resiliencia </a:t>
            </a:r>
            <a:r>
              <a:rPr lang="es-ES_tradnl" dirty="0" smtClean="0">
                <a:latin typeface="Calibri" panose="020F0502020204030204" pitchFamily="34" charset="0"/>
                <a:cs typeface="Times New Roman" panose="02020603050405020304" pitchFamily="18" charset="0"/>
              </a:rPr>
              <a:t>(por ende no debe ser modificado), y en la superficie gran dureza y resistencia superficial, como por ejemplo; en engranajes, cigüeñales, árboles de levas.</a:t>
            </a:r>
          </a:p>
          <a:p>
            <a:pPr algn="just"/>
            <a:r>
              <a:rPr lang="es-ES_tradnl" dirty="0">
                <a:latin typeface="Calibri" panose="020F0502020204030204" pitchFamily="34" charset="0"/>
                <a:cs typeface="Times New Roman" panose="02020603050405020304" pitchFamily="18" charset="0"/>
              </a:rPr>
              <a:t>	</a:t>
            </a:r>
            <a:r>
              <a:rPr lang="es-ES_tradnl" dirty="0" smtClean="0">
                <a:latin typeface="Calibri" panose="020F0502020204030204" pitchFamily="34" charset="0"/>
                <a:cs typeface="Times New Roman" panose="02020603050405020304" pitchFamily="18" charset="0"/>
              </a:rPr>
              <a:t>En este caso solo una delgada capa superficial alcanza la temperatura de austenización seguido de un enfriamiento muy rápido.</a:t>
            </a:r>
            <a:endParaRPr lang="es-ES_tradnl" dirty="0">
              <a:latin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6465931" y="2369900"/>
            <a:ext cx="1708261" cy="1708261"/>
          </a:xfrm>
          <a:prstGeom prst="rect">
            <a:avLst/>
          </a:prstGeom>
        </p:spPr>
      </p:pic>
      <p:pic>
        <p:nvPicPr>
          <p:cNvPr id="8" name="Imagen 7"/>
          <p:cNvPicPr>
            <a:picLocks noChangeAspect="1"/>
          </p:cNvPicPr>
          <p:nvPr/>
        </p:nvPicPr>
        <p:blipFill>
          <a:blip r:embed="rId4"/>
          <a:stretch>
            <a:fillRect/>
          </a:stretch>
        </p:blipFill>
        <p:spPr>
          <a:xfrm>
            <a:off x="8322907" y="1840312"/>
            <a:ext cx="2237866" cy="1383719"/>
          </a:xfrm>
          <a:prstGeom prst="rect">
            <a:avLst/>
          </a:prstGeom>
        </p:spPr>
      </p:pic>
      <p:pic>
        <p:nvPicPr>
          <p:cNvPr id="9" name="Imagen 8"/>
          <p:cNvPicPr>
            <a:picLocks noChangeAspect="1"/>
          </p:cNvPicPr>
          <p:nvPr/>
        </p:nvPicPr>
        <p:blipFill>
          <a:blip r:embed="rId5"/>
          <a:stretch>
            <a:fillRect/>
          </a:stretch>
        </p:blipFill>
        <p:spPr>
          <a:xfrm>
            <a:off x="8322907" y="3253458"/>
            <a:ext cx="2237866" cy="1420489"/>
          </a:xfrm>
          <a:prstGeom prst="rect">
            <a:avLst/>
          </a:prstGeom>
        </p:spPr>
      </p:pic>
    </p:spTree>
    <p:extLst>
      <p:ext uri="{BB962C8B-B14F-4D97-AF65-F5344CB8AC3E}">
        <p14:creationId xmlns:p14="http://schemas.microsoft.com/office/powerpoint/2010/main" val="970271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045779" y="748861"/>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a:latin typeface="Arial" panose="020B0604020202020204" pitchFamily="34" charset="0"/>
                <a:cs typeface="Arial" panose="020B0604020202020204" pitchFamily="34" charset="0"/>
              </a:rPr>
              <a:t>c</a:t>
            </a:r>
            <a:r>
              <a:rPr lang="es-ES" sz="2800" dirty="0" smtClean="0">
                <a:latin typeface="Arial" panose="020B0604020202020204" pitchFamily="34" charset="0"/>
                <a:cs typeface="Arial" panose="020B0604020202020204" pitchFamily="34" charset="0"/>
              </a:rPr>
              <a:t>) Revenido</a:t>
            </a:r>
            <a:endParaRPr lang="es-ES" sz="28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10431000" y="282477"/>
            <a:ext cx="682811" cy="932769"/>
          </a:xfrm>
          <a:prstGeom prst="rect">
            <a:avLst/>
          </a:prstGeom>
          <a:effectLst>
            <a:outerShdw blurRad="50800" dist="50800" dir="5400000" algn="ctr" rotWithShape="0">
              <a:schemeClr val="bg1"/>
            </a:outerShdw>
          </a:effectLst>
        </p:spPr>
      </p:pic>
      <p:sp>
        <p:nvSpPr>
          <p:cNvPr id="6" name="Rectángulo 5"/>
          <p:cNvSpPr/>
          <p:nvPr/>
        </p:nvSpPr>
        <p:spPr>
          <a:xfrm>
            <a:off x="1045779" y="1539264"/>
            <a:ext cx="4582510" cy="4524315"/>
          </a:xfrm>
          <a:prstGeom prst="rect">
            <a:avLst/>
          </a:prstGeom>
        </p:spPr>
        <p:txBody>
          <a:bodyPr wrap="square">
            <a:spAutoFit/>
          </a:bodyPr>
          <a:lstStyle/>
          <a:p>
            <a:pPr algn="just"/>
            <a:r>
              <a:rPr lang="es-ES_tradnl" dirty="0" smtClean="0">
                <a:latin typeface="Calibri" panose="020F0502020204030204" pitchFamily="34" charset="0"/>
                <a:cs typeface="Times New Roman" panose="02020603050405020304" pitchFamily="18" charset="0"/>
              </a:rPr>
              <a:t>	Es un tratamiento complementario al Temple, el cual consiste en calentar al acero a una temperatura determinada por debajo del Ac1, luego de haber sido templado y luego someterlo a uno o varios enfriamientos más bien rápidos hasta la temperatura ambiente.</a:t>
            </a:r>
          </a:p>
          <a:p>
            <a:pPr algn="just"/>
            <a:r>
              <a:rPr lang="es-ES_tradnl" dirty="0">
                <a:latin typeface="Calibri" panose="020F0502020204030204" pitchFamily="34" charset="0"/>
                <a:cs typeface="Times New Roman" panose="02020603050405020304" pitchFamily="18" charset="0"/>
              </a:rPr>
              <a:t>	</a:t>
            </a:r>
            <a:r>
              <a:rPr lang="es-ES_tradnl" dirty="0" smtClean="0">
                <a:latin typeface="Calibri" panose="020F0502020204030204" pitchFamily="34" charset="0"/>
                <a:cs typeface="Times New Roman" panose="02020603050405020304" pitchFamily="18" charset="0"/>
              </a:rPr>
              <a:t>En la gráfica se observa en “azul” el proceso de Revenido, el cual se muestra en “tiempo” (más a la derecha en la abscisa) respecto del proceso de temple, y que la temperatura a la que se alcanza y se mantiene cte. es inferior a la temperatura de austenización del Temple para tener luego al final un enfriamiento rápido similar al del Temple.</a:t>
            </a:r>
          </a:p>
          <a:p>
            <a:pPr algn="just"/>
            <a:endParaRPr lang="es-ES_tradnl" dirty="0">
              <a:latin typeface="Calibri" panose="020F0502020204030204" pitchFamily="34" charset="0"/>
              <a:cs typeface="Times New Roman" panose="02020603050405020304" pitchFamily="18" charset="0"/>
            </a:endParaRPr>
          </a:p>
        </p:txBody>
      </p:sp>
      <p:pic>
        <p:nvPicPr>
          <p:cNvPr id="10" name="Imagen 9"/>
          <p:cNvPicPr>
            <a:picLocks noChangeAspect="1"/>
          </p:cNvPicPr>
          <p:nvPr/>
        </p:nvPicPr>
        <p:blipFill>
          <a:blip r:embed="rId3"/>
          <a:stretch>
            <a:fillRect/>
          </a:stretch>
        </p:blipFill>
        <p:spPr>
          <a:xfrm>
            <a:off x="5992604" y="2119086"/>
            <a:ext cx="5121207" cy="2960914"/>
          </a:xfrm>
          <a:prstGeom prst="rect">
            <a:avLst/>
          </a:prstGeom>
        </p:spPr>
      </p:pic>
    </p:spTree>
    <p:extLst>
      <p:ext uri="{BB962C8B-B14F-4D97-AF65-F5344CB8AC3E}">
        <p14:creationId xmlns:p14="http://schemas.microsoft.com/office/powerpoint/2010/main" val="623238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045779" y="748861"/>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latin typeface="Arial" panose="020B0604020202020204" pitchFamily="34" charset="0"/>
                <a:cs typeface="Arial" panose="020B0604020202020204" pitchFamily="34" charset="0"/>
              </a:rPr>
              <a:t>Revenido - Continuación</a:t>
            </a:r>
            <a:endParaRPr lang="es-ES" sz="28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10431000" y="282477"/>
            <a:ext cx="682811" cy="932769"/>
          </a:xfrm>
          <a:prstGeom prst="rect">
            <a:avLst/>
          </a:prstGeom>
          <a:effectLst>
            <a:outerShdw blurRad="50800" dist="50800" dir="5400000" algn="ctr" rotWithShape="0">
              <a:schemeClr val="bg1"/>
            </a:outerShdw>
          </a:effectLst>
        </p:spPr>
      </p:pic>
      <p:sp>
        <p:nvSpPr>
          <p:cNvPr id="6" name="Rectángulo 5"/>
          <p:cNvSpPr/>
          <p:nvPr/>
        </p:nvSpPr>
        <p:spPr>
          <a:xfrm>
            <a:off x="1313793" y="1655379"/>
            <a:ext cx="3679121" cy="4247317"/>
          </a:xfrm>
          <a:prstGeom prst="rect">
            <a:avLst/>
          </a:prstGeom>
        </p:spPr>
        <p:txBody>
          <a:bodyPr wrap="square">
            <a:spAutoFit/>
          </a:bodyPr>
          <a:lstStyle/>
          <a:p>
            <a:pPr algn="just"/>
            <a:r>
              <a:rPr lang="es-ES_tradnl" dirty="0" smtClean="0">
                <a:latin typeface="Calibri" panose="020F0502020204030204" pitchFamily="34" charset="0"/>
                <a:cs typeface="Times New Roman" panose="02020603050405020304" pitchFamily="18" charset="0"/>
              </a:rPr>
              <a:t>	Al conjunto de las operaciones de Temple y Revenido a que se somete un producto siderúrgico se lo denomina “Bonificado”.</a:t>
            </a:r>
          </a:p>
          <a:p>
            <a:pPr algn="just"/>
            <a:r>
              <a:rPr lang="es-ES_tradnl" dirty="0">
                <a:latin typeface="Calibri" panose="020F0502020204030204" pitchFamily="34" charset="0"/>
                <a:cs typeface="Times New Roman" panose="02020603050405020304" pitchFamily="18" charset="0"/>
              </a:rPr>
              <a:t>	</a:t>
            </a:r>
            <a:r>
              <a:rPr lang="es-ES_tradnl" dirty="0" smtClean="0">
                <a:latin typeface="Calibri" panose="020F0502020204030204" pitchFamily="34" charset="0"/>
                <a:cs typeface="Times New Roman" panose="02020603050405020304" pitchFamily="18" charset="0"/>
              </a:rPr>
              <a:t>El fin del Revenido es adecuar las propiedades de dureza adquiridas luego del temple, que si es muy alta, el Revenido la disminuye hasta el valor deseado, aumentando la tenacidad, es decir, el Revenido da el toque final (regulación) de las propiedades que se buscan con el Temple, o sea, un equilibrio entre dureza y resistencia.</a:t>
            </a:r>
            <a:endParaRPr lang="es-ES_tradnl" dirty="0">
              <a:latin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5257844" y="1655378"/>
            <a:ext cx="5907115" cy="4247317"/>
          </a:xfrm>
          <a:prstGeom prst="rect">
            <a:avLst/>
          </a:prstGeom>
        </p:spPr>
      </p:pic>
    </p:spTree>
    <p:extLst>
      <p:ext uri="{BB962C8B-B14F-4D97-AF65-F5344CB8AC3E}">
        <p14:creationId xmlns:p14="http://schemas.microsoft.com/office/powerpoint/2010/main" val="1466149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045779" y="748861"/>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latin typeface="Arial" panose="020B0604020202020204" pitchFamily="34" charset="0"/>
                <a:cs typeface="Arial" panose="020B0604020202020204" pitchFamily="34" charset="0"/>
              </a:rPr>
              <a:t>d) Normalizado</a:t>
            </a:r>
            <a:endParaRPr lang="es-ES" sz="28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10431000" y="282477"/>
            <a:ext cx="682811" cy="932769"/>
          </a:xfrm>
          <a:prstGeom prst="rect">
            <a:avLst/>
          </a:prstGeom>
          <a:effectLst>
            <a:outerShdw blurRad="50800" dist="50800" dir="5400000" algn="ctr" rotWithShape="0">
              <a:schemeClr val="bg1"/>
            </a:outerShdw>
          </a:effectLst>
        </p:spPr>
      </p:pic>
      <p:sp>
        <p:nvSpPr>
          <p:cNvPr id="6" name="Rectángulo 5"/>
          <p:cNvSpPr/>
          <p:nvPr/>
        </p:nvSpPr>
        <p:spPr>
          <a:xfrm>
            <a:off x="1045779" y="1539264"/>
            <a:ext cx="4582510" cy="4247317"/>
          </a:xfrm>
          <a:prstGeom prst="rect">
            <a:avLst/>
          </a:prstGeom>
        </p:spPr>
        <p:txBody>
          <a:bodyPr wrap="square">
            <a:spAutoFit/>
          </a:bodyPr>
          <a:lstStyle/>
          <a:p>
            <a:pPr algn="just"/>
            <a:r>
              <a:rPr lang="es-ES_tradnl" dirty="0" smtClean="0">
                <a:latin typeface="Calibri" panose="020F0502020204030204" pitchFamily="34" charset="0"/>
                <a:cs typeface="Times New Roman" panose="02020603050405020304" pitchFamily="18" charset="0"/>
              </a:rPr>
              <a:t>	Es un tratamiento que se realiza a los aceros al carbono (o de construcción), en piezas fundidas, forjadas, laminadas, mecanizadas, etc. con el objetivo de eliminar las tensiones producidas por los métodos de conformación detallados anteriormente. </a:t>
            </a:r>
          </a:p>
          <a:p>
            <a:pPr algn="just"/>
            <a:r>
              <a:rPr lang="es-ES_tradnl" dirty="0" smtClean="0">
                <a:latin typeface="Calibri" panose="020F0502020204030204" pitchFamily="34" charset="0"/>
                <a:cs typeface="Times New Roman" panose="02020603050405020304" pitchFamily="18" charset="0"/>
              </a:rPr>
              <a:t>	También se emplea para eliminar un tratamiento térmico anterior que haya podido tener la pieza.</a:t>
            </a:r>
          </a:p>
          <a:p>
            <a:pPr algn="just"/>
            <a:r>
              <a:rPr lang="es-ES_tradnl" dirty="0">
                <a:latin typeface="Calibri" panose="020F0502020204030204" pitchFamily="34" charset="0"/>
                <a:cs typeface="Times New Roman" panose="02020603050405020304" pitchFamily="18" charset="0"/>
              </a:rPr>
              <a:t> </a:t>
            </a:r>
            <a:r>
              <a:rPr lang="es-ES_tradnl" dirty="0" smtClean="0">
                <a:latin typeface="Calibri" panose="020F0502020204030204" pitchFamily="34" charset="0"/>
                <a:cs typeface="Times New Roman" panose="02020603050405020304" pitchFamily="18" charset="0"/>
              </a:rPr>
              <a:t>                Consiste en calentar el acero a una temperatura de 30ºC a 50ºC superior a la crítica (Ac3) y una vez transformado completamente en Austenita tener un enfriamiento más lento que un Temple pero más rápido que en el Recocido.</a:t>
            </a:r>
            <a:endParaRPr lang="es-ES_tradnl" dirty="0">
              <a:latin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5992727" y="1994135"/>
            <a:ext cx="5121084" cy="2956816"/>
          </a:xfrm>
          <a:prstGeom prst="rect">
            <a:avLst/>
          </a:prstGeom>
        </p:spPr>
      </p:pic>
    </p:spTree>
    <p:extLst>
      <p:ext uri="{BB962C8B-B14F-4D97-AF65-F5344CB8AC3E}">
        <p14:creationId xmlns:p14="http://schemas.microsoft.com/office/powerpoint/2010/main" val="3141653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431000" y="282477"/>
            <a:ext cx="682811" cy="932769"/>
          </a:xfrm>
          <a:prstGeom prst="rect">
            <a:avLst/>
          </a:prstGeom>
          <a:effectLst>
            <a:outerShdw blurRad="50800" dist="50800" dir="5400000" algn="ctr" rotWithShape="0">
              <a:schemeClr val="bg1"/>
            </a:outerShdw>
          </a:effectLst>
        </p:spPr>
      </p:pic>
      <p:sp>
        <p:nvSpPr>
          <p:cNvPr id="5" name="Título 1"/>
          <p:cNvSpPr txBox="1">
            <a:spLocks/>
          </p:cNvSpPr>
          <p:nvPr/>
        </p:nvSpPr>
        <p:spPr>
          <a:xfrm>
            <a:off x="1045779" y="748861"/>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t>Tratamientos Superficiales</a:t>
            </a:r>
            <a:endParaRPr lang="es-ES" sz="3200" dirty="0"/>
          </a:p>
        </p:txBody>
      </p:sp>
      <p:sp>
        <p:nvSpPr>
          <p:cNvPr id="6" name="Rectángulo 5"/>
          <p:cNvSpPr/>
          <p:nvPr/>
        </p:nvSpPr>
        <p:spPr>
          <a:xfrm>
            <a:off x="1045779" y="1838809"/>
            <a:ext cx="5520469" cy="2585323"/>
          </a:xfrm>
          <a:prstGeom prst="rect">
            <a:avLst/>
          </a:prstGeom>
        </p:spPr>
        <p:txBody>
          <a:bodyPr wrap="square">
            <a:spAutoFit/>
          </a:bodyPr>
          <a:lstStyle/>
          <a:p>
            <a:pPr marL="342900" indent="-342900" algn="just">
              <a:buAutoNum type="alphaLcParenR"/>
            </a:pPr>
            <a:r>
              <a:rPr lang="es-ES_tradnl" dirty="0" smtClean="0">
                <a:latin typeface="Calibri" panose="020F0502020204030204" pitchFamily="34" charset="0"/>
                <a:cs typeface="Times New Roman" panose="02020603050405020304" pitchFamily="18" charset="0"/>
              </a:rPr>
              <a:t>Cromado duro;</a:t>
            </a:r>
          </a:p>
          <a:p>
            <a:pPr algn="just"/>
            <a:r>
              <a:rPr lang="es-ES_tradnl" dirty="0">
                <a:latin typeface="Calibri" panose="020F0502020204030204" pitchFamily="34" charset="0"/>
                <a:cs typeface="Times New Roman" panose="02020603050405020304" pitchFamily="18" charset="0"/>
              </a:rPr>
              <a:t>	</a:t>
            </a:r>
            <a:r>
              <a:rPr lang="es-ES_tradnl" dirty="0" smtClean="0">
                <a:latin typeface="Calibri" panose="020F0502020204030204" pitchFamily="34" charset="0"/>
                <a:cs typeface="Times New Roman" panose="02020603050405020304" pitchFamily="18" charset="0"/>
              </a:rPr>
              <a:t>               Es un recubrimiento galvánico que se realiza sobre metales para mejorar su resistencia al desgaste, al rayado, a la penetración y a la corrosión.</a:t>
            </a:r>
          </a:p>
          <a:p>
            <a:pPr algn="just"/>
            <a:r>
              <a:rPr lang="es-ES_tradnl" dirty="0">
                <a:latin typeface="Calibri" panose="020F0502020204030204" pitchFamily="34" charset="0"/>
                <a:cs typeface="Times New Roman" panose="02020603050405020304" pitchFamily="18" charset="0"/>
              </a:rPr>
              <a:t>	</a:t>
            </a:r>
            <a:r>
              <a:rPr lang="es-ES_tradnl" dirty="0" smtClean="0">
                <a:latin typeface="Calibri" panose="020F0502020204030204" pitchFamily="34" charset="0"/>
                <a:cs typeface="Times New Roman" panose="02020603050405020304" pitchFamily="18" charset="0"/>
              </a:rPr>
              <a:t>Se aplica a piezas nuevas como a piezas desgastadas.</a:t>
            </a:r>
          </a:p>
          <a:p>
            <a:pPr algn="just"/>
            <a:r>
              <a:rPr lang="es-ES_tradnl" dirty="0">
                <a:latin typeface="Calibri" panose="020F0502020204030204" pitchFamily="34" charset="0"/>
                <a:cs typeface="Times New Roman" panose="02020603050405020304" pitchFamily="18" charset="0"/>
              </a:rPr>
              <a:t>	</a:t>
            </a:r>
            <a:r>
              <a:rPr lang="es-ES_tradnl" dirty="0" smtClean="0">
                <a:latin typeface="Calibri" panose="020F0502020204030204" pitchFamily="34" charset="0"/>
                <a:cs typeface="Times New Roman" panose="02020603050405020304" pitchFamily="18" charset="0"/>
              </a:rPr>
              <a:t>Se utiliza en piezas de fabricación de motores a combustión como ser el caso de los cilindros, camisas, ejes de levas, cigüeñales, segmentos (aros), etc…</a:t>
            </a:r>
            <a:endParaRPr lang="es-ES_tradnl" dirty="0">
              <a:latin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6946844" y="748861"/>
            <a:ext cx="2670121" cy="5036581"/>
          </a:xfrm>
          <a:prstGeom prst="rect">
            <a:avLst/>
          </a:prstGeom>
        </p:spPr>
      </p:pic>
    </p:spTree>
    <p:extLst>
      <p:ext uri="{BB962C8B-B14F-4D97-AF65-F5344CB8AC3E}">
        <p14:creationId xmlns:p14="http://schemas.microsoft.com/office/powerpoint/2010/main" val="3803563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431000" y="282477"/>
            <a:ext cx="682811" cy="932769"/>
          </a:xfrm>
          <a:prstGeom prst="rect">
            <a:avLst/>
          </a:prstGeom>
          <a:effectLst>
            <a:outerShdw blurRad="50800" dist="50800" dir="5400000" algn="ctr" rotWithShape="0">
              <a:schemeClr val="bg1"/>
            </a:outerShdw>
          </a:effectLst>
        </p:spPr>
      </p:pic>
      <p:sp>
        <p:nvSpPr>
          <p:cNvPr id="5" name="Rectángulo 4"/>
          <p:cNvSpPr/>
          <p:nvPr/>
        </p:nvSpPr>
        <p:spPr>
          <a:xfrm>
            <a:off x="1045779" y="1838809"/>
            <a:ext cx="5520469" cy="3416320"/>
          </a:xfrm>
          <a:prstGeom prst="rect">
            <a:avLst/>
          </a:prstGeom>
        </p:spPr>
        <p:txBody>
          <a:bodyPr wrap="square">
            <a:spAutoFit/>
          </a:bodyPr>
          <a:lstStyle/>
          <a:p>
            <a:pPr algn="just"/>
            <a:r>
              <a:rPr lang="es-ES_tradnl" dirty="0" smtClean="0">
                <a:latin typeface="Calibri" panose="020F0502020204030204" pitchFamily="34" charset="0"/>
                <a:cs typeface="Times New Roman" panose="02020603050405020304" pitchFamily="18" charset="0"/>
              </a:rPr>
              <a:t>b)      Metalización;</a:t>
            </a:r>
          </a:p>
          <a:p>
            <a:pPr algn="just"/>
            <a:r>
              <a:rPr lang="es-ES_tradnl" dirty="0">
                <a:latin typeface="Calibri" panose="020F0502020204030204" pitchFamily="34" charset="0"/>
                <a:cs typeface="Times New Roman" panose="02020603050405020304" pitchFamily="18" charset="0"/>
              </a:rPr>
              <a:t>	</a:t>
            </a:r>
            <a:r>
              <a:rPr lang="es-ES_tradnl" dirty="0" smtClean="0">
                <a:latin typeface="Calibri" panose="020F0502020204030204" pitchFamily="34" charset="0"/>
                <a:cs typeface="Times New Roman" panose="02020603050405020304" pitchFamily="18" charset="0"/>
              </a:rPr>
              <a:t>               Proyección de partículas en estado plástico o fundido sobre una pieza, por medio de una pistola metalizadora. Está formada por un soplete que funde el metal de aportación, y de un suministro de aire comprimido que proyecta el metal y acciona el mecanismo de avance del alambre.</a:t>
            </a:r>
          </a:p>
          <a:p>
            <a:pPr algn="just"/>
            <a:r>
              <a:rPr lang="es-ES_tradnl" dirty="0">
                <a:latin typeface="Calibri" panose="020F0502020204030204" pitchFamily="34" charset="0"/>
                <a:cs typeface="Times New Roman" panose="02020603050405020304" pitchFamily="18" charset="0"/>
              </a:rPr>
              <a:t>	</a:t>
            </a:r>
            <a:r>
              <a:rPr lang="es-ES_tradnl" dirty="0" smtClean="0">
                <a:latin typeface="Calibri" panose="020F0502020204030204" pitchFamily="34" charset="0"/>
                <a:cs typeface="Times New Roman" panose="02020603050405020304" pitchFamily="18" charset="0"/>
              </a:rPr>
              <a:t>Se emplea para recargues de ejes o piezas desgastadas, reparación de defectos en piezas fundidas, protección de piezas contra el desgaste, contra la corrosión atmosférica y mejora el acabado de piezas así como también en aplicaciones decorativas.</a:t>
            </a:r>
            <a:endParaRPr lang="es-ES_tradnl" dirty="0">
              <a:latin typeface="Calibri" panose="020F0502020204030204" pitchFamily="34" charset="0"/>
              <a:cs typeface="Times New Roman" panose="02020603050405020304" pitchFamily="18" charset="0"/>
            </a:endParaRPr>
          </a:p>
        </p:txBody>
      </p:sp>
      <p:sp>
        <p:nvSpPr>
          <p:cNvPr id="6" name="Título 1"/>
          <p:cNvSpPr txBox="1">
            <a:spLocks/>
          </p:cNvSpPr>
          <p:nvPr/>
        </p:nvSpPr>
        <p:spPr>
          <a:xfrm>
            <a:off x="1045779" y="748861"/>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latin typeface="Arial" panose="020B0604020202020204" pitchFamily="34" charset="0"/>
                <a:cs typeface="Arial" panose="020B0604020202020204" pitchFamily="34" charset="0"/>
              </a:rPr>
              <a:t>Tratamientos Superficiales - Continuación</a:t>
            </a:r>
            <a:endParaRPr lang="es-ES" sz="2800"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3"/>
          <a:stretch>
            <a:fillRect/>
          </a:stretch>
        </p:blipFill>
        <p:spPr>
          <a:xfrm>
            <a:off x="7233909" y="2075356"/>
            <a:ext cx="2390775" cy="2943225"/>
          </a:xfrm>
          <a:prstGeom prst="rect">
            <a:avLst/>
          </a:prstGeom>
        </p:spPr>
      </p:pic>
    </p:spTree>
    <p:extLst>
      <p:ext uri="{BB962C8B-B14F-4D97-AF65-F5344CB8AC3E}">
        <p14:creationId xmlns:p14="http://schemas.microsoft.com/office/powerpoint/2010/main" val="3416330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431000" y="282477"/>
            <a:ext cx="682811" cy="932769"/>
          </a:xfrm>
          <a:prstGeom prst="rect">
            <a:avLst/>
          </a:prstGeom>
          <a:effectLst>
            <a:outerShdw blurRad="50800" dist="50800" dir="5400000" algn="ctr" rotWithShape="0">
              <a:schemeClr val="bg1"/>
            </a:outerShdw>
          </a:effectLst>
        </p:spPr>
      </p:pic>
      <p:pic>
        <p:nvPicPr>
          <p:cNvPr id="7" name="Imagen 6"/>
          <p:cNvPicPr>
            <a:picLocks noChangeAspect="1"/>
          </p:cNvPicPr>
          <p:nvPr/>
        </p:nvPicPr>
        <p:blipFill>
          <a:blip r:embed="rId3"/>
          <a:stretch>
            <a:fillRect/>
          </a:stretch>
        </p:blipFill>
        <p:spPr>
          <a:xfrm>
            <a:off x="2326234" y="1642077"/>
            <a:ext cx="6555181" cy="4553771"/>
          </a:xfrm>
          <a:prstGeom prst="rect">
            <a:avLst/>
          </a:prstGeom>
        </p:spPr>
      </p:pic>
      <p:sp>
        <p:nvSpPr>
          <p:cNvPr id="8" name="Título 1"/>
          <p:cNvSpPr txBox="1">
            <a:spLocks/>
          </p:cNvSpPr>
          <p:nvPr/>
        </p:nvSpPr>
        <p:spPr>
          <a:xfrm>
            <a:off x="1045779" y="748861"/>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t>Tipos de Tratamientos.</a:t>
            </a:r>
            <a:endParaRPr lang="es-ES" sz="3200" dirty="0"/>
          </a:p>
        </p:txBody>
      </p:sp>
    </p:spTree>
    <p:extLst>
      <p:ext uri="{BB962C8B-B14F-4D97-AF65-F5344CB8AC3E}">
        <p14:creationId xmlns:p14="http://schemas.microsoft.com/office/powerpoint/2010/main" val="2629540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431000" y="282477"/>
            <a:ext cx="682811" cy="932769"/>
          </a:xfrm>
          <a:prstGeom prst="rect">
            <a:avLst/>
          </a:prstGeom>
          <a:effectLst>
            <a:outerShdw blurRad="50800" dist="50800" dir="5400000" algn="ctr" rotWithShape="0">
              <a:schemeClr val="bg1"/>
            </a:outerShdw>
          </a:effectLst>
        </p:spPr>
      </p:pic>
      <p:sp>
        <p:nvSpPr>
          <p:cNvPr id="5" name="Título 1"/>
          <p:cNvSpPr txBox="1">
            <a:spLocks/>
          </p:cNvSpPr>
          <p:nvPr/>
        </p:nvSpPr>
        <p:spPr>
          <a:xfrm>
            <a:off x="1045779" y="748861"/>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t>Tratamientos Termomecánicos</a:t>
            </a:r>
          </a:p>
          <a:p>
            <a:r>
              <a:rPr lang="es-ES" sz="3200" dirty="0" smtClean="0"/>
              <a:t>“Ausforming”</a:t>
            </a:r>
            <a:endParaRPr lang="es-ES" sz="3200" dirty="0"/>
          </a:p>
        </p:txBody>
      </p:sp>
      <p:sp>
        <p:nvSpPr>
          <p:cNvPr id="6" name="Rectángulo 5"/>
          <p:cNvSpPr/>
          <p:nvPr/>
        </p:nvSpPr>
        <p:spPr>
          <a:xfrm>
            <a:off x="1045779" y="1838809"/>
            <a:ext cx="6080235" cy="4247317"/>
          </a:xfrm>
          <a:prstGeom prst="rect">
            <a:avLst/>
          </a:prstGeom>
        </p:spPr>
        <p:txBody>
          <a:bodyPr wrap="square">
            <a:spAutoFit/>
          </a:bodyPr>
          <a:lstStyle/>
          <a:p>
            <a:pPr algn="just"/>
            <a:r>
              <a:rPr lang="es-ES_tradnl" dirty="0" smtClean="0">
                <a:latin typeface="Calibri" panose="020F0502020204030204" pitchFamily="34" charset="0"/>
                <a:cs typeface="Times New Roman" panose="02020603050405020304" pitchFamily="18" charset="0"/>
              </a:rPr>
              <a:t> 	Tratamiento derivado del temple martensítico normal y se realiza deformando del 60 al 90% el acero una vez calentado a temperatura de temple, evitando la recristalización de la austenita, posteriormente se enfría de manera tradicional. Ver Práctica del Ausforming ---&gt;</a:t>
            </a:r>
          </a:p>
          <a:p>
            <a:pPr algn="just"/>
            <a:endParaRPr lang="es-ES_tradnl" dirty="0">
              <a:latin typeface="Calibri" panose="020F0502020204030204" pitchFamily="34" charset="0"/>
              <a:cs typeface="Times New Roman" panose="02020603050405020304" pitchFamily="18" charset="0"/>
            </a:endParaRPr>
          </a:p>
          <a:p>
            <a:pPr algn="just"/>
            <a:r>
              <a:rPr lang="es-ES_tradnl" dirty="0" smtClean="0">
                <a:latin typeface="Calibri" panose="020F0502020204030204" pitchFamily="34" charset="0"/>
                <a:cs typeface="Times New Roman" panose="02020603050405020304" pitchFamily="18" charset="0"/>
              </a:rPr>
              <a:t>Pasos;</a:t>
            </a:r>
          </a:p>
          <a:p>
            <a:pPr marL="342900" indent="-342900" algn="just">
              <a:buFont typeface="+mj-lt"/>
              <a:buAutoNum type="arabicPeriod"/>
            </a:pPr>
            <a:r>
              <a:rPr lang="es-ES_tradnl" dirty="0" smtClean="0">
                <a:latin typeface="Calibri" panose="020F0502020204030204" pitchFamily="34" charset="0"/>
                <a:cs typeface="Times New Roman" panose="02020603050405020304" pitchFamily="18" charset="0"/>
              </a:rPr>
              <a:t>Se calienta el acero a temperatura de “Temple”.</a:t>
            </a:r>
          </a:p>
          <a:p>
            <a:pPr marL="342900" indent="-342900" algn="just">
              <a:buFont typeface="+mj-lt"/>
              <a:buAutoNum type="arabicPeriod"/>
            </a:pPr>
            <a:r>
              <a:rPr lang="es-ES_tradnl" dirty="0" smtClean="0">
                <a:latin typeface="Calibri" panose="020F0502020204030204" pitchFamily="34" charset="0"/>
                <a:cs typeface="Times New Roman" panose="02020603050405020304" pitchFamily="18" charset="0"/>
              </a:rPr>
              <a:t>Luego se baja la temperatura entre 450º y 625ºC en un horno de sales.</a:t>
            </a:r>
          </a:p>
          <a:p>
            <a:pPr marL="342900" indent="-342900" algn="just">
              <a:buFont typeface="+mj-lt"/>
              <a:buAutoNum type="arabicPeriod"/>
            </a:pPr>
            <a:r>
              <a:rPr lang="es-ES_tradnl" dirty="0" smtClean="0">
                <a:latin typeface="Calibri" panose="020F0502020204030204" pitchFamily="34" charset="0"/>
                <a:cs typeface="Times New Roman" panose="02020603050405020304" pitchFamily="18" charset="0"/>
              </a:rPr>
              <a:t>Se procede seguidamente a la deformación del metal por forja, embutición, laminación, extrusión, estiramiento, etc. La deformación debe ser como mínimo de un 60%.</a:t>
            </a:r>
          </a:p>
          <a:p>
            <a:pPr marL="342900" indent="-342900" algn="just">
              <a:buFont typeface="+mj-lt"/>
              <a:buAutoNum type="arabicPeriod"/>
            </a:pPr>
            <a:r>
              <a:rPr lang="es-ES_tradnl" dirty="0" smtClean="0">
                <a:latin typeface="Calibri" panose="020F0502020204030204" pitchFamily="34" charset="0"/>
                <a:cs typeface="Times New Roman" panose="02020603050405020304" pitchFamily="18" charset="0"/>
              </a:rPr>
              <a:t>Luego se lo enfría rápidamente  a velocidad de Temple.</a:t>
            </a:r>
          </a:p>
          <a:p>
            <a:pPr marL="342900" indent="-342900" algn="just">
              <a:buFont typeface="+mj-lt"/>
              <a:buAutoNum type="arabicPeriod"/>
            </a:pPr>
            <a:r>
              <a:rPr lang="es-ES_tradnl" dirty="0" smtClean="0">
                <a:latin typeface="Calibri" panose="020F0502020204030204" pitchFamily="34" charset="0"/>
                <a:cs typeface="Times New Roman" panose="02020603050405020304" pitchFamily="18" charset="0"/>
              </a:rPr>
              <a:t>Por último viene el Revenido como regulador de las </a:t>
            </a:r>
            <a:r>
              <a:rPr lang="es-ES_tradnl" dirty="0" err="1" smtClean="0">
                <a:latin typeface="Calibri" panose="020F0502020204030204" pitchFamily="34" charset="0"/>
                <a:cs typeface="Times New Roman" panose="02020603050405020304" pitchFamily="18" charset="0"/>
              </a:rPr>
              <a:t>prop</a:t>
            </a:r>
            <a:r>
              <a:rPr lang="es-ES_tradnl" dirty="0" smtClean="0">
                <a:latin typeface="Calibri" panose="020F0502020204030204" pitchFamily="34" charset="0"/>
                <a:cs typeface="Times New Roman" panose="02020603050405020304" pitchFamily="18" charset="0"/>
              </a:rPr>
              <a:t>.</a:t>
            </a:r>
            <a:endParaRPr lang="es-ES_tradnl" dirty="0">
              <a:latin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7490901" y="1215246"/>
            <a:ext cx="3281503" cy="3095217"/>
          </a:xfrm>
          <a:prstGeom prst="rect">
            <a:avLst/>
          </a:prstGeom>
        </p:spPr>
      </p:pic>
      <p:pic>
        <p:nvPicPr>
          <p:cNvPr id="8" name="Imagen 7"/>
          <p:cNvPicPr>
            <a:picLocks noChangeAspect="1"/>
          </p:cNvPicPr>
          <p:nvPr/>
        </p:nvPicPr>
        <p:blipFill>
          <a:blip r:embed="rId4"/>
          <a:stretch>
            <a:fillRect/>
          </a:stretch>
        </p:blipFill>
        <p:spPr>
          <a:xfrm>
            <a:off x="7490901" y="4310463"/>
            <a:ext cx="1715266" cy="1775663"/>
          </a:xfrm>
          <a:prstGeom prst="rect">
            <a:avLst/>
          </a:prstGeom>
        </p:spPr>
      </p:pic>
      <p:sp>
        <p:nvSpPr>
          <p:cNvPr id="9" name="CuadroTexto 8"/>
          <p:cNvSpPr txBox="1"/>
          <p:nvPr/>
        </p:nvSpPr>
        <p:spPr>
          <a:xfrm>
            <a:off x="9280167" y="4873900"/>
            <a:ext cx="1833644" cy="738664"/>
          </a:xfrm>
          <a:prstGeom prst="rect">
            <a:avLst/>
          </a:prstGeom>
          <a:noFill/>
        </p:spPr>
        <p:txBody>
          <a:bodyPr wrap="square" rtlCol="0">
            <a:spAutoFit/>
          </a:bodyPr>
          <a:lstStyle/>
          <a:p>
            <a:r>
              <a:rPr lang="es-ES" sz="1400" dirty="0" smtClean="0"/>
              <a:t>Horno de sales, con calentadores sumergidos.</a:t>
            </a:r>
            <a:endParaRPr lang="es-ES" sz="1400" dirty="0"/>
          </a:p>
        </p:txBody>
      </p:sp>
    </p:spTree>
    <p:extLst>
      <p:ext uri="{BB962C8B-B14F-4D97-AF65-F5344CB8AC3E}">
        <p14:creationId xmlns:p14="http://schemas.microsoft.com/office/powerpoint/2010/main" val="2975356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431000" y="282477"/>
            <a:ext cx="682811" cy="932769"/>
          </a:xfrm>
          <a:prstGeom prst="rect">
            <a:avLst/>
          </a:prstGeom>
          <a:effectLst>
            <a:outerShdw blurRad="50800" dist="50800" dir="5400000" algn="ctr" rotWithShape="0">
              <a:schemeClr val="bg1"/>
            </a:outerShdw>
          </a:effectLst>
        </p:spPr>
      </p:pic>
      <p:sp>
        <p:nvSpPr>
          <p:cNvPr id="5" name="Título 1"/>
          <p:cNvSpPr txBox="1">
            <a:spLocks/>
          </p:cNvSpPr>
          <p:nvPr/>
        </p:nvSpPr>
        <p:spPr>
          <a:xfrm>
            <a:off x="1045779" y="748861"/>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latin typeface="Arial" panose="020B0604020202020204" pitchFamily="34" charset="0"/>
                <a:cs typeface="Arial" panose="020B0604020202020204" pitchFamily="34" charset="0"/>
              </a:rPr>
              <a:t>Tratamientos Térmicos</a:t>
            </a:r>
            <a:endParaRPr lang="es-ES" sz="2800" dirty="0">
              <a:latin typeface="Arial" panose="020B0604020202020204" pitchFamily="34" charset="0"/>
              <a:cs typeface="Arial" panose="020B0604020202020204" pitchFamily="34" charset="0"/>
            </a:endParaRPr>
          </a:p>
        </p:txBody>
      </p:sp>
      <p:sp>
        <p:nvSpPr>
          <p:cNvPr id="6" name="Rectángulo 5"/>
          <p:cNvSpPr/>
          <p:nvPr/>
        </p:nvSpPr>
        <p:spPr>
          <a:xfrm>
            <a:off x="1045779" y="1546232"/>
            <a:ext cx="6616262" cy="1477328"/>
          </a:xfrm>
          <a:prstGeom prst="rect">
            <a:avLst/>
          </a:prstGeom>
        </p:spPr>
        <p:txBody>
          <a:bodyPr wrap="square">
            <a:spAutoFit/>
          </a:bodyPr>
          <a:lstStyle/>
          <a:p>
            <a:pPr algn="just"/>
            <a:r>
              <a:rPr lang="es-ES_tradnl" dirty="0" smtClean="0">
                <a:latin typeface="Calibri" panose="020F0502020204030204" pitchFamily="34" charset="0"/>
                <a:cs typeface="Times New Roman" panose="02020603050405020304" pitchFamily="18" charset="0"/>
              </a:rPr>
              <a:t>      Son procesos a los que se someten los metales y aleaciones para modificar su estructura, bien sea por un cambio de forma y tamaño de los granos o bien por transformación de sus constituyentes. </a:t>
            </a:r>
            <a:r>
              <a:rPr lang="es-ES_tradnl" i="1" dirty="0" smtClean="0">
                <a:latin typeface="Calibri" panose="020F0502020204030204" pitchFamily="34" charset="0"/>
                <a:cs typeface="Times New Roman" panose="02020603050405020304" pitchFamily="18" charset="0"/>
              </a:rPr>
              <a:t>El Objeto </a:t>
            </a:r>
            <a:r>
              <a:rPr lang="es-ES_tradnl" dirty="0" smtClean="0">
                <a:latin typeface="Calibri" panose="020F0502020204030204" pitchFamily="34" charset="0"/>
                <a:cs typeface="Times New Roman" panose="02020603050405020304" pitchFamily="18" charset="0"/>
              </a:rPr>
              <a:t>es mejorar las propiedades mecánicas o adaptarlas confiriéndoles características especiales.</a:t>
            </a:r>
            <a:endParaRPr lang="es-ES" dirty="0"/>
          </a:p>
        </p:txBody>
      </p:sp>
      <p:sp>
        <p:nvSpPr>
          <p:cNvPr id="8" name="Cerrar llave 7"/>
          <p:cNvSpPr/>
          <p:nvPr/>
        </p:nvSpPr>
        <p:spPr>
          <a:xfrm>
            <a:off x="8149809" y="3365482"/>
            <a:ext cx="491140" cy="24587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CuadroTexto 8"/>
          <p:cNvSpPr txBox="1"/>
          <p:nvPr/>
        </p:nvSpPr>
        <p:spPr>
          <a:xfrm>
            <a:off x="8804473" y="3920758"/>
            <a:ext cx="1903071" cy="1384995"/>
          </a:xfrm>
          <a:prstGeom prst="rect">
            <a:avLst/>
          </a:prstGeom>
          <a:noFill/>
        </p:spPr>
        <p:txBody>
          <a:bodyPr wrap="square" rtlCol="0">
            <a:spAutoFit/>
          </a:bodyPr>
          <a:lstStyle/>
          <a:p>
            <a:r>
              <a:rPr lang="es-ES" sz="1400" dirty="0" smtClean="0"/>
              <a:t>El ángulo de la pendiente de enfriamiento es debido al tipo de velocidad para cada tratamiento.</a:t>
            </a:r>
            <a:endParaRPr lang="es-ES" sz="1400" dirty="0"/>
          </a:p>
        </p:txBody>
      </p:sp>
      <p:pic>
        <p:nvPicPr>
          <p:cNvPr id="3" name="Imagen 2"/>
          <p:cNvPicPr>
            <a:picLocks noChangeAspect="1"/>
          </p:cNvPicPr>
          <p:nvPr/>
        </p:nvPicPr>
        <p:blipFill>
          <a:blip r:embed="rId3"/>
          <a:stretch>
            <a:fillRect/>
          </a:stretch>
        </p:blipFill>
        <p:spPr>
          <a:xfrm>
            <a:off x="3299591" y="3365482"/>
            <a:ext cx="4438650" cy="2495550"/>
          </a:xfrm>
          <a:prstGeom prst="rect">
            <a:avLst/>
          </a:prstGeom>
        </p:spPr>
      </p:pic>
      <p:sp>
        <p:nvSpPr>
          <p:cNvPr id="10" name="CuadroTexto 9"/>
          <p:cNvSpPr txBox="1"/>
          <p:nvPr/>
        </p:nvSpPr>
        <p:spPr>
          <a:xfrm>
            <a:off x="5692140" y="4878189"/>
            <a:ext cx="556260" cy="215444"/>
          </a:xfrm>
          <a:prstGeom prst="rect">
            <a:avLst/>
          </a:prstGeom>
          <a:solidFill>
            <a:schemeClr val="tx1"/>
          </a:solidFill>
        </p:spPr>
        <p:txBody>
          <a:bodyPr wrap="square" rtlCol="0">
            <a:spAutoFit/>
          </a:bodyPr>
          <a:lstStyle/>
          <a:p>
            <a:r>
              <a:rPr lang="es-ES" sz="800" dirty="0" smtClean="0">
                <a:solidFill>
                  <a:srgbClr val="FF0000"/>
                </a:solidFill>
              </a:rPr>
              <a:t>Temple</a:t>
            </a:r>
            <a:endParaRPr lang="es-ES" sz="800" dirty="0">
              <a:solidFill>
                <a:srgbClr val="FF0000"/>
              </a:solidFill>
            </a:endParaRPr>
          </a:p>
        </p:txBody>
      </p:sp>
      <p:sp>
        <p:nvSpPr>
          <p:cNvPr id="11" name="CuadroTexto 10"/>
          <p:cNvSpPr txBox="1"/>
          <p:nvPr/>
        </p:nvSpPr>
        <p:spPr>
          <a:xfrm>
            <a:off x="6859714" y="5042482"/>
            <a:ext cx="819281" cy="200055"/>
          </a:xfrm>
          <a:prstGeom prst="rect">
            <a:avLst/>
          </a:prstGeom>
          <a:solidFill>
            <a:schemeClr val="tx1"/>
          </a:solidFill>
        </p:spPr>
        <p:txBody>
          <a:bodyPr wrap="square" rtlCol="0">
            <a:spAutoFit/>
          </a:bodyPr>
          <a:lstStyle/>
          <a:p>
            <a:r>
              <a:rPr lang="es-ES" sz="700" dirty="0" smtClean="0">
                <a:solidFill>
                  <a:srgbClr val="00B050"/>
                </a:solidFill>
              </a:rPr>
              <a:t>Normalizado</a:t>
            </a:r>
            <a:endParaRPr lang="es-ES" sz="700" dirty="0">
              <a:solidFill>
                <a:srgbClr val="00B050"/>
              </a:solidFill>
            </a:endParaRPr>
          </a:p>
        </p:txBody>
      </p:sp>
      <p:sp>
        <p:nvSpPr>
          <p:cNvPr id="12" name="CuadroTexto 11"/>
          <p:cNvSpPr txBox="1"/>
          <p:nvPr/>
        </p:nvSpPr>
        <p:spPr>
          <a:xfrm>
            <a:off x="6705471" y="4513229"/>
            <a:ext cx="819281" cy="200055"/>
          </a:xfrm>
          <a:prstGeom prst="rect">
            <a:avLst/>
          </a:prstGeom>
          <a:solidFill>
            <a:schemeClr val="tx1"/>
          </a:solidFill>
        </p:spPr>
        <p:txBody>
          <a:bodyPr wrap="square" rtlCol="0">
            <a:spAutoFit/>
          </a:bodyPr>
          <a:lstStyle/>
          <a:p>
            <a:r>
              <a:rPr lang="es-ES" sz="700" dirty="0" smtClean="0">
                <a:solidFill>
                  <a:srgbClr val="0070C0"/>
                </a:solidFill>
              </a:rPr>
              <a:t>Recocido</a:t>
            </a:r>
            <a:endParaRPr lang="es-ES" sz="700" dirty="0">
              <a:solidFill>
                <a:srgbClr val="0070C0"/>
              </a:solidFill>
            </a:endParaRPr>
          </a:p>
        </p:txBody>
      </p:sp>
      <p:cxnSp>
        <p:nvCxnSpPr>
          <p:cNvPr id="14" name="Conector recto 13"/>
          <p:cNvCxnSpPr/>
          <p:nvPr/>
        </p:nvCxnSpPr>
        <p:spPr>
          <a:xfrm>
            <a:off x="6807200" y="5093633"/>
            <a:ext cx="171450" cy="148904"/>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1929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431000" y="282477"/>
            <a:ext cx="682811" cy="932769"/>
          </a:xfrm>
          <a:prstGeom prst="rect">
            <a:avLst/>
          </a:prstGeom>
          <a:effectLst>
            <a:outerShdw blurRad="50800" dist="50800" dir="5400000" algn="ctr" rotWithShape="0">
              <a:schemeClr val="bg1"/>
            </a:outerShdw>
          </a:effectLst>
        </p:spPr>
      </p:pic>
      <p:sp>
        <p:nvSpPr>
          <p:cNvPr id="5" name="Título 1"/>
          <p:cNvSpPr txBox="1">
            <a:spLocks/>
          </p:cNvSpPr>
          <p:nvPr/>
        </p:nvSpPr>
        <p:spPr>
          <a:xfrm>
            <a:off x="1045779" y="748861"/>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latin typeface="Arial" panose="020B0604020202020204" pitchFamily="34" charset="0"/>
                <a:cs typeface="Arial" panose="020B0604020202020204" pitchFamily="34" charset="0"/>
              </a:rPr>
              <a:t>a) Recocido</a:t>
            </a:r>
            <a:endParaRPr lang="es-ES" sz="2800" dirty="0">
              <a:latin typeface="Arial" panose="020B0604020202020204" pitchFamily="34" charset="0"/>
              <a:cs typeface="Arial" panose="020B0604020202020204" pitchFamily="34" charset="0"/>
            </a:endParaRPr>
          </a:p>
        </p:txBody>
      </p:sp>
      <p:sp>
        <p:nvSpPr>
          <p:cNvPr id="7" name="Rectángulo 6"/>
          <p:cNvSpPr/>
          <p:nvPr/>
        </p:nvSpPr>
        <p:spPr>
          <a:xfrm>
            <a:off x="1045779" y="1546232"/>
            <a:ext cx="6616262" cy="2862322"/>
          </a:xfrm>
          <a:prstGeom prst="rect">
            <a:avLst/>
          </a:prstGeom>
        </p:spPr>
        <p:txBody>
          <a:bodyPr wrap="square">
            <a:spAutoFit/>
          </a:bodyPr>
          <a:lstStyle/>
          <a:p>
            <a:pPr algn="just"/>
            <a:r>
              <a:rPr lang="es-ES_tradnl" dirty="0" smtClean="0">
                <a:latin typeface="Calibri" panose="020F0502020204030204" pitchFamily="34" charset="0"/>
                <a:cs typeface="Times New Roman" panose="02020603050405020304" pitchFamily="18" charset="0"/>
              </a:rPr>
              <a:t>      Su objetivo principal es;</a:t>
            </a:r>
          </a:p>
          <a:p>
            <a:pPr algn="just"/>
            <a:endParaRPr lang="es-ES_tradnl" dirty="0" smtClean="0">
              <a:latin typeface="Calibri" panose="020F0502020204030204" pitchFamily="34" charset="0"/>
              <a:cs typeface="Times New Roman" panose="02020603050405020304" pitchFamily="18" charset="0"/>
            </a:endParaRPr>
          </a:p>
          <a:p>
            <a:pPr marL="285750" indent="-285750" algn="just">
              <a:buFontTx/>
              <a:buChar char="-"/>
            </a:pPr>
            <a:r>
              <a:rPr lang="es-ES_tradnl" dirty="0" smtClean="0">
                <a:latin typeface="Calibri" panose="020F0502020204030204" pitchFamily="34" charset="0"/>
                <a:cs typeface="Times New Roman" panose="02020603050405020304" pitchFamily="18" charset="0"/>
              </a:rPr>
              <a:t>Provocar estructuras favorables para el mecanizado,</a:t>
            </a:r>
          </a:p>
          <a:p>
            <a:pPr marL="285750" indent="-285750" algn="just">
              <a:buFontTx/>
              <a:buChar char="-"/>
            </a:pPr>
            <a:r>
              <a:rPr lang="es-ES_tradnl" dirty="0" smtClean="0">
                <a:latin typeface="Calibri" panose="020F0502020204030204" pitchFamily="34" charset="0"/>
                <a:cs typeface="Times New Roman" panose="02020603050405020304" pitchFamily="18" charset="0"/>
              </a:rPr>
              <a:t>Eliminar o reducir tensiones internas y</a:t>
            </a:r>
          </a:p>
          <a:p>
            <a:pPr marL="285750" indent="-285750" algn="just">
              <a:buFontTx/>
              <a:buChar char="-"/>
            </a:pPr>
            <a:r>
              <a:rPr lang="es-ES_tradnl" dirty="0" smtClean="0">
                <a:latin typeface="Calibri" panose="020F0502020204030204" pitchFamily="34" charset="0"/>
                <a:cs typeface="Times New Roman" panose="02020603050405020304" pitchFamily="18" charset="0"/>
              </a:rPr>
              <a:t>Disminuir heterogeneidades en la composición química del metal.</a:t>
            </a:r>
          </a:p>
          <a:p>
            <a:pPr marL="285750" indent="-285750" algn="just">
              <a:buFontTx/>
              <a:buChar char="-"/>
            </a:pPr>
            <a:endParaRPr lang="es-ES_tradnl" dirty="0">
              <a:latin typeface="Calibri" panose="020F0502020204030204" pitchFamily="34" charset="0"/>
              <a:cs typeface="Times New Roman" panose="02020603050405020304" pitchFamily="18" charset="0"/>
            </a:endParaRPr>
          </a:p>
          <a:p>
            <a:pPr algn="just"/>
            <a:r>
              <a:rPr lang="es-ES_tradnl" dirty="0" smtClean="0">
                <a:latin typeface="Calibri" panose="020F0502020204030204" pitchFamily="34" charset="0"/>
                <a:cs typeface="Times New Roman" panose="02020603050405020304" pitchFamily="18" charset="0"/>
              </a:rPr>
              <a:t>     El Recocido consiste en un calentamiento hasta una temperatura denominada de Recocido, manteniendo la misma constante por un cierto tiempo y producir luego un enfriamiento “lento”.</a:t>
            </a:r>
          </a:p>
          <a:p>
            <a:pPr algn="just"/>
            <a:endParaRPr lang="es-ES_tradnl" dirty="0">
              <a:latin typeface="Calibri" panose="020F0502020204030204" pitchFamily="34" charset="0"/>
              <a:cs typeface="Times New Roman" panose="02020603050405020304" pitchFamily="18" charset="0"/>
            </a:endParaRPr>
          </a:p>
        </p:txBody>
      </p:sp>
      <p:pic>
        <p:nvPicPr>
          <p:cNvPr id="8" name="Imagen 7"/>
          <p:cNvPicPr>
            <a:picLocks noChangeAspect="1"/>
          </p:cNvPicPr>
          <p:nvPr/>
        </p:nvPicPr>
        <p:blipFill>
          <a:blip r:embed="rId3"/>
          <a:stretch>
            <a:fillRect/>
          </a:stretch>
        </p:blipFill>
        <p:spPr>
          <a:xfrm>
            <a:off x="1873469" y="4236818"/>
            <a:ext cx="3810000" cy="2105025"/>
          </a:xfrm>
          <a:prstGeom prst="rect">
            <a:avLst/>
          </a:prstGeom>
        </p:spPr>
      </p:pic>
      <p:pic>
        <p:nvPicPr>
          <p:cNvPr id="9" name="Imagen 8"/>
          <p:cNvPicPr>
            <a:picLocks noChangeAspect="1"/>
          </p:cNvPicPr>
          <p:nvPr/>
        </p:nvPicPr>
        <p:blipFill>
          <a:blip r:embed="rId4"/>
          <a:stretch>
            <a:fillRect/>
          </a:stretch>
        </p:blipFill>
        <p:spPr>
          <a:xfrm>
            <a:off x="8256311" y="1403131"/>
            <a:ext cx="2857500" cy="1600200"/>
          </a:xfrm>
          <a:prstGeom prst="rect">
            <a:avLst/>
          </a:prstGeom>
        </p:spPr>
      </p:pic>
      <p:pic>
        <p:nvPicPr>
          <p:cNvPr id="10" name="Imagen 9"/>
          <p:cNvPicPr>
            <a:picLocks noChangeAspect="1"/>
          </p:cNvPicPr>
          <p:nvPr/>
        </p:nvPicPr>
        <p:blipFill>
          <a:blip r:embed="rId5"/>
          <a:stretch>
            <a:fillRect/>
          </a:stretch>
        </p:blipFill>
        <p:spPr>
          <a:xfrm>
            <a:off x="8903130" y="3003331"/>
            <a:ext cx="1869275" cy="1990228"/>
          </a:xfrm>
          <a:prstGeom prst="rect">
            <a:avLst/>
          </a:prstGeom>
        </p:spPr>
      </p:pic>
      <p:pic>
        <p:nvPicPr>
          <p:cNvPr id="11" name="Imagen 10"/>
          <p:cNvPicPr>
            <a:picLocks noChangeAspect="1"/>
          </p:cNvPicPr>
          <p:nvPr/>
        </p:nvPicPr>
        <p:blipFill>
          <a:blip r:embed="rId6"/>
          <a:stretch>
            <a:fillRect/>
          </a:stretch>
        </p:blipFill>
        <p:spPr>
          <a:xfrm>
            <a:off x="7875311" y="4993559"/>
            <a:ext cx="3619500" cy="1266825"/>
          </a:xfrm>
          <a:prstGeom prst="rect">
            <a:avLst/>
          </a:prstGeom>
        </p:spPr>
      </p:pic>
    </p:spTree>
    <p:extLst>
      <p:ext uri="{BB962C8B-B14F-4D97-AF65-F5344CB8AC3E}">
        <p14:creationId xmlns:p14="http://schemas.microsoft.com/office/powerpoint/2010/main" val="2093898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431000" y="282477"/>
            <a:ext cx="682811" cy="932769"/>
          </a:xfrm>
          <a:prstGeom prst="rect">
            <a:avLst/>
          </a:prstGeom>
          <a:effectLst>
            <a:outerShdw blurRad="50800" dist="50800" dir="5400000" algn="ctr" rotWithShape="0">
              <a:schemeClr val="bg1"/>
            </a:outerShdw>
          </a:effectLst>
        </p:spPr>
      </p:pic>
      <p:sp>
        <p:nvSpPr>
          <p:cNvPr id="5" name="Título 1"/>
          <p:cNvSpPr txBox="1">
            <a:spLocks/>
          </p:cNvSpPr>
          <p:nvPr/>
        </p:nvSpPr>
        <p:spPr>
          <a:xfrm>
            <a:off x="1045779" y="748861"/>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latin typeface="Arial" panose="020B0604020202020204" pitchFamily="34" charset="0"/>
                <a:cs typeface="Arial" panose="020B0604020202020204" pitchFamily="34" charset="0"/>
              </a:rPr>
              <a:t>Tipos de Recocido</a:t>
            </a:r>
            <a:endParaRPr lang="es-ES" sz="2800" dirty="0">
              <a:latin typeface="Arial" panose="020B0604020202020204" pitchFamily="34" charset="0"/>
              <a:cs typeface="Arial" panose="020B0604020202020204" pitchFamily="34" charset="0"/>
            </a:endParaRPr>
          </a:p>
        </p:txBody>
      </p:sp>
      <p:sp>
        <p:nvSpPr>
          <p:cNvPr id="6" name="Rectángulo 5"/>
          <p:cNvSpPr/>
          <p:nvPr/>
        </p:nvSpPr>
        <p:spPr>
          <a:xfrm>
            <a:off x="1045780" y="1546232"/>
            <a:ext cx="3888828" cy="4524315"/>
          </a:xfrm>
          <a:prstGeom prst="rect">
            <a:avLst/>
          </a:prstGeom>
        </p:spPr>
        <p:txBody>
          <a:bodyPr wrap="square">
            <a:spAutoFit/>
          </a:bodyPr>
          <a:lstStyle/>
          <a:p>
            <a:pPr algn="just"/>
            <a:r>
              <a:rPr lang="es-ES_tradnl" dirty="0" smtClean="0">
                <a:latin typeface="Calibri" panose="020F0502020204030204" pitchFamily="34" charset="0"/>
                <a:cs typeface="Times New Roman" panose="02020603050405020304" pitchFamily="18" charset="0"/>
              </a:rPr>
              <a:t>      Los tipos de Recocido que se anunciarán ahora llevan por nombre el FIN o el objetivo que se persigue y que son los siguientes.</a:t>
            </a:r>
          </a:p>
          <a:p>
            <a:pPr algn="just"/>
            <a:endParaRPr lang="es-ES_tradnl" dirty="0">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_tradnl" i="1" u="sng" dirty="0" smtClean="0">
                <a:latin typeface="Calibri" panose="020F0502020204030204" pitchFamily="34" charset="0"/>
                <a:cs typeface="Times New Roman" panose="02020603050405020304" pitchFamily="18" charset="0"/>
              </a:rPr>
              <a:t>Recocido de Regeneración:</a:t>
            </a:r>
            <a:r>
              <a:rPr lang="es-ES_tradnl" u="sng" dirty="0" smtClean="0">
                <a:latin typeface="Calibri" panose="020F0502020204030204" pitchFamily="34" charset="0"/>
                <a:cs typeface="Times New Roman" panose="02020603050405020304" pitchFamily="18" charset="0"/>
              </a:rPr>
              <a:t> </a:t>
            </a:r>
            <a:r>
              <a:rPr lang="es-ES_tradnl" dirty="0" smtClean="0">
                <a:latin typeface="Calibri" panose="020F0502020204030204" pitchFamily="34" charset="0"/>
                <a:cs typeface="Times New Roman" panose="02020603050405020304" pitchFamily="18" charset="0"/>
              </a:rPr>
              <a:t>regula o “regenera” las propiedades mecánicas y elásticas correspondiente a su composición química, en piezas de acero fundido y en piezas que sufrieron soldaduras.</a:t>
            </a:r>
          </a:p>
          <a:p>
            <a:pPr algn="just"/>
            <a:r>
              <a:rPr lang="es-ES_tradnl" i="1" dirty="0" smtClean="0">
                <a:latin typeface="Calibri" panose="020F0502020204030204" pitchFamily="34" charset="0"/>
                <a:cs typeface="Times New Roman" panose="02020603050405020304" pitchFamily="18" charset="0"/>
              </a:rPr>
              <a:t>	</a:t>
            </a:r>
            <a:r>
              <a:rPr lang="es-ES_tradnl" dirty="0" smtClean="0">
                <a:latin typeface="Calibri" panose="020F0502020204030204" pitchFamily="34" charset="0"/>
                <a:cs typeface="Times New Roman" panose="02020603050405020304" pitchFamily="18" charset="0"/>
              </a:rPr>
              <a:t>Se calienta hasta el Ac3 (906ºC) + 50ºC y se deja enfriar al aire para regenerar sus propiedades iniciales que tenía el material.</a:t>
            </a:r>
            <a:endParaRPr lang="es-ES_tradnl" i="1" dirty="0">
              <a:latin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4934608" y="1601822"/>
            <a:ext cx="6362082" cy="4413134"/>
          </a:xfrm>
          <a:prstGeom prst="rect">
            <a:avLst/>
          </a:prstGeom>
        </p:spPr>
      </p:pic>
    </p:spTree>
    <p:extLst>
      <p:ext uri="{BB962C8B-B14F-4D97-AF65-F5344CB8AC3E}">
        <p14:creationId xmlns:p14="http://schemas.microsoft.com/office/powerpoint/2010/main" val="2966063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431000" y="282477"/>
            <a:ext cx="682811" cy="932769"/>
          </a:xfrm>
          <a:prstGeom prst="rect">
            <a:avLst/>
          </a:prstGeom>
          <a:effectLst>
            <a:outerShdw blurRad="50800" dist="50800" dir="5400000" algn="ctr" rotWithShape="0">
              <a:schemeClr val="bg1"/>
            </a:outerShdw>
          </a:effectLst>
        </p:spPr>
      </p:pic>
      <p:sp>
        <p:nvSpPr>
          <p:cNvPr id="5" name="Título 1"/>
          <p:cNvSpPr txBox="1">
            <a:spLocks/>
          </p:cNvSpPr>
          <p:nvPr/>
        </p:nvSpPr>
        <p:spPr>
          <a:xfrm>
            <a:off x="1045779" y="748861"/>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latin typeface="Arial" panose="020B0604020202020204" pitchFamily="34" charset="0"/>
                <a:cs typeface="Arial" panose="020B0604020202020204" pitchFamily="34" charset="0"/>
              </a:rPr>
              <a:t>Continuación de Recocido</a:t>
            </a:r>
            <a:endParaRPr lang="es-ES" sz="2800" dirty="0">
              <a:latin typeface="Arial" panose="020B0604020202020204" pitchFamily="34" charset="0"/>
              <a:cs typeface="Arial" panose="020B0604020202020204" pitchFamily="34" charset="0"/>
            </a:endParaRPr>
          </a:p>
        </p:txBody>
      </p:sp>
      <p:sp>
        <p:nvSpPr>
          <p:cNvPr id="6" name="Rectángulo 5"/>
          <p:cNvSpPr/>
          <p:nvPr/>
        </p:nvSpPr>
        <p:spPr>
          <a:xfrm>
            <a:off x="1045779" y="1403131"/>
            <a:ext cx="3888828" cy="2585323"/>
          </a:xfrm>
          <a:prstGeom prst="rect">
            <a:avLst/>
          </a:prstGeom>
        </p:spPr>
        <p:txBody>
          <a:bodyPr wrap="square">
            <a:spAutoFit/>
          </a:bodyPr>
          <a:lstStyle/>
          <a:p>
            <a:pPr algn="just"/>
            <a:endParaRPr lang="es-ES_tradnl" dirty="0">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_tradnl" i="1" u="sng" dirty="0" smtClean="0">
                <a:latin typeface="Calibri" panose="020F0502020204030204" pitchFamily="34" charset="0"/>
                <a:cs typeface="Times New Roman" panose="02020603050405020304" pitchFamily="18" charset="0"/>
              </a:rPr>
              <a:t>Recocido de homogeneización:</a:t>
            </a:r>
            <a:r>
              <a:rPr lang="es-ES_tradnl" dirty="0" smtClean="0">
                <a:latin typeface="Calibri" panose="020F0502020204030204" pitchFamily="34" charset="0"/>
                <a:cs typeface="Times New Roman" panose="02020603050405020304" pitchFamily="18" charset="0"/>
              </a:rPr>
              <a:t> Busca disminuir heterogeneidades de tipo químico que se originan durante la solidificación de los aceros brutos durante la colada.</a:t>
            </a:r>
          </a:p>
          <a:p>
            <a:pPr algn="just"/>
            <a:r>
              <a:rPr lang="es-ES_tradnl" dirty="0">
                <a:latin typeface="Calibri" panose="020F0502020204030204" pitchFamily="34" charset="0"/>
                <a:cs typeface="Times New Roman" panose="02020603050405020304" pitchFamily="18" charset="0"/>
              </a:rPr>
              <a:t> </a:t>
            </a:r>
            <a:r>
              <a:rPr lang="es-ES_tradnl" dirty="0" smtClean="0">
                <a:latin typeface="Calibri" panose="020F0502020204030204" pitchFamily="34" charset="0"/>
                <a:cs typeface="Times New Roman" panose="02020603050405020304" pitchFamily="18" charset="0"/>
              </a:rPr>
              <a:t>     Se calienta hasta el Ac3 (906ºC) + 100ºC y no se especifica la forma de enfriamiento.</a:t>
            </a:r>
            <a:endParaRPr lang="es-ES_tradnl" i="1" dirty="0">
              <a:latin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a:blip r:embed="rId3"/>
          <a:stretch>
            <a:fillRect/>
          </a:stretch>
        </p:blipFill>
        <p:spPr>
          <a:xfrm>
            <a:off x="6010069" y="1746745"/>
            <a:ext cx="3246130" cy="2430478"/>
          </a:xfrm>
          <a:prstGeom prst="rect">
            <a:avLst/>
          </a:prstGeom>
        </p:spPr>
      </p:pic>
      <p:sp>
        <p:nvSpPr>
          <p:cNvPr id="10" name="Rectángulo 9"/>
          <p:cNvSpPr/>
          <p:nvPr/>
        </p:nvSpPr>
        <p:spPr>
          <a:xfrm>
            <a:off x="1045779" y="3988454"/>
            <a:ext cx="3888828" cy="2308324"/>
          </a:xfrm>
          <a:prstGeom prst="rect">
            <a:avLst/>
          </a:prstGeom>
        </p:spPr>
        <p:txBody>
          <a:bodyPr wrap="square">
            <a:spAutoFit/>
          </a:bodyPr>
          <a:lstStyle/>
          <a:p>
            <a:pPr algn="just"/>
            <a:endParaRPr lang="es-ES_tradnl" dirty="0">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_tradnl" i="1" u="sng" dirty="0" smtClean="0">
                <a:latin typeface="Calibri" panose="020F0502020204030204" pitchFamily="34" charset="0"/>
                <a:cs typeface="Times New Roman" panose="02020603050405020304" pitchFamily="18" charset="0"/>
              </a:rPr>
              <a:t>Recocido de engrosamiento de grano;</a:t>
            </a:r>
            <a:r>
              <a:rPr lang="es-ES_tradnl" dirty="0" smtClean="0">
                <a:latin typeface="Calibri" panose="020F0502020204030204" pitchFamily="34" charset="0"/>
                <a:cs typeface="Times New Roman" panose="02020603050405020304" pitchFamily="18" charset="0"/>
              </a:rPr>
              <a:t> se consigue esto calentando hasta el Ac3 (906ºC) + 150ºC y según la velocidad de enfriamiento disminuye o se aumenta el tamaño de grano para conferirle mayor o menor plasticidad (resistencia).</a:t>
            </a:r>
            <a:endParaRPr lang="es-ES_tradnl" i="1" dirty="0">
              <a:latin typeface="Calibri" panose="020F0502020204030204" pitchFamily="34" charset="0"/>
              <a:cs typeface="Times New Roman" panose="02020603050405020304" pitchFamily="18" charset="0"/>
            </a:endParaRPr>
          </a:p>
        </p:txBody>
      </p:sp>
      <p:pic>
        <p:nvPicPr>
          <p:cNvPr id="14" name="Imagen 13"/>
          <p:cNvPicPr>
            <a:picLocks noChangeAspect="1"/>
          </p:cNvPicPr>
          <p:nvPr/>
        </p:nvPicPr>
        <p:blipFill>
          <a:blip r:embed="rId4"/>
          <a:stretch>
            <a:fillRect/>
          </a:stretch>
        </p:blipFill>
        <p:spPr>
          <a:xfrm>
            <a:off x="6010069" y="4587898"/>
            <a:ext cx="1450974" cy="1749704"/>
          </a:xfrm>
          <a:prstGeom prst="rect">
            <a:avLst/>
          </a:prstGeom>
        </p:spPr>
      </p:pic>
      <p:pic>
        <p:nvPicPr>
          <p:cNvPr id="15" name="Imagen 14"/>
          <p:cNvPicPr>
            <a:picLocks noChangeAspect="1"/>
          </p:cNvPicPr>
          <p:nvPr/>
        </p:nvPicPr>
        <p:blipFill>
          <a:blip r:embed="rId5"/>
          <a:stretch>
            <a:fillRect/>
          </a:stretch>
        </p:blipFill>
        <p:spPr>
          <a:xfrm>
            <a:off x="9258015" y="4587899"/>
            <a:ext cx="1449953" cy="1749704"/>
          </a:xfrm>
          <a:prstGeom prst="rect">
            <a:avLst/>
          </a:prstGeom>
        </p:spPr>
      </p:pic>
      <p:pic>
        <p:nvPicPr>
          <p:cNvPr id="16" name="Imagen 15"/>
          <p:cNvPicPr>
            <a:picLocks noChangeAspect="1"/>
          </p:cNvPicPr>
          <p:nvPr/>
        </p:nvPicPr>
        <p:blipFill>
          <a:blip r:embed="rId6"/>
          <a:stretch>
            <a:fillRect/>
          </a:stretch>
        </p:blipFill>
        <p:spPr>
          <a:xfrm>
            <a:off x="7597547" y="4520837"/>
            <a:ext cx="1505843" cy="1816765"/>
          </a:xfrm>
          <a:prstGeom prst="rect">
            <a:avLst/>
          </a:prstGeom>
        </p:spPr>
      </p:pic>
    </p:spTree>
    <p:extLst>
      <p:ext uri="{BB962C8B-B14F-4D97-AF65-F5344CB8AC3E}">
        <p14:creationId xmlns:p14="http://schemas.microsoft.com/office/powerpoint/2010/main" val="2408449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431000" y="282477"/>
            <a:ext cx="682811" cy="932769"/>
          </a:xfrm>
          <a:prstGeom prst="rect">
            <a:avLst/>
          </a:prstGeom>
          <a:effectLst>
            <a:outerShdw blurRad="50800" dist="50800" dir="5400000" algn="ctr" rotWithShape="0">
              <a:schemeClr val="bg1"/>
            </a:outerShdw>
          </a:effectLst>
        </p:spPr>
      </p:pic>
      <p:sp>
        <p:nvSpPr>
          <p:cNvPr id="5" name="Rectángulo 4"/>
          <p:cNvSpPr/>
          <p:nvPr/>
        </p:nvSpPr>
        <p:spPr>
          <a:xfrm>
            <a:off x="1045779" y="1403131"/>
            <a:ext cx="4945118" cy="2585323"/>
          </a:xfrm>
          <a:prstGeom prst="rect">
            <a:avLst/>
          </a:prstGeom>
        </p:spPr>
        <p:txBody>
          <a:bodyPr wrap="square">
            <a:spAutoFit/>
          </a:bodyPr>
          <a:lstStyle/>
          <a:p>
            <a:pPr algn="just"/>
            <a:endParaRPr lang="es-ES_tradnl" dirty="0">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_tradnl" i="1" u="sng" dirty="0" smtClean="0">
                <a:latin typeface="Calibri" panose="020F0502020204030204" pitchFamily="34" charset="0"/>
                <a:cs typeface="Times New Roman" panose="02020603050405020304" pitchFamily="18" charset="0"/>
              </a:rPr>
              <a:t>Recocido globular:</a:t>
            </a:r>
            <a:r>
              <a:rPr lang="es-ES_tradnl" dirty="0" smtClean="0">
                <a:latin typeface="Calibri" panose="020F0502020204030204" pitchFamily="34" charset="0"/>
                <a:cs typeface="Times New Roman" panose="02020603050405020304" pitchFamily="18" charset="0"/>
              </a:rPr>
              <a:t> Se aplica a aceros para herramientas que poseen un elevado porcentaje de carbono formando carburos de forma globular, los cuales son difíciles de disolver y dificultan el mecanizado.     </a:t>
            </a:r>
          </a:p>
          <a:p>
            <a:pPr algn="just"/>
            <a:r>
              <a:rPr lang="es-ES_tradnl" dirty="0">
                <a:latin typeface="Calibri" panose="020F0502020204030204" pitchFamily="34" charset="0"/>
                <a:cs typeface="Times New Roman" panose="02020603050405020304" pitchFamily="18" charset="0"/>
              </a:rPr>
              <a:t> </a:t>
            </a:r>
            <a:r>
              <a:rPr lang="es-ES_tradnl" dirty="0" smtClean="0">
                <a:latin typeface="Calibri" panose="020F0502020204030204" pitchFamily="34" charset="0"/>
                <a:cs typeface="Times New Roman" panose="02020603050405020304" pitchFamily="18" charset="0"/>
              </a:rPr>
              <a:t>    Se calienta hasta el Ac1 + 20ºC, se mantiene a esta temperatura prolongadamente y se enfría a conveniencia.</a:t>
            </a:r>
            <a:endParaRPr lang="es-ES_tradnl" i="1" dirty="0">
              <a:latin typeface="Calibri" panose="020F0502020204030204" pitchFamily="34" charset="0"/>
              <a:cs typeface="Times New Roman" panose="02020603050405020304" pitchFamily="18" charset="0"/>
            </a:endParaRPr>
          </a:p>
        </p:txBody>
      </p:sp>
      <p:sp>
        <p:nvSpPr>
          <p:cNvPr id="6" name="Título 1"/>
          <p:cNvSpPr txBox="1">
            <a:spLocks/>
          </p:cNvSpPr>
          <p:nvPr/>
        </p:nvSpPr>
        <p:spPr>
          <a:xfrm>
            <a:off x="1045779" y="748861"/>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latin typeface="Arial" panose="020B0604020202020204" pitchFamily="34" charset="0"/>
                <a:cs typeface="Arial" panose="020B0604020202020204" pitchFamily="34" charset="0"/>
              </a:rPr>
              <a:t>Continuación de Recocido</a:t>
            </a:r>
            <a:endParaRPr lang="es-ES" sz="2800"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3"/>
          <a:stretch>
            <a:fillRect/>
          </a:stretch>
        </p:blipFill>
        <p:spPr>
          <a:xfrm>
            <a:off x="6493915" y="1812429"/>
            <a:ext cx="3521577" cy="1766343"/>
          </a:xfrm>
          <a:prstGeom prst="rect">
            <a:avLst/>
          </a:prstGeom>
        </p:spPr>
      </p:pic>
      <p:sp>
        <p:nvSpPr>
          <p:cNvPr id="8" name="Rectángulo 7"/>
          <p:cNvSpPr/>
          <p:nvPr/>
        </p:nvSpPr>
        <p:spPr>
          <a:xfrm>
            <a:off x="1045779" y="3841531"/>
            <a:ext cx="4945118" cy="2031325"/>
          </a:xfrm>
          <a:prstGeom prst="rect">
            <a:avLst/>
          </a:prstGeom>
        </p:spPr>
        <p:txBody>
          <a:bodyPr wrap="square">
            <a:spAutoFit/>
          </a:bodyPr>
          <a:lstStyle/>
          <a:p>
            <a:pPr algn="just"/>
            <a:endParaRPr lang="es-ES_tradnl" dirty="0">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_tradnl" i="1" u="sng" dirty="0" smtClean="0">
                <a:latin typeface="Calibri" panose="020F0502020204030204" pitchFamily="34" charset="0"/>
                <a:cs typeface="Times New Roman" panose="02020603050405020304" pitchFamily="18" charset="0"/>
              </a:rPr>
              <a:t>Recocido de ablandamiento:</a:t>
            </a:r>
            <a:r>
              <a:rPr lang="es-ES_tradnl" dirty="0" smtClean="0">
                <a:latin typeface="Calibri" panose="020F0502020204030204" pitchFamily="34" charset="0"/>
                <a:cs typeface="Times New Roman" panose="02020603050405020304" pitchFamily="18" charset="0"/>
              </a:rPr>
              <a:t> Se aplica a aceros </a:t>
            </a:r>
            <a:r>
              <a:rPr lang="es-ES_tradnl" dirty="0">
                <a:latin typeface="Calibri" panose="020F0502020204030204" pitchFamily="34" charset="0"/>
                <a:cs typeface="Times New Roman" panose="02020603050405020304" pitchFamily="18" charset="0"/>
              </a:rPr>
              <a:t> </a:t>
            </a:r>
            <a:r>
              <a:rPr lang="es-ES_tradnl" dirty="0" smtClean="0">
                <a:latin typeface="Calibri" panose="020F0502020204030204" pitchFamily="34" charset="0"/>
                <a:cs typeface="Times New Roman" panose="02020603050405020304" pitchFamily="18" charset="0"/>
              </a:rPr>
              <a:t>que después de la forja o laminación han quedado con durezas elevadas que casi no se pueden mecanizar. Se calienta a una temperatura inferior a Ac1, se mantiene a esta temperatura por un tiempo pequeño.</a:t>
            </a:r>
            <a:endParaRPr lang="es-ES_tradnl" i="1" dirty="0">
              <a:latin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a:blip r:embed="rId4"/>
          <a:stretch>
            <a:fillRect/>
          </a:stretch>
        </p:blipFill>
        <p:spPr>
          <a:xfrm>
            <a:off x="8327759" y="4333874"/>
            <a:ext cx="2619375" cy="1743075"/>
          </a:xfrm>
          <a:prstGeom prst="rect">
            <a:avLst/>
          </a:prstGeom>
        </p:spPr>
      </p:pic>
      <p:pic>
        <p:nvPicPr>
          <p:cNvPr id="10" name="Imagen 9"/>
          <p:cNvPicPr>
            <a:picLocks noChangeAspect="1"/>
          </p:cNvPicPr>
          <p:nvPr/>
        </p:nvPicPr>
        <p:blipFill>
          <a:blip r:embed="rId5"/>
          <a:stretch>
            <a:fillRect/>
          </a:stretch>
        </p:blipFill>
        <p:spPr>
          <a:xfrm>
            <a:off x="6138792" y="4300536"/>
            <a:ext cx="2190750" cy="1809750"/>
          </a:xfrm>
          <a:prstGeom prst="rect">
            <a:avLst/>
          </a:prstGeom>
        </p:spPr>
      </p:pic>
    </p:spTree>
    <p:extLst>
      <p:ext uri="{BB962C8B-B14F-4D97-AF65-F5344CB8AC3E}">
        <p14:creationId xmlns:p14="http://schemas.microsoft.com/office/powerpoint/2010/main" val="4107982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431000" y="282477"/>
            <a:ext cx="682811" cy="932769"/>
          </a:xfrm>
          <a:prstGeom prst="rect">
            <a:avLst/>
          </a:prstGeom>
          <a:effectLst>
            <a:outerShdw blurRad="50800" dist="50800" dir="5400000" algn="ctr" rotWithShape="0">
              <a:schemeClr val="bg1"/>
            </a:outerShdw>
          </a:effectLst>
        </p:spPr>
      </p:pic>
      <p:sp>
        <p:nvSpPr>
          <p:cNvPr id="6" name="Título 1"/>
          <p:cNvSpPr txBox="1">
            <a:spLocks/>
          </p:cNvSpPr>
          <p:nvPr/>
        </p:nvSpPr>
        <p:spPr>
          <a:xfrm>
            <a:off x="1045779" y="748861"/>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latin typeface="Arial" panose="020B0604020202020204" pitchFamily="34" charset="0"/>
                <a:cs typeface="Arial" panose="020B0604020202020204" pitchFamily="34" charset="0"/>
              </a:rPr>
              <a:t>Continuación de Recocido</a:t>
            </a:r>
            <a:endParaRPr lang="es-ES" sz="2800" dirty="0">
              <a:latin typeface="Arial" panose="020B0604020202020204" pitchFamily="34" charset="0"/>
              <a:cs typeface="Arial" panose="020B0604020202020204" pitchFamily="34" charset="0"/>
            </a:endParaRPr>
          </a:p>
        </p:txBody>
      </p:sp>
      <p:sp>
        <p:nvSpPr>
          <p:cNvPr id="7" name="Rectángulo 6"/>
          <p:cNvSpPr/>
          <p:nvPr/>
        </p:nvSpPr>
        <p:spPr>
          <a:xfrm>
            <a:off x="1045779" y="1403131"/>
            <a:ext cx="4945118" cy="2585323"/>
          </a:xfrm>
          <a:prstGeom prst="rect">
            <a:avLst/>
          </a:prstGeom>
        </p:spPr>
        <p:txBody>
          <a:bodyPr wrap="square">
            <a:spAutoFit/>
          </a:bodyPr>
          <a:lstStyle/>
          <a:p>
            <a:pPr algn="just"/>
            <a:endParaRPr lang="es-ES_tradnl" dirty="0">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_tradnl" i="1" u="sng" dirty="0" smtClean="0">
                <a:latin typeface="Calibri" panose="020F0502020204030204" pitchFamily="34" charset="0"/>
                <a:cs typeface="Times New Roman" panose="02020603050405020304" pitchFamily="18" charset="0"/>
              </a:rPr>
              <a:t>Recocido de estabilización:</a:t>
            </a:r>
            <a:r>
              <a:rPr lang="es-ES_tradnl" dirty="0" smtClean="0">
                <a:latin typeface="Calibri" panose="020F0502020204030204" pitchFamily="34" charset="0"/>
                <a:cs typeface="Times New Roman" panose="02020603050405020304" pitchFamily="18" charset="0"/>
              </a:rPr>
              <a:t> Se aplica a piezas de acero que han quedado con durezas luego de un trabajo de forja o laminado para buscar eliminar tensiones internas.</a:t>
            </a:r>
          </a:p>
          <a:p>
            <a:pPr algn="just"/>
            <a:r>
              <a:rPr lang="es-ES_tradnl" dirty="0">
                <a:latin typeface="Calibri" panose="020F0502020204030204" pitchFamily="34" charset="0"/>
                <a:cs typeface="Times New Roman" panose="02020603050405020304" pitchFamily="18" charset="0"/>
              </a:rPr>
              <a:t> </a:t>
            </a:r>
            <a:r>
              <a:rPr lang="es-ES_tradnl" dirty="0" smtClean="0">
                <a:latin typeface="Calibri" panose="020F0502020204030204" pitchFamily="34" charset="0"/>
                <a:cs typeface="Times New Roman" panose="02020603050405020304" pitchFamily="18" charset="0"/>
              </a:rPr>
              <a:t>    Se calienta por debajo de Ac1, eliminando tensiones internas a 700º durante media hora. O a una temperatura de 400ºC pero a mayor tiempo (3horas o más)</a:t>
            </a:r>
            <a:endParaRPr lang="es-ES_tradnl" i="1" dirty="0">
              <a:latin typeface="Calibri" panose="020F0502020204030204" pitchFamily="34" charset="0"/>
              <a:cs typeface="Times New Roman" panose="02020603050405020304" pitchFamily="18" charset="0"/>
            </a:endParaRPr>
          </a:p>
        </p:txBody>
      </p:sp>
      <p:pic>
        <p:nvPicPr>
          <p:cNvPr id="8" name="Imagen 7"/>
          <p:cNvPicPr>
            <a:picLocks noChangeAspect="1"/>
          </p:cNvPicPr>
          <p:nvPr/>
        </p:nvPicPr>
        <p:blipFill>
          <a:blip r:embed="rId3"/>
          <a:stretch>
            <a:fillRect/>
          </a:stretch>
        </p:blipFill>
        <p:spPr>
          <a:xfrm>
            <a:off x="6274676" y="2015429"/>
            <a:ext cx="2803723" cy="1719356"/>
          </a:xfrm>
          <a:prstGeom prst="rect">
            <a:avLst/>
          </a:prstGeom>
        </p:spPr>
      </p:pic>
      <p:pic>
        <p:nvPicPr>
          <p:cNvPr id="10" name="Imagen 9"/>
          <p:cNvPicPr>
            <a:picLocks noChangeAspect="1"/>
          </p:cNvPicPr>
          <p:nvPr/>
        </p:nvPicPr>
        <p:blipFill>
          <a:blip r:embed="rId4"/>
          <a:stretch>
            <a:fillRect/>
          </a:stretch>
        </p:blipFill>
        <p:spPr>
          <a:xfrm>
            <a:off x="8494436" y="1991710"/>
            <a:ext cx="2619375" cy="1743075"/>
          </a:xfrm>
          <a:prstGeom prst="rect">
            <a:avLst/>
          </a:prstGeom>
        </p:spPr>
      </p:pic>
      <p:sp>
        <p:nvSpPr>
          <p:cNvPr id="11" name="Rectángulo 10"/>
          <p:cNvSpPr/>
          <p:nvPr/>
        </p:nvSpPr>
        <p:spPr>
          <a:xfrm>
            <a:off x="1045779" y="3841531"/>
            <a:ext cx="4945118" cy="2031325"/>
          </a:xfrm>
          <a:prstGeom prst="rect">
            <a:avLst/>
          </a:prstGeom>
        </p:spPr>
        <p:txBody>
          <a:bodyPr wrap="square">
            <a:spAutoFit/>
          </a:bodyPr>
          <a:lstStyle/>
          <a:p>
            <a:pPr algn="just"/>
            <a:endParaRPr lang="es-ES_tradnl" dirty="0">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_tradnl" i="1" u="sng" dirty="0" smtClean="0">
                <a:latin typeface="Calibri" panose="020F0502020204030204" pitchFamily="34" charset="0"/>
                <a:cs typeface="Times New Roman" panose="02020603050405020304" pitchFamily="18" charset="0"/>
              </a:rPr>
              <a:t>Recocido de restauración:</a:t>
            </a:r>
            <a:r>
              <a:rPr lang="es-ES_tradnl" dirty="0" smtClean="0">
                <a:latin typeface="Calibri" panose="020F0502020204030204" pitchFamily="34" charset="0"/>
                <a:cs typeface="Times New Roman" panose="02020603050405020304" pitchFamily="18" charset="0"/>
              </a:rPr>
              <a:t> solo busca restaurar parcialmente las propiedades físicas y mecánicas de las piezas sin modificar su estructura (disminución de la dureza, de la resistividad, y de la acritud). Se efectúa por debajo de Ac1.</a:t>
            </a:r>
            <a:endParaRPr lang="es-ES_tradnl" i="1" dirty="0">
              <a:latin typeface="Calibri" panose="020F0502020204030204" pitchFamily="34" charset="0"/>
              <a:cs typeface="Times New Roman" panose="02020603050405020304" pitchFamily="18" charset="0"/>
            </a:endParaRPr>
          </a:p>
        </p:txBody>
      </p:sp>
      <p:pic>
        <p:nvPicPr>
          <p:cNvPr id="12" name="Imagen 11"/>
          <p:cNvPicPr>
            <a:picLocks noChangeAspect="1"/>
          </p:cNvPicPr>
          <p:nvPr/>
        </p:nvPicPr>
        <p:blipFill>
          <a:blip r:embed="rId5"/>
          <a:stretch>
            <a:fillRect/>
          </a:stretch>
        </p:blipFill>
        <p:spPr>
          <a:xfrm>
            <a:off x="6271116" y="3988454"/>
            <a:ext cx="1943100" cy="2362200"/>
          </a:xfrm>
          <a:prstGeom prst="rect">
            <a:avLst/>
          </a:prstGeom>
        </p:spPr>
      </p:pic>
    </p:spTree>
    <p:extLst>
      <p:ext uri="{BB962C8B-B14F-4D97-AF65-F5344CB8AC3E}">
        <p14:creationId xmlns:p14="http://schemas.microsoft.com/office/powerpoint/2010/main" val="4064775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045779" y="748861"/>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latin typeface="Arial" panose="020B0604020202020204" pitchFamily="34" charset="0"/>
                <a:cs typeface="Arial" panose="020B0604020202020204" pitchFamily="34" charset="0"/>
              </a:rPr>
              <a:t>b) Temple</a:t>
            </a:r>
            <a:endParaRPr lang="es-ES" sz="28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10431000" y="282477"/>
            <a:ext cx="682811" cy="932769"/>
          </a:xfrm>
          <a:prstGeom prst="rect">
            <a:avLst/>
          </a:prstGeom>
          <a:effectLst>
            <a:outerShdw blurRad="50800" dist="50800" dir="5400000" algn="ctr" rotWithShape="0">
              <a:schemeClr val="bg1"/>
            </a:outerShdw>
          </a:effectLst>
        </p:spPr>
      </p:pic>
      <p:sp>
        <p:nvSpPr>
          <p:cNvPr id="6" name="Rectángulo 5"/>
          <p:cNvSpPr/>
          <p:nvPr/>
        </p:nvSpPr>
        <p:spPr>
          <a:xfrm>
            <a:off x="1045779" y="1403131"/>
            <a:ext cx="4945118" cy="5078313"/>
          </a:xfrm>
          <a:prstGeom prst="rect">
            <a:avLst/>
          </a:prstGeom>
        </p:spPr>
        <p:txBody>
          <a:bodyPr wrap="square">
            <a:spAutoFit/>
          </a:bodyPr>
          <a:lstStyle/>
          <a:p>
            <a:pPr algn="just"/>
            <a:r>
              <a:rPr lang="es-ES_tradnl" i="1" dirty="0" smtClean="0">
                <a:latin typeface="Calibri" panose="020F0502020204030204" pitchFamily="34" charset="0"/>
                <a:cs typeface="Times New Roman" panose="02020603050405020304" pitchFamily="18" charset="0"/>
              </a:rPr>
              <a:t>Consiste en calentar a la aleación Fe-C (Acero) hasta la temperatura en que se obtiene la Austenita Ac3 + 50ºC (siendo 50º el margen de seguridad) y enfriarlo rápidamente para obtener de esta manera Martensita, siendo este constituyente muy duro y frágil.</a:t>
            </a:r>
          </a:p>
          <a:p>
            <a:pPr algn="just"/>
            <a:endParaRPr lang="es-ES_tradnl" i="1" dirty="0">
              <a:latin typeface="Calibri" panose="020F0502020204030204" pitchFamily="34" charset="0"/>
              <a:cs typeface="Times New Roman" panose="02020603050405020304" pitchFamily="18" charset="0"/>
            </a:endParaRPr>
          </a:p>
          <a:p>
            <a:pPr algn="just"/>
            <a:r>
              <a:rPr lang="es-ES_tradnl" i="1" dirty="0" smtClean="0">
                <a:latin typeface="Calibri" panose="020F0502020204030204" pitchFamily="34" charset="0"/>
                <a:cs typeface="Times New Roman" panose="02020603050405020304" pitchFamily="18" charset="0"/>
              </a:rPr>
              <a:t>Aumenta las siguientes propiedades:</a:t>
            </a:r>
          </a:p>
          <a:p>
            <a:pPr marL="285750" indent="-285750" algn="just">
              <a:buFontTx/>
              <a:buChar char="-"/>
            </a:pPr>
            <a:r>
              <a:rPr lang="es-ES_tradnl" i="1" dirty="0" smtClean="0">
                <a:latin typeface="Calibri" panose="020F0502020204030204" pitchFamily="34" charset="0"/>
                <a:cs typeface="Times New Roman" panose="02020603050405020304" pitchFamily="18" charset="0"/>
              </a:rPr>
              <a:t>Resistencia a la Tracción</a:t>
            </a:r>
          </a:p>
          <a:p>
            <a:pPr marL="285750" indent="-285750" algn="just">
              <a:buFontTx/>
              <a:buChar char="-"/>
            </a:pPr>
            <a:r>
              <a:rPr lang="es-ES_tradnl" i="1" dirty="0" smtClean="0">
                <a:latin typeface="Calibri" panose="020F0502020204030204" pitchFamily="34" charset="0"/>
                <a:cs typeface="Times New Roman" panose="02020603050405020304" pitchFamily="18" charset="0"/>
              </a:rPr>
              <a:t>Límite elástico</a:t>
            </a:r>
          </a:p>
          <a:p>
            <a:pPr marL="285750" indent="-285750" algn="just">
              <a:buFontTx/>
              <a:buChar char="-"/>
            </a:pPr>
            <a:r>
              <a:rPr lang="es-ES_tradnl" i="1" dirty="0" smtClean="0">
                <a:latin typeface="Calibri" panose="020F0502020204030204" pitchFamily="34" charset="0"/>
                <a:cs typeface="Times New Roman" panose="02020603050405020304" pitchFamily="18" charset="0"/>
              </a:rPr>
              <a:t>Dureza</a:t>
            </a:r>
          </a:p>
          <a:p>
            <a:pPr algn="just"/>
            <a:endParaRPr lang="es-ES_tradnl" i="1" dirty="0">
              <a:latin typeface="Calibri" panose="020F0502020204030204" pitchFamily="34" charset="0"/>
              <a:cs typeface="Times New Roman" panose="02020603050405020304" pitchFamily="18" charset="0"/>
            </a:endParaRPr>
          </a:p>
          <a:p>
            <a:pPr algn="just"/>
            <a:r>
              <a:rPr lang="es-ES_tradnl" i="1" dirty="0" smtClean="0">
                <a:latin typeface="Calibri" panose="020F0502020204030204" pitchFamily="34" charset="0"/>
                <a:cs typeface="Times New Roman" panose="02020603050405020304" pitchFamily="18" charset="0"/>
              </a:rPr>
              <a:t>A costa de la disminución de:</a:t>
            </a:r>
          </a:p>
          <a:p>
            <a:pPr marL="285750" indent="-285750" algn="just">
              <a:buFontTx/>
              <a:buChar char="-"/>
            </a:pPr>
            <a:r>
              <a:rPr lang="es-ES_tradnl" i="1" dirty="0" smtClean="0">
                <a:latin typeface="Calibri" panose="020F0502020204030204" pitchFamily="34" charset="0"/>
                <a:cs typeface="Times New Roman" panose="02020603050405020304" pitchFamily="18" charset="0"/>
              </a:rPr>
              <a:t>Alargamiento</a:t>
            </a:r>
          </a:p>
          <a:p>
            <a:pPr marL="285750" indent="-285750" algn="just">
              <a:buFontTx/>
              <a:buChar char="-"/>
            </a:pPr>
            <a:r>
              <a:rPr lang="es-ES_tradnl" i="1" dirty="0" smtClean="0">
                <a:latin typeface="Calibri" panose="020F0502020204030204" pitchFamily="34" charset="0"/>
                <a:cs typeface="Times New Roman" panose="02020603050405020304" pitchFamily="18" charset="0"/>
              </a:rPr>
              <a:t>Estricción</a:t>
            </a:r>
          </a:p>
          <a:p>
            <a:pPr marL="285750" indent="-285750" algn="just">
              <a:buFontTx/>
              <a:buChar char="-"/>
            </a:pPr>
            <a:r>
              <a:rPr lang="es-ES_tradnl" i="1" dirty="0" smtClean="0">
                <a:latin typeface="Calibri" panose="020F0502020204030204" pitchFamily="34" charset="0"/>
                <a:cs typeface="Times New Roman" panose="02020603050405020304" pitchFamily="18" charset="0"/>
              </a:rPr>
              <a:t>Resiliencia (debido a que se fragiliza)</a:t>
            </a:r>
          </a:p>
          <a:p>
            <a:pPr marL="285750" indent="-285750" algn="just">
              <a:buFontTx/>
              <a:buChar char="-"/>
            </a:pPr>
            <a:endParaRPr lang="es-ES_tradnl" i="1" dirty="0">
              <a:latin typeface="Calibri" panose="020F0502020204030204" pitchFamily="34" charset="0"/>
              <a:cs typeface="Times New Roman" panose="02020603050405020304" pitchFamily="18" charset="0"/>
            </a:endParaRPr>
          </a:p>
          <a:p>
            <a:pPr algn="just"/>
            <a:r>
              <a:rPr lang="es-ES_tradnl" i="1" dirty="0" smtClean="0">
                <a:latin typeface="Calibri" panose="020F0502020204030204" pitchFamily="34" charset="0"/>
                <a:cs typeface="Times New Roman" panose="02020603050405020304" pitchFamily="18" charset="0"/>
              </a:rPr>
              <a:t> </a:t>
            </a:r>
            <a:endParaRPr lang="es-ES_tradnl" i="1" dirty="0">
              <a:latin typeface="Calibri" panose="020F0502020204030204" pitchFamily="34" charset="0"/>
              <a:cs typeface="Times New Roman" panose="02020603050405020304" pitchFamily="18" charset="0"/>
            </a:endParaRPr>
          </a:p>
        </p:txBody>
      </p:sp>
      <p:sp>
        <p:nvSpPr>
          <p:cNvPr id="8" name="CuadroTexto 7"/>
          <p:cNvSpPr txBox="1"/>
          <p:nvPr/>
        </p:nvSpPr>
        <p:spPr>
          <a:xfrm>
            <a:off x="6637283" y="4824060"/>
            <a:ext cx="4243778" cy="523220"/>
          </a:xfrm>
          <a:prstGeom prst="rect">
            <a:avLst/>
          </a:prstGeom>
          <a:noFill/>
        </p:spPr>
        <p:txBody>
          <a:bodyPr wrap="square" rtlCol="0">
            <a:spAutoFit/>
          </a:bodyPr>
          <a:lstStyle/>
          <a:p>
            <a:pPr algn="ctr"/>
            <a:r>
              <a:rPr lang="es-ES" sz="1400" dirty="0" smtClean="0"/>
              <a:t>Se observa que el temple es el tratamiento térmico con mayor velocidad de enfriamiento.</a:t>
            </a:r>
            <a:endParaRPr lang="es-ES" sz="1400" dirty="0"/>
          </a:p>
        </p:txBody>
      </p:sp>
      <p:pic>
        <p:nvPicPr>
          <p:cNvPr id="9" name="Imagen 8"/>
          <p:cNvPicPr>
            <a:picLocks noChangeAspect="1"/>
          </p:cNvPicPr>
          <p:nvPr/>
        </p:nvPicPr>
        <p:blipFill>
          <a:blip r:embed="rId3"/>
          <a:stretch>
            <a:fillRect/>
          </a:stretch>
        </p:blipFill>
        <p:spPr>
          <a:xfrm>
            <a:off x="6360478" y="2066751"/>
            <a:ext cx="4520583" cy="2616909"/>
          </a:xfrm>
          <a:prstGeom prst="rect">
            <a:avLst/>
          </a:prstGeom>
        </p:spPr>
      </p:pic>
    </p:spTree>
    <p:extLst>
      <p:ext uri="{BB962C8B-B14F-4D97-AF65-F5344CB8AC3E}">
        <p14:creationId xmlns:p14="http://schemas.microsoft.com/office/powerpoint/2010/main" val="29781383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384</TotalTime>
  <Words>1112</Words>
  <Application>Microsoft Office PowerPoint</Application>
  <PresentationFormat>Panorámica</PresentationFormat>
  <Paragraphs>141</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Calibri</vt:lpstr>
      <vt:lpstr>Century Gothic</vt:lpstr>
      <vt:lpstr>Times New Roman</vt:lpstr>
      <vt:lpstr>Wingdings 3</vt:lpstr>
      <vt:lpstr>Ion</vt:lpstr>
      <vt:lpstr>Unidad: 5 – Tratamientos.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5 – Propiedades Mecánicas, Ensayos Mecánicos.</dc:title>
  <dc:creator>Ros</dc:creator>
  <cp:lastModifiedBy>Ros</cp:lastModifiedBy>
  <cp:revision>93</cp:revision>
  <dcterms:created xsi:type="dcterms:W3CDTF">2020-05-25T19:44:14Z</dcterms:created>
  <dcterms:modified xsi:type="dcterms:W3CDTF">2020-06-02T13:52:14Z</dcterms:modified>
</cp:coreProperties>
</file>