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16/05/2014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16/05/2014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16/05/2014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231916" y="3356992"/>
            <a:ext cx="85885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000" dirty="0"/>
              <a:t>Donde:</a:t>
            </a:r>
          </a:p>
          <a:p>
            <a:r>
              <a:rPr lang="es-AR" sz="2000" dirty="0" smtClean="0"/>
              <a:t>Ke </a:t>
            </a:r>
            <a:r>
              <a:rPr lang="es-AR" sz="2000" dirty="0"/>
              <a:t>= </a:t>
            </a:r>
            <a:r>
              <a:rPr lang="es-AR" sz="2000" dirty="0" smtClean="0">
                <a:solidFill>
                  <a:srgbClr val="0070C0"/>
                </a:solidFill>
              </a:rPr>
              <a:t>Retorno</a:t>
            </a:r>
            <a:r>
              <a:rPr lang="es-AR" sz="2000" dirty="0" smtClean="0"/>
              <a:t> </a:t>
            </a:r>
            <a:r>
              <a:rPr lang="es-AR" sz="2000" dirty="0"/>
              <a:t>esperado de la inversión</a:t>
            </a:r>
          </a:p>
          <a:p>
            <a:r>
              <a:rPr lang="es-AR" sz="2000" dirty="0" smtClean="0"/>
              <a:t>Rf </a:t>
            </a:r>
            <a:r>
              <a:rPr lang="es-AR" sz="2000" dirty="0"/>
              <a:t>= Tasa libre de </a:t>
            </a:r>
            <a:r>
              <a:rPr lang="es-AR" sz="2000" dirty="0" smtClean="0">
                <a:solidFill>
                  <a:srgbClr val="0070C0"/>
                </a:solidFill>
              </a:rPr>
              <a:t>riesgo</a:t>
            </a:r>
            <a:r>
              <a:rPr lang="es-AR" sz="2000" dirty="0" smtClean="0"/>
              <a:t> </a:t>
            </a:r>
            <a:r>
              <a:rPr lang="es-AR" sz="2000" dirty="0" smtClean="0"/>
              <a:t>=</a:t>
            </a:r>
            <a:r>
              <a:rPr lang="es-AR" sz="2000" b="1" smtClean="0">
                <a:solidFill>
                  <a:srgbClr val="FF0000"/>
                </a:solidFill>
              </a:rPr>
              <a:t>Rendimiento bonos en EEUU</a:t>
            </a:r>
            <a:endParaRPr lang="es-AR" sz="2000" b="1" dirty="0">
              <a:solidFill>
                <a:srgbClr val="FF0000"/>
              </a:solidFill>
            </a:endParaRPr>
          </a:p>
          <a:p>
            <a:r>
              <a:rPr lang="el-GR" sz="2000" dirty="0">
                <a:latin typeface="Arial"/>
                <a:cs typeface="Arial"/>
              </a:rPr>
              <a:t>β </a:t>
            </a:r>
            <a:r>
              <a:rPr lang="es-AR" sz="2000" dirty="0" smtClean="0"/>
              <a:t> </a:t>
            </a:r>
            <a:r>
              <a:rPr lang="es-AR" sz="2000" dirty="0"/>
              <a:t>= Sensibilidad de la acción al </a:t>
            </a:r>
            <a:r>
              <a:rPr lang="es-AR" sz="2000" dirty="0" smtClean="0"/>
              <a:t>mercado(Riesgo de mercado) </a:t>
            </a:r>
            <a:r>
              <a:rPr lang="es-AR" sz="2000" b="1" dirty="0" smtClean="0">
                <a:solidFill>
                  <a:srgbClr val="FF0000"/>
                </a:solidFill>
              </a:rPr>
              <a:t>( &gt; 1 más riesgosa)</a:t>
            </a:r>
            <a:endParaRPr lang="es-AR" sz="2000" b="1" dirty="0">
              <a:solidFill>
                <a:srgbClr val="FF0000"/>
              </a:solidFill>
            </a:endParaRPr>
          </a:p>
          <a:p>
            <a:r>
              <a:rPr lang="es-AR" sz="2000" dirty="0"/>
              <a:t>E(</a:t>
            </a:r>
            <a:r>
              <a:rPr lang="es-AR" sz="2000" dirty="0" err="1"/>
              <a:t>Rm</a:t>
            </a:r>
            <a:r>
              <a:rPr lang="es-AR" sz="2000" dirty="0"/>
              <a:t>) = Retorno esperado del </a:t>
            </a:r>
            <a:r>
              <a:rPr lang="es-AR" sz="2000" dirty="0" smtClean="0"/>
              <a:t>mercado </a:t>
            </a:r>
            <a:r>
              <a:rPr lang="es-AR" sz="2000" b="1" dirty="0" smtClean="0">
                <a:solidFill>
                  <a:srgbClr val="FF0000"/>
                </a:solidFill>
              </a:rPr>
              <a:t>(MERVAL</a:t>
            </a:r>
            <a:r>
              <a:rPr lang="es-AR" sz="2000" dirty="0" smtClean="0"/>
              <a:t>)</a:t>
            </a:r>
            <a:endParaRPr lang="es-AR" sz="2000" dirty="0"/>
          </a:p>
          <a:p>
            <a:r>
              <a:rPr lang="it-IT" sz="2000" i="1" dirty="0"/>
              <a:t>[E(Rm)-rf] </a:t>
            </a:r>
            <a:r>
              <a:rPr lang="it-IT" sz="2000" dirty="0"/>
              <a:t>= Premio del mercado</a:t>
            </a:r>
            <a:endParaRPr lang="es-AR" sz="2000" dirty="0"/>
          </a:p>
        </p:txBody>
      </p:sp>
      <p:sp>
        <p:nvSpPr>
          <p:cNvPr id="13" name="12 Rectángulo"/>
          <p:cNvSpPr/>
          <p:nvPr/>
        </p:nvSpPr>
        <p:spPr>
          <a:xfrm>
            <a:off x="2398440" y="1930687"/>
            <a:ext cx="3963521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it-IT" sz="3200" dirty="0" smtClean="0">
                <a:solidFill>
                  <a:srgbClr val="FF0000"/>
                </a:solidFill>
              </a:rPr>
              <a:t>Ke </a:t>
            </a:r>
            <a:r>
              <a:rPr lang="it-IT" sz="3200" dirty="0" smtClean="0"/>
              <a:t>= Rf </a:t>
            </a:r>
            <a:r>
              <a:rPr lang="it-IT" sz="3200" dirty="0"/>
              <a:t>+ </a:t>
            </a:r>
            <a:r>
              <a:rPr lang="el-GR" sz="3200" dirty="0">
                <a:latin typeface="Arial"/>
                <a:cs typeface="Arial"/>
              </a:rPr>
              <a:t>β</a:t>
            </a:r>
            <a:r>
              <a:rPr lang="it-IT" sz="3200" dirty="0" smtClean="0"/>
              <a:t> ( </a:t>
            </a:r>
            <a:r>
              <a:rPr lang="it-IT" sz="3200" dirty="0"/>
              <a:t>E(Rm</a:t>
            </a:r>
            <a:r>
              <a:rPr lang="it-IT" sz="3200" dirty="0" smtClean="0"/>
              <a:t>)-Rf )</a:t>
            </a:r>
            <a:endParaRPr lang="es-AR" sz="3200" dirty="0"/>
          </a:p>
        </p:txBody>
      </p:sp>
      <p:pic>
        <p:nvPicPr>
          <p:cNvPr id="16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16" y="5877272"/>
            <a:ext cx="812800" cy="812800"/>
          </a:xfrm>
          <a:prstGeom prst="rect">
            <a:avLst/>
          </a:prstGeom>
        </p:spPr>
      </p:pic>
      <p:sp>
        <p:nvSpPr>
          <p:cNvPr id="17" name="16 CuadroTexto"/>
          <p:cNvSpPr txBox="1"/>
          <p:nvPr/>
        </p:nvSpPr>
        <p:spPr>
          <a:xfrm>
            <a:off x="1259632" y="6135857"/>
            <a:ext cx="5256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 smtClean="0"/>
              <a:t>FRRQ – LAR- Formulación y evaluación de proyectos</a:t>
            </a:r>
            <a:endParaRPr lang="es-AR" sz="1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1737841" y="627344"/>
            <a:ext cx="54715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600" b="1" dirty="0" smtClean="0"/>
              <a:t>Modelo CAPM</a:t>
            </a:r>
          </a:p>
          <a:p>
            <a:pPr algn="ctr"/>
            <a:r>
              <a:rPr lang="es-A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Calculo del costo del capital propio</a:t>
            </a:r>
          </a:p>
        </p:txBody>
      </p:sp>
    </p:spTree>
    <p:extLst>
      <p:ext uri="{BB962C8B-B14F-4D97-AF65-F5344CB8AC3E}">
        <p14:creationId xmlns:p14="http://schemas.microsoft.com/office/powerpoint/2010/main" val="289595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82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19</cp:revision>
  <dcterms:created xsi:type="dcterms:W3CDTF">2013-12-01T17:40:57Z</dcterms:created>
  <dcterms:modified xsi:type="dcterms:W3CDTF">2014-05-16T14:25:29Z</dcterms:modified>
</cp:coreProperties>
</file>