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7"/>
  </p:notesMasterIdLst>
  <p:handoutMasterIdLst>
    <p:handoutMasterId r:id="rId98"/>
  </p:handoutMasterIdLst>
  <p:sldIdLst>
    <p:sldId id="414" r:id="rId2"/>
    <p:sldId id="257" r:id="rId3"/>
    <p:sldId id="308" r:id="rId4"/>
    <p:sldId id="305" r:id="rId5"/>
    <p:sldId id="309" r:id="rId6"/>
    <p:sldId id="307" r:id="rId7"/>
    <p:sldId id="261" r:id="rId8"/>
    <p:sldId id="266" r:id="rId9"/>
    <p:sldId id="262" r:id="rId10"/>
    <p:sldId id="263" r:id="rId11"/>
    <p:sldId id="264" r:id="rId12"/>
    <p:sldId id="265" r:id="rId13"/>
    <p:sldId id="851" r:id="rId14"/>
    <p:sldId id="277" r:id="rId15"/>
    <p:sldId id="278" r:id="rId16"/>
    <p:sldId id="282" r:id="rId17"/>
    <p:sldId id="426" r:id="rId18"/>
    <p:sldId id="279" r:id="rId19"/>
    <p:sldId id="427" r:id="rId20"/>
    <p:sldId id="280" r:id="rId21"/>
    <p:sldId id="283" r:id="rId22"/>
    <p:sldId id="428" r:id="rId23"/>
    <p:sldId id="284" r:id="rId24"/>
    <p:sldId id="285" r:id="rId25"/>
    <p:sldId id="429" r:id="rId26"/>
    <p:sldId id="286" r:id="rId27"/>
    <p:sldId id="287" r:id="rId28"/>
    <p:sldId id="430" r:id="rId29"/>
    <p:sldId id="288" r:id="rId30"/>
    <p:sldId id="289" r:id="rId31"/>
    <p:sldId id="316" r:id="rId32"/>
    <p:sldId id="413" r:id="rId33"/>
    <p:sldId id="317" r:id="rId34"/>
    <p:sldId id="318" r:id="rId35"/>
    <p:sldId id="319" r:id="rId36"/>
    <p:sldId id="320" r:id="rId37"/>
    <p:sldId id="321" r:id="rId38"/>
    <p:sldId id="322" r:id="rId39"/>
    <p:sldId id="323" r:id="rId40"/>
    <p:sldId id="324" r:id="rId41"/>
    <p:sldId id="325" r:id="rId42"/>
    <p:sldId id="326" r:id="rId43"/>
    <p:sldId id="388" r:id="rId44"/>
    <p:sldId id="337" r:id="rId45"/>
    <p:sldId id="432" r:id="rId46"/>
    <p:sldId id="342" r:id="rId47"/>
    <p:sldId id="339" r:id="rId48"/>
    <p:sldId id="340" r:id="rId49"/>
    <p:sldId id="341" r:id="rId50"/>
    <p:sldId id="343" r:id="rId51"/>
    <p:sldId id="433" r:id="rId52"/>
    <p:sldId id="344" r:id="rId53"/>
    <p:sldId id="345" r:id="rId54"/>
    <p:sldId id="348" r:id="rId55"/>
    <p:sldId id="351" r:id="rId56"/>
    <p:sldId id="718" r:id="rId57"/>
    <p:sldId id="353" r:id="rId58"/>
    <p:sldId id="354" r:id="rId59"/>
    <p:sldId id="356" r:id="rId60"/>
    <p:sldId id="357" r:id="rId61"/>
    <p:sldId id="358" r:id="rId62"/>
    <p:sldId id="375" r:id="rId63"/>
    <p:sldId id="377" r:id="rId64"/>
    <p:sldId id="376" r:id="rId65"/>
    <p:sldId id="717" r:id="rId66"/>
    <p:sldId id="359" r:id="rId67"/>
    <p:sldId id="360" r:id="rId68"/>
    <p:sldId id="361" r:id="rId69"/>
    <p:sldId id="378" r:id="rId70"/>
    <p:sldId id="367" r:id="rId71"/>
    <p:sldId id="368" r:id="rId72"/>
    <p:sldId id="369" r:id="rId73"/>
    <p:sldId id="419" r:id="rId74"/>
    <p:sldId id="421" r:id="rId75"/>
    <p:sldId id="423" r:id="rId76"/>
    <p:sldId id="422" r:id="rId77"/>
    <p:sldId id="389" r:id="rId78"/>
    <p:sldId id="416" r:id="rId79"/>
    <p:sldId id="417" r:id="rId80"/>
    <p:sldId id="355" r:id="rId81"/>
    <p:sldId id="393" r:id="rId82"/>
    <p:sldId id="394" r:id="rId83"/>
    <p:sldId id="406" r:id="rId84"/>
    <p:sldId id="407" r:id="rId85"/>
    <p:sldId id="408" r:id="rId86"/>
    <p:sldId id="409" r:id="rId87"/>
    <p:sldId id="410" r:id="rId88"/>
    <p:sldId id="411" r:id="rId89"/>
    <p:sldId id="412" r:id="rId90"/>
    <p:sldId id="745" r:id="rId91"/>
    <p:sldId id="862" r:id="rId92"/>
    <p:sldId id="863" r:id="rId93"/>
    <p:sldId id="864" r:id="rId94"/>
    <p:sldId id="866" r:id="rId95"/>
    <p:sldId id="293" r:id="rId96"/>
  </p:sldIdLst>
  <p:sldSz cx="9144000" cy="6858000" type="screen4x3"/>
  <p:notesSz cx="6797675" cy="9926638"/>
  <p:defaultTextStyle>
    <a:defPPr>
      <a:defRPr lang="es-E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0D3F0"/>
    <a:srgbClr val="0000CC"/>
    <a:srgbClr val="1EAE77"/>
    <a:srgbClr val="1420B8"/>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34" autoAdjust="0"/>
    <p:restoredTop sz="89681" autoAdjust="0"/>
  </p:normalViewPr>
  <p:slideViewPr>
    <p:cSldViewPr>
      <p:cViewPr varScale="1">
        <p:scale>
          <a:sx n="37" d="100"/>
          <a:sy n="37" d="100"/>
        </p:scale>
        <p:origin x="773"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slide" Target="slides/slide83.xml" /><Relationship Id="rId89" Type="http://schemas.openxmlformats.org/officeDocument/2006/relationships/slide" Target="slides/slide88.xml" /><Relationship Id="rId97" Type="http://schemas.openxmlformats.org/officeDocument/2006/relationships/notesMaster" Target="notesMasters/notesMaster1.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slide" Target="slides/slide86.xml" /><Relationship Id="rId102" Type="http://schemas.openxmlformats.org/officeDocument/2006/relationships/tableStyles" Target="tableStyles.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slide" Target="slides/slide89.xml" /><Relationship Id="rId95" Type="http://schemas.openxmlformats.org/officeDocument/2006/relationships/slide" Target="slides/slide94.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100" Type="http://schemas.openxmlformats.org/officeDocument/2006/relationships/viewProps" Target="viewProps.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slide" Target="slides/slide92.xml" /><Relationship Id="rId98" Type="http://schemas.openxmlformats.org/officeDocument/2006/relationships/handoutMaster" Target="handoutMasters/handoutMaster1.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slide" Target="slides/slide90.xml" /><Relationship Id="rId96" Type="http://schemas.openxmlformats.org/officeDocument/2006/relationships/slide" Target="slides/slide95.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94" Type="http://schemas.openxmlformats.org/officeDocument/2006/relationships/slide" Target="slides/slide93.xml" /><Relationship Id="rId99" Type="http://schemas.openxmlformats.org/officeDocument/2006/relationships/presProps" Target="presProps.xml" /><Relationship Id="rId101"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07A58B9-1687-4811-9D34-06FD74906AD5}"/>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FontTx/>
              <a:buNone/>
              <a:defRPr sz="1200">
                <a:latin typeface="Verdana" pitchFamily="34" charset="0"/>
              </a:defRPr>
            </a:lvl1pPr>
          </a:lstStyle>
          <a:p>
            <a:pPr>
              <a:defRPr/>
            </a:pPr>
            <a:endParaRPr lang="es-ES"/>
          </a:p>
        </p:txBody>
      </p:sp>
      <p:sp>
        <p:nvSpPr>
          <p:cNvPr id="52227" name="Rectangle 3">
            <a:extLst>
              <a:ext uri="{FF2B5EF4-FFF2-40B4-BE49-F238E27FC236}">
                <a16:creationId xmlns:a16="http://schemas.microsoft.com/office/drawing/2014/main" id="{E46A07D2-FFBE-4DB2-A2D3-EF4C5CB05763}"/>
              </a:ext>
            </a:extLst>
          </p:cNvPr>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FontTx/>
              <a:buNone/>
              <a:defRPr sz="1200">
                <a:latin typeface="Verdana" pitchFamily="34" charset="0"/>
              </a:defRPr>
            </a:lvl1pPr>
          </a:lstStyle>
          <a:p>
            <a:pPr>
              <a:defRPr/>
            </a:pPr>
            <a:endParaRPr lang="es-ES"/>
          </a:p>
        </p:txBody>
      </p:sp>
      <p:sp>
        <p:nvSpPr>
          <p:cNvPr id="52228" name="Rectangle 4">
            <a:extLst>
              <a:ext uri="{FF2B5EF4-FFF2-40B4-BE49-F238E27FC236}">
                <a16:creationId xmlns:a16="http://schemas.microsoft.com/office/drawing/2014/main" id="{6690C5DD-4E05-4ECF-A9D1-291EDAB6F1F4}"/>
              </a:ext>
            </a:extLst>
          </p:cNvPr>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sz="1200">
                <a:latin typeface="Verdana" pitchFamily="34" charset="0"/>
              </a:defRPr>
            </a:lvl1pPr>
          </a:lstStyle>
          <a:p>
            <a:pPr>
              <a:defRPr/>
            </a:pPr>
            <a:endParaRPr lang="es-ES"/>
          </a:p>
        </p:txBody>
      </p:sp>
      <p:sp>
        <p:nvSpPr>
          <p:cNvPr id="52229" name="Rectangle 5">
            <a:extLst>
              <a:ext uri="{FF2B5EF4-FFF2-40B4-BE49-F238E27FC236}">
                <a16:creationId xmlns:a16="http://schemas.microsoft.com/office/drawing/2014/main" id="{F3E091B5-4FE9-428E-95D1-4DC23496444E}"/>
              </a:ext>
            </a:extLst>
          </p:cNvPr>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Verdana" panose="020B0604030504040204" pitchFamily="34" charset="0"/>
              </a:defRPr>
            </a:lvl1pPr>
          </a:lstStyle>
          <a:p>
            <a:fld id="{9D0A5ADD-892C-49E5-A197-AF5D720BFDE9}" type="slidenum">
              <a:rPr lang="es-ES" altLang="en-US"/>
              <a:pPr/>
              <a:t>‹Nº›</a:t>
            </a:fld>
            <a:endParaRPr lang="es-E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0418" name="Rectangle 2">
            <a:extLst>
              <a:ext uri="{FF2B5EF4-FFF2-40B4-BE49-F238E27FC236}">
                <a16:creationId xmlns:a16="http://schemas.microsoft.com/office/drawing/2014/main" id="{EC1AEC12-29C4-4CD4-9CEA-6D4D38978795}"/>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FontTx/>
              <a:buNone/>
              <a:defRPr sz="1200"/>
            </a:lvl1pPr>
          </a:lstStyle>
          <a:p>
            <a:pPr>
              <a:defRPr/>
            </a:pPr>
            <a:endParaRPr lang="es-ES"/>
          </a:p>
        </p:txBody>
      </p:sp>
      <p:sp>
        <p:nvSpPr>
          <p:cNvPr id="700419" name="Rectangle 3">
            <a:extLst>
              <a:ext uri="{FF2B5EF4-FFF2-40B4-BE49-F238E27FC236}">
                <a16:creationId xmlns:a16="http://schemas.microsoft.com/office/drawing/2014/main" id="{07F7FF29-BF01-4DBD-AE4B-BBDF7DCCBAAB}"/>
              </a:ext>
            </a:extLst>
          </p:cNvPr>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FontTx/>
              <a:buNone/>
              <a:defRPr sz="1200"/>
            </a:lvl1pPr>
          </a:lstStyle>
          <a:p>
            <a:pPr>
              <a:defRPr/>
            </a:pPr>
            <a:endParaRPr lang="es-ES"/>
          </a:p>
        </p:txBody>
      </p:sp>
      <p:sp>
        <p:nvSpPr>
          <p:cNvPr id="3076" name="Rectangle 4">
            <a:extLst>
              <a:ext uri="{FF2B5EF4-FFF2-40B4-BE49-F238E27FC236}">
                <a16:creationId xmlns:a16="http://schemas.microsoft.com/office/drawing/2014/main" id="{7EDB4B82-ECBA-4F22-A126-1EFCB1B57FD3}"/>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0421" name="Rectangle 5">
            <a:extLst>
              <a:ext uri="{FF2B5EF4-FFF2-40B4-BE49-F238E27FC236}">
                <a16:creationId xmlns:a16="http://schemas.microsoft.com/office/drawing/2014/main" id="{DAE218C5-32CA-49F8-8391-D9A9CB4D713A}"/>
              </a:ext>
            </a:extLst>
          </p:cNvPr>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700422" name="Rectangle 6">
            <a:extLst>
              <a:ext uri="{FF2B5EF4-FFF2-40B4-BE49-F238E27FC236}">
                <a16:creationId xmlns:a16="http://schemas.microsoft.com/office/drawing/2014/main" id="{B21CC74E-1FD6-4E96-AC1C-6F3903F7328D}"/>
              </a:ext>
            </a:extLst>
          </p:cNvPr>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sz="1200"/>
            </a:lvl1pPr>
          </a:lstStyle>
          <a:p>
            <a:pPr>
              <a:defRPr/>
            </a:pPr>
            <a:endParaRPr lang="es-ES"/>
          </a:p>
        </p:txBody>
      </p:sp>
      <p:sp>
        <p:nvSpPr>
          <p:cNvPr id="700423" name="Rectangle 7">
            <a:extLst>
              <a:ext uri="{FF2B5EF4-FFF2-40B4-BE49-F238E27FC236}">
                <a16:creationId xmlns:a16="http://schemas.microsoft.com/office/drawing/2014/main" id="{9048F065-78AA-45FE-BCF7-8BA55C0AACE5}"/>
              </a:ext>
            </a:extLst>
          </p:cNvPr>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A82B206-B6FF-4DE9-BF6D-FBA5BFF6FD8B}" type="slidenum">
              <a:rPr lang="es-ES" altLang="en-US"/>
              <a:pPr/>
              <a:t>‹Nº›</a:t>
            </a:fld>
            <a:endParaRPr lang="es-E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6AAA2C9-2997-40D7-9F14-44FA9A2DFFE5}"/>
              </a:ext>
            </a:extLst>
          </p:cNvPr>
          <p:cNvGrpSpPr>
            <a:grpSpLocks/>
          </p:cNvGrpSpPr>
          <p:nvPr/>
        </p:nvGrpSpPr>
        <p:grpSpPr bwMode="auto">
          <a:xfrm>
            <a:off x="457200" y="2363788"/>
            <a:ext cx="8153400" cy="1600200"/>
            <a:chOff x="288" y="1489"/>
            <a:chExt cx="5136" cy="1008"/>
          </a:xfrm>
        </p:grpSpPr>
        <p:sp>
          <p:nvSpPr>
            <p:cNvPr id="5" name="Arc 3">
              <a:extLst>
                <a:ext uri="{FF2B5EF4-FFF2-40B4-BE49-F238E27FC236}">
                  <a16:creationId xmlns:a16="http://schemas.microsoft.com/office/drawing/2014/main" id="{1DA45B13-56DB-4FA9-99E4-F541D923C8DB}"/>
                </a:ext>
              </a:extLst>
            </p:cNvPr>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6" name="Arc 4">
              <a:extLst>
                <a:ext uri="{FF2B5EF4-FFF2-40B4-BE49-F238E27FC236}">
                  <a16:creationId xmlns:a16="http://schemas.microsoft.com/office/drawing/2014/main" id="{CE1AC634-17CA-4700-A105-977F2553AE02}"/>
                </a:ext>
              </a:extLst>
            </p:cNvPr>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7" name="Arc 5">
              <a:extLst>
                <a:ext uri="{FF2B5EF4-FFF2-40B4-BE49-F238E27FC236}">
                  <a16:creationId xmlns:a16="http://schemas.microsoft.com/office/drawing/2014/main" id="{5C5B9019-C60E-482D-AD13-1D973B38207A}"/>
                </a:ext>
              </a:extLst>
            </p:cNvPr>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8" name="AutoShape 6">
              <a:extLst>
                <a:ext uri="{FF2B5EF4-FFF2-40B4-BE49-F238E27FC236}">
                  <a16:creationId xmlns:a16="http://schemas.microsoft.com/office/drawing/2014/main" id="{EA2D85A2-9C41-48F3-B705-3C336E2B7157}"/>
                </a:ext>
              </a:extLst>
            </p:cNvPr>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3200">
                  <a:solidFill>
                    <a:schemeClr val="tx1"/>
                  </a:solidFill>
                  <a:latin typeface="Times New Roman" panose="02020603050405020304" pitchFamily="18" charset="0"/>
                </a:defRPr>
              </a:lvl9pPr>
            </a:lstStyle>
            <a:p>
              <a:pPr eaLnBrk="1" hangingPunct="1">
                <a:spcBef>
                  <a:spcPct val="20000"/>
                </a:spcBef>
                <a:buClr>
                  <a:schemeClr val="tx2"/>
                </a:buClr>
                <a:buFontTx/>
                <a:buChar char="•"/>
                <a:defRPr/>
              </a:pPr>
              <a:endParaRPr lang="es-AR"/>
            </a:p>
          </p:txBody>
        </p:sp>
      </p:grpSp>
      <p:pic>
        <p:nvPicPr>
          <p:cNvPr id="9" name="Picture 12" descr="sge-nuevo2">
            <a:extLst>
              <a:ext uri="{FF2B5EF4-FFF2-40B4-BE49-F238E27FC236}">
                <a16:creationId xmlns:a16="http://schemas.microsoft.com/office/drawing/2014/main" id="{EC316AEE-94AC-49DD-B3C7-65AAA93EB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5200" y="6310313"/>
            <a:ext cx="5588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7"/>
          <p:cNvSpPr>
            <a:spLocks noGrp="1" noChangeArrowheads="1"/>
          </p:cNvSpPr>
          <p:nvPr>
            <p:ph type="ctrTitle" sz="quarter"/>
          </p:nvPr>
        </p:nvSpPr>
        <p:spPr>
          <a:xfrm>
            <a:off x="685800" y="1447800"/>
            <a:ext cx="7772400" cy="1143000"/>
          </a:xfrm>
        </p:spPr>
        <p:txBody>
          <a:bodyPr/>
          <a:lstStyle>
            <a:lvl1pPr>
              <a:defRPr/>
            </a:lvl1pPr>
          </a:lstStyle>
          <a:p>
            <a:r>
              <a:rPr lang="es-ES"/>
              <a:t>Haga clic para modificar el estilo de título del patrón</a:t>
            </a:r>
          </a:p>
        </p:txBody>
      </p:sp>
      <p:sp>
        <p:nvSpPr>
          <p:cNvPr id="3080"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s-ES"/>
              <a:t>Haga clic para modificar el estilo de subtítulo del patrón</a:t>
            </a:r>
          </a:p>
        </p:txBody>
      </p:sp>
      <p:sp>
        <p:nvSpPr>
          <p:cNvPr id="10" name="Date Placeholder 9">
            <a:extLst>
              <a:ext uri="{FF2B5EF4-FFF2-40B4-BE49-F238E27FC236}">
                <a16:creationId xmlns:a16="http://schemas.microsoft.com/office/drawing/2014/main" id="{61175FFE-4E9D-424E-9948-741289BA0982}"/>
              </a:ext>
            </a:extLst>
          </p:cNvPr>
          <p:cNvSpPr>
            <a:spLocks noGrp="1" noChangeArrowheads="1"/>
          </p:cNvSpPr>
          <p:nvPr>
            <p:ph type="dt" sz="quarter" idx="10"/>
          </p:nvPr>
        </p:nvSpPr>
        <p:spPr/>
        <p:txBody>
          <a:bodyPr/>
          <a:lstStyle>
            <a:lvl1pPr>
              <a:defRPr/>
            </a:lvl1pPr>
          </a:lstStyle>
          <a:p>
            <a:pPr>
              <a:defRPr/>
            </a:pPr>
            <a:endParaRPr lang="es-ES"/>
          </a:p>
        </p:txBody>
      </p:sp>
      <p:sp>
        <p:nvSpPr>
          <p:cNvPr id="11" name="Footer Placeholder 10">
            <a:extLst>
              <a:ext uri="{FF2B5EF4-FFF2-40B4-BE49-F238E27FC236}">
                <a16:creationId xmlns:a16="http://schemas.microsoft.com/office/drawing/2014/main" id="{E485EBDE-22C0-4147-AD1A-4906323F7624}"/>
              </a:ext>
            </a:extLst>
          </p:cNvPr>
          <p:cNvSpPr>
            <a:spLocks noGrp="1" noChangeArrowheads="1"/>
          </p:cNvSpPr>
          <p:nvPr>
            <p:ph type="ftr" sz="quarter" idx="11"/>
          </p:nvPr>
        </p:nvSpPr>
        <p:spPr/>
        <p:txBody>
          <a:bodyPr/>
          <a:lstStyle>
            <a:lvl1pPr>
              <a:defRPr/>
            </a:lvl1pPr>
          </a:lstStyle>
          <a:p>
            <a:pPr>
              <a:defRPr/>
            </a:pPr>
            <a:endParaRPr lang="es-ES"/>
          </a:p>
        </p:txBody>
      </p:sp>
      <p:sp>
        <p:nvSpPr>
          <p:cNvPr id="12" name="Slide Number Placeholder 11">
            <a:extLst>
              <a:ext uri="{FF2B5EF4-FFF2-40B4-BE49-F238E27FC236}">
                <a16:creationId xmlns:a16="http://schemas.microsoft.com/office/drawing/2014/main" id="{BE43D805-A179-4C23-9689-EDBFEE6A2D5C}"/>
              </a:ext>
            </a:extLst>
          </p:cNvPr>
          <p:cNvSpPr>
            <a:spLocks noGrp="1" noChangeArrowheads="1"/>
          </p:cNvSpPr>
          <p:nvPr>
            <p:ph type="sldNum" sz="quarter" idx="12"/>
          </p:nvPr>
        </p:nvSpPr>
        <p:spPr/>
        <p:txBody>
          <a:bodyPr/>
          <a:lstStyle>
            <a:lvl1pPr>
              <a:defRPr/>
            </a:lvl1pPr>
          </a:lstStyle>
          <a:p>
            <a:fld id="{E27AB668-5001-4DCD-A7A6-5BE636014137}" type="slidenum">
              <a:rPr lang="es-ES" altLang="en-US"/>
              <a:pPr/>
              <a:t>‹Nº›</a:t>
            </a:fld>
            <a:endParaRPr lang="es-ES" altLang="en-US"/>
          </a:p>
        </p:txBody>
      </p:sp>
    </p:spTree>
    <p:extLst>
      <p:ext uri="{BB962C8B-B14F-4D97-AF65-F5344CB8AC3E}">
        <p14:creationId xmlns:p14="http://schemas.microsoft.com/office/powerpoint/2010/main" val="3903277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9">
            <a:extLst>
              <a:ext uri="{FF2B5EF4-FFF2-40B4-BE49-F238E27FC236}">
                <a16:creationId xmlns:a16="http://schemas.microsoft.com/office/drawing/2014/main" id="{A3C5F17D-7DF1-4F7D-B8DD-C10058404FBC}"/>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10">
            <a:extLst>
              <a:ext uri="{FF2B5EF4-FFF2-40B4-BE49-F238E27FC236}">
                <a16:creationId xmlns:a16="http://schemas.microsoft.com/office/drawing/2014/main" id="{89CEAF99-65B3-4827-91D0-1F702A16176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11">
            <a:extLst>
              <a:ext uri="{FF2B5EF4-FFF2-40B4-BE49-F238E27FC236}">
                <a16:creationId xmlns:a16="http://schemas.microsoft.com/office/drawing/2014/main" id="{3A5A9EB0-51B2-49D5-A89F-FE1891544211}"/>
              </a:ext>
            </a:extLst>
          </p:cNvPr>
          <p:cNvSpPr>
            <a:spLocks noGrp="1" noChangeArrowheads="1"/>
          </p:cNvSpPr>
          <p:nvPr>
            <p:ph type="sldNum" sz="quarter" idx="12"/>
          </p:nvPr>
        </p:nvSpPr>
        <p:spPr>
          <a:ln/>
        </p:spPr>
        <p:txBody>
          <a:bodyPr/>
          <a:lstStyle>
            <a:lvl1pPr>
              <a:defRPr/>
            </a:lvl1pPr>
          </a:lstStyle>
          <a:p>
            <a:fld id="{870A8ECF-96CE-44AC-ABC3-338C78B4A63F}" type="slidenum">
              <a:rPr lang="es-ES" altLang="en-US"/>
              <a:pPr/>
              <a:t>‹Nº›</a:t>
            </a:fld>
            <a:endParaRPr lang="es-ES" altLang="en-US"/>
          </a:p>
        </p:txBody>
      </p:sp>
    </p:spTree>
    <p:extLst>
      <p:ext uri="{BB962C8B-B14F-4D97-AF65-F5344CB8AC3E}">
        <p14:creationId xmlns:p14="http://schemas.microsoft.com/office/powerpoint/2010/main" val="300096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381000"/>
            <a:ext cx="1943100" cy="5791200"/>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685800" y="381000"/>
            <a:ext cx="5676900" cy="5791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9">
            <a:extLst>
              <a:ext uri="{FF2B5EF4-FFF2-40B4-BE49-F238E27FC236}">
                <a16:creationId xmlns:a16="http://schemas.microsoft.com/office/drawing/2014/main" id="{B94D68BC-FD13-420B-869E-A6874841800B}"/>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10">
            <a:extLst>
              <a:ext uri="{FF2B5EF4-FFF2-40B4-BE49-F238E27FC236}">
                <a16:creationId xmlns:a16="http://schemas.microsoft.com/office/drawing/2014/main" id="{EFFDEE12-404E-4548-A0E3-82B2BD4E1B28}"/>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11">
            <a:extLst>
              <a:ext uri="{FF2B5EF4-FFF2-40B4-BE49-F238E27FC236}">
                <a16:creationId xmlns:a16="http://schemas.microsoft.com/office/drawing/2014/main" id="{B3D513A9-B5A9-4010-9F68-71866FC6D649}"/>
              </a:ext>
            </a:extLst>
          </p:cNvPr>
          <p:cNvSpPr>
            <a:spLocks noGrp="1" noChangeArrowheads="1"/>
          </p:cNvSpPr>
          <p:nvPr>
            <p:ph type="sldNum" sz="quarter" idx="12"/>
          </p:nvPr>
        </p:nvSpPr>
        <p:spPr>
          <a:ln/>
        </p:spPr>
        <p:txBody>
          <a:bodyPr/>
          <a:lstStyle>
            <a:lvl1pPr>
              <a:defRPr/>
            </a:lvl1pPr>
          </a:lstStyle>
          <a:p>
            <a:fld id="{20E6FC4C-852B-4B44-A818-7C47EC54BF2B}" type="slidenum">
              <a:rPr lang="es-ES" altLang="en-US"/>
              <a:pPr/>
              <a:t>‹Nº›</a:t>
            </a:fld>
            <a:endParaRPr lang="es-ES" altLang="en-US"/>
          </a:p>
        </p:txBody>
      </p:sp>
    </p:spTree>
    <p:extLst>
      <p:ext uri="{BB962C8B-B14F-4D97-AF65-F5344CB8AC3E}">
        <p14:creationId xmlns:p14="http://schemas.microsoft.com/office/powerpoint/2010/main" val="2841697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381000"/>
            <a:ext cx="7772400" cy="1143000"/>
          </a:xfrm>
        </p:spPr>
        <p:txBody>
          <a:bodyPr/>
          <a:lstStyle/>
          <a:p>
            <a:r>
              <a:rPr lang="es-ES"/>
              <a:t>Haga clic para modificar el estilo de título del patrón</a:t>
            </a:r>
            <a:endParaRPr lang="es-AR"/>
          </a:p>
        </p:txBody>
      </p:sp>
      <p:sp>
        <p:nvSpPr>
          <p:cNvPr id="3" name="2 Marcador de tabla"/>
          <p:cNvSpPr>
            <a:spLocks noGrp="1"/>
          </p:cNvSpPr>
          <p:nvPr>
            <p:ph type="tbl" idx="1"/>
          </p:nvPr>
        </p:nvSpPr>
        <p:spPr>
          <a:xfrm>
            <a:off x="685800" y="2057400"/>
            <a:ext cx="7772400" cy="4114800"/>
          </a:xfrm>
        </p:spPr>
        <p:txBody>
          <a:bodyPr/>
          <a:lstStyle/>
          <a:p>
            <a:pPr lvl="0"/>
            <a:endParaRPr lang="es-AR" noProof="0"/>
          </a:p>
        </p:txBody>
      </p:sp>
      <p:sp>
        <p:nvSpPr>
          <p:cNvPr id="4" name="Rectangle 9">
            <a:extLst>
              <a:ext uri="{FF2B5EF4-FFF2-40B4-BE49-F238E27FC236}">
                <a16:creationId xmlns:a16="http://schemas.microsoft.com/office/drawing/2014/main" id="{49C39774-6B89-43E6-BAFB-40D55F8B49AD}"/>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10">
            <a:extLst>
              <a:ext uri="{FF2B5EF4-FFF2-40B4-BE49-F238E27FC236}">
                <a16:creationId xmlns:a16="http://schemas.microsoft.com/office/drawing/2014/main" id="{4AECF73C-7372-4635-BAEE-4635424D6BED}"/>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11">
            <a:extLst>
              <a:ext uri="{FF2B5EF4-FFF2-40B4-BE49-F238E27FC236}">
                <a16:creationId xmlns:a16="http://schemas.microsoft.com/office/drawing/2014/main" id="{1CB884EB-063C-4A10-829D-67C90D7D0B0C}"/>
              </a:ext>
            </a:extLst>
          </p:cNvPr>
          <p:cNvSpPr>
            <a:spLocks noGrp="1" noChangeArrowheads="1"/>
          </p:cNvSpPr>
          <p:nvPr>
            <p:ph type="sldNum" sz="quarter" idx="12"/>
          </p:nvPr>
        </p:nvSpPr>
        <p:spPr>
          <a:ln/>
        </p:spPr>
        <p:txBody>
          <a:bodyPr/>
          <a:lstStyle>
            <a:lvl1pPr>
              <a:defRPr/>
            </a:lvl1pPr>
          </a:lstStyle>
          <a:p>
            <a:fld id="{2FA5837F-34EF-43A7-9EBC-C4FC2D3D9E92}" type="slidenum">
              <a:rPr lang="es-ES" altLang="en-US"/>
              <a:pPr/>
              <a:t>‹Nº›</a:t>
            </a:fld>
            <a:endParaRPr lang="es-ES" altLang="en-US"/>
          </a:p>
        </p:txBody>
      </p:sp>
    </p:spTree>
    <p:extLst>
      <p:ext uri="{BB962C8B-B14F-4D97-AF65-F5344CB8AC3E}">
        <p14:creationId xmlns:p14="http://schemas.microsoft.com/office/powerpoint/2010/main" val="387899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85800" y="381000"/>
            <a:ext cx="7772400" cy="1143000"/>
          </a:xfrm>
        </p:spPr>
        <p:txBody>
          <a:bodyPr/>
          <a:lstStyle/>
          <a:p>
            <a:r>
              <a:rPr lang="es-ES"/>
              <a:t>Haga clic para modificar el estilo de título del patrón</a:t>
            </a:r>
            <a:endParaRPr lang="es-AR"/>
          </a:p>
        </p:txBody>
      </p:sp>
      <p:sp>
        <p:nvSpPr>
          <p:cNvPr id="3" name="2 Marcador de gráfico"/>
          <p:cNvSpPr>
            <a:spLocks noGrp="1"/>
          </p:cNvSpPr>
          <p:nvPr>
            <p:ph type="chart" idx="1"/>
          </p:nvPr>
        </p:nvSpPr>
        <p:spPr>
          <a:xfrm>
            <a:off x="685800" y="2057400"/>
            <a:ext cx="7772400" cy="4114800"/>
          </a:xfrm>
        </p:spPr>
        <p:txBody>
          <a:bodyPr/>
          <a:lstStyle/>
          <a:p>
            <a:pPr lvl="0"/>
            <a:endParaRPr lang="es-AR" noProof="0"/>
          </a:p>
        </p:txBody>
      </p:sp>
      <p:sp>
        <p:nvSpPr>
          <p:cNvPr id="4" name="Rectangle 9">
            <a:extLst>
              <a:ext uri="{FF2B5EF4-FFF2-40B4-BE49-F238E27FC236}">
                <a16:creationId xmlns:a16="http://schemas.microsoft.com/office/drawing/2014/main" id="{4A101230-765E-4321-9B2B-50C16711FDD9}"/>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10">
            <a:extLst>
              <a:ext uri="{FF2B5EF4-FFF2-40B4-BE49-F238E27FC236}">
                <a16:creationId xmlns:a16="http://schemas.microsoft.com/office/drawing/2014/main" id="{2AED5155-7969-4620-BB75-1DD4BB655976}"/>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11">
            <a:extLst>
              <a:ext uri="{FF2B5EF4-FFF2-40B4-BE49-F238E27FC236}">
                <a16:creationId xmlns:a16="http://schemas.microsoft.com/office/drawing/2014/main" id="{4A82E55F-97BE-4481-AE08-42572B165DB9}"/>
              </a:ext>
            </a:extLst>
          </p:cNvPr>
          <p:cNvSpPr>
            <a:spLocks noGrp="1" noChangeArrowheads="1"/>
          </p:cNvSpPr>
          <p:nvPr>
            <p:ph type="sldNum" sz="quarter" idx="12"/>
          </p:nvPr>
        </p:nvSpPr>
        <p:spPr>
          <a:ln/>
        </p:spPr>
        <p:txBody>
          <a:bodyPr/>
          <a:lstStyle>
            <a:lvl1pPr>
              <a:defRPr/>
            </a:lvl1pPr>
          </a:lstStyle>
          <a:p>
            <a:fld id="{37B6B2CE-72BA-464C-BD8E-7BDD4C384BE6}" type="slidenum">
              <a:rPr lang="es-ES" altLang="en-US"/>
              <a:pPr/>
              <a:t>‹Nº›</a:t>
            </a:fld>
            <a:endParaRPr lang="es-ES" altLang="en-US"/>
          </a:p>
        </p:txBody>
      </p:sp>
    </p:spTree>
    <p:extLst>
      <p:ext uri="{BB962C8B-B14F-4D97-AF65-F5344CB8AC3E}">
        <p14:creationId xmlns:p14="http://schemas.microsoft.com/office/powerpoint/2010/main" val="1963894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ítulo, text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85800" y="381000"/>
            <a:ext cx="7772400" cy="1143000"/>
          </a:xfrm>
        </p:spPr>
        <p:txBody>
          <a:bodyPr/>
          <a:lstStyle/>
          <a:p>
            <a:r>
              <a:rPr lang="es-ES"/>
              <a:t>Haga clic para modificar el estilo de título del patrón</a:t>
            </a:r>
            <a:endParaRPr lang="es-AR"/>
          </a:p>
        </p:txBody>
      </p:sp>
      <p:sp>
        <p:nvSpPr>
          <p:cNvPr id="3" name="2 Marcador de texto"/>
          <p:cNvSpPr>
            <a:spLocks noGrp="1"/>
          </p:cNvSpPr>
          <p:nvPr>
            <p:ph type="body" sz="half" idx="1"/>
          </p:nvPr>
        </p:nvSpPr>
        <p:spPr>
          <a:xfrm>
            <a:off x="685800" y="20574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gráfico"/>
          <p:cNvSpPr>
            <a:spLocks noGrp="1"/>
          </p:cNvSpPr>
          <p:nvPr>
            <p:ph type="chart" sz="half" idx="2"/>
          </p:nvPr>
        </p:nvSpPr>
        <p:spPr>
          <a:xfrm>
            <a:off x="4648200" y="2057400"/>
            <a:ext cx="3810000" cy="4114800"/>
          </a:xfrm>
        </p:spPr>
        <p:txBody>
          <a:bodyPr/>
          <a:lstStyle/>
          <a:p>
            <a:pPr lvl="0"/>
            <a:endParaRPr lang="es-AR" noProof="0"/>
          </a:p>
        </p:txBody>
      </p:sp>
      <p:sp>
        <p:nvSpPr>
          <p:cNvPr id="5" name="Rectangle 9">
            <a:extLst>
              <a:ext uri="{FF2B5EF4-FFF2-40B4-BE49-F238E27FC236}">
                <a16:creationId xmlns:a16="http://schemas.microsoft.com/office/drawing/2014/main" id="{F575560E-6D68-489E-AB50-0B9906A65D5B}"/>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10">
            <a:extLst>
              <a:ext uri="{FF2B5EF4-FFF2-40B4-BE49-F238E27FC236}">
                <a16:creationId xmlns:a16="http://schemas.microsoft.com/office/drawing/2014/main" id="{FE1D5F6C-7679-462F-8F28-B5190D0D9A44}"/>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11">
            <a:extLst>
              <a:ext uri="{FF2B5EF4-FFF2-40B4-BE49-F238E27FC236}">
                <a16:creationId xmlns:a16="http://schemas.microsoft.com/office/drawing/2014/main" id="{9116F1E5-3C38-45F5-BFE1-7530B239B82D}"/>
              </a:ext>
            </a:extLst>
          </p:cNvPr>
          <p:cNvSpPr>
            <a:spLocks noGrp="1" noChangeArrowheads="1"/>
          </p:cNvSpPr>
          <p:nvPr>
            <p:ph type="sldNum" sz="quarter" idx="12"/>
          </p:nvPr>
        </p:nvSpPr>
        <p:spPr>
          <a:ln/>
        </p:spPr>
        <p:txBody>
          <a:bodyPr/>
          <a:lstStyle>
            <a:lvl1pPr>
              <a:defRPr/>
            </a:lvl1pPr>
          </a:lstStyle>
          <a:p>
            <a:fld id="{D2B502C4-D465-4327-B49F-A2D55BF3DF88}" type="slidenum">
              <a:rPr lang="es-ES" altLang="en-US"/>
              <a:pPr/>
              <a:t>‹Nº›</a:t>
            </a:fld>
            <a:endParaRPr lang="es-ES" altLang="en-US"/>
          </a:p>
        </p:txBody>
      </p:sp>
    </p:spTree>
    <p:extLst>
      <p:ext uri="{BB962C8B-B14F-4D97-AF65-F5344CB8AC3E}">
        <p14:creationId xmlns:p14="http://schemas.microsoft.com/office/powerpoint/2010/main" val="385461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381000"/>
            <a:ext cx="7772400" cy="1143000"/>
          </a:xfrm>
        </p:spPr>
        <p:txBody>
          <a:bodyPr/>
          <a:lstStyle/>
          <a:p>
            <a:r>
              <a:rPr lang="es-ES"/>
              <a:t>Haga clic para modificar el estilo de título del patrón</a:t>
            </a:r>
            <a:endParaRPr lang="es-AR"/>
          </a:p>
        </p:txBody>
      </p:sp>
      <p:sp>
        <p:nvSpPr>
          <p:cNvPr id="3" name="2 Marcador de texto"/>
          <p:cNvSpPr>
            <a:spLocks noGrp="1"/>
          </p:cNvSpPr>
          <p:nvPr>
            <p:ph type="body" sz="half" idx="1"/>
          </p:nvPr>
        </p:nvSpPr>
        <p:spPr>
          <a:xfrm>
            <a:off x="685800" y="20574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20574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Rectangle 9">
            <a:extLst>
              <a:ext uri="{FF2B5EF4-FFF2-40B4-BE49-F238E27FC236}">
                <a16:creationId xmlns:a16="http://schemas.microsoft.com/office/drawing/2014/main" id="{EB24B327-DF89-46C5-ADCA-7E6B9F161288}"/>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10">
            <a:extLst>
              <a:ext uri="{FF2B5EF4-FFF2-40B4-BE49-F238E27FC236}">
                <a16:creationId xmlns:a16="http://schemas.microsoft.com/office/drawing/2014/main" id="{BA09F5F7-DD78-4905-8927-154FDBF32D13}"/>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11">
            <a:extLst>
              <a:ext uri="{FF2B5EF4-FFF2-40B4-BE49-F238E27FC236}">
                <a16:creationId xmlns:a16="http://schemas.microsoft.com/office/drawing/2014/main" id="{41D3F124-592E-4BB7-9ECD-611021CF1DE2}"/>
              </a:ext>
            </a:extLst>
          </p:cNvPr>
          <p:cNvSpPr>
            <a:spLocks noGrp="1" noChangeArrowheads="1"/>
          </p:cNvSpPr>
          <p:nvPr>
            <p:ph type="sldNum" sz="quarter" idx="12"/>
          </p:nvPr>
        </p:nvSpPr>
        <p:spPr>
          <a:ln/>
        </p:spPr>
        <p:txBody>
          <a:bodyPr/>
          <a:lstStyle>
            <a:lvl1pPr>
              <a:defRPr/>
            </a:lvl1pPr>
          </a:lstStyle>
          <a:p>
            <a:fld id="{CA3D0E7D-A054-455B-AD14-3A25DD352F88}" type="slidenum">
              <a:rPr lang="es-ES" altLang="en-US"/>
              <a:pPr/>
              <a:t>‹Nº›</a:t>
            </a:fld>
            <a:endParaRPr lang="es-ES" altLang="en-US"/>
          </a:p>
        </p:txBody>
      </p:sp>
    </p:spTree>
    <p:extLst>
      <p:ext uri="{BB962C8B-B14F-4D97-AF65-F5344CB8AC3E}">
        <p14:creationId xmlns:p14="http://schemas.microsoft.com/office/powerpoint/2010/main" val="349498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9">
            <a:extLst>
              <a:ext uri="{FF2B5EF4-FFF2-40B4-BE49-F238E27FC236}">
                <a16:creationId xmlns:a16="http://schemas.microsoft.com/office/drawing/2014/main" id="{946FBC71-8FF0-4F35-B94F-9E3E63C7A388}"/>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10">
            <a:extLst>
              <a:ext uri="{FF2B5EF4-FFF2-40B4-BE49-F238E27FC236}">
                <a16:creationId xmlns:a16="http://schemas.microsoft.com/office/drawing/2014/main" id="{E0BBED86-DF00-4C29-B250-D8DEC6A16C44}"/>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11">
            <a:extLst>
              <a:ext uri="{FF2B5EF4-FFF2-40B4-BE49-F238E27FC236}">
                <a16:creationId xmlns:a16="http://schemas.microsoft.com/office/drawing/2014/main" id="{FF68E7B5-80F1-4EC3-9FA9-C2ADDF58AE88}"/>
              </a:ext>
            </a:extLst>
          </p:cNvPr>
          <p:cNvSpPr>
            <a:spLocks noGrp="1" noChangeArrowheads="1"/>
          </p:cNvSpPr>
          <p:nvPr>
            <p:ph type="sldNum" sz="quarter" idx="12"/>
          </p:nvPr>
        </p:nvSpPr>
        <p:spPr>
          <a:ln/>
        </p:spPr>
        <p:txBody>
          <a:bodyPr/>
          <a:lstStyle>
            <a:lvl1pPr>
              <a:defRPr/>
            </a:lvl1pPr>
          </a:lstStyle>
          <a:p>
            <a:fld id="{C4D89EB9-808A-4C86-B3C0-652BFEFE9801}" type="slidenum">
              <a:rPr lang="es-ES" altLang="en-US"/>
              <a:pPr/>
              <a:t>‹Nº›</a:t>
            </a:fld>
            <a:endParaRPr lang="es-ES" altLang="en-US"/>
          </a:p>
        </p:txBody>
      </p:sp>
    </p:spTree>
    <p:extLst>
      <p:ext uri="{BB962C8B-B14F-4D97-AF65-F5344CB8AC3E}">
        <p14:creationId xmlns:p14="http://schemas.microsoft.com/office/powerpoint/2010/main" val="2237936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9">
            <a:extLst>
              <a:ext uri="{FF2B5EF4-FFF2-40B4-BE49-F238E27FC236}">
                <a16:creationId xmlns:a16="http://schemas.microsoft.com/office/drawing/2014/main" id="{57FA072A-B715-4223-9991-4167411F66C8}"/>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10">
            <a:extLst>
              <a:ext uri="{FF2B5EF4-FFF2-40B4-BE49-F238E27FC236}">
                <a16:creationId xmlns:a16="http://schemas.microsoft.com/office/drawing/2014/main" id="{1BEE5B09-23B4-4472-868C-BE4DC19F6F82}"/>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11">
            <a:extLst>
              <a:ext uri="{FF2B5EF4-FFF2-40B4-BE49-F238E27FC236}">
                <a16:creationId xmlns:a16="http://schemas.microsoft.com/office/drawing/2014/main" id="{00EBD737-BF59-4D95-A38C-035B3D21C1A5}"/>
              </a:ext>
            </a:extLst>
          </p:cNvPr>
          <p:cNvSpPr>
            <a:spLocks noGrp="1" noChangeArrowheads="1"/>
          </p:cNvSpPr>
          <p:nvPr>
            <p:ph type="sldNum" sz="quarter" idx="12"/>
          </p:nvPr>
        </p:nvSpPr>
        <p:spPr>
          <a:ln/>
        </p:spPr>
        <p:txBody>
          <a:bodyPr/>
          <a:lstStyle>
            <a:lvl1pPr>
              <a:defRPr/>
            </a:lvl1pPr>
          </a:lstStyle>
          <a:p>
            <a:fld id="{4B1F1FFF-4DB7-47B9-A517-5715640553A7}" type="slidenum">
              <a:rPr lang="es-ES" altLang="en-US"/>
              <a:pPr/>
              <a:t>‹Nº›</a:t>
            </a:fld>
            <a:endParaRPr lang="es-ES" altLang="en-US"/>
          </a:p>
        </p:txBody>
      </p:sp>
    </p:spTree>
    <p:extLst>
      <p:ext uri="{BB962C8B-B14F-4D97-AF65-F5344CB8AC3E}">
        <p14:creationId xmlns:p14="http://schemas.microsoft.com/office/powerpoint/2010/main" val="2248655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Rectangle 9">
            <a:extLst>
              <a:ext uri="{FF2B5EF4-FFF2-40B4-BE49-F238E27FC236}">
                <a16:creationId xmlns:a16="http://schemas.microsoft.com/office/drawing/2014/main" id="{DFBE5135-DE79-48CA-A1C4-B7A35B327544}"/>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10">
            <a:extLst>
              <a:ext uri="{FF2B5EF4-FFF2-40B4-BE49-F238E27FC236}">
                <a16:creationId xmlns:a16="http://schemas.microsoft.com/office/drawing/2014/main" id="{D5EFE341-1266-4E50-8E0F-E4AD30823D4E}"/>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11">
            <a:extLst>
              <a:ext uri="{FF2B5EF4-FFF2-40B4-BE49-F238E27FC236}">
                <a16:creationId xmlns:a16="http://schemas.microsoft.com/office/drawing/2014/main" id="{74C8564D-18D4-40D5-8B7E-FA43BBDA6A71}"/>
              </a:ext>
            </a:extLst>
          </p:cNvPr>
          <p:cNvSpPr>
            <a:spLocks noGrp="1" noChangeArrowheads="1"/>
          </p:cNvSpPr>
          <p:nvPr>
            <p:ph type="sldNum" sz="quarter" idx="12"/>
          </p:nvPr>
        </p:nvSpPr>
        <p:spPr>
          <a:ln/>
        </p:spPr>
        <p:txBody>
          <a:bodyPr/>
          <a:lstStyle>
            <a:lvl1pPr>
              <a:defRPr/>
            </a:lvl1pPr>
          </a:lstStyle>
          <a:p>
            <a:fld id="{86BC6ADE-65DB-412E-A66D-014A740B6A76}" type="slidenum">
              <a:rPr lang="es-ES" altLang="en-US"/>
              <a:pPr/>
              <a:t>‹Nº›</a:t>
            </a:fld>
            <a:endParaRPr lang="es-ES" altLang="en-US"/>
          </a:p>
        </p:txBody>
      </p:sp>
    </p:spTree>
    <p:extLst>
      <p:ext uri="{BB962C8B-B14F-4D97-AF65-F5344CB8AC3E}">
        <p14:creationId xmlns:p14="http://schemas.microsoft.com/office/powerpoint/2010/main" val="3268415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Rectangle 9">
            <a:extLst>
              <a:ext uri="{FF2B5EF4-FFF2-40B4-BE49-F238E27FC236}">
                <a16:creationId xmlns:a16="http://schemas.microsoft.com/office/drawing/2014/main" id="{7D021C7C-7705-42A9-839F-CBB76FB57905}"/>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10">
            <a:extLst>
              <a:ext uri="{FF2B5EF4-FFF2-40B4-BE49-F238E27FC236}">
                <a16:creationId xmlns:a16="http://schemas.microsoft.com/office/drawing/2014/main" id="{1E192084-22B8-4639-A62C-2B7AF3C68EFB}"/>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11">
            <a:extLst>
              <a:ext uri="{FF2B5EF4-FFF2-40B4-BE49-F238E27FC236}">
                <a16:creationId xmlns:a16="http://schemas.microsoft.com/office/drawing/2014/main" id="{A7B82E55-FDAB-4649-A425-C25E36F0CA71}"/>
              </a:ext>
            </a:extLst>
          </p:cNvPr>
          <p:cNvSpPr>
            <a:spLocks noGrp="1" noChangeArrowheads="1"/>
          </p:cNvSpPr>
          <p:nvPr>
            <p:ph type="sldNum" sz="quarter" idx="12"/>
          </p:nvPr>
        </p:nvSpPr>
        <p:spPr>
          <a:ln/>
        </p:spPr>
        <p:txBody>
          <a:bodyPr/>
          <a:lstStyle>
            <a:lvl1pPr>
              <a:defRPr/>
            </a:lvl1pPr>
          </a:lstStyle>
          <a:p>
            <a:fld id="{21330E41-1A50-4A1D-829D-A79CE641ECF4}" type="slidenum">
              <a:rPr lang="es-ES" altLang="en-US"/>
              <a:pPr/>
              <a:t>‹Nº›</a:t>
            </a:fld>
            <a:endParaRPr lang="es-ES" altLang="en-US"/>
          </a:p>
        </p:txBody>
      </p:sp>
    </p:spTree>
    <p:extLst>
      <p:ext uri="{BB962C8B-B14F-4D97-AF65-F5344CB8AC3E}">
        <p14:creationId xmlns:p14="http://schemas.microsoft.com/office/powerpoint/2010/main" val="123497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Rectangle 9">
            <a:extLst>
              <a:ext uri="{FF2B5EF4-FFF2-40B4-BE49-F238E27FC236}">
                <a16:creationId xmlns:a16="http://schemas.microsoft.com/office/drawing/2014/main" id="{B9FA1B57-6F30-495B-AB20-6BBD8946AC86}"/>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10">
            <a:extLst>
              <a:ext uri="{FF2B5EF4-FFF2-40B4-BE49-F238E27FC236}">
                <a16:creationId xmlns:a16="http://schemas.microsoft.com/office/drawing/2014/main" id="{FC66F633-0620-46BE-996C-DC5022CD540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11">
            <a:extLst>
              <a:ext uri="{FF2B5EF4-FFF2-40B4-BE49-F238E27FC236}">
                <a16:creationId xmlns:a16="http://schemas.microsoft.com/office/drawing/2014/main" id="{CC7B26DE-8D2A-4212-A285-A62A137163D3}"/>
              </a:ext>
            </a:extLst>
          </p:cNvPr>
          <p:cNvSpPr>
            <a:spLocks noGrp="1" noChangeArrowheads="1"/>
          </p:cNvSpPr>
          <p:nvPr>
            <p:ph type="sldNum" sz="quarter" idx="12"/>
          </p:nvPr>
        </p:nvSpPr>
        <p:spPr>
          <a:ln/>
        </p:spPr>
        <p:txBody>
          <a:bodyPr/>
          <a:lstStyle>
            <a:lvl1pPr>
              <a:defRPr/>
            </a:lvl1pPr>
          </a:lstStyle>
          <a:p>
            <a:fld id="{230D9D75-E3C0-42D4-B94D-CF469D18BA02}" type="slidenum">
              <a:rPr lang="es-ES" altLang="en-US"/>
              <a:pPr/>
              <a:t>‹Nº›</a:t>
            </a:fld>
            <a:endParaRPr lang="es-ES" altLang="en-US"/>
          </a:p>
        </p:txBody>
      </p:sp>
    </p:spTree>
    <p:extLst>
      <p:ext uri="{BB962C8B-B14F-4D97-AF65-F5344CB8AC3E}">
        <p14:creationId xmlns:p14="http://schemas.microsoft.com/office/powerpoint/2010/main" val="296524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81D3B870-9342-4832-9851-5BCD9E1A4B15}"/>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10">
            <a:extLst>
              <a:ext uri="{FF2B5EF4-FFF2-40B4-BE49-F238E27FC236}">
                <a16:creationId xmlns:a16="http://schemas.microsoft.com/office/drawing/2014/main" id="{238DB564-653D-4D84-B0A4-C055F86EAF4F}"/>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11">
            <a:extLst>
              <a:ext uri="{FF2B5EF4-FFF2-40B4-BE49-F238E27FC236}">
                <a16:creationId xmlns:a16="http://schemas.microsoft.com/office/drawing/2014/main" id="{47ED0E4E-1CEA-4D30-AC2C-DA10D4D051D6}"/>
              </a:ext>
            </a:extLst>
          </p:cNvPr>
          <p:cNvSpPr>
            <a:spLocks noGrp="1" noChangeArrowheads="1"/>
          </p:cNvSpPr>
          <p:nvPr>
            <p:ph type="sldNum" sz="quarter" idx="12"/>
          </p:nvPr>
        </p:nvSpPr>
        <p:spPr>
          <a:ln/>
        </p:spPr>
        <p:txBody>
          <a:bodyPr/>
          <a:lstStyle>
            <a:lvl1pPr>
              <a:defRPr/>
            </a:lvl1pPr>
          </a:lstStyle>
          <a:p>
            <a:fld id="{920AD67E-08B3-450E-B8FB-63969A0DCF72}" type="slidenum">
              <a:rPr lang="es-ES" altLang="en-US"/>
              <a:pPr/>
              <a:t>‹Nº›</a:t>
            </a:fld>
            <a:endParaRPr lang="es-ES" altLang="en-US"/>
          </a:p>
        </p:txBody>
      </p:sp>
    </p:spTree>
    <p:extLst>
      <p:ext uri="{BB962C8B-B14F-4D97-AF65-F5344CB8AC3E}">
        <p14:creationId xmlns:p14="http://schemas.microsoft.com/office/powerpoint/2010/main" val="356202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a:extLst>
              <a:ext uri="{FF2B5EF4-FFF2-40B4-BE49-F238E27FC236}">
                <a16:creationId xmlns:a16="http://schemas.microsoft.com/office/drawing/2014/main" id="{1C0F13AB-1A49-4D20-85A7-895D11559EBE}"/>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10">
            <a:extLst>
              <a:ext uri="{FF2B5EF4-FFF2-40B4-BE49-F238E27FC236}">
                <a16:creationId xmlns:a16="http://schemas.microsoft.com/office/drawing/2014/main" id="{0928C1D4-E838-4D26-AD9D-282788A2CBA2}"/>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11">
            <a:extLst>
              <a:ext uri="{FF2B5EF4-FFF2-40B4-BE49-F238E27FC236}">
                <a16:creationId xmlns:a16="http://schemas.microsoft.com/office/drawing/2014/main" id="{DF42BF87-172A-4D7F-9A3B-B4591100840A}"/>
              </a:ext>
            </a:extLst>
          </p:cNvPr>
          <p:cNvSpPr>
            <a:spLocks noGrp="1" noChangeArrowheads="1"/>
          </p:cNvSpPr>
          <p:nvPr>
            <p:ph type="sldNum" sz="quarter" idx="12"/>
          </p:nvPr>
        </p:nvSpPr>
        <p:spPr>
          <a:ln/>
        </p:spPr>
        <p:txBody>
          <a:bodyPr/>
          <a:lstStyle>
            <a:lvl1pPr>
              <a:defRPr/>
            </a:lvl1pPr>
          </a:lstStyle>
          <a:p>
            <a:fld id="{4D3D4133-80F1-4976-862F-26162B834F42}" type="slidenum">
              <a:rPr lang="es-ES" altLang="en-US"/>
              <a:pPr/>
              <a:t>‹Nº›</a:t>
            </a:fld>
            <a:endParaRPr lang="es-ES" altLang="en-US"/>
          </a:p>
        </p:txBody>
      </p:sp>
    </p:spTree>
    <p:extLst>
      <p:ext uri="{BB962C8B-B14F-4D97-AF65-F5344CB8AC3E}">
        <p14:creationId xmlns:p14="http://schemas.microsoft.com/office/powerpoint/2010/main" val="1621392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a:extLst>
              <a:ext uri="{FF2B5EF4-FFF2-40B4-BE49-F238E27FC236}">
                <a16:creationId xmlns:a16="http://schemas.microsoft.com/office/drawing/2014/main" id="{A370DE27-F4FA-430C-BA6C-830110041AA2}"/>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10">
            <a:extLst>
              <a:ext uri="{FF2B5EF4-FFF2-40B4-BE49-F238E27FC236}">
                <a16:creationId xmlns:a16="http://schemas.microsoft.com/office/drawing/2014/main" id="{921EBBED-6F84-47ED-82B2-0FCF2BBBDE58}"/>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11">
            <a:extLst>
              <a:ext uri="{FF2B5EF4-FFF2-40B4-BE49-F238E27FC236}">
                <a16:creationId xmlns:a16="http://schemas.microsoft.com/office/drawing/2014/main" id="{7EA0C10B-8F86-4E98-A5C6-B488D0A5A4E2}"/>
              </a:ext>
            </a:extLst>
          </p:cNvPr>
          <p:cNvSpPr>
            <a:spLocks noGrp="1" noChangeArrowheads="1"/>
          </p:cNvSpPr>
          <p:nvPr>
            <p:ph type="sldNum" sz="quarter" idx="12"/>
          </p:nvPr>
        </p:nvSpPr>
        <p:spPr>
          <a:ln/>
        </p:spPr>
        <p:txBody>
          <a:bodyPr/>
          <a:lstStyle>
            <a:lvl1pPr>
              <a:defRPr/>
            </a:lvl1pPr>
          </a:lstStyle>
          <a:p>
            <a:fld id="{CA6C66CB-54A2-42A2-AD75-DBD8F13846C0}" type="slidenum">
              <a:rPr lang="es-ES" altLang="en-US"/>
              <a:pPr/>
              <a:t>‹Nº›</a:t>
            </a:fld>
            <a:endParaRPr lang="es-ES" altLang="en-US"/>
          </a:p>
        </p:txBody>
      </p:sp>
    </p:spTree>
    <p:extLst>
      <p:ext uri="{BB962C8B-B14F-4D97-AF65-F5344CB8AC3E}">
        <p14:creationId xmlns:p14="http://schemas.microsoft.com/office/powerpoint/2010/main" val="2169243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image" Target="../media/image1.jpeg" /><Relationship Id="rId2" Type="http://schemas.openxmlformats.org/officeDocument/2006/relationships/slideLayout" Target="../slideLayouts/slideLayout2.xml" /><Relationship Id="rId16"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024F433A-818C-4CFD-BEA7-2700584324C8}"/>
              </a:ext>
            </a:extLst>
          </p:cNvPr>
          <p:cNvGrpSpPr>
            <a:grpSpLocks/>
          </p:cNvGrpSpPr>
          <p:nvPr/>
        </p:nvGrpSpPr>
        <p:grpSpPr bwMode="auto">
          <a:xfrm>
            <a:off x="457200" y="992188"/>
            <a:ext cx="8153400" cy="1600200"/>
            <a:chOff x="288" y="625"/>
            <a:chExt cx="5136" cy="1008"/>
          </a:xfrm>
        </p:grpSpPr>
        <p:sp>
          <p:nvSpPr>
            <p:cNvPr id="1033" name="Arc 3">
              <a:extLst>
                <a:ext uri="{FF2B5EF4-FFF2-40B4-BE49-F238E27FC236}">
                  <a16:creationId xmlns:a16="http://schemas.microsoft.com/office/drawing/2014/main" id="{095E1AD6-6DF6-4E9A-B5B4-59CF57FB7462}"/>
                </a:ext>
              </a:extLst>
            </p:cNvPr>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034" name="Arc 4">
              <a:extLst>
                <a:ext uri="{FF2B5EF4-FFF2-40B4-BE49-F238E27FC236}">
                  <a16:creationId xmlns:a16="http://schemas.microsoft.com/office/drawing/2014/main" id="{A49983AA-66B5-47CE-873B-60C864CCE4E4}"/>
                </a:ext>
              </a:extLst>
            </p:cNvPr>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035" name="Arc 5">
              <a:extLst>
                <a:ext uri="{FF2B5EF4-FFF2-40B4-BE49-F238E27FC236}">
                  <a16:creationId xmlns:a16="http://schemas.microsoft.com/office/drawing/2014/main" id="{B94E5217-A0B3-4B36-84DB-6AF469576C6D}"/>
                </a:ext>
              </a:extLst>
            </p:cNvPr>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036" name="AutoShape 6">
              <a:extLst>
                <a:ext uri="{FF2B5EF4-FFF2-40B4-BE49-F238E27FC236}">
                  <a16:creationId xmlns:a16="http://schemas.microsoft.com/office/drawing/2014/main" id="{48CD2613-CABA-452E-9498-18A009903C2A}"/>
                </a:ext>
              </a:extLst>
            </p:cNvPr>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3200">
                  <a:solidFill>
                    <a:schemeClr val="tx1"/>
                  </a:solidFill>
                  <a:latin typeface="Times New Roman" panose="02020603050405020304" pitchFamily="18" charset="0"/>
                </a:defRPr>
              </a:lvl9pPr>
            </a:lstStyle>
            <a:p>
              <a:pPr eaLnBrk="1" hangingPunct="1">
                <a:spcBef>
                  <a:spcPct val="20000"/>
                </a:spcBef>
                <a:buClr>
                  <a:schemeClr val="tx2"/>
                </a:buClr>
                <a:buFontTx/>
                <a:buChar char="•"/>
                <a:defRPr/>
              </a:pPr>
              <a:endParaRPr lang="es-AR"/>
            </a:p>
          </p:txBody>
        </p:sp>
      </p:grpSp>
      <p:sp>
        <p:nvSpPr>
          <p:cNvPr id="1027" name="Rectangle 7">
            <a:extLst>
              <a:ext uri="{FF2B5EF4-FFF2-40B4-BE49-F238E27FC236}">
                <a16:creationId xmlns:a16="http://schemas.microsoft.com/office/drawing/2014/main" id="{A8B8979F-49B4-48BB-B9BB-89B3C4DCC856}"/>
              </a:ext>
            </a:extLst>
          </p:cNvPr>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s-ES" altLang="es-AR"/>
              <a:t>Haga clic para modificar el estilo de título del patrón</a:t>
            </a:r>
          </a:p>
        </p:txBody>
      </p:sp>
      <p:sp>
        <p:nvSpPr>
          <p:cNvPr id="1028" name="Rectangle 8">
            <a:extLst>
              <a:ext uri="{FF2B5EF4-FFF2-40B4-BE49-F238E27FC236}">
                <a16:creationId xmlns:a16="http://schemas.microsoft.com/office/drawing/2014/main" id="{CAA8A563-D6D8-4BE5-AAA3-06A13927AAEB}"/>
              </a:ext>
            </a:extLst>
          </p:cNvPr>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s-ES" altLang="es-AR"/>
              <a:t>Haga clic para modificar el estilo de texto del patrón</a:t>
            </a:r>
          </a:p>
          <a:p>
            <a:pPr lvl="1"/>
            <a:r>
              <a:rPr lang="es-ES" altLang="es-AR"/>
              <a:t>Segundo nivel</a:t>
            </a:r>
          </a:p>
          <a:p>
            <a:pPr lvl="2"/>
            <a:r>
              <a:rPr lang="es-ES" altLang="es-AR"/>
              <a:t>Tercer nivel</a:t>
            </a:r>
          </a:p>
          <a:p>
            <a:pPr lvl="3"/>
            <a:r>
              <a:rPr lang="es-ES" altLang="es-AR"/>
              <a:t>Cuarto nivel</a:t>
            </a:r>
          </a:p>
          <a:p>
            <a:pPr lvl="4"/>
            <a:r>
              <a:rPr lang="es-ES" altLang="es-AR"/>
              <a:t>Quinto nivel</a:t>
            </a:r>
          </a:p>
        </p:txBody>
      </p:sp>
      <p:sp>
        <p:nvSpPr>
          <p:cNvPr id="2057" name="Rectangle 9">
            <a:extLst>
              <a:ext uri="{FF2B5EF4-FFF2-40B4-BE49-F238E27FC236}">
                <a16:creationId xmlns:a16="http://schemas.microsoft.com/office/drawing/2014/main" id="{737402F0-94F5-4D3D-920C-2DE454AF61C3}"/>
              </a:ext>
            </a:extLst>
          </p:cNvPr>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spcBef>
                <a:spcPct val="0"/>
              </a:spcBef>
              <a:buClrTx/>
              <a:buFontTx/>
              <a:buNone/>
              <a:defRPr sz="1400">
                <a:latin typeface="Arial" charset="0"/>
              </a:defRPr>
            </a:lvl1pPr>
          </a:lstStyle>
          <a:p>
            <a:pPr>
              <a:defRPr/>
            </a:pPr>
            <a:endParaRPr lang="es-ES"/>
          </a:p>
        </p:txBody>
      </p:sp>
      <p:sp>
        <p:nvSpPr>
          <p:cNvPr id="2058" name="Rectangle 10">
            <a:extLst>
              <a:ext uri="{FF2B5EF4-FFF2-40B4-BE49-F238E27FC236}">
                <a16:creationId xmlns:a16="http://schemas.microsoft.com/office/drawing/2014/main" id="{D0D1CA4F-F0E0-4E14-B4BB-E4F30E10BBC6}"/>
              </a:ext>
            </a:extLst>
          </p:cNvPr>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spcBef>
                <a:spcPct val="0"/>
              </a:spcBef>
              <a:buClrTx/>
              <a:buFontTx/>
              <a:buNone/>
              <a:defRPr sz="1400">
                <a:latin typeface="Arial" charset="0"/>
              </a:defRPr>
            </a:lvl1pPr>
          </a:lstStyle>
          <a:p>
            <a:pPr>
              <a:defRPr/>
            </a:pPr>
            <a:endParaRPr lang="es-ES"/>
          </a:p>
        </p:txBody>
      </p:sp>
      <p:sp>
        <p:nvSpPr>
          <p:cNvPr id="2059" name="Rectangle 11">
            <a:extLst>
              <a:ext uri="{FF2B5EF4-FFF2-40B4-BE49-F238E27FC236}">
                <a16:creationId xmlns:a16="http://schemas.microsoft.com/office/drawing/2014/main" id="{EB4DC31C-98D6-4D45-BDC9-064790F4834D}"/>
              </a:ext>
            </a:extLst>
          </p:cNvPr>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Arial" panose="020B0604020202020204" pitchFamily="34" charset="0"/>
              </a:defRPr>
            </a:lvl1pPr>
          </a:lstStyle>
          <a:p>
            <a:fld id="{D1EB1A46-AD30-4552-9932-E9EEE0E63D33}" type="slidenum">
              <a:rPr lang="es-ES" altLang="en-US"/>
              <a:pPr/>
              <a:t>‹Nº›</a:t>
            </a:fld>
            <a:endParaRPr lang="es-ES" altLang="en-US"/>
          </a:p>
        </p:txBody>
      </p:sp>
      <p:pic>
        <p:nvPicPr>
          <p:cNvPr id="1032" name="Picture 12" descr="sge-nuevo2">
            <a:extLst>
              <a:ext uri="{FF2B5EF4-FFF2-40B4-BE49-F238E27FC236}">
                <a16:creationId xmlns:a16="http://schemas.microsoft.com/office/drawing/2014/main" id="{4C4C6E9A-0406-4EEC-8F08-6A823F37D07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85200" y="6310313"/>
            <a:ext cx="5588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016"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 id="2147484014" r:id="rId14"/>
    <p:sldLayoutId id="2147484015" r:id="rId15"/>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8" charset="0"/>
        </a:defRPr>
      </a:lvl2pPr>
      <a:lvl3pPr algn="r" rtl="0" eaLnBrk="0" fontAlgn="base" hangingPunct="0">
        <a:spcBef>
          <a:spcPct val="0"/>
        </a:spcBef>
        <a:spcAft>
          <a:spcPct val="0"/>
        </a:spcAft>
        <a:defRPr sz="4400" i="1">
          <a:solidFill>
            <a:schemeClr val="tx2"/>
          </a:solidFill>
          <a:latin typeface="Times New Roman" pitchFamily="18" charset="0"/>
        </a:defRPr>
      </a:lvl3pPr>
      <a:lvl4pPr algn="r" rtl="0" eaLnBrk="0" fontAlgn="base" hangingPunct="0">
        <a:spcBef>
          <a:spcPct val="0"/>
        </a:spcBef>
        <a:spcAft>
          <a:spcPct val="0"/>
        </a:spcAft>
        <a:defRPr sz="4400" i="1">
          <a:solidFill>
            <a:schemeClr val="tx2"/>
          </a:solidFill>
          <a:latin typeface="Times New Roman" pitchFamily="18" charset="0"/>
        </a:defRPr>
      </a:lvl4pPr>
      <a:lvl5pPr algn="r" rtl="0" eaLnBrk="0" fontAlgn="base" hangingPunct="0">
        <a:spcBef>
          <a:spcPct val="0"/>
        </a:spcBef>
        <a:spcAft>
          <a:spcPct val="0"/>
        </a:spcAft>
        <a:defRPr sz="4400" i="1">
          <a:solidFill>
            <a:schemeClr val="tx2"/>
          </a:solidFill>
          <a:latin typeface="Times New Roman" pitchFamily="18" charset="0"/>
        </a:defRPr>
      </a:lvl5pPr>
      <a:lvl6pPr marL="457200" algn="r" rtl="0" fontAlgn="base">
        <a:spcBef>
          <a:spcPct val="0"/>
        </a:spcBef>
        <a:spcAft>
          <a:spcPct val="0"/>
        </a:spcAft>
        <a:defRPr sz="4400" i="1">
          <a:solidFill>
            <a:schemeClr val="tx2"/>
          </a:solidFill>
          <a:latin typeface="Times New Roman" pitchFamily="18" charset="0"/>
        </a:defRPr>
      </a:lvl6pPr>
      <a:lvl7pPr marL="914400" algn="r" rtl="0" fontAlgn="base">
        <a:spcBef>
          <a:spcPct val="0"/>
        </a:spcBef>
        <a:spcAft>
          <a:spcPct val="0"/>
        </a:spcAft>
        <a:defRPr sz="4400" i="1">
          <a:solidFill>
            <a:schemeClr val="tx2"/>
          </a:solidFill>
          <a:latin typeface="Times New Roman" pitchFamily="18" charset="0"/>
        </a:defRPr>
      </a:lvl7pPr>
      <a:lvl8pPr marL="1371600" algn="r" rtl="0" fontAlgn="base">
        <a:spcBef>
          <a:spcPct val="0"/>
        </a:spcBef>
        <a:spcAft>
          <a:spcPct val="0"/>
        </a:spcAft>
        <a:defRPr sz="4400" i="1">
          <a:solidFill>
            <a:schemeClr val="tx2"/>
          </a:solidFill>
          <a:latin typeface="Times New Roman" pitchFamily="18" charset="0"/>
        </a:defRPr>
      </a:lvl8pPr>
      <a:lvl9pPr marL="1828800" algn="r" rtl="0" fontAlgn="base">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png" /><Relationship Id="rId1" Type="http://schemas.openxmlformats.org/officeDocument/2006/relationships/slideLayout" Target="../slideLayouts/slideLayout6.xml" /><Relationship Id="rId4" Type="http://schemas.openxmlformats.org/officeDocument/2006/relationships/image" Target="../media/image4.jpe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6.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8.jpeg" /><Relationship Id="rId7" Type="http://schemas.openxmlformats.org/officeDocument/2006/relationships/image" Target="../media/image12.jpeg" /><Relationship Id="rId2" Type="http://schemas.openxmlformats.org/officeDocument/2006/relationships/image" Target="../media/image7.jpeg" /><Relationship Id="rId1" Type="http://schemas.openxmlformats.org/officeDocument/2006/relationships/slideLayout" Target="../slideLayouts/slideLayout6.xml" /><Relationship Id="rId6" Type="http://schemas.openxmlformats.org/officeDocument/2006/relationships/image" Target="../media/image11.jpeg" /><Relationship Id="rId5" Type="http://schemas.openxmlformats.org/officeDocument/2006/relationships/image" Target="../media/image10.jpeg" /><Relationship Id="rId4" Type="http://schemas.openxmlformats.org/officeDocument/2006/relationships/image" Target="../media/image9.jpeg"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14.png" /><Relationship Id="rId7" Type="http://schemas.openxmlformats.org/officeDocument/2006/relationships/image" Target="../media/image18.jpeg" /><Relationship Id="rId2" Type="http://schemas.openxmlformats.org/officeDocument/2006/relationships/image" Target="../media/image13.jpeg" /><Relationship Id="rId1" Type="http://schemas.openxmlformats.org/officeDocument/2006/relationships/slideLayout" Target="../slideLayouts/slideLayout6.xml" /><Relationship Id="rId6" Type="http://schemas.openxmlformats.org/officeDocument/2006/relationships/image" Target="../media/image17.jpeg" /><Relationship Id="rId5" Type="http://schemas.openxmlformats.org/officeDocument/2006/relationships/image" Target="../media/image16.jpeg" /><Relationship Id="rId4" Type="http://schemas.openxmlformats.org/officeDocument/2006/relationships/image" Target="../media/image15.jpeg"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png" /><Relationship Id="rId1" Type="http://schemas.openxmlformats.org/officeDocument/2006/relationships/slideLayout" Target="../slideLayouts/slideLayout6.xml" /><Relationship Id="rId5" Type="http://schemas.openxmlformats.org/officeDocument/2006/relationships/image" Target="../media/image22.jpeg" /><Relationship Id="rId4" Type="http://schemas.openxmlformats.org/officeDocument/2006/relationships/image" Target="../media/image21.jpeg"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23.jpeg" /><Relationship Id="rId1" Type="http://schemas.openxmlformats.org/officeDocument/2006/relationships/slideLayout" Target="../slideLayouts/slideLayout6.xml" /><Relationship Id="rId6" Type="http://schemas.openxmlformats.org/officeDocument/2006/relationships/image" Target="../media/image26.jpeg" /><Relationship Id="rId5" Type="http://schemas.openxmlformats.org/officeDocument/2006/relationships/hyperlink" Target="http://www.iglesia.cl/especiales/constructores/trabajadores2.jpg" TargetMode="External" /><Relationship Id="rId4" Type="http://schemas.openxmlformats.org/officeDocument/2006/relationships/image" Target="../media/image25.jpeg"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7.jpeg" /><Relationship Id="rId1" Type="http://schemas.openxmlformats.org/officeDocument/2006/relationships/slideLayout" Target="../slideLayouts/slideLayout6.xml" /><Relationship Id="rId4" Type="http://schemas.openxmlformats.org/officeDocument/2006/relationships/image" Target="../media/image29.jpeg"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image" Target="../media/image30.jpeg" /><Relationship Id="rId1" Type="http://schemas.openxmlformats.org/officeDocument/2006/relationships/slideLayout" Target="../slideLayouts/slideLayout6.xml" /><Relationship Id="rId4" Type="http://schemas.openxmlformats.org/officeDocument/2006/relationships/image" Target="../media/image32.jpeg"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slideLayout" Target="../slideLayouts/slideLayout6.xml" /><Relationship Id="rId1" Type="http://schemas.openxmlformats.org/officeDocument/2006/relationships/vmlDrawing" Target="../drawings/vmlDrawing1.vml" /><Relationship Id="rId4" Type="http://schemas.openxmlformats.org/officeDocument/2006/relationships/image" Target="../media/image33.emf"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607FCAD-79DE-4A36-86B5-564B2458D98E}"/>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Ley de Riesgo del Trabajo  Presente y Futuro</a:t>
            </a:r>
            <a:endParaRPr lang="es-ES" altLang="es-AR" sz="4000">
              <a:latin typeface="Verdana" panose="020B0604030504040204" pitchFamily="34" charset="0"/>
            </a:endParaRPr>
          </a:p>
        </p:txBody>
      </p:sp>
      <p:pic>
        <p:nvPicPr>
          <p:cNvPr id="5123" name="Picture 4" descr="Menwork1">
            <a:extLst>
              <a:ext uri="{FF2B5EF4-FFF2-40B4-BE49-F238E27FC236}">
                <a16:creationId xmlns:a16="http://schemas.microsoft.com/office/drawing/2014/main" id="{687F7DA0-85B3-4CDD-B03C-6FCB0F9E4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36576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321238">
            <a:extLst>
              <a:ext uri="{FF2B5EF4-FFF2-40B4-BE49-F238E27FC236}">
                <a16:creationId xmlns:a16="http://schemas.microsoft.com/office/drawing/2014/main" id="{323D3E45-95A3-4528-9581-712D30657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981200"/>
            <a:ext cx="2743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 descr="CANTABRIASINIESTRALIDAD">
            <a:extLst>
              <a:ext uri="{FF2B5EF4-FFF2-40B4-BE49-F238E27FC236}">
                <a16:creationId xmlns:a16="http://schemas.microsoft.com/office/drawing/2014/main" id="{7453726B-EFD8-4DB7-9BDA-4E2B4F2BF9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343400"/>
            <a:ext cx="226377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6C73F46-AEF4-43E8-BDD7-62B60C7E270A}"/>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Ley de Riesgos del Trabajo</a:t>
            </a:r>
            <a:endParaRPr lang="es-ES" altLang="es-AR">
              <a:latin typeface="Verdana" panose="020B0604030504040204" pitchFamily="34" charset="0"/>
            </a:endParaRPr>
          </a:p>
        </p:txBody>
      </p:sp>
      <p:sp>
        <p:nvSpPr>
          <p:cNvPr id="12291" name="Rectangle 3">
            <a:extLst>
              <a:ext uri="{FF2B5EF4-FFF2-40B4-BE49-F238E27FC236}">
                <a16:creationId xmlns:a16="http://schemas.microsoft.com/office/drawing/2014/main" id="{8CAEC940-6C06-4611-81E9-940B6CAA0BFE}"/>
              </a:ext>
            </a:extLst>
          </p:cNvPr>
          <p:cNvSpPr>
            <a:spLocks noGrp="1" noChangeArrowheads="1"/>
          </p:cNvSpPr>
          <p:nvPr>
            <p:ph type="body" idx="1"/>
          </p:nvPr>
        </p:nvSpPr>
        <p:spPr/>
        <p:txBody>
          <a:bodyPr/>
          <a:lstStyle/>
          <a:p>
            <a:pPr lvl="1" eaLnBrk="1" hangingPunct="1"/>
            <a:r>
              <a:rPr lang="es-ES_tradnl" altLang="es-AR" sz="2400">
                <a:latin typeface="Verdana" panose="020B0604030504040204" pitchFamily="34" charset="0"/>
              </a:rPr>
              <a:t>Fija derechos, obligaciones y prohibiciones para las ART´s, los empleadores y los trabajadores</a:t>
            </a:r>
          </a:p>
          <a:p>
            <a:pPr lvl="1" eaLnBrk="1" hangingPunct="1"/>
            <a:r>
              <a:rPr lang="es-ES_tradnl" altLang="es-AR" sz="2400">
                <a:latin typeface="Verdana" panose="020B0604030504040204" pitchFamily="34" charset="0"/>
              </a:rPr>
              <a:t>Crea la Superintendencia de Riesgos del Trabajo y el Comité Consultivo (tripartito)</a:t>
            </a:r>
          </a:p>
          <a:p>
            <a:pPr lvl="1" eaLnBrk="1" hangingPunct="1"/>
            <a:r>
              <a:rPr lang="es-ES_tradnl" altLang="es-AR" sz="2400">
                <a:latin typeface="Verdana" panose="020B0604030504040204" pitchFamily="34" charset="0"/>
              </a:rPr>
              <a:t>Crea un listado de enfermedades profesionales a revisar anualmente en función del agente contaminante, el tiempo de exposición y la actividad laboral por el PEN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randombar(horizont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randombar(horizontal)">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randombar(horizontal)">
                                      <p:cBhvr>
                                        <p:cTn id="17"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4"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A2361A8-4316-4DAB-BB41-460FCDB595FF}"/>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Ley de Riesgos del Trabajo</a:t>
            </a:r>
            <a:endParaRPr lang="es-ES" altLang="es-AR">
              <a:latin typeface="Verdana" panose="020B0604030504040204" pitchFamily="34" charset="0"/>
            </a:endParaRPr>
          </a:p>
        </p:txBody>
      </p:sp>
      <p:sp>
        <p:nvSpPr>
          <p:cNvPr id="13315" name="Rectangle 3">
            <a:extLst>
              <a:ext uri="{FF2B5EF4-FFF2-40B4-BE49-F238E27FC236}">
                <a16:creationId xmlns:a16="http://schemas.microsoft.com/office/drawing/2014/main" id="{4F6722D4-4EB8-4D95-B475-A4E210BEA133}"/>
              </a:ext>
            </a:extLst>
          </p:cNvPr>
          <p:cNvSpPr>
            <a:spLocks noGrp="1" noChangeArrowheads="1"/>
          </p:cNvSpPr>
          <p:nvPr>
            <p:ph type="body" idx="1"/>
          </p:nvPr>
        </p:nvSpPr>
        <p:spPr/>
        <p:txBody>
          <a:bodyPr/>
          <a:lstStyle/>
          <a:p>
            <a:pPr eaLnBrk="1" hangingPunct="1">
              <a:lnSpc>
                <a:spcPct val="90000"/>
              </a:lnSpc>
            </a:pPr>
            <a:r>
              <a:rPr lang="es-ES_tradnl" altLang="es-AR">
                <a:latin typeface="Verdana" panose="020B0604030504040204" pitchFamily="34" charset="0"/>
              </a:rPr>
              <a:t>Prestaciones del Sistema</a:t>
            </a:r>
          </a:p>
          <a:p>
            <a:pPr lvl="1" eaLnBrk="1" hangingPunct="1">
              <a:lnSpc>
                <a:spcPct val="90000"/>
              </a:lnSpc>
            </a:pPr>
            <a:r>
              <a:rPr lang="es-ES_tradnl" altLang="es-AR" sz="3200">
                <a:latin typeface="Verdana" panose="020B0604030504040204" pitchFamily="34" charset="0"/>
              </a:rPr>
              <a:t>En especie (fijo por trabajador):</a:t>
            </a:r>
          </a:p>
          <a:p>
            <a:pPr lvl="2" eaLnBrk="1" hangingPunct="1">
              <a:lnSpc>
                <a:spcPct val="90000"/>
              </a:lnSpc>
              <a:buFont typeface="Wingdings" panose="05000000000000000000" pitchFamily="2" charset="2"/>
              <a:buChar char="Ø"/>
            </a:pPr>
            <a:r>
              <a:rPr lang="es-ES_tradnl" altLang="es-AR" sz="2800">
                <a:latin typeface="Verdana" panose="020B0604030504040204" pitchFamily="34" charset="0"/>
              </a:rPr>
              <a:t>Asistencia médico-farmacéutica</a:t>
            </a:r>
          </a:p>
          <a:p>
            <a:pPr lvl="2" eaLnBrk="1" hangingPunct="1">
              <a:lnSpc>
                <a:spcPct val="90000"/>
              </a:lnSpc>
              <a:buFont typeface="Wingdings" panose="05000000000000000000" pitchFamily="2" charset="2"/>
              <a:buChar char="Ø"/>
            </a:pPr>
            <a:r>
              <a:rPr lang="es-ES_tradnl" altLang="es-AR" sz="2800">
                <a:latin typeface="Verdana" panose="020B0604030504040204" pitchFamily="34" charset="0"/>
              </a:rPr>
              <a:t>Prótesis y ortopedia</a:t>
            </a:r>
          </a:p>
          <a:p>
            <a:pPr lvl="2" eaLnBrk="1" hangingPunct="1">
              <a:lnSpc>
                <a:spcPct val="90000"/>
              </a:lnSpc>
              <a:buFont typeface="Wingdings" panose="05000000000000000000" pitchFamily="2" charset="2"/>
              <a:buChar char="Ø"/>
            </a:pPr>
            <a:r>
              <a:rPr lang="es-ES_tradnl" altLang="es-AR" sz="2800">
                <a:latin typeface="Verdana" panose="020B0604030504040204" pitchFamily="34" charset="0"/>
              </a:rPr>
              <a:t>Rehabilitación</a:t>
            </a:r>
          </a:p>
          <a:p>
            <a:pPr lvl="2" eaLnBrk="1" hangingPunct="1">
              <a:lnSpc>
                <a:spcPct val="90000"/>
              </a:lnSpc>
              <a:buFont typeface="Wingdings" panose="05000000000000000000" pitchFamily="2" charset="2"/>
              <a:buChar char="Ø"/>
            </a:pPr>
            <a:r>
              <a:rPr lang="es-ES_tradnl" altLang="es-AR" sz="2800">
                <a:latin typeface="Verdana" panose="020B0604030504040204" pitchFamily="34" charset="0"/>
              </a:rPr>
              <a:t>Recalificación profesional obligatoria</a:t>
            </a:r>
          </a:p>
          <a:p>
            <a:pPr lvl="2" eaLnBrk="1" hangingPunct="1">
              <a:lnSpc>
                <a:spcPct val="90000"/>
              </a:lnSpc>
              <a:buFont typeface="Wingdings" panose="05000000000000000000" pitchFamily="2" charset="2"/>
              <a:buChar char="Ø"/>
            </a:pPr>
            <a:r>
              <a:rPr lang="es-ES_tradnl" altLang="es-AR" sz="2800">
                <a:latin typeface="Verdana" panose="020B0604030504040204" pitchFamily="34" charset="0"/>
              </a:rPr>
              <a:t>Servicio funerario</a:t>
            </a:r>
            <a:endParaRPr lang="es-ES" altLang="es-AR" sz="280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ox(in)">
                                      <p:cBhvr>
                                        <p:cTn id="12" dur="500"/>
                                        <p:tgtEl>
                                          <p:spTgt spid="13315">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box(in)">
                                      <p:cBhvr>
                                        <p:cTn id="15" dur="500"/>
                                        <p:tgtEl>
                                          <p:spTgt spid="13315">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3315">
                                            <p:txEl>
                                              <p:pRg st="3" end="3"/>
                                            </p:txEl>
                                          </p:spTgt>
                                        </p:tgtEl>
                                        <p:attrNameLst>
                                          <p:attrName>style.visibility</p:attrName>
                                        </p:attrNameLst>
                                      </p:cBhvr>
                                      <p:to>
                                        <p:strVal val="visible"/>
                                      </p:to>
                                    </p:set>
                                    <p:animEffect transition="in" filter="box(in)">
                                      <p:cBhvr>
                                        <p:cTn id="18" dur="500"/>
                                        <p:tgtEl>
                                          <p:spTgt spid="13315">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animEffect transition="in" filter="box(in)">
                                      <p:cBhvr>
                                        <p:cTn id="21" dur="500"/>
                                        <p:tgtEl>
                                          <p:spTgt spid="13315">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3315">
                                            <p:txEl>
                                              <p:pRg st="5" end="5"/>
                                            </p:txEl>
                                          </p:spTgt>
                                        </p:tgtEl>
                                        <p:attrNameLst>
                                          <p:attrName>style.visibility</p:attrName>
                                        </p:attrNameLst>
                                      </p:cBhvr>
                                      <p:to>
                                        <p:strVal val="visible"/>
                                      </p:to>
                                    </p:set>
                                    <p:animEffect transition="in" filter="box(in)">
                                      <p:cBhvr>
                                        <p:cTn id="24" dur="500"/>
                                        <p:tgtEl>
                                          <p:spTgt spid="13315">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animEffect transition="in" filter="box(in)">
                                      <p:cBhvr>
                                        <p:cTn id="27"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F6ACBB-952A-4B01-B770-58A3BAD90CA2}"/>
              </a:ext>
            </a:extLst>
          </p:cNvPr>
          <p:cNvSpPr>
            <a:spLocks noGrp="1" noChangeArrowheads="1"/>
          </p:cNvSpPr>
          <p:nvPr>
            <p:ph type="title"/>
          </p:nvPr>
        </p:nvSpPr>
        <p:spPr>
          <a:xfrm>
            <a:off x="609600" y="381000"/>
            <a:ext cx="7772400" cy="1143000"/>
          </a:xfrm>
        </p:spPr>
        <p:txBody>
          <a:bodyPr/>
          <a:lstStyle/>
          <a:p>
            <a:pPr eaLnBrk="1" hangingPunct="1"/>
            <a:r>
              <a:rPr lang="es-ES_tradnl" altLang="es-AR">
                <a:latin typeface="Verdana" panose="020B0604030504040204" pitchFamily="34" charset="0"/>
              </a:rPr>
              <a:t>Ley de Riesgos del Trabajo</a:t>
            </a:r>
            <a:endParaRPr lang="es-ES" altLang="es-AR">
              <a:latin typeface="Verdana" panose="020B0604030504040204" pitchFamily="34" charset="0"/>
            </a:endParaRPr>
          </a:p>
        </p:txBody>
      </p:sp>
      <p:sp>
        <p:nvSpPr>
          <p:cNvPr id="14339" name="Rectangle 3">
            <a:extLst>
              <a:ext uri="{FF2B5EF4-FFF2-40B4-BE49-F238E27FC236}">
                <a16:creationId xmlns:a16="http://schemas.microsoft.com/office/drawing/2014/main" id="{780A890A-F0F1-48E4-A863-983638C3C552}"/>
              </a:ext>
            </a:extLst>
          </p:cNvPr>
          <p:cNvSpPr>
            <a:spLocks noGrp="1" noChangeArrowheads="1"/>
          </p:cNvSpPr>
          <p:nvPr>
            <p:ph type="body" idx="1"/>
          </p:nvPr>
        </p:nvSpPr>
        <p:spPr/>
        <p:txBody>
          <a:bodyPr/>
          <a:lstStyle/>
          <a:p>
            <a:pPr lvl="1" eaLnBrk="1" hangingPunct="1"/>
            <a:r>
              <a:rPr lang="es-ES_tradnl" altLang="es-AR" sz="2400">
                <a:latin typeface="Verdana" panose="020B0604030504040204" pitchFamily="34" charset="0"/>
              </a:rPr>
              <a:t>Dinerarias (% sobre masa salarial):</a:t>
            </a:r>
          </a:p>
          <a:p>
            <a:pPr lvl="2" eaLnBrk="1" hangingPunct="1">
              <a:buFont typeface="Wingdings" panose="05000000000000000000" pitchFamily="2" charset="2"/>
              <a:buChar char="Ø"/>
            </a:pPr>
            <a:r>
              <a:rPr lang="es-ES_tradnl" altLang="es-AR">
                <a:latin typeface="Verdana" panose="020B0604030504040204" pitchFamily="34" charset="0"/>
              </a:rPr>
              <a:t>Pago de salarios a partir del día 11 de baja</a:t>
            </a:r>
          </a:p>
          <a:p>
            <a:pPr lvl="2" eaLnBrk="1" hangingPunct="1">
              <a:buFont typeface="Wingdings" panose="05000000000000000000" pitchFamily="2" charset="2"/>
              <a:buChar char="Ø"/>
            </a:pPr>
            <a:r>
              <a:rPr lang="es-ES_tradnl" altLang="es-AR">
                <a:latin typeface="Verdana" panose="020B0604030504040204" pitchFamily="34" charset="0"/>
              </a:rPr>
              <a:t>Pago de indemnizaciones (parte en efectivo / parte en forma de renta mensual)</a:t>
            </a:r>
          </a:p>
          <a:p>
            <a:pPr lvl="1" eaLnBrk="1" hangingPunct="1"/>
            <a:r>
              <a:rPr lang="es-ES_tradnl" altLang="es-AR" sz="2400">
                <a:latin typeface="Verdana" panose="020B0604030504040204" pitchFamily="34" charset="0"/>
              </a:rPr>
              <a:t>Establece obligaciones y derechos:</a:t>
            </a:r>
          </a:p>
          <a:p>
            <a:pPr lvl="2" eaLnBrk="1" hangingPunct="1">
              <a:buFont typeface="Wingdings" panose="05000000000000000000" pitchFamily="2" charset="2"/>
              <a:buChar char="Ø"/>
            </a:pPr>
            <a:r>
              <a:rPr lang="es-ES_tradnl" altLang="es-AR">
                <a:latin typeface="Verdana" panose="020B0604030504040204" pitchFamily="34" charset="0"/>
              </a:rPr>
              <a:t>Empleadores</a:t>
            </a:r>
          </a:p>
          <a:p>
            <a:pPr lvl="2" eaLnBrk="1" hangingPunct="1">
              <a:buFont typeface="Wingdings" panose="05000000000000000000" pitchFamily="2" charset="2"/>
              <a:buChar char="Ø"/>
            </a:pPr>
            <a:r>
              <a:rPr lang="es-ES_tradnl" altLang="es-AR">
                <a:latin typeface="Verdana" panose="020B0604030504040204" pitchFamily="34" charset="0"/>
              </a:rPr>
              <a:t>Trabajadores</a:t>
            </a:r>
          </a:p>
          <a:p>
            <a:pPr lvl="2" eaLnBrk="1" hangingPunct="1">
              <a:buFont typeface="Wingdings" panose="05000000000000000000" pitchFamily="2" charset="2"/>
              <a:buChar char="Ø"/>
            </a:pPr>
            <a:r>
              <a:rPr lang="es-ES_tradnl" altLang="es-AR">
                <a:latin typeface="Verdana" panose="020B0604030504040204" pitchFamily="34" charset="0"/>
              </a:rPr>
              <a:t>ART ´s</a:t>
            </a:r>
            <a:endParaRPr lang="es-ES" altLang="es-AR">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43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43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EF39A8C-F6BE-4437-A3AA-301B2F027308}"/>
              </a:ext>
            </a:extLst>
          </p:cNvPr>
          <p:cNvSpPr>
            <a:spLocks noGrp="1" noChangeArrowheads="1"/>
          </p:cNvSpPr>
          <p:nvPr>
            <p:ph type="title"/>
          </p:nvPr>
        </p:nvSpPr>
        <p:spPr/>
        <p:txBody>
          <a:bodyPr/>
          <a:lstStyle/>
          <a:p>
            <a:pPr eaLnBrk="1" hangingPunct="1"/>
            <a:r>
              <a:rPr lang="es-ES_tradnl" altLang="es-AR" sz="3400">
                <a:latin typeface="Verdana" panose="020B0604030504040204" pitchFamily="34" charset="0"/>
              </a:rPr>
              <a:t>Enfermedades Profesionales declaradas s/Total Siniestros (%)</a:t>
            </a:r>
            <a:endParaRPr lang="es-ES" altLang="es-AR" sz="3400">
              <a:latin typeface="Verdana" panose="020B0604030504040204" pitchFamily="34" charset="0"/>
            </a:endParaRPr>
          </a:p>
        </p:txBody>
      </p:sp>
      <p:sp>
        <p:nvSpPr>
          <p:cNvPr id="989187" name="Rectangle 3">
            <a:extLst>
              <a:ext uri="{FF2B5EF4-FFF2-40B4-BE49-F238E27FC236}">
                <a16:creationId xmlns:a16="http://schemas.microsoft.com/office/drawing/2014/main" id="{CB7E79E7-3F95-40F0-98B6-08B48353581D}"/>
              </a:ext>
            </a:extLst>
          </p:cNvPr>
          <p:cNvSpPr>
            <a:spLocks noGrp="1" noChangeArrowheads="1"/>
          </p:cNvSpPr>
          <p:nvPr>
            <p:ph type="body" idx="1"/>
          </p:nvPr>
        </p:nvSpPr>
        <p:spPr/>
        <p:txBody>
          <a:bodyPr/>
          <a:lstStyle/>
          <a:p>
            <a:pPr algn="ctr" eaLnBrk="1" hangingPunct="1"/>
            <a:r>
              <a:rPr lang="es-ES_tradnl" altLang="es-AR" sz="4400">
                <a:latin typeface="Verdana" panose="020B0604030504040204" pitchFamily="34" charset="0"/>
              </a:rPr>
              <a:t>OIT: </a:t>
            </a:r>
            <a:r>
              <a:rPr lang="es-ES_tradnl" altLang="es-AR">
                <a:latin typeface="Verdana" panose="020B0604030504040204" pitchFamily="34" charset="0"/>
              </a:rPr>
              <a:t>Enfermedades Profesionales sobre total siniestros declarados en el mundo:</a:t>
            </a:r>
          </a:p>
          <a:p>
            <a:pPr algn="ctr" eaLnBrk="1" hangingPunct="1">
              <a:buFontTx/>
              <a:buNone/>
            </a:pPr>
            <a:endParaRPr lang="es-ES_tradnl" altLang="es-AR">
              <a:latin typeface="Verdana" panose="020B0604030504040204" pitchFamily="34" charset="0"/>
            </a:endParaRPr>
          </a:p>
          <a:p>
            <a:pPr algn="ctr" eaLnBrk="1" hangingPunct="1">
              <a:buFontTx/>
              <a:buNone/>
            </a:pPr>
            <a:r>
              <a:rPr lang="es-ES_tradnl" altLang="es-AR" sz="9600">
                <a:latin typeface="Verdana" panose="020B0604030504040204" pitchFamily="34" charset="0"/>
              </a:rPr>
              <a:t>38%</a:t>
            </a:r>
            <a:endParaRPr lang="es-ES" altLang="es-AR" sz="960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89187">
                                            <p:txEl>
                                              <p:pRg st="0" end="0"/>
                                            </p:txEl>
                                          </p:spTgt>
                                        </p:tgtEl>
                                        <p:attrNameLst>
                                          <p:attrName>style.visibility</p:attrName>
                                        </p:attrNameLst>
                                      </p:cBhvr>
                                      <p:to>
                                        <p:strVal val="visible"/>
                                      </p:to>
                                    </p:set>
                                    <p:anim calcmode="lin" valueType="num">
                                      <p:cBhvr>
                                        <p:cTn id="7" dur="500" fill="hold"/>
                                        <p:tgtEl>
                                          <p:spTgt spid="9891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8918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98918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98918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89187">
                                            <p:txEl>
                                              <p:pRg st="2" end="2"/>
                                            </p:txEl>
                                          </p:spTgt>
                                        </p:tgtEl>
                                        <p:attrNameLst>
                                          <p:attrName>style.visibility</p:attrName>
                                        </p:attrNameLst>
                                      </p:cBhvr>
                                      <p:to>
                                        <p:strVal val="visible"/>
                                      </p:to>
                                    </p:set>
                                    <p:anim calcmode="lin" valueType="num">
                                      <p:cBhvr>
                                        <p:cTn id="15" dur="500" fill="hold"/>
                                        <p:tgtEl>
                                          <p:spTgt spid="989187">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989187">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98918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500" fill="hold"/>
                                        <p:tgtEl>
                                          <p:spTgt spid="98918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91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FFB30ED-5712-45D7-B8AC-02E2CFFB52D9}"/>
              </a:ext>
            </a:extLst>
          </p:cNvPr>
          <p:cNvSpPr>
            <a:spLocks noGrp="1" noChangeArrowheads="1"/>
          </p:cNvSpPr>
          <p:nvPr>
            <p:ph type="ctrTitle"/>
          </p:nvPr>
        </p:nvSpPr>
        <p:spPr/>
        <p:txBody>
          <a:bodyPr/>
          <a:lstStyle/>
          <a:p>
            <a:pPr eaLnBrk="1" hangingPunct="1"/>
            <a:r>
              <a:rPr lang="es-ES_tradnl" altLang="es-AR" sz="4000">
                <a:latin typeface="Verdana" panose="020B0604030504040204" pitchFamily="34" charset="0"/>
              </a:rPr>
              <a:t>Accidentes de Trabajo y Enfermedades Profesionales</a:t>
            </a:r>
            <a:endParaRPr lang="es-ES" altLang="es-AR" sz="4000">
              <a:latin typeface="Verdana" panose="020B0604030504040204" pitchFamily="34" charset="0"/>
            </a:endParaRPr>
          </a:p>
        </p:txBody>
      </p:sp>
      <p:sp>
        <p:nvSpPr>
          <p:cNvPr id="18435" name="Rectangle 3">
            <a:extLst>
              <a:ext uri="{FF2B5EF4-FFF2-40B4-BE49-F238E27FC236}">
                <a16:creationId xmlns:a16="http://schemas.microsoft.com/office/drawing/2014/main" id="{11EB025C-F7FF-4F24-8C34-D3970C076DBC}"/>
              </a:ext>
            </a:extLst>
          </p:cNvPr>
          <p:cNvSpPr>
            <a:spLocks noGrp="1" noChangeArrowheads="1"/>
          </p:cNvSpPr>
          <p:nvPr>
            <p:ph type="subTitle" idx="1"/>
          </p:nvPr>
        </p:nvSpPr>
        <p:spPr/>
        <p:txBody>
          <a:bodyPr/>
          <a:lstStyle/>
          <a:p>
            <a:pPr eaLnBrk="1" hangingPunct="1"/>
            <a:r>
              <a:rPr lang="es-ES_tradnl" altLang="es-AR" i="1">
                <a:latin typeface="Verdana" panose="020B0604030504040204" pitchFamily="34" charset="0"/>
              </a:rPr>
              <a:t>4– Los Actores Sociales y sus características</a:t>
            </a:r>
            <a:endParaRPr lang="es-ES" altLang="es-AR" i="1">
              <a:latin typeface="Verdan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0436C55-1C33-42AA-94F7-FE1A31BB1BF1}"/>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Los Actores Sociales y sus características</a:t>
            </a:r>
            <a:endParaRPr lang="es-ES" altLang="es-AR">
              <a:latin typeface="Verdana" panose="020B0604030504040204" pitchFamily="34" charset="0"/>
            </a:endParaRPr>
          </a:p>
        </p:txBody>
      </p:sp>
      <p:sp>
        <p:nvSpPr>
          <p:cNvPr id="28675" name="Rectangle 3">
            <a:extLst>
              <a:ext uri="{FF2B5EF4-FFF2-40B4-BE49-F238E27FC236}">
                <a16:creationId xmlns:a16="http://schemas.microsoft.com/office/drawing/2014/main" id="{9C121A61-761E-47F3-B18B-AD3620E11E54}"/>
              </a:ext>
            </a:extLst>
          </p:cNvPr>
          <p:cNvSpPr>
            <a:spLocks noGrp="1" noChangeArrowheads="1"/>
          </p:cNvSpPr>
          <p:nvPr>
            <p:ph type="body" idx="1"/>
          </p:nvPr>
        </p:nvSpPr>
        <p:spPr/>
        <p:txBody>
          <a:bodyPr/>
          <a:lstStyle/>
          <a:p>
            <a:pPr eaLnBrk="1" hangingPunct="1"/>
            <a:r>
              <a:rPr lang="es-ES_tradnl" altLang="es-AR" sz="2800">
                <a:latin typeface="Verdana" panose="020B0604030504040204" pitchFamily="34" charset="0"/>
              </a:rPr>
              <a:t>Abarcan:</a:t>
            </a:r>
          </a:p>
          <a:p>
            <a:pPr lvl="1" eaLnBrk="1" hangingPunct="1"/>
            <a:r>
              <a:rPr lang="es-ES_tradnl" altLang="es-AR" sz="2400">
                <a:latin typeface="Verdana" panose="020B0604030504040204" pitchFamily="34" charset="0"/>
              </a:rPr>
              <a:t>Organismos de Control (SRT / Autoridades Provinciales)</a:t>
            </a:r>
          </a:p>
          <a:p>
            <a:pPr lvl="1" eaLnBrk="1" hangingPunct="1"/>
            <a:r>
              <a:rPr lang="es-ES_tradnl" altLang="es-AR" sz="2400">
                <a:latin typeface="Verdana" panose="020B0604030504040204" pitchFamily="34" charset="0"/>
              </a:rPr>
              <a:t>Empleadores (estatales y privados)</a:t>
            </a:r>
          </a:p>
          <a:p>
            <a:pPr lvl="1" eaLnBrk="1" hangingPunct="1"/>
            <a:r>
              <a:rPr lang="es-ES_tradnl" altLang="es-AR" sz="2400">
                <a:latin typeface="Verdana" panose="020B0604030504040204" pitchFamily="34" charset="0"/>
              </a:rPr>
              <a:t>Sindicatos</a:t>
            </a:r>
          </a:p>
          <a:p>
            <a:pPr lvl="1" eaLnBrk="1" hangingPunct="1"/>
            <a:r>
              <a:rPr lang="es-ES_tradnl" altLang="es-AR" sz="2400">
                <a:latin typeface="Verdana" panose="020B0604030504040204" pitchFamily="34" charset="0"/>
              </a:rPr>
              <a:t>ART´s</a:t>
            </a:r>
          </a:p>
          <a:p>
            <a:pPr lvl="1" eaLnBrk="1" hangingPunct="1"/>
            <a:r>
              <a:rPr lang="es-ES_tradnl" altLang="es-AR" sz="2400">
                <a:latin typeface="Verdana" panose="020B0604030504040204" pitchFamily="34" charset="0"/>
              </a:rPr>
              <a:t>Trabajadores</a:t>
            </a:r>
          </a:p>
          <a:p>
            <a:pPr lvl="1" eaLnBrk="1" hangingPunct="1"/>
            <a:endParaRPr lang="es-ES_tradnl" altLang="es-AR" sz="2400">
              <a:latin typeface="Verdana" panose="020B0604030504040204" pitchFamily="34" charset="0"/>
            </a:endParaRPr>
          </a:p>
          <a:p>
            <a:pPr lvl="1" eaLnBrk="1" hangingPunct="1"/>
            <a:r>
              <a:rPr lang="es-ES_tradnl" altLang="es-AR" sz="2400" i="1">
                <a:latin typeface="Verdana" panose="020B0604030504040204" pitchFamily="34" charset="0"/>
              </a:rPr>
              <a:t>Profesionales de la prevención</a:t>
            </a:r>
            <a:endParaRPr lang="es-ES" altLang="es-AR" sz="2400" i="1">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randombar(horizontal)">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randombar(horizontal)">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randombar(horizontal)">
                                      <p:cBhvr>
                                        <p:cTn id="17" dur="500"/>
                                        <p:tgtEl>
                                          <p:spTgt spid="28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randombar(horizontal)">
                                      <p:cBhvr>
                                        <p:cTn id="22" dur="500"/>
                                        <p:tgtEl>
                                          <p:spTgt spid="286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randombar(horizontal)">
                                      <p:cBhvr>
                                        <p:cTn id="27" dur="500"/>
                                        <p:tgtEl>
                                          <p:spTgt spid="286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randombar(horizontal)">
                                      <p:cBhvr>
                                        <p:cTn id="32" dur="500"/>
                                        <p:tgtEl>
                                          <p:spTgt spid="2867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8675">
                                            <p:txEl>
                                              <p:pRg st="7" end="7"/>
                                            </p:txEl>
                                          </p:spTgt>
                                        </p:tgtEl>
                                        <p:attrNameLst>
                                          <p:attrName>style.visibility</p:attrName>
                                        </p:attrNameLst>
                                      </p:cBhvr>
                                      <p:to>
                                        <p:strVal val="visible"/>
                                      </p:to>
                                    </p:set>
                                    <p:animEffect transition="in" filter="randombar(horizontal)">
                                      <p:cBhvr>
                                        <p:cTn id="37" dur="500"/>
                                        <p:tgtEl>
                                          <p:spTgt spid="286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3"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1026">
            <a:extLst>
              <a:ext uri="{FF2B5EF4-FFF2-40B4-BE49-F238E27FC236}">
                <a16:creationId xmlns:a16="http://schemas.microsoft.com/office/drawing/2014/main" id="{1FE45295-5271-44CD-8C66-7605EFA60204}"/>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Los Actores Sociales y sus características</a:t>
            </a:r>
            <a:endParaRPr lang="es-ES" altLang="es-AR">
              <a:latin typeface="Verdana" panose="020B0604030504040204" pitchFamily="34" charset="0"/>
            </a:endParaRPr>
          </a:p>
        </p:txBody>
      </p:sp>
      <p:sp>
        <p:nvSpPr>
          <p:cNvPr id="32771" name="Rectangle 1027">
            <a:extLst>
              <a:ext uri="{FF2B5EF4-FFF2-40B4-BE49-F238E27FC236}">
                <a16:creationId xmlns:a16="http://schemas.microsoft.com/office/drawing/2014/main" id="{89497307-FA03-4C5C-9B3A-C2BFBA9F06E4}"/>
              </a:ext>
            </a:extLst>
          </p:cNvPr>
          <p:cNvSpPr>
            <a:spLocks noGrp="1" noChangeArrowheads="1"/>
          </p:cNvSpPr>
          <p:nvPr>
            <p:ph type="body" idx="1"/>
          </p:nvPr>
        </p:nvSpPr>
        <p:spPr/>
        <p:txBody>
          <a:bodyPr/>
          <a:lstStyle/>
          <a:p>
            <a:pPr eaLnBrk="1" hangingPunct="1"/>
            <a:r>
              <a:rPr lang="es-ES_tradnl" altLang="es-AR">
                <a:latin typeface="Verdana" panose="020B0604030504040204" pitchFamily="34" charset="0"/>
              </a:rPr>
              <a:t>Elemento común a todos ellos:</a:t>
            </a:r>
          </a:p>
          <a:p>
            <a:pPr eaLnBrk="1" hangingPunct="1">
              <a:buFontTx/>
              <a:buNone/>
            </a:pPr>
            <a:endParaRPr lang="es-ES_tradnl" altLang="es-AR">
              <a:latin typeface="Verdana" panose="020B0604030504040204" pitchFamily="34" charset="0"/>
            </a:endParaRPr>
          </a:p>
          <a:p>
            <a:pPr algn="ctr" eaLnBrk="1" hangingPunct="1">
              <a:buFontTx/>
              <a:buNone/>
            </a:pPr>
            <a:r>
              <a:rPr lang="es-ES_tradnl" altLang="es-AR" sz="3600" i="1">
                <a:latin typeface="Verdana" panose="020B0604030504040204" pitchFamily="34" charset="0"/>
              </a:rPr>
              <a:t>“En toda reunión, congreso, seminario, etc. manifiestan la importancia de trabajar en prevención”</a:t>
            </a:r>
            <a:endParaRPr lang="es-ES" altLang="es-AR" sz="3600" i="1">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blinds(horizontal)">
                                      <p:cBhvr>
                                        <p:cTn id="7"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3A6B0C8-16A5-4848-B58D-451B812A4C97}"/>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Organismos de Control</a:t>
            </a:r>
            <a:endParaRPr lang="es-ES" altLang="es-AR">
              <a:latin typeface="Verdana" panose="020B0604030504040204" pitchFamily="34" charset="0"/>
            </a:endParaRPr>
          </a:p>
        </p:txBody>
      </p:sp>
      <p:pic>
        <p:nvPicPr>
          <p:cNvPr id="191492" name="Picture 4" descr="foto">
            <a:extLst>
              <a:ext uri="{FF2B5EF4-FFF2-40B4-BE49-F238E27FC236}">
                <a16:creationId xmlns:a16="http://schemas.microsoft.com/office/drawing/2014/main" id="{89D4EB6C-C366-4595-B142-623B78B3C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03425"/>
            <a:ext cx="69342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91492"/>
                                        </p:tgtEl>
                                        <p:attrNameLst>
                                          <p:attrName>style.visibility</p:attrName>
                                        </p:attrNameLst>
                                      </p:cBhvr>
                                      <p:to>
                                        <p:strVal val="visible"/>
                                      </p:to>
                                    </p:set>
                                    <p:anim calcmode="lin" valueType="num">
                                      <p:cBhvr additive="base">
                                        <p:cTn id="7" dur="500" fill="hold"/>
                                        <p:tgtEl>
                                          <p:spTgt spid="191492"/>
                                        </p:tgtEl>
                                        <p:attrNameLst>
                                          <p:attrName>ppt_x</p:attrName>
                                        </p:attrNameLst>
                                      </p:cBhvr>
                                      <p:tavLst>
                                        <p:tav tm="0">
                                          <p:val>
                                            <p:strVal val="0-#ppt_w/2"/>
                                          </p:val>
                                        </p:tav>
                                        <p:tav tm="100000">
                                          <p:val>
                                            <p:strVal val="#ppt_x"/>
                                          </p:val>
                                        </p:tav>
                                      </p:tavLst>
                                    </p:anim>
                                    <p:anim calcmode="lin" valueType="num">
                                      <p:cBhvr additive="base">
                                        <p:cTn id="8" dur="500" fill="hold"/>
                                        <p:tgtEl>
                                          <p:spTgt spid="1914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AA9336D-21B3-4C86-BDF4-1101E555CD38}"/>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Organismo de Control</a:t>
            </a:r>
            <a:endParaRPr lang="es-ES" altLang="es-AR">
              <a:latin typeface="Verdana" panose="020B0604030504040204" pitchFamily="34" charset="0"/>
            </a:endParaRPr>
          </a:p>
        </p:txBody>
      </p:sp>
      <p:sp>
        <p:nvSpPr>
          <p:cNvPr id="29701" name="Rectangle 5">
            <a:extLst>
              <a:ext uri="{FF2B5EF4-FFF2-40B4-BE49-F238E27FC236}">
                <a16:creationId xmlns:a16="http://schemas.microsoft.com/office/drawing/2014/main" id="{0CC82303-BEBF-42A0-BBB0-4C9CB2CC9804}"/>
              </a:ext>
            </a:extLst>
          </p:cNvPr>
          <p:cNvSpPr>
            <a:spLocks noGrp="1" noChangeArrowheads="1"/>
          </p:cNvSpPr>
          <p:nvPr>
            <p:ph type="body" idx="1"/>
          </p:nvPr>
        </p:nvSpPr>
        <p:spPr>
          <a:noFill/>
        </p:spPr>
        <p:txBody>
          <a:bodyPr/>
          <a:lstStyle/>
          <a:p>
            <a:pPr lvl="1" eaLnBrk="1" hangingPunct="1">
              <a:lnSpc>
                <a:spcPct val="90000"/>
              </a:lnSpc>
            </a:pPr>
            <a:r>
              <a:rPr lang="es-ES_tradnl" altLang="es-AR">
                <a:latin typeface="Verdana" panose="020B0604030504040204" pitchFamily="34" charset="0"/>
              </a:rPr>
              <a:t>Nace el 1996 </a:t>
            </a:r>
          </a:p>
          <a:p>
            <a:pPr lvl="1" eaLnBrk="1" hangingPunct="1">
              <a:lnSpc>
                <a:spcPct val="90000"/>
              </a:lnSpc>
            </a:pPr>
            <a:r>
              <a:rPr lang="es-ES_tradnl" altLang="es-AR">
                <a:latin typeface="Verdana" panose="020B0604030504040204" pitchFamily="34" charset="0"/>
              </a:rPr>
              <a:t>Ente autárquico</a:t>
            </a:r>
          </a:p>
          <a:p>
            <a:pPr lvl="1" eaLnBrk="1" hangingPunct="1">
              <a:lnSpc>
                <a:spcPct val="90000"/>
              </a:lnSpc>
            </a:pPr>
            <a:r>
              <a:rPr lang="es-ES_tradnl" altLang="es-AR">
                <a:latin typeface="Verdana" panose="020B0604030504040204" pitchFamily="34" charset="0"/>
              </a:rPr>
              <a:t>Asume las funciones de la DNHST - DNSST</a:t>
            </a:r>
          </a:p>
          <a:p>
            <a:pPr lvl="1" eaLnBrk="1" hangingPunct="1">
              <a:lnSpc>
                <a:spcPct val="90000"/>
              </a:lnSpc>
            </a:pPr>
            <a:r>
              <a:rPr lang="es-ES_tradnl" altLang="es-AR">
                <a:latin typeface="Verdana" panose="020B0604030504040204" pitchFamily="34" charset="0"/>
              </a:rPr>
              <a:t>Presupuesto independiente del Presupuesto Nacional</a:t>
            </a:r>
          </a:p>
          <a:p>
            <a:pPr lvl="1" eaLnBrk="1" hangingPunct="1">
              <a:lnSpc>
                <a:spcPct val="90000"/>
              </a:lnSpc>
            </a:pPr>
            <a:r>
              <a:rPr lang="es-ES_tradnl" altLang="es-AR">
                <a:latin typeface="Verdana" panose="020B0604030504040204" pitchFamily="34" charset="0"/>
              </a:rPr>
              <a:t>Controla: ART´s y empresas en la órbita nacional. </a:t>
            </a:r>
          </a:p>
          <a:p>
            <a:pPr lvl="1" eaLnBrk="1" hangingPunct="1">
              <a:lnSpc>
                <a:spcPct val="90000"/>
              </a:lnSpc>
            </a:pPr>
            <a:r>
              <a:rPr lang="es-ES_tradnl" altLang="es-AR">
                <a:latin typeface="Verdana" panose="020B0604030504040204" pitchFamily="34" charset="0"/>
              </a:rPr>
              <a:t>Poder delegado en las Provincias</a:t>
            </a:r>
            <a:endParaRPr lang="es-ES" altLang="es-AR">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 calcmode="lin" valueType="num">
                                      <p:cBhvr additive="base">
                                        <p:cTn id="7" dur="500" fill="hold"/>
                                        <p:tgtEl>
                                          <p:spTgt spid="2970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97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9701">
                                            <p:txEl>
                                              <p:pRg st="1" end="1"/>
                                            </p:txEl>
                                          </p:spTgt>
                                        </p:tgtEl>
                                        <p:attrNameLst>
                                          <p:attrName>style.visibility</p:attrName>
                                        </p:attrNameLst>
                                      </p:cBhvr>
                                      <p:to>
                                        <p:strVal val="visible"/>
                                      </p:to>
                                    </p:set>
                                    <p:anim calcmode="lin" valueType="num">
                                      <p:cBhvr additive="base">
                                        <p:cTn id="13" dur="500" fill="hold"/>
                                        <p:tgtEl>
                                          <p:spTgt spid="2970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97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9701">
                                            <p:txEl>
                                              <p:pRg st="2" end="2"/>
                                            </p:txEl>
                                          </p:spTgt>
                                        </p:tgtEl>
                                        <p:attrNameLst>
                                          <p:attrName>style.visibility</p:attrName>
                                        </p:attrNameLst>
                                      </p:cBhvr>
                                      <p:to>
                                        <p:strVal val="visible"/>
                                      </p:to>
                                    </p:set>
                                    <p:anim calcmode="lin" valueType="num">
                                      <p:cBhvr additive="base">
                                        <p:cTn id="19" dur="500" fill="hold"/>
                                        <p:tgtEl>
                                          <p:spTgt spid="2970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970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9701">
                                            <p:txEl>
                                              <p:pRg st="3" end="3"/>
                                            </p:txEl>
                                          </p:spTgt>
                                        </p:tgtEl>
                                        <p:attrNameLst>
                                          <p:attrName>style.visibility</p:attrName>
                                        </p:attrNameLst>
                                      </p:cBhvr>
                                      <p:to>
                                        <p:strVal val="visible"/>
                                      </p:to>
                                    </p:set>
                                    <p:anim calcmode="lin" valueType="num">
                                      <p:cBhvr additive="base">
                                        <p:cTn id="25" dur="500" fill="hold"/>
                                        <p:tgtEl>
                                          <p:spTgt spid="2970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970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9701">
                                            <p:txEl>
                                              <p:pRg st="4" end="4"/>
                                            </p:txEl>
                                          </p:spTgt>
                                        </p:tgtEl>
                                        <p:attrNameLst>
                                          <p:attrName>style.visibility</p:attrName>
                                        </p:attrNameLst>
                                      </p:cBhvr>
                                      <p:to>
                                        <p:strVal val="visible"/>
                                      </p:to>
                                    </p:set>
                                    <p:anim calcmode="lin" valueType="num">
                                      <p:cBhvr additive="base">
                                        <p:cTn id="31" dur="500" fill="hold"/>
                                        <p:tgtEl>
                                          <p:spTgt spid="2970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970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9701">
                                            <p:txEl>
                                              <p:pRg st="5" end="5"/>
                                            </p:txEl>
                                          </p:spTgt>
                                        </p:tgtEl>
                                        <p:attrNameLst>
                                          <p:attrName>style.visibility</p:attrName>
                                        </p:attrNameLst>
                                      </p:cBhvr>
                                      <p:to>
                                        <p:strVal val="visible"/>
                                      </p:to>
                                    </p:set>
                                    <p:anim calcmode="lin" valueType="num">
                                      <p:cBhvr additive="base">
                                        <p:cTn id="37" dur="500" fill="hold"/>
                                        <p:tgtEl>
                                          <p:spTgt spid="29701">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970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78F535C-5324-464D-A05C-4F7BAA97BFCE}"/>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Las Empresas</a:t>
            </a:r>
            <a:endParaRPr lang="es-ES" altLang="es-AR">
              <a:latin typeface="Verdana" panose="020B0604030504040204" pitchFamily="34" charset="0"/>
            </a:endParaRPr>
          </a:p>
        </p:txBody>
      </p:sp>
      <p:pic>
        <p:nvPicPr>
          <p:cNvPr id="192524" name="Picture 12" descr="empresas">
            <a:extLst>
              <a:ext uri="{FF2B5EF4-FFF2-40B4-BE49-F238E27FC236}">
                <a16:creationId xmlns:a16="http://schemas.microsoft.com/office/drawing/2014/main" id="{B2946B9E-51BC-4ECE-9FB8-9DA0BEDAD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343400"/>
            <a:ext cx="27432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26" name="Picture 14" descr="empresas">
            <a:extLst>
              <a:ext uri="{FF2B5EF4-FFF2-40B4-BE49-F238E27FC236}">
                <a16:creationId xmlns:a16="http://schemas.microsoft.com/office/drawing/2014/main" id="{16840329-1D33-4A6A-BE9D-282F9B8FB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86000"/>
            <a:ext cx="25908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28" name="Picture 16" descr="**http%3A%2F%2Fwww">
            <a:extLst>
              <a:ext uri="{FF2B5EF4-FFF2-40B4-BE49-F238E27FC236}">
                <a16:creationId xmlns:a16="http://schemas.microsoft.com/office/drawing/2014/main" id="{44E01393-4E6F-44EC-9EEB-267016C449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09800"/>
            <a:ext cx="23622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30" name="Picture 18" descr="FrancoMacri">
            <a:extLst>
              <a:ext uri="{FF2B5EF4-FFF2-40B4-BE49-F238E27FC236}">
                <a16:creationId xmlns:a16="http://schemas.microsoft.com/office/drawing/2014/main" id="{BCB1731B-388A-4BCA-8FDC-D28095FC73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191000"/>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27">
            <a:extLst>
              <a:ext uri="{FF2B5EF4-FFF2-40B4-BE49-F238E27FC236}">
                <a16:creationId xmlns:a16="http://schemas.microsoft.com/office/drawing/2014/main" id="{77F07209-B57A-427E-9DC0-8BA017B32E30}"/>
              </a:ext>
            </a:extLst>
          </p:cNvPr>
          <p:cNvSpPr>
            <a:spLocks noChangeArrowheads="1"/>
          </p:cNvSpPr>
          <p:nvPr/>
        </p:nvSpPr>
        <p:spPr bwMode="auto">
          <a:xfrm>
            <a:off x="152400" y="2336800"/>
            <a:ext cx="52689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endParaRPr lang="es-AR" altLang="es-AR"/>
          </a:p>
        </p:txBody>
      </p:sp>
      <p:sp>
        <p:nvSpPr>
          <p:cNvPr id="23560" name="Rectangle 32">
            <a:extLst>
              <a:ext uri="{FF2B5EF4-FFF2-40B4-BE49-F238E27FC236}">
                <a16:creationId xmlns:a16="http://schemas.microsoft.com/office/drawing/2014/main" id="{F4A52749-4DDE-4EDE-8F77-A2CB51BDF4A6}"/>
              </a:ext>
            </a:extLst>
          </p:cNvPr>
          <p:cNvSpPr>
            <a:spLocks noChangeArrowheads="1"/>
          </p:cNvSpPr>
          <p:nvPr/>
        </p:nvSpPr>
        <p:spPr bwMode="auto">
          <a:xfrm>
            <a:off x="3111500" y="172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endParaRPr lang="es-AR" altLang="es-AR"/>
          </a:p>
        </p:txBody>
      </p:sp>
      <p:pic>
        <p:nvPicPr>
          <p:cNvPr id="192546" name="Picture 34" descr="yabran">
            <a:extLst>
              <a:ext uri="{FF2B5EF4-FFF2-40B4-BE49-F238E27FC236}">
                <a16:creationId xmlns:a16="http://schemas.microsoft.com/office/drawing/2014/main" id="{F2FDBF5E-BD72-4064-8F5F-85D5754F97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4267200"/>
            <a:ext cx="16414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48" name="Picture 36" descr="6332_2">
            <a:extLst>
              <a:ext uri="{FF2B5EF4-FFF2-40B4-BE49-F238E27FC236}">
                <a16:creationId xmlns:a16="http://schemas.microsoft.com/office/drawing/2014/main" id="{2E5E0568-7992-4A4E-9C01-8E0D59F3C6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2286000"/>
            <a:ext cx="2590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2524"/>
                                        </p:tgtEl>
                                        <p:attrNameLst>
                                          <p:attrName>style.visibility</p:attrName>
                                        </p:attrNameLst>
                                      </p:cBhvr>
                                      <p:to>
                                        <p:strVal val="visible"/>
                                      </p:to>
                                    </p:set>
                                    <p:anim calcmode="lin" valueType="num">
                                      <p:cBhvr additive="base">
                                        <p:cTn id="7" dur="500" fill="hold"/>
                                        <p:tgtEl>
                                          <p:spTgt spid="192524"/>
                                        </p:tgtEl>
                                        <p:attrNameLst>
                                          <p:attrName>ppt_x</p:attrName>
                                        </p:attrNameLst>
                                      </p:cBhvr>
                                      <p:tavLst>
                                        <p:tav tm="0">
                                          <p:val>
                                            <p:strVal val="#ppt_x"/>
                                          </p:val>
                                        </p:tav>
                                        <p:tav tm="100000">
                                          <p:val>
                                            <p:strVal val="#ppt_x"/>
                                          </p:val>
                                        </p:tav>
                                      </p:tavLst>
                                    </p:anim>
                                    <p:anim calcmode="lin" valueType="num">
                                      <p:cBhvr additive="base">
                                        <p:cTn id="8" dur="500" fill="hold"/>
                                        <p:tgtEl>
                                          <p:spTgt spid="1925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nodeType="clickEffect">
                                  <p:stCondLst>
                                    <p:cond delay="0"/>
                                  </p:stCondLst>
                                  <p:childTnLst>
                                    <p:set>
                                      <p:cBhvr>
                                        <p:cTn id="12" dur="1" fill="hold">
                                          <p:stCondLst>
                                            <p:cond delay="0"/>
                                          </p:stCondLst>
                                        </p:cTn>
                                        <p:tgtEl>
                                          <p:spTgt spid="192526"/>
                                        </p:tgtEl>
                                        <p:attrNameLst>
                                          <p:attrName>style.visibility</p:attrName>
                                        </p:attrNameLst>
                                      </p:cBhvr>
                                      <p:to>
                                        <p:strVal val="visible"/>
                                      </p:to>
                                    </p:set>
                                    <p:anim calcmode="lin" valueType="num">
                                      <p:cBhvr additive="base">
                                        <p:cTn id="13" dur="500" fill="hold"/>
                                        <p:tgtEl>
                                          <p:spTgt spid="192526"/>
                                        </p:tgtEl>
                                        <p:attrNameLst>
                                          <p:attrName>ppt_x</p:attrName>
                                        </p:attrNameLst>
                                      </p:cBhvr>
                                      <p:tavLst>
                                        <p:tav tm="0">
                                          <p:val>
                                            <p:strVal val="1+#ppt_w/2"/>
                                          </p:val>
                                        </p:tav>
                                        <p:tav tm="100000">
                                          <p:val>
                                            <p:strVal val="#ppt_x"/>
                                          </p:val>
                                        </p:tav>
                                      </p:tavLst>
                                    </p:anim>
                                    <p:anim calcmode="lin" valueType="num">
                                      <p:cBhvr additive="base">
                                        <p:cTn id="14" dur="500" fill="hold"/>
                                        <p:tgtEl>
                                          <p:spTgt spid="192526"/>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nodeType="clickEffect">
                                  <p:stCondLst>
                                    <p:cond delay="0"/>
                                  </p:stCondLst>
                                  <p:childTnLst>
                                    <p:set>
                                      <p:cBhvr>
                                        <p:cTn id="18" dur="1" fill="hold">
                                          <p:stCondLst>
                                            <p:cond delay="0"/>
                                          </p:stCondLst>
                                        </p:cTn>
                                        <p:tgtEl>
                                          <p:spTgt spid="192528"/>
                                        </p:tgtEl>
                                        <p:attrNameLst>
                                          <p:attrName>style.visibility</p:attrName>
                                        </p:attrNameLst>
                                      </p:cBhvr>
                                      <p:to>
                                        <p:strVal val="visible"/>
                                      </p:to>
                                    </p:set>
                                    <p:anim calcmode="lin" valueType="num">
                                      <p:cBhvr additive="base">
                                        <p:cTn id="19" dur="500" fill="hold"/>
                                        <p:tgtEl>
                                          <p:spTgt spid="192528"/>
                                        </p:tgtEl>
                                        <p:attrNameLst>
                                          <p:attrName>ppt_x</p:attrName>
                                        </p:attrNameLst>
                                      </p:cBhvr>
                                      <p:tavLst>
                                        <p:tav tm="0">
                                          <p:val>
                                            <p:strVal val="0-#ppt_w/2"/>
                                          </p:val>
                                        </p:tav>
                                        <p:tav tm="100000">
                                          <p:val>
                                            <p:strVal val="#ppt_x"/>
                                          </p:val>
                                        </p:tav>
                                      </p:tavLst>
                                    </p:anim>
                                    <p:anim calcmode="lin" valueType="num">
                                      <p:cBhvr additive="base">
                                        <p:cTn id="20" dur="500" fill="hold"/>
                                        <p:tgtEl>
                                          <p:spTgt spid="192528"/>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nodeType="clickEffect">
                                  <p:stCondLst>
                                    <p:cond delay="0"/>
                                  </p:stCondLst>
                                  <p:childTnLst>
                                    <p:set>
                                      <p:cBhvr>
                                        <p:cTn id="24" dur="1" fill="hold">
                                          <p:stCondLst>
                                            <p:cond delay="0"/>
                                          </p:stCondLst>
                                        </p:cTn>
                                        <p:tgtEl>
                                          <p:spTgt spid="192530"/>
                                        </p:tgtEl>
                                        <p:attrNameLst>
                                          <p:attrName>style.visibility</p:attrName>
                                        </p:attrNameLst>
                                      </p:cBhvr>
                                      <p:to>
                                        <p:strVal val="visible"/>
                                      </p:to>
                                    </p:set>
                                    <p:anim calcmode="lin" valueType="num">
                                      <p:cBhvr additive="base">
                                        <p:cTn id="25" dur="500" fill="hold"/>
                                        <p:tgtEl>
                                          <p:spTgt spid="192530"/>
                                        </p:tgtEl>
                                        <p:attrNameLst>
                                          <p:attrName>ppt_x</p:attrName>
                                        </p:attrNameLst>
                                      </p:cBhvr>
                                      <p:tavLst>
                                        <p:tav tm="0">
                                          <p:val>
                                            <p:strVal val="0-#ppt_w/2"/>
                                          </p:val>
                                        </p:tav>
                                        <p:tav tm="100000">
                                          <p:val>
                                            <p:strVal val="#ppt_x"/>
                                          </p:val>
                                        </p:tav>
                                      </p:tavLst>
                                    </p:anim>
                                    <p:anim calcmode="lin" valueType="num">
                                      <p:cBhvr additive="base">
                                        <p:cTn id="26" dur="500" fill="hold"/>
                                        <p:tgtEl>
                                          <p:spTgt spid="19253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nodeType="clickEffect">
                                  <p:stCondLst>
                                    <p:cond delay="0"/>
                                  </p:stCondLst>
                                  <p:childTnLst>
                                    <p:set>
                                      <p:cBhvr>
                                        <p:cTn id="30" dur="1" fill="hold">
                                          <p:stCondLst>
                                            <p:cond delay="0"/>
                                          </p:stCondLst>
                                        </p:cTn>
                                        <p:tgtEl>
                                          <p:spTgt spid="192546"/>
                                        </p:tgtEl>
                                        <p:attrNameLst>
                                          <p:attrName>style.visibility</p:attrName>
                                        </p:attrNameLst>
                                      </p:cBhvr>
                                      <p:to>
                                        <p:strVal val="visible"/>
                                      </p:to>
                                    </p:set>
                                    <p:anim calcmode="lin" valueType="num">
                                      <p:cBhvr additive="base">
                                        <p:cTn id="31" dur="500" fill="hold"/>
                                        <p:tgtEl>
                                          <p:spTgt spid="192546"/>
                                        </p:tgtEl>
                                        <p:attrNameLst>
                                          <p:attrName>ppt_x</p:attrName>
                                        </p:attrNameLst>
                                      </p:cBhvr>
                                      <p:tavLst>
                                        <p:tav tm="0">
                                          <p:val>
                                            <p:strVal val="1+#ppt_w/2"/>
                                          </p:val>
                                        </p:tav>
                                        <p:tav tm="100000">
                                          <p:val>
                                            <p:strVal val="#ppt_x"/>
                                          </p:val>
                                        </p:tav>
                                      </p:tavLst>
                                    </p:anim>
                                    <p:anim calcmode="lin" valueType="num">
                                      <p:cBhvr additive="base">
                                        <p:cTn id="32" dur="500" fill="hold"/>
                                        <p:tgtEl>
                                          <p:spTgt spid="19254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192548"/>
                                        </p:tgtEl>
                                        <p:attrNameLst>
                                          <p:attrName>style.visibility</p:attrName>
                                        </p:attrNameLst>
                                      </p:cBhvr>
                                      <p:to>
                                        <p:strVal val="visible"/>
                                      </p:to>
                                    </p:set>
                                    <p:anim calcmode="lin" valueType="num">
                                      <p:cBhvr additive="base">
                                        <p:cTn id="37" dur="500" fill="hold"/>
                                        <p:tgtEl>
                                          <p:spTgt spid="192548"/>
                                        </p:tgtEl>
                                        <p:attrNameLst>
                                          <p:attrName>ppt_x</p:attrName>
                                        </p:attrNameLst>
                                      </p:cBhvr>
                                      <p:tavLst>
                                        <p:tav tm="0">
                                          <p:val>
                                            <p:strVal val="#ppt_x"/>
                                          </p:val>
                                        </p:tav>
                                        <p:tav tm="100000">
                                          <p:val>
                                            <p:strVal val="#ppt_x"/>
                                          </p:val>
                                        </p:tav>
                                      </p:tavLst>
                                    </p:anim>
                                    <p:anim calcmode="lin" valueType="num">
                                      <p:cBhvr additive="base">
                                        <p:cTn id="38" dur="500" fill="hold"/>
                                        <p:tgtEl>
                                          <p:spTgt spid="1925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D04BA76-D8D5-4826-A256-DEFEB7A784D0}"/>
              </a:ext>
            </a:extLst>
          </p:cNvPr>
          <p:cNvSpPr>
            <a:spLocks noGrp="1" noChangeArrowheads="1"/>
          </p:cNvSpPr>
          <p:nvPr>
            <p:ph type="ctrTitle"/>
          </p:nvPr>
        </p:nvSpPr>
        <p:spPr/>
        <p:txBody>
          <a:bodyPr/>
          <a:lstStyle/>
          <a:p>
            <a:pPr eaLnBrk="1" hangingPunct="1"/>
            <a:r>
              <a:rPr lang="es-ES_tradnl" altLang="es-AR">
                <a:latin typeface="Verdana" panose="020B0604030504040204" pitchFamily="34" charset="0"/>
              </a:rPr>
              <a:t>La Salud y Seguridad en el Trabajo en Argentina</a:t>
            </a:r>
            <a:endParaRPr lang="es-ES" altLang="es-AR">
              <a:latin typeface="Verdana" panose="020B0604030504040204" pitchFamily="34" charset="0"/>
            </a:endParaRPr>
          </a:p>
        </p:txBody>
      </p:sp>
      <p:sp>
        <p:nvSpPr>
          <p:cNvPr id="6147" name="Rectangle 3">
            <a:extLst>
              <a:ext uri="{FF2B5EF4-FFF2-40B4-BE49-F238E27FC236}">
                <a16:creationId xmlns:a16="http://schemas.microsoft.com/office/drawing/2014/main" id="{80E9CCD6-6918-4945-AAB2-D74A7D59966E}"/>
              </a:ext>
            </a:extLst>
          </p:cNvPr>
          <p:cNvSpPr>
            <a:spLocks noGrp="1" noChangeArrowheads="1"/>
          </p:cNvSpPr>
          <p:nvPr>
            <p:ph type="subTitle" idx="1"/>
          </p:nvPr>
        </p:nvSpPr>
        <p:spPr>
          <a:xfrm>
            <a:off x="1447800" y="4495800"/>
            <a:ext cx="6400800" cy="1752600"/>
          </a:xfrm>
        </p:spPr>
        <p:txBody>
          <a:bodyPr/>
          <a:lstStyle/>
          <a:p>
            <a:pPr eaLnBrk="1" hangingPunct="1"/>
            <a:r>
              <a:rPr lang="es-ES_tradnl" altLang="es-AR" i="1">
                <a:latin typeface="Verdana" panose="020B0604030504040204" pitchFamily="34" charset="0"/>
              </a:rPr>
              <a:t>1- Un poco de historia </a:t>
            </a:r>
          </a:p>
          <a:p>
            <a:pPr eaLnBrk="1" hangingPunct="1"/>
            <a:r>
              <a:rPr lang="es-ES_tradnl" altLang="es-AR" i="1">
                <a:latin typeface="Verdana" panose="020B0604030504040204" pitchFamily="34" charset="0"/>
              </a:rPr>
              <a:t> </a:t>
            </a:r>
            <a:endParaRPr lang="es-ES" altLang="es-AR" i="1">
              <a:latin typeface="Verdana" panose="020B0604030504040204" pitchFamily="34" charset="0"/>
            </a:endParaRPr>
          </a:p>
          <a:p>
            <a:pPr eaLnBrk="1" hangingPunct="1"/>
            <a:endParaRPr lang="es-ES" altLang="es-AR"/>
          </a:p>
        </p:txBody>
      </p:sp>
      <p:pic>
        <p:nvPicPr>
          <p:cNvPr id="6148" name="Picture 4" descr="sge-nuevo2">
            <a:extLst>
              <a:ext uri="{FF2B5EF4-FFF2-40B4-BE49-F238E27FC236}">
                <a16:creationId xmlns:a16="http://schemas.microsoft.com/office/drawing/2014/main" id="{C5BFF819-E419-448F-BD75-3AF45E575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5200" y="6310313"/>
            <a:ext cx="5588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E3A75B2-1C7C-4071-8B89-16A48C2E5CB2}"/>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Empresas</a:t>
            </a:r>
            <a:endParaRPr lang="es-ES" altLang="es-AR">
              <a:latin typeface="Verdana" panose="020B0604030504040204" pitchFamily="34" charset="0"/>
            </a:endParaRPr>
          </a:p>
        </p:txBody>
      </p:sp>
      <p:sp>
        <p:nvSpPr>
          <p:cNvPr id="30723" name="Rectangle 3">
            <a:extLst>
              <a:ext uri="{FF2B5EF4-FFF2-40B4-BE49-F238E27FC236}">
                <a16:creationId xmlns:a16="http://schemas.microsoft.com/office/drawing/2014/main" id="{C6B63E84-2955-43D5-A772-6982C856123C}"/>
              </a:ext>
            </a:extLst>
          </p:cNvPr>
          <p:cNvSpPr>
            <a:spLocks noGrp="1" noChangeArrowheads="1"/>
          </p:cNvSpPr>
          <p:nvPr>
            <p:ph type="body" idx="1"/>
          </p:nvPr>
        </p:nvSpPr>
        <p:spPr/>
        <p:txBody>
          <a:bodyPr/>
          <a:lstStyle/>
          <a:p>
            <a:pPr eaLnBrk="1" hangingPunct="1"/>
            <a:r>
              <a:rPr lang="es-ES_tradnl" altLang="es-AR" sz="2800">
                <a:latin typeface="Verdana" panose="020B0604030504040204" pitchFamily="34" charset="0"/>
              </a:rPr>
              <a:t>Empresas</a:t>
            </a:r>
          </a:p>
          <a:p>
            <a:pPr lvl="1" eaLnBrk="1" hangingPunct="1"/>
            <a:r>
              <a:rPr lang="es-ES_tradnl" altLang="es-AR" sz="2400">
                <a:latin typeface="Verdana" panose="020B0604030504040204" pitchFamily="34" charset="0"/>
              </a:rPr>
              <a:t>Las más grandes están “subsidiadas” por las PyMES y reciben los mayores beneficios</a:t>
            </a:r>
          </a:p>
          <a:p>
            <a:pPr lvl="1" eaLnBrk="1" hangingPunct="1"/>
            <a:r>
              <a:rPr lang="es-ES_tradnl" altLang="es-AR" sz="2400">
                <a:latin typeface="Verdana" panose="020B0604030504040204" pitchFamily="34" charset="0"/>
              </a:rPr>
              <a:t>La crisis reciente trajo aparejado un desaparición importante de empresas aunque actualmente en recuperación</a:t>
            </a:r>
          </a:p>
          <a:p>
            <a:pPr lvl="1" eaLnBrk="1" hangingPunct="1"/>
            <a:r>
              <a:rPr lang="es-ES_tradnl" altLang="es-AR" sz="2400">
                <a:latin typeface="Verdana" panose="020B0604030504040204" pitchFamily="34" charset="0"/>
              </a:rPr>
              <a:t>Personal “en negro”</a:t>
            </a:r>
          </a:p>
          <a:p>
            <a:pPr lvl="1" eaLnBrk="1" hangingPunct="1"/>
            <a:r>
              <a:rPr lang="es-ES_tradnl" altLang="es-AR" sz="2400">
                <a:latin typeface="Verdana" panose="020B0604030504040204" pitchFamily="34" charset="0"/>
              </a:rPr>
              <a:t>En pequeñas empresas nula prevención</a:t>
            </a:r>
            <a:endParaRPr lang="es-ES" altLang="es-AR" sz="240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slide(fromBottom)">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slide(fromBottom)">
                                      <p:cBhvr>
                                        <p:cTn id="12" dur="5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slide(fromBottom)">
                                      <p:cBhvr>
                                        <p:cTn id="17" dur="500"/>
                                        <p:tgtEl>
                                          <p:spTgt spid="307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slide(fromBottom)">
                                      <p:cBhvr>
                                        <p:cTn id="22" dur="500"/>
                                        <p:tgtEl>
                                          <p:spTgt spid="307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slide(fromBottom)">
                                      <p:cBhvr>
                                        <p:cTn id="27" dur="5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4"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3B748A0-FCC2-483E-AF61-B444CBF25F39}"/>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Empresas</a:t>
            </a:r>
            <a:endParaRPr lang="es-ES" altLang="es-AR">
              <a:latin typeface="Verdana" panose="020B0604030504040204" pitchFamily="34" charset="0"/>
            </a:endParaRPr>
          </a:p>
        </p:txBody>
      </p:sp>
      <p:sp>
        <p:nvSpPr>
          <p:cNvPr id="33795" name="Rectangle 3">
            <a:extLst>
              <a:ext uri="{FF2B5EF4-FFF2-40B4-BE49-F238E27FC236}">
                <a16:creationId xmlns:a16="http://schemas.microsoft.com/office/drawing/2014/main" id="{B036587B-CF54-443B-8635-E0EB2952E72F}"/>
              </a:ext>
            </a:extLst>
          </p:cNvPr>
          <p:cNvSpPr>
            <a:spLocks noGrp="1" noChangeArrowheads="1"/>
          </p:cNvSpPr>
          <p:nvPr>
            <p:ph type="body" idx="1"/>
          </p:nvPr>
        </p:nvSpPr>
        <p:spPr/>
        <p:txBody>
          <a:bodyPr/>
          <a:lstStyle/>
          <a:p>
            <a:pPr eaLnBrk="1" hangingPunct="1">
              <a:lnSpc>
                <a:spcPct val="90000"/>
              </a:lnSpc>
            </a:pPr>
            <a:r>
              <a:rPr lang="es-ES_tradnl" altLang="es-AR" sz="2800">
                <a:latin typeface="Verdana" panose="020B0604030504040204" pitchFamily="34" charset="0"/>
              </a:rPr>
              <a:t>Excusas más habituales:</a:t>
            </a:r>
          </a:p>
          <a:p>
            <a:pPr lvl="1" eaLnBrk="1" hangingPunct="1">
              <a:lnSpc>
                <a:spcPct val="90000"/>
              </a:lnSpc>
            </a:pPr>
            <a:r>
              <a:rPr lang="es-ES_tradnl" altLang="es-AR" sz="2400">
                <a:latin typeface="Verdana" panose="020B0604030504040204" pitchFamily="34" charset="0"/>
              </a:rPr>
              <a:t>Es un “gasto” que no puedo asumir</a:t>
            </a:r>
          </a:p>
          <a:p>
            <a:pPr lvl="1" eaLnBrk="1" hangingPunct="1">
              <a:lnSpc>
                <a:spcPct val="90000"/>
              </a:lnSpc>
            </a:pPr>
            <a:r>
              <a:rPr lang="es-ES_tradnl" altLang="es-AR" sz="2400">
                <a:latin typeface="Verdana" panose="020B0604030504040204" pitchFamily="34" charset="0"/>
              </a:rPr>
              <a:t>Prefiero pagar la multa</a:t>
            </a:r>
          </a:p>
          <a:p>
            <a:pPr lvl="1" eaLnBrk="1" hangingPunct="1">
              <a:lnSpc>
                <a:spcPct val="90000"/>
              </a:lnSpc>
            </a:pPr>
            <a:r>
              <a:rPr lang="es-ES_tradnl" altLang="es-AR" sz="2400">
                <a:latin typeface="Verdana" panose="020B0604030504040204" pitchFamily="34" charset="0"/>
              </a:rPr>
              <a:t>Si cumplo tengo que cerrar</a:t>
            </a:r>
          </a:p>
          <a:p>
            <a:pPr lvl="1" eaLnBrk="1" hangingPunct="1">
              <a:lnSpc>
                <a:spcPct val="90000"/>
              </a:lnSpc>
            </a:pPr>
            <a:r>
              <a:rPr lang="es-ES_tradnl" altLang="es-AR" sz="2400">
                <a:latin typeface="Verdana" panose="020B0604030504040204" pitchFamily="34" charset="0"/>
              </a:rPr>
              <a:t>Es nuevo y necesitamos más plazo</a:t>
            </a:r>
          </a:p>
          <a:p>
            <a:pPr lvl="1" eaLnBrk="1" hangingPunct="1">
              <a:lnSpc>
                <a:spcPct val="90000"/>
              </a:lnSpc>
            </a:pPr>
            <a:r>
              <a:rPr lang="es-ES_tradnl" altLang="es-AR" sz="2400">
                <a:latin typeface="Verdana" panose="020B0604030504040204" pitchFamily="34" charset="0"/>
              </a:rPr>
              <a:t>La recesión</a:t>
            </a:r>
          </a:p>
          <a:p>
            <a:pPr lvl="1" eaLnBrk="1" hangingPunct="1">
              <a:lnSpc>
                <a:spcPct val="90000"/>
              </a:lnSpc>
            </a:pPr>
            <a:r>
              <a:rPr lang="es-ES_tradnl" altLang="es-AR" sz="2400">
                <a:latin typeface="Verdana" panose="020B0604030504040204" pitchFamily="34" charset="0"/>
              </a:rPr>
              <a:t>Tenemos que producir más</a:t>
            </a:r>
          </a:p>
          <a:p>
            <a:pPr lvl="1" eaLnBrk="1" hangingPunct="1">
              <a:lnSpc>
                <a:spcPct val="90000"/>
              </a:lnSpc>
            </a:pPr>
            <a:r>
              <a:rPr lang="es-ES_tradnl" altLang="es-AR" sz="2400">
                <a:latin typeface="Verdana" panose="020B0604030504040204" pitchFamily="34" charset="0"/>
              </a:rPr>
              <a:t>Que lo haga la Aseguradora</a:t>
            </a:r>
          </a:p>
          <a:p>
            <a:pPr lvl="1" eaLnBrk="1" hangingPunct="1">
              <a:lnSpc>
                <a:spcPct val="90000"/>
              </a:lnSpc>
            </a:pPr>
            <a:r>
              <a:rPr lang="es-ES_tradnl" altLang="es-AR" sz="2400">
                <a:latin typeface="Verdana" panose="020B0604030504040204" pitchFamily="34" charset="0"/>
              </a:rPr>
              <a:t>Para qué pago un seguro</a:t>
            </a:r>
          </a:p>
          <a:p>
            <a:pPr lvl="1" eaLnBrk="1" hangingPunct="1">
              <a:lnSpc>
                <a:spcPct val="90000"/>
              </a:lnSpc>
            </a:pPr>
            <a:r>
              <a:rPr lang="es-ES_tradnl" altLang="es-AR" sz="2400">
                <a:latin typeface="Verdana" panose="020B0604030504040204" pitchFamily="34" charset="0"/>
              </a:rPr>
              <a:t>No me alcanza ni para pagar los salarios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checkerboard(across)">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checkerboard(across)">
                                      <p:cBhvr>
                                        <p:cTn id="12" dur="500"/>
                                        <p:tgtEl>
                                          <p:spTgt spid="33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checkerboard(across)">
                                      <p:cBhvr>
                                        <p:cTn id="17" dur="500"/>
                                        <p:tgtEl>
                                          <p:spTgt spid="33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checkerboard(across)">
                                      <p:cBhvr>
                                        <p:cTn id="22" dur="500"/>
                                        <p:tgtEl>
                                          <p:spTgt spid="337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checkerboard(across)">
                                      <p:cBhvr>
                                        <p:cTn id="27" dur="500"/>
                                        <p:tgtEl>
                                          <p:spTgt spid="337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checkerboard(across)">
                                      <p:cBhvr>
                                        <p:cTn id="32" dur="500"/>
                                        <p:tgtEl>
                                          <p:spTgt spid="337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3795">
                                            <p:txEl>
                                              <p:pRg st="6" end="6"/>
                                            </p:txEl>
                                          </p:spTgt>
                                        </p:tgtEl>
                                        <p:attrNameLst>
                                          <p:attrName>style.visibility</p:attrName>
                                        </p:attrNameLst>
                                      </p:cBhvr>
                                      <p:to>
                                        <p:strVal val="visible"/>
                                      </p:to>
                                    </p:set>
                                    <p:animEffect transition="in" filter="checkerboard(across)">
                                      <p:cBhvr>
                                        <p:cTn id="37" dur="500"/>
                                        <p:tgtEl>
                                          <p:spTgt spid="337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3795">
                                            <p:txEl>
                                              <p:pRg st="7" end="7"/>
                                            </p:txEl>
                                          </p:spTgt>
                                        </p:tgtEl>
                                        <p:attrNameLst>
                                          <p:attrName>style.visibility</p:attrName>
                                        </p:attrNameLst>
                                      </p:cBhvr>
                                      <p:to>
                                        <p:strVal val="visible"/>
                                      </p:to>
                                    </p:set>
                                    <p:animEffect transition="in" filter="checkerboard(across)">
                                      <p:cBhvr>
                                        <p:cTn id="42" dur="500"/>
                                        <p:tgtEl>
                                          <p:spTgt spid="3379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3795">
                                            <p:txEl>
                                              <p:pRg st="8" end="8"/>
                                            </p:txEl>
                                          </p:spTgt>
                                        </p:tgtEl>
                                        <p:attrNameLst>
                                          <p:attrName>style.visibility</p:attrName>
                                        </p:attrNameLst>
                                      </p:cBhvr>
                                      <p:to>
                                        <p:strVal val="visible"/>
                                      </p:to>
                                    </p:set>
                                    <p:animEffect transition="in" filter="checkerboard(across)">
                                      <p:cBhvr>
                                        <p:cTn id="47" dur="500"/>
                                        <p:tgtEl>
                                          <p:spTgt spid="3379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3795">
                                            <p:txEl>
                                              <p:pRg st="9" end="9"/>
                                            </p:txEl>
                                          </p:spTgt>
                                        </p:tgtEl>
                                        <p:attrNameLst>
                                          <p:attrName>style.visibility</p:attrName>
                                        </p:attrNameLst>
                                      </p:cBhvr>
                                      <p:to>
                                        <p:strVal val="visible"/>
                                      </p:to>
                                    </p:set>
                                    <p:animEffect transition="in" filter="checkerboard(across)">
                                      <p:cBhvr>
                                        <p:cTn id="52" dur="500"/>
                                        <p:tgtEl>
                                          <p:spTgt spid="337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D629C55-8AB9-4BAB-A9D7-7A5A4C55CAD3}"/>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Sindicatos</a:t>
            </a:r>
            <a:endParaRPr lang="es-ES" altLang="es-AR">
              <a:latin typeface="Verdana" panose="020B0604030504040204" pitchFamily="34" charset="0"/>
            </a:endParaRPr>
          </a:p>
        </p:txBody>
      </p:sp>
      <p:pic>
        <p:nvPicPr>
          <p:cNvPr id="193542" name="Picture 6" descr="**http%3A%2F%2Fwww">
            <a:extLst>
              <a:ext uri="{FF2B5EF4-FFF2-40B4-BE49-F238E27FC236}">
                <a16:creationId xmlns:a16="http://schemas.microsoft.com/office/drawing/2014/main" id="{1DBC9397-3C0A-44F8-B0FB-5B22A410F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191000"/>
            <a:ext cx="31242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11">
            <a:extLst>
              <a:ext uri="{FF2B5EF4-FFF2-40B4-BE49-F238E27FC236}">
                <a16:creationId xmlns:a16="http://schemas.microsoft.com/office/drawing/2014/main" id="{C481B149-5C5A-418E-80C9-4EF95ACA8EE2}"/>
              </a:ext>
            </a:extLst>
          </p:cNvPr>
          <p:cNvSpPr>
            <a:spLocks noChangeArrowheads="1"/>
          </p:cNvSpPr>
          <p:nvPr/>
        </p:nvSpPr>
        <p:spPr bwMode="auto">
          <a:xfrm>
            <a:off x="0" y="-4022725"/>
            <a:ext cx="93265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endParaRPr lang="es-AR" altLang="es-AR"/>
          </a:p>
        </p:txBody>
      </p:sp>
      <p:grpSp>
        <p:nvGrpSpPr>
          <p:cNvPr id="2" name="Group 15">
            <a:extLst>
              <a:ext uri="{FF2B5EF4-FFF2-40B4-BE49-F238E27FC236}">
                <a16:creationId xmlns:a16="http://schemas.microsoft.com/office/drawing/2014/main" id="{E20D6F62-A2D3-4258-AB52-43135AC7BB30}"/>
              </a:ext>
            </a:extLst>
          </p:cNvPr>
          <p:cNvGrpSpPr>
            <a:grpSpLocks/>
          </p:cNvGrpSpPr>
          <p:nvPr/>
        </p:nvGrpSpPr>
        <p:grpSpPr bwMode="auto">
          <a:xfrm>
            <a:off x="4495800" y="2590800"/>
            <a:ext cx="1143000" cy="1143000"/>
            <a:chOff x="0" y="4320"/>
            <a:chExt cx="5184" cy="749"/>
          </a:xfrm>
        </p:grpSpPr>
        <p:sp>
          <p:nvSpPr>
            <p:cNvPr id="26635" name="Rectangle 14">
              <a:extLst>
                <a:ext uri="{FF2B5EF4-FFF2-40B4-BE49-F238E27FC236}">
                  <a16:creationId xmlns:a16="http://schemas.microsoft.com/office/drawing/2014/main" id="{5CABF0AC-6686-419D-B714-956BC93411B9}"/>
                </a:ext>
              </a:extLst>
            </p:cNvPr>
            <p:cNvSpPr>
              <a:spLocks noChangeArrowheads="1"/>
            </p:cNvSpPr>
            <p:nvPr/>
          </p:nvSpPr>
          <p:spPr bwMode="auto">
            <a:xfrm>
              <a:off x="0" y="4320"/>
              <a:ext cx="5184" cy="749"/>
            </a:xfrm>
            <a:prstGeom prst="rect">
              <a:avLst/>
            </a:prstGeom>
            <a:solidFill>
              <a:srgbClr val="ECF7EE"/>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endParaRPr lang="es-AR" altLang="es-AR"/>
            </a:p>
          </p:txBody>
        </p:sp>
        <p:sp>
          <p:nvSpPr>
            <p:cNvPr id="26636" name="Rectangle 12">
              <a:extLst>
                <a:ext uri="{FF2B5EF4-FFF2-40B4-BE49-F238E27FC236}">
                  <a16:creationId xmlns:a16="http://schemas.microsoft.com/office/drawing/2014/main" id="{68A4C433-C7AB-4DCC-A335-F25DBAEBC820}"/>
                </a:ext>
              </a:extLst>
            </p:cNvPr>
            <p:cNvSpPr>
              <a:spLocks noChangeArrowheads="1"/>
            </p:cNvSpPr>
            <p:nvPr/>
          </p:nvSpPr>
          <p:spPr bwMode="auto">
            <a:xfrm>
              <a:off x="0" y="4320"/>
              <a:ext cx="5184" cy="749"/>
            </a:xfrm>
            <a:prstGeom prst="rect">
              <a:avLst/>
            </a:prstGeom>
            <a:solidFill>
              <a:srgbClr val="ECF7EE"/>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s-ES" altLang="es-AR" sz="900">
                  <a:latin typeface="Arial" panose="020B0604020202020204" pitchFamily="34" charset="0"/>
                  <a:cs typeface="Arial" panose="020B0604020202020204" pitchFamily="34" charset="0"/>
                </a:rPr>
                <a:t>  </a:t>
              </a:r>
              <a:r>
                <a:rPr lang="es-ES" altLang="es-AR" sz="7200">
                  <a:latin typeface="Arial" panose="020B0604020202020204" pitchFamily="34" charset="0"/>
                  <a:cs typeface="Arial" panose="020B0604020202020204" pitchFamily="34" charset="0"/>
                </a:rPr>
                <a:t> </a:t>
              </a:r>
              <a:r>
                <a:rPr lang="es-ES" altLang="es-AR" sz="900">
                  <a:latin typeface="Arial" panose="020B0604020202020204" pitchFamily="34" charset="0"/>
                  <a:cs typeface="Arial" panose="020B0604020202020204" pitchFamily="34" charset="0"/>
                </a:rPr>
                <a:t>                                 </a:t>
              </a:r>
            </a:p>
          </p:txBody>
        </p:sp>
      </p:grpSp>
      <p:pic>
        <p:nvPicPr>
          <p:cNvPr id="193549" name="Picture 13" descr="Logo CGT">
            <a:extLst>
              <a:ext uri="{FF2B5EF4-FFF2-40B4-BE49-F238E27FC236}">
                <a16:creationId xmlns:a16="http://schemas.microsoft.com/office/drawing/2014/main" id="{92A6A2D6-61CB-4E4A-AE46-7B1D4A2D1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590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53" name="Picture 17" descr="cavalieri20">
            <a:extLst>
              <a:ext uri="{FF2B5EF4-FFF2-40B4-BE49-F238E27FC236}">
                <a16:creationId xmlns:a16="http://schemas.microsoft.com/office/drawing/2014/main" id="{AD422942-9E0A-48BB-A8D9-2861EEC005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343400"/>
            <a:ext cx="22637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59" name="Picture 23" descr="BU08FO02">
            <a:extLst>
              <a:ext uri="{FF2B5EF4-FFF2-40B4-BE49-F238E27FC236}">
                <a16:creationId xmlns:a16="http://schemas.microsoft.com/office/drawing/2014/main" id="{AB92F60E-AD3B-498B-A32B-C5A7430899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343400"/>
            <a:ext cx="182880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61" name="Picture 25" descr="POTdaer">
            <a:extLst>
              <a:ext uri="{FF2B5EF4-FFF2-40B4-BE49-F238E27FC236}">
                <a16:creationId xmlns:a16="http://schemas.microsoft.com/office/drawing/2014/main" id="{91CF489D-77AE-4872-B633-5946E556AF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133600"/>
            <a:ext cx="27241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64" name="Picture 28" descr="_37972815_020522bleger300e">
            <a:extLst>
              <a:ext uri="{FF2B5EF4-FFF2-40B4-BE49-F238E27FC236}">
                <a16:creationId xmlns:a16="http://schemas.microsoft.com/office/drawing/2014/main" id="{534BB0C5-8C6A-45BB-8403-4602825A30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1981200"/>
            <a:ext cx="36004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3549"/>
                                        </p:tgtEl>
                                        <p:attrNameLst>
                                          <p:attrName>style.visibility</p:attrName>
                                        </p:attrNameLst>
                                      </p:cBhvr>
                                      <p:to>
                                        <p:strVal val="visible"/>
                                      </p:to>
                                    </p:set>
                                    <p:anim calcmode="lin" valueType="num">
                                      <p:cBhvr additive="base">
                                        <p:cTn id="11" dur="500" fill="hold"/>
                                        <p:tgtEl>
                                          <p:spTgt spid="193549"/>
                                        </p:tgtEl>
                                        <p:attrNameLst>
                                          <p:attrName>ppt_x</p:attrName>
                                        </p:attrNameLst>
                                      </p:cBhvr>
                                      <p:tavLst>
                                        <p:tav tm="0">
                                          <p:val>
                                            <p:strVal val="0-#ppt_w/2"/>
                                          </p:val>
                                        </p:tav>
                                        <p:tav tm="100000">
                                          <p:val>
                                            <p:strVal val="#ppt_x"/>
                                          </p:val>
                                        </p:tav>
                                      </p:tavLst>
                                    </p:anim>
                                    <p:anim calcmode="lin" valueType="num">
                                      <p:cBhvr additive="base">
                                        <p:cTn id="12" dur="500" fill="hold"/>
                                        <p:tgtEl>
                                          <p:spTgt spid="193549"/>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93542"/>
                                        </p:tgtEl>
                                        <p:attrNameLst>
                                          <p:attrName>style.visibility</p:attrName>
                                        </p:attrNameLst>
                                      </p:cBhvr>
                                      <p:to>
                                        <p:strVal val="visible"/>
                                      </p:to>
                                    </p:set>
                                    <p:anim calcmode="lin" valueType="num">
                                      <p:cBhvr additive="base">
                                        <p:cTn id="17" dur="500" fill="hold"/>
                                        <p:tgtEl>
                                          <p:spTgt spid="193542"/>
                                        </p:tgtEl>
                                        <p:attrNameLst>
                                          <p:attrName>ppt_x</p:attrName>
                                        </p:attrNameLst>
                                      </p:cBhvr>
                                      <p:tavLst>
                                        <p:tav tm="0">
                                          <p:val>
                                            <p:strVal val="0-#ppt_w/2"/>
                                          </p:val>
                                        </p:tav>
                                        <p:tav tm="100000">
                                          <p:val>
                                            <p:strVal val="#ppt_x"/>
                                          </p:val>
                                        </p:tav>
                                      </p:tavLst>
                                    </p:anim>
                                    <p:anim calcmode="lin" valueType="num">
                                      <p:cBhvr additive="base">
                                        <p:cTn id="18" dur="500" fill="hold"/>
                                        <p:tgtEl>
                                          <p:spTgt spid="193542"/>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193553"/>
                                        </p:tgtEl>
                                        <p:attrNameLst>
                                          <p:attrName>style.visibility</p:attrName>
                                        </p:attrNameLst>
                                      </p:cBhvr>
                                      <p:to>
                                        <p:strVal val="visible"/>
                                      </p:to>
                                    </p:set>
                                    <p:anim calcmode="lin" valueType="num">
                                      <p:cBhvr>
                                        <p:cTn id="23" dur="1000" fill="hold"/>
                                        <p:tgtEl>
                                          <p:spTgt spid="193553"/>
                                        </p:tgtEl>
                                        <p:attrNameLst>
                                          <p:attrName>ppt_w</p:attrName>
                                        </p:attrNameLst>
                                      </p:cBhvr>
                                      <p:tavLst>
                                        <p:tav tm="0">
                                          <p:val>
                                            <p:fltVal val="0"/>
                                          </p:val>
                                        </p:tav>
                                        <p:tav tm="100000">
                                          <p:val>
                                            <p:strVal val="#ppt_w"/>
                                          </p:val>
                                        </p:tav>
                                      </p:tavLst>
                                    </p:anim>
                                    <p:anim calcmode="lin" valueType="num">
                                      <p:cBhvr>
                                        <p:cTn id="24" dur="1000" fill="hold"/>
                                        <p:tgtEl>
                                          <p:spTgt spid="193553"/>
                                        </p:tgtEl>
                                        <p:attrNameLst>
                                          <p:attrName>ppt_h</p:attrName>
                                        </p:attrNameLst>
                                      </p:cBhvr>
                                      <p:tavLst>
                                        <p:tav tm="0">
                                          <p:val>
                                            <p:fltVal val="0"/>
                                          </p:val>
                                        </p:tav>
                                        <p:tav tm="100000">
                                          <p:val>
                                            <p:strVal val="#ppt_h"/>
                                          </p:val>
                                        </p:tav>
                                      </p:tavLst>
                                    </p:anim>
                                    <p:anim calcmode="lin" valueType="num">
                                      <p:cBhvr>
                                        <p:cTn id="25" dur="1000" fill="hold"/>
                                        <p:tgtEl>
                                          <p:spTgt spid="19355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935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193559"/>
                                        </p:tgtEl>
                                        <p:attrNameLst>
                                          <p:attrName>style.visibility</p:attrName>
                                        </p:attrNameLst>
                                      </p:cBhvr>
                                      <p:to>
                                        <p:strVal val="visible"/>
                                      </p:to>
                                    </p:set>
                                    <p:anim calcmode="lin" valueType="num">
                                      <p:cBhvr>
                                        <p:cTn id="31" dur="1000" fill="hold"/>
                                        <p:tgtEl>
                                          <p:spTgt spid="193559"/>
                                        </p:tgtEl>
                                        <p:attrNameLst>
                                          <p:attrName>ppt_w</p:attrName>
                                        </p:attrNameLst>
                                      </p:cBhvr>
                                      <p:tavLst>
                                        <p:tav tm="0">
                                          <p:val>
                                            <p:fltVal val="0"/>
                                          </p:val>
                                        </p:tav>
                                        <p:tav tm="100000">
                                          <p:val>
                                            <p:strVal val="#ppt_w"/>
                                          </p:val>
                                        </p:tav>
                                      </p:tavLst>
                                    </p:anim>
                                    <p:anim calcmode="lin" valueType="num">
                                      <p:cBhvr>
                                        <p:cTn id="32" dur="1000" fill="hold"/>
                                        <p:tgtEl>
                                          <p:spTgt spid="193559"/>
                                        </p:tgtEl>
                                        <p:attrNameLst>
                                          <p:attrName>ppt_h</p:attrName>
                                        </p:attrNameLst>
                                      </p:cBhvr>
                                      <p:tavLst>
                                        <p:tav tm="0">
                                          <p:val>
                                            <p:fltVal val="0"/>
                                          </p:val>
                                        </p:tav>
                                        <p:tav tm="100000">
                                          <p:val>
                                            <p:strVal val="#ppt_h"/>
                                          </p:val>
                                        </p:tav>
                                      </p:tavLst>
                                    </p:anim>
                                    <p:anim calcmode="lin" valueType="num">
                                      <p:cBhvr>
                                        <p:cTn id="33" dur="1000" fill="hold"/>
                                        <p:tgtEl>
                                          <p:spTgt spid="193559"/>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935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nodeType="clickEffect">
                                  <p:stCondLst>
                                    <p:cond delay="0"/>
                                  </p:stCondLst>
                                  <p:childTnLst>
                                    <p:set>
                                      <p:cBhvr>
                                        <p:cTn id="38" dur="1" fill="hold">
                                          <p:stCondLst>
                                            <p:cond delay="0"/>
                                          </p:stCondLst>
                                        </p:cTn>
                                        <p:tgtEl>
                                          <p:spTgt spid="193561"/>
                                        </p:tgtEl>
                                        <p:attrNameLst>
                                          <p:attrName>style.visibility</p:attrName>
                                        </p:attrNameLst>
                                      </p:cBhvr>
                                      <p:to>
                                        <p:strVal val="visible"/>
                                      </p:to>
                                    </p:set>
                                    <p:anim calcmode="lin" valueType="num">
                                      <p:cBhvr>
                                        <p:cTn id="39" dur="1000" fill="hold"/>
                                        <p:tgtEl>
                                          <p:spTgt spid="193561"/>
                                        </p:tgtEl>
                                        <p:attrNameLst>
                                          <p:attrName>ppt_w</p:attrName>
                                        </p:attrNameLst>
                                      </p:cBhvr>
                                      <p:tavLst>
                                        <p:tav tm="0">
                                          <p:val>
                                            <p:fltVal val="0"/>
                                          </p:val>
                                        </p:tav>
                                        <p:tav tm="100000">
                                          <p:val>
                                            <p:strVal val="#ppt_w"/>
                                          </p:val>
                                        </p:tav>
                                      </p:tavLst>
                                    </p:anim>
                                    <p:anim calcmode="lin" valueType="num">
                                      <p:cBhvr>
                                        <p:cTn id="40" dur="1000" fill="hold"/>
                                        <p:tgtEl>
                                          <p:spTgt spid="193561"/>
                                        </p:tgtEl>
                                        <p:attrNameLst>
                                          <p:attrName>ppt_h</p:attrName>
                                        </p:attrNameLst>
                                      </p:cBhvr>
                                      <p:tavLst>
                                        <p:tav tm="0">
                                          <p:val>
                                            <p:fltVal val="0"/>
                                          </p:val>
                                        </p:tav>
                                        <p:tav tm="100000">
                                          <p:val>
                                            <p:strVal val="#ppt_h"/>
                                          </p:val>
                                        </p:tav>
                                      </p:tavLst>
                                    </p:anim>
                                    <p:anim calcmode="lin" valueType="num">
                                      <p:cBhvr>
                                        <p:cTn id="41" dur="1000" fill="hold"/>
                                        <p:tgtEl>
                                          <p:spTgt spid="193561"/>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9356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nodeType="clickEffect">
                                  <p:stCondLst>
                                    <p:cond delay="0"/>
                                  </p:stCondLst>
                                  <p:childTnLst>
                                    <p:set>
                                      <p:cBhvr>
                                        <p:cTn id="46" dur="1" fill="hold">
                                          <p:stCondLst>
                                            <p:cond delay="0"/>
                                          </p:stCondLst>
                                        </p:cTn>
                                        <p:tgtEl>
                                          <p:spTgt spid="193564"/>
                                        </p:tgtEl>
                                        <p:attrNameLst>
                                          <p:attrName>style.visibility</p:attrName>
                                        </p:attrNameLst>
                                      </p:cBhvr>
                                      <p:to>
                                        <p:strVal val="visible"/>
                                      </p:to>
                                    </p:set>
                                    <p:anim calcmode="lin" valueType="num">
                                      <p:cBhvr>
                                        <p:cTn id="47" dur="1000" fill="hold"/>
                                        <p:tgtEl>
                                          <p:spTgt spid="193564"/>
                                        </p:tgtEl>
                                        <p:attrNameLst>
                                          <p:attrName>ppt_w</p:attrName>
                                        </p:attrNameLst>
                                      </p:cBhvr>
                                      <p:tavLst>
                                        <p:tav tm="0">
                                          <p:val>
                                            <p:fltVal val="0"/>
                                          </p:val>
                                        </p:tav>
                                        <p:tav tm="100000">
                                          <p:val>
                                            <p:strVal val="#ppt_w"/>
                                          </p:val>
                                        </p:tav>
                                      </p:tavLst>
                                    </p:anim>
                                    <p:anim calcmode="lin" valueType="num">
                                      <p:cBhvr>
                                        <p:cTn id="48" dur="1000" fill="hold"/>
                                        <p:tgtEl>
                                          <p:spTgt spid="193564"/>
                                        </p:tgtEl>
                                        <p:attrNameLst>
                                          <p:attrName>ppt_h</p:attrName>
                                        </p:attrNameLst>
                                      </p:cBhvr>
                                      <p:tavLst>
                                        <p:tav tm="0">
                                          <p:val>
                                            <p:fltVal val="0"/>
                                          </p:val>
                                        </p:tav>
                                        <p:tav tm="100000">
                                          <p:val>
                                            <p:strVal val="#ppt_h"/>
                                          </p:val>
                                        </p:tav>
                                      </p:tavLst>
                                    </p:anim>
                                    <p:anim calcmode="lin" valueType="num">
                                      <p:cBhvr>
                                        <p:cTn id="49" dur="1000" fill="hold"/>
                                        <p:tgtEl>
                                          <p:spTgt spid="193564"/>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9356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301FCB0-C2FA-435C-8882-06913FBFB550}"/>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Los Actores Sociales y sus características</a:t>
            </a:r>
            <a:endParaRPr lang="es-ES" altLang="es-AR">
              <a:latin typeface="Verdana" panose="020B0604030504040204" pitchFamily="34" charset="0"/>
            </a:endParaRPr>
          </a:p>
        </p:txBody>
      </p:sp>
      <p:sp>
        <p:nvSpPr>
          <p:cNvPr id="34819" name="Rectangle 3">
            <a:extLst>
              <a:ext uri="{FF2B5EF4-FFF2-40B4-BE49-F238E27FC236}">
                <a16:creationId xmlns:a16="http://schemas.microsoft.com/office/drawing/2014/main" id="{981A096F-03E0-46F8-83A3-876F1914EB29}"/>
              </a:ext>
            </a:extLst>
          </p:cNvPr>
          <p:cNvSpPr>
            <a:spLocks noGrp="1" noChangeArrowheads="1"/>
          </p:cNvSpPr>
          <p:nvPr>
            <p:ph type="body" idx="1"/>
          </p:nvPr>
        </p:nvSpPr>
        <p:spPr/>
        <p:txBody>
          <a:bodyPr/>
          <a:lstStyle/>
          <a:p>
            <a:pPr eaLnBrk="1" hangingPunct="1">
              <a:lnSpc>
                <a:spcPct val="90000"/>
              </a:lnSpc>
            </a:pPr>
            <a:r>
              <a:rPr lang="es-ES_tradnl" altLang="es-AR" sz="2800">
                <a:latin typeface="Verdana" panose="020B0604030504040204" pitchFamily="34" charset="0"/>
              </a:rPr>
              <a:t>Sindicatos:</a:t>
            </a:r>
          </a:p>
          <a:p>
            <a:pPr lvl="1" eaLnBrk="1" hangingPunct="1">
              <a:lnSpc>
                <a:spcPct val="90000"/>
              </a:lnSpc>
            </a:pPr>
            <a:r>
              <a:rPr lang="es-ES_tradnl" altLang="es-AR" sz="2400">
                <a:latin typeface="Verdana" panose="020B0604030504040204" pitchFamily="34" charset="0"/>
              </a:rPr>
              <a:t>Históricamente han “luchado” por los salarios</a:t>
            </a:r>
          </a:p>
          <a:p>
            <a:pPr lvl="1" eaLnBrk="1" hangingPunct="1">
              <a:lnSpc>
                <a:spcPct val="90000"/>
              </a:lnSpc>
            </a:pPr>
            <a:r>
              <a:rPr lang="es-ES_tradnl" altLang="es-AR" sz="2400">
                <a:latin typeface="Verdana" panose="020B0604030504040204" pitchFamily="34" charset="0"/>
              </a:rPr>
              <a:t>No tienen renovación en su conducción</a:t>
            </a:r>
          </a:p>
          <a:p>
            <a:pPr lvl="1" eaLnBrk="1" hangingPunct="1">
              <a:lnSpc>
                <a:spcPct val="90000"/>
              </a:lnSpc>
            </a:pPr>
            <a:r>
              <a:rPr lang="es-ES_tradnl" altLang="es-AR" sz="2400">
                <a:latin typeface="Verdana" panose="020B0604030504040204" pitchFamily="34" charset="0"/>
              </a:rPr>
              <a:t>Casi nunca se han ocupado de las condiciones y medio ambiente de trabajo</a:t>
            </a:r>
          </a:p>
          <a:p>
            <a:pPr lvl="1" eaLnBrk="1" hangingPunct="1">
              <a:lnSpc>
                <a:spcPct val="90000"/>
              </a:lnSpc>
            </a:pPr>
            <a:r>
              <a:rPr lang="es-ES_tradnl" altLang="es-AR" sz="2400">
                <a:latin typeface="Verdana" panose="020B0604030504040204" pitchFamily="34" charset="0"/>
              </a:rPr>
              <a:t>Los C.C.T tienen cláusulas anacrónicas (litro de leche, tarea peligrosa, altas calorías, insalubridad, etc.)</a:t>
            </a:r>
          </a:p>
          <a:p>
            <a:pPr lvl="1" eaLnBrk="1" hangingPunct="1">
              <a:lnSpc>
                <a:spcPct val="90000"/>
              </a:lnSpc>
            </a:pPr>
            <a:r>
              <a:rPr lang="es-ES_tradnl" altLang="es-AR" sz="2400">
                <a:latin typeface="Verdana" panose="020B0604030504040204" pitchFamily="34" charset="0"/>
              </a:rPr>
              <a:t>Pocos tienen áreas de HyS</a:t>
            </a:r>
          </a:p>
          <a:p>
            <a:pPr lvl="1" eaLnBrk="1" hangingPunct="1">
              <a:lnSpc>
                <a:spcPct val="90000"/>
              </a:lnSpc>
              <a:buFontTx/>
              <a:buNone/>
            </a:pPr>
            <a:endParaRPr lang="es-ES" altLang="es-AR" sz="240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dissolve">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dissolve">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dissolve">
                                      <p:cBhvr>
                                        <p:cTn id="17" dur="500"/>
                                        <p:tgtEl>
                                          <p:spTgt spid="34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dissolve">
                                      <p:cBhvr>
                                        <p:cTn id="22" dur="500"/>
                                        <p:tgtEl>
                                          <p:spTgt spid="348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dissolve">
                                      <p:cBhvr>
                                        <p:cTn id="27" dur="500"/>
                                        <p:tgtEl>
                                          <p:spTgt spid="348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4819">
                                            <p:txEl>
                                              <p:pRg st="5" end="5"/>
                                            </p:txEl>
                                          </p:spTgt>
                                        </p:tgtEl>
                                        <p:attrNameLst>
                                          <p:attrName>style.visibility</p:attrName>
                                        </p:attrNameLst>
                                      </p:cBhvr>
                                      <p:to>
                                        <p:strVal val="visible"/>
                                      </p:to>
                                    </p:set>
                                    <p:animEffect transition="in" filter="dissolve">
                                      <p:cBhvr>
                                        <p:cTn id="32" dur="5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bldLvl="4"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99D8F60-73C5-41B0-80F5-ADBDC828F587}"/>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Sindicatos</a:t>
            </a:r>
            <a:endParaRPr lang="es-ES" altLang="es-AR">
              <a:latin typeface="Verdana" panose="020B0604030504040204" pitchFamily="34" charset="0"/>
            </a:endParaRPr>
          </a:p>
        </p:txBody>
      </p:sp>
      <p:sp>
        <p:nvSpPr>
          <p:cNvPr id="35843" name="Rectangle 3">
            <a:extLst>
              <a:ext uri="{FF2B5EF4-FFF2-40B4-BE49-F238E27FC236}">
                <a16:creationId xmlns:a16="http://schemas.microsoft.com/office/drawing/2014/main" id="{54137039-BD49-4C17-9674-35EF1FA4842A}"/>
              </a:ext>
            </a:extLst>
          </p:cNvPr>
          <p:cNvSpPr>
            <a:spLocks noGrp="1" noChangeArrowheads="1"/>
          </p:cNvSpPr>
          <p:nvPr>
            <p:ph type="body" idx="1"/>
          </p:nvPr>
        </p:nvSpPr>
        <p:spPr/>
        <p:txBody>
          <a:bodyPr/>
          <a:lstStyle/>
          <a:p>
            <a:pPr eaLnBrk="1" hangingPunct="1"/>
            <a:r>
              <a:rPr lang="es-ES_tradnl" altLang="es-AR" sz="2800">
                <a:latin typeface="Verdana" panose="020B0604030504040204" pitchFamily="34" charset="0"/>
              </a:rPr>
              <a:t>Excusas más habituales:</a:t>
            </a:r>
          </a:p>
          <a:p>
            <a:pPr lvl="1" eaLnBrk="1" hangingPunct="1"/>
            <a:r>
              <a:rPr lang="es-ES_tradnl" altLang="es-AR" sz="2400">
                <a:latin typeface="Verdana" panose="020B0604030504040204" pitchFamily="34" charset="0"/>
              </a:rPr>
              <a:t>Luchamos por un salario digno</a:t>
            </a:r>
          </a:p>
          <a:p>
            <a:pPr lvl="1" eaLnBrk="1" hangingPunct="1"/>
            <a:r>
              <a:rPr lang="es-ES_tradnl" altLang="es-AR" sz="2400">
                <a:latin typeface="Verdana" panose="020B0604030504040204" pitchFamily="34" charset="0"/>
              </a:rPr>
              <a:t>Vamos a denunciar esto ante la OIT</a:t>
            </a:r>
          </a:p>
          <a:p>
            <a:pPr lvl="1" eaLnBrk="1" hangingPunct="1"/>
            <a:r>
              <a:rPr lang="es-ES_tradnl" altLang="es-AR" sz="2400">
                <a:latin typeface="Verdana" panose="020B0604030504040204" pitchFamily="34" charset="0"/>
              </a:rPr>
              <a:t>Vivimos apagando incendios </a:t>
            </a:r>
          </a:p>
          <a:p>
            <a:pPr lvl="1" eaLnBrk="1" hangingPunct="1"/>
            <a:r>
              <a:rPr lang="es-ES_tradnl" altLang="es-AR" sz="2400">
                <a:latin typeface="Verdana" panose="020B0604030504040204" pitchFamily="34" charset="0"/>
              </a:rPr>
              <a:t>El gobierno se hace el desentendido</a:t>
            </a:r>
          </a:p>
          <a:p>
            <a:pPr lvl="1" eaLnBrk="1" hangingPunct="1"/>
            <a:r>
              <a:rPr lang="es-ES_tradnl" altLang="es-AR" sz="2400">
                <a:latin typeface="Verdana" panose="020B0604030504040204" pitchFamily="34" charset="0"/>
              </a:rPr>
              <a:t>Hay que bajar el desempleo</a:t>
            </a:r>
          </a:p>
          <a:p>
            <a:pPr lvl="1" eaLnBrk="1" hangingPunct="1"/>
            <a:r>
              <a:rPr lang="es-ES_tradnl" altLang="es-AR" sz="2400">
                <a:latin typeface="Verdana" panose="020B0604030504040204" pitchFamily="34" charset="0"/>
              </a:rPr>
              <a:t>Las empresas miran para otro lado</a:t>
            </a:r>
          </a:p>
          <a:p>
            <a:pPr lvl="1" eaLnBrk="1" hangingPunct="1"/>
            <a:r>
              <a:rPr lang="es-ES_tradnl" altLang="es-AR" sz="2400">
                <a:latin typeface="Verdana" panose="020B0604030504040204" pitchFamily="34" charset="0"/>
              </a:rPr>
              <a:t>Hay que negociar esto en los convenios colectivos de trabajo</a:t>
            </a:r>
            <a:endParaRPr lang="es-ES" altLang="es-AR"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slide(fromBottom)">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slide(fromBottom)">
                                      <p:cBhvr>
                                        <p:cTn id="12" dur="5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slide(fromBottom)">
                                      <p:cBhvr>
                                        <p:cTn id="17" dur="500"/>
                                        <p:tgtEl>
                                          <p:spTgt spid="358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slide(fromBottom)">
                                      <p:cBhvr>
                                        <p:cTn id="22" dur="500"/>
                                        <p:tgtEl>
                                          <p:spTgt spid="358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slide(fromBottom)">
                                      <p:cBhvr>
                                        <p:cTn id="27" dur="500"/>
                                        <p:tgtEl>
                                          <p:spTgt spid="358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5843">
                                            <p:txEl>
                                              <p:pRg st="5" end="5"/>
                                            </p:txEl>
                                          </p:spTgt>
                                        </p:tgtEl>
                                        <p:attrNameLst>
                                          <p:attrName>style.visibility</p:attrName>
                                        </p:attrNameLst>
                                      </p:cBhvr>
                                      <p:to>
                                        <p:strVal val="visible"/>
                                      </p:to>
                                    </p:set>
                                    <p:animEffect transition="in" filter="slide(fromBottom)">
                                      <p:cBhvr>
                                        <p:cTn id="32" dur="500"/>
                                        <p:tgtEl>
                                          <p:spTgt spid="358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5843">
                                            <p:txEl>
                                              <p:pRg st="6" end="6"/>
                                            </p:txEl>
                                          </p:spTgt>
                                        </p:tgtEl>
                                        <p:attrNameLst>
                                          <p:attrName>style.visibility</p:attrName>
                                        </p:attrNameLst>
                                      </p:cBhvr>
                                      <p:to>
                                        <p:strVal val="visible"/>
                                      </p:to>
                                    </p:set>
                                    <p:animEffect transition="in" filter="slide(fromBottom)">
                                      <p:cBhvr>
                                        <p:cTn id="37" dur="500"/>
                                        <p:tgtEl>
                                          <p:spTgt spid="3584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5843">
                                            <p:txEl>
                                              <p:pRg st="7" end="7"/>
                                            </p:txEl>
                                          </p:spTgt>
                                        </p:tgtEl>
                                        <p:attrNameLst>
                                          <p:attrName>style.visibility</p:attrName>
                                        </p:attrNameLst>
                                      </p:cBhvr>
                                      <p:to>
                                        <p:strVal val="visible"/>
                                      </p:to>
                                    </p:set>
                                    <p:animEffect transition="in" filter="slide(fromBottom)">
                                      <p:cBhvr>
                                        <p:cTn id="42" dur="500"/>
                                        <p:tgtEl>
                                          <p:spTgt spid="35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3"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F71A24F-4831-4668-A92A-CF333EEF2569}"/>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Aseguradoras de Riesgos del Trabajo (ART´s)</a:t>
            </a:r>
            <a:endParaRPr lang="es-ES" altLang="es-AR">
              <a:latin typeface="Verdana" panose="020B0604030504040204" pitchFamily="34" charset="0"/>
            </a:endParaRPr>
          </a:p>
        </p:txBody>
      </p:sp>
      <p:pic>
        <p:nvPicPr>
          <p:cNvPr id="194572" name="Picture 12" descr="portadaPte">
            <a:extLst>
              <a:ext uri="{FF2B5EF4-FFF2-40B4-BE49-F238E27FC236}">
                <a16:creationId xmlns:a16="http://schemas.microsoft.com/office/drawing/2014/main" id="{D480E7BA-57FF-436A-8B73-E76FCE800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572000"/>
            <a:ext cx="2667000"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74" name="Picture 14" descr="lgbiancosublux_om2">
            <a:extLst>
              <a:ext uri="{FF2B5EF4-FFF2-40B4-BE49-F238E27FC236}">
                <a16:creationId xmlns:a16="http://schemas.microsoft.com/office/drawing/2014/main" id="{D6CFFA7F-8014-404C-9A35-04961F71C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267200"/>
            <a:ext cx="24384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76" name="Picture 16" descr="Liberty-Mutual">
            <a:extLst>
              <a:ext uri="{FF2B5EF4-FFF2-40B4-BE49-F238E27FC236}">
                <a16:creationId xmlns:a16="http://schemas.microsoft.com/office/drawing/2014/main" id="{B018ED27-94B0-4A0C-AE9C-15B365C1D1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4384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78" name="Picture 18" descr="qbe">
            <a:extLst>
              <a:ext uri="{FF2B5EF4-FFF2-40B4-BE49-F238E27FC236}">
                <a16:creationId xmlns:a16="http://schemas.microsoft.com/office/drawing/2014/main" id="{A0C083A4-2F96-47F5-8BCD-7426E347A6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286000"/>
            <a:ext cx="20574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194572"/>
                                        </p:tgtEl>
                                        <p:attrNameLst>
                                          <p:attrName>style.visibility</p:attrName>
                                        </p:attrNameLst>
                                      </p:cBhvr>
                                      <p:to>
                                        <p:strVal val="visible"/>
                                      </p:to>
                                    </p:set>
                                    <p:anim calcmode="lin" valueType="num">
                                      <p:cBhvr additive="base">
                                        <p:cTn id="7" dur="500" fill="hold"/>
                                        <p:tgtEl>
                                          <p:spTgt spid="194572"/>
                                        </p:tgtEl>
                                        <p:attrNameLst>
                                          <p:attrName>ppt_x</p:attrName>
                                        </p:attrNameLst>
                                      </p:cBhvr>
                                      <p:tavLst>
                                        <p:tav tm="0">
                                          <p:val>
                                            <p:strVal val="0-#ppt_w/2"/>
                                          </p:val>
                                        </p:tav>
                                        <p:tav tm="100000">
                                          <p:val>
                                            <p:strVal val="#ppt_x"/>
                                          </p:val>
                                        </p:tav>
                                      </p:tavLst>
                                    </p:anim>
                                    <p:anim calcmode="lin" valueType="num">
                                      <p:cBhvr additive="base">
                                        <p:cTn id="8" dur="500" fill="hold"/>
                                        <p:tgtEl>
                                          <p:spTgt spid="1945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194574"/>
                                        </p:tgtEl>
                                        <p:attrNameLst>
                                          <p:attrName>style.visibility</p:attrName>
                                        </p:attrNameLst>
                                      </p:cBhvr>
                                      <p:to>
                                        <p:strVal val="visible"/>
                                      </p:to>
                                    </p:set>
                                    <p:anim calcmode="lin" valueType="num">
                                      <p:cBhvr additive="base">
                                        <p:cTn id="13" dur="500" fill="hold"/>
                                        <p:tgtEl>
                                          <p:spTgt spid="194574"/>
                                        </p:tgtEl>
                                        <p:attrNameLst>
                                          <p:attrName>ppt_x</p:attrName>
                                        </p:attrNameLst>
                                      </p:cBhvr>
                                      <p:tavLst>
                                        <p:tav tm="0">
                                          <p:val>
                                            <p:strVal val="1+#ppt_w/2"/>
                                          </p:val>
                                        </p:tav>
                                        <p:tav tm="100000">
                                          <p:val>
                                            <p:strVal val="#ppt_x"/>
                                          </p:val>
                                        </p:tav>
                                      </p:tavLst>
                                    </p:anim>
                                    <p:anim calcmode="lin" valueType="num">
                                      <p:cBhvr additive="base">
                                        <p:cTn id="14" dur="500" fill="hold"/>
                                        <p:tgtEl>
                                          <p:spTgt spid="19457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nodeType="clickEffect">
                                  <p:stCondLst>
                                    <p:cond delay="0"/>
                                  </p:stCondLst>
                                  <p:childTnLst>
                                    <p:set>
                                      <p:cBhvr>
                                        <p:cTn id="18" dur="1" fill="hold">
                                          <p:stCondLst>
                                            <p:cond delay="0"/>
                                          </p:stCondLst>
                                        </p:cTn>
                                        <p:tgtEl>
                                          <p:spTgt spid="194576"/>
                                        </p:tgtEl>
                                        <p:attrNameLst>
                                          <p:attrName>style.visibility</p:attrName>
                                        </p:attrNameLst>
                                      </p:cBhvr>
                                      <p:to>
                                        <p:strVal val="visible"/>
                                      </p:to>
                                    </p:set>
                                    <p:anim calcmode="lin" valueType="num">
                                      <p:cBhvr additive="base">
                                        <p:cTn id="19" dur="500" fill="hold"/>
                                        <p:tgtEl>
                                          <p:spTgt spid="194576"/>
                                        </p:tgtEl>
                                        <p:attrNameLst>
                                          <p:attrName>ppt_x</p:attrName>
                                        </p:attrNameLst>
                                      </p:cBhvr>
                                      <p:tavLst>
                                        <p:tav tm="0">
                                          <p:val>
                                            <p:strVal val="0-#ppt_w/2"/>
                                          </p:val>
                                        </p:tav>
                                        <p:tav tm="100000">
                                          <p:val>
                                            <p:strVal val="#ppt_x"/>
                                          </p:val>
                                        </p:tav>
                                      </p:tavLst>
                                    </p:anim>
                                    <p:anim calcmode="lin" valueType="num">
                                      <p:cBhvr additive="base">
                                        <p:cTn id="20" dur="500" fill="hold"/>
                                        <p:tgtEl>
                                          <p:spTgt spid="194576"/>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nodeType="clickEffect">
                                  <p:stCondLst>
                                    <p:cond delay="0"/>
                                  </p:stCondLst>
                                  <p:childTnLst>
                                    <p:set>
                                      <p:cBhvr>
                                        <p:cTn id="24" dur="1" fill="hold">
                                          <p:stCondLst>
                                            <p:cond delay="0"/>
                                          </p:stCondLst>
                                        </p:cTn>
                                        <p:tgtEl>
                                          <p:spTgt spid="194578"/>
                                        </p:tgtEl>
                                        <p:attrNameLst>
                                          <p:attrName>style.visibility</p:attrName>
                                        </p:attrNameLst>
                                      </p:cBhvr>
                                      <p:to>
                                        <p:strVal val="visible"/>
                                      </p:to>
                                    </p:set>
                                    <p:anim calcmode="lin" valueType="num">
                                      <p:cBhvr additive="base">
                                        <p:cTn id="25" dur="500" fill="hold"/>
                                        <p:tgtEl>
                                          <p:spTgt spid="194578"/>
                                        </p:tgtEl>
                                        <p:attrNameLst>
                                          <p:attrName>ppt_x</p:attrName>
                                        </p:attrNameLst>
                                      </p:cBhvr>
                                      <p:tavLst>
                                        <p:tav tm="0">
                                          <p:val>
                                            <p:strVal val="1+#ppt_w/2"/>
                                          </p:val>
                                        </p:tav>
                                        <p:tav tm="100000">
                                          <p:val>
                                            <p:strVal val="#ppt_x"/>
                                          </p:val>
                                        </p:tav>
                                      </p:tavLst>
                                    </p:anim>
                                    <p:anim calcmode="lin" valueType="num">
                                      <p:cBhvr additive="base">
                                        <p:cTn id="26" dur="500" fill="hold"/>
                                        <p:tgtEl>
                                          <p:spTgt spid="1945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5A9D2D7-CCA2-4D39-8312-F108B05AE999}"/>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Los Actores Sociales y sus características</a:t>
            </a:r>
            <a:endParaRPr lang="es-ES" altLang="es-AR">
              <a:latin typeface="Verdana" panose="020B0604030504040204" pitchFamily="34" charset="0"/>
            </a:endParaRPr>
          </a:p>
        </p:txBody>
      </p:sp>
      <p:sp>
        <p:nvSpPr>
          <p:cNvPr id="36867" name="Rectangle 3">
            <a:extLst>
              <a:ext uri="{FF2B5EF4-FFF2-40B4-BE49-F238E27FC236}">
                <a16:creationId xmlns:a16="http://schemas.microsoft.com/office/drawing/2014/main" id="{36B917B5-5FCE-4297-B7AE-0CC6C6EFC87E}"/>
              </a:ext>
            </a:extLst>
          </p:cNvPr>
          <p:cNvSpPr>
            <a:spLocks noGrp="1" noChangeArrowheads="1"/>
          </p:cNvSpPr>
          <p:nvPr>
            <p:ph type="body" idx="1"/>
          </p:nvPr>
        </p:nvSpPr>
        <p:spPr>
          <a:xfrm>
            <a:off x="685800" y="2057400"/>
            <a:ext cx="7772400" cy="4495800"/>
          </a:xfrm>
        </p:spPr>
        <p:txBody>
          <a:bodyPr/>
          <a:lstStyle/>
          <a:p>
            <a:pPr eaLnBrk="1" hangingPunct="1">
              <a:lnSpc>
                <a:spcPct val="90000"/>
              </a:lnSpc>
            </a:pPr>
            <a:r>
              <a:rPr lang="es-ES_tradnl" altLang="es-AR" sz="2800">
                <a:latin typeface="Verdana" panose="020B0604030504040204" pitchFamily="34" charset="0"/>
              </a:rPr>
              <a:t>Aseguradoras de Riesgos del Trabajo:</a:t>
            </a:r>
          </a:p>
          <a:p>
            <a:pPr lvl="1" eaLnBrk="1" hangingPunct="1">
              <a:lnSpc>
                <a:spcPct val="90000"/>
              </a:lnSpc>
            </a:pPr>
            <a:r>
              <a:rPr lang="es-ES_tradnl" altLang="es-AR" sz="2400">
                <a:latin typeface="Verdana" panose="020B0604030504040204" pitchFamily="34" charset="0"/>
              </a:rPr>
              <a:t>Es el actor más nuevo </a:t>
            </a:r>
          </a:p>
          <a:p>
            <a:pPr lvl="1" eaLnBrk="1" hangingPunct="1">
              <a:lnSpc>
                <a:spcPct val="90000"/>
              </a:lnSpc>
            </a:pPr>
            <a:r>
              <a:rPr lang="es-ES_tradnl" altLang="es-AR" sz="2400">
                <a:latin typeface="Verdana" panose="020B0604030504040204" pitchFamily="34" charset="0"/>
              </a:rPr>
              <a:t>Poco tiempo en el mercado de trabajo</a:t>
            </a:r>
          </a:p>
          <a:p>
            <a:pPr lvl="1" eaLnBrk="1" hangingPunct="1">
              <a:lnSpc>
                <a:spcPct val="90000"/>
              </a:lnSpc>
            </a:pPr>
            <a:r>
              <a:rPr lang="es-ES_tradnl" altLang="es-AR" sz="2400">
                <a:latin typeface="Verdana" panose="020B0604030504040204" pitchFamily="34" charset="0"/>
              </a:rPr>
              <a:t>Centran esfuerzos en las empresas con mayor cantidad de accidentes</a:t>
            </a:r>
          </a:p>
          <a:p>
            <a:pPr lvl="1" eaLnBrk="1" hangingPunct="1">
              <a:lnSpc>
                <a:spcPct val="90000"/>
              </a:lnSpc>
            </a:pPr>
            <a:r>
              <a:rPr lang="es-ES_tradnl" altLang="es-AR" sz="2400">
                <a:latin typeface="Verdana" panose="020B0604030504040204" pitchFamily="34" charset="0"/>
              </a:rPr>
              <a:t>Actualmente enfrentados con el Organismo de Control</a:t>
            </a:r>
          </a:p>
          <a:p>
            <a:pPr lvl="1" eaLnBrk="1" hangingPunct="1">
              <a:lnSpc>
                <a:spcPct val="90000"/>
              </a:lnSpc>
            </a:pPr>
            <a:r>
              <a:rPr lang="es-ES_tradnl" altLang="es-AR" sz="2400">
                <a:latin typeface="Verdana" panose="020B0604030504040204" pitchFamily="34" charset="0"/>
              </a:rPr>
              <a:t>No están representados en el Comité Tripartito</a:t>
            </a:r>
          </a:p>
          <a:p>
            <a:pPr lvl="1" eaLnBrk="1" hangingPunct="1">
              <a:lnSpc>
                <a:spcPct val="90000"/>
              </a:lnSpc>
            </a:pPr>
            <a:endParaRPr lang="es-ES_tradnl" altLang="es-AR" sz="240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p:cTn id="7" dur="1000" fill="hold"/>
                                        <p:tgtEl>
                                          <p:spTgt spid="36867"/>
                                        </p:tgtEl>
                                        <p:attrNameLst>
                                          <p:attrName>ppt_w</p:attrName>
                                        </p:attrNameLst>
                                      </p:cBhvr>
                                      <p:tavLst>
                                        <p:tav tm="0">
                                          <p:val>
                                            <p:fltVal val="0"/>
                                          </p:val>
                                        </p:tav>
                                        <p:tav tm="100000">
                                          <p:val>
                                            <p:strVal val="#ppt_w"/>
                                          </p:val>
                                        </p:tav>
                                      </p:tavLst>
                                    </p:anim>
                                    <p:anim calcmode="lin" valueType="num">
                                      <p:cBhvr>
                                        <p:cTn id="8" dur="1000" fill="hold"/>
                                        <p:tgtEl>
                                          <p:spTgt spid="36867"/>
                                        </p:tgtEl>
                                        <p:attrNameLst>
                                          <p:attrName>ppt_h</p:attrName>
                                        </p:attrNameLst>
                                      </p:cBhvr>
                                      <p:tavLst>
                                        <p:tav tm="0">
                                          <p:val>
                                            <p:fltVal val="0"/>
                                          </p:val>
                                        </p:tav>
                                        <p:tav tm="100000">
                                          <p:val>
                                            <p:strVal val="#ppt_h"/>
                                          </p:val>
                                        </p:tav>
                                      </p:tavLst>
                                    </p:anim>
                                    <p:anim calcmode="lin" valueType="num">
                                      <p:cBhvr>
                                        <p:cTn id="9" dur="1000" fill="hold"/>
                                        <p:tgtEl>
                                          <p:spTgt spid="3686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1026">
            <a:extLst>
              <a:ext uri="{FF2B5EF4-FFF2-40B4-BE49-F238E27FC236}">
                <a16:creationId xmlns:a16="http://schemas.microsoft.com/office/drawing/2014/main" id="{98F79952-698D-4107-81A6-CD6C42408643}"/>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Aseguradoras de Riesgos del Trabajo</a:t>
            </a:r>
            <a:endParaRPr lang="es-ES" altLang="es-AR">
              <a:latin typeface="Verdana" panose="020B0604030504040204" pitchFamily="34" charset="0"/>
            </a:endParaRPr>
          </a:p>
        </p:txBody>
      </p:sp>
      <p:sp>
        <p:nvSpPr>
          <p:cNvPr id="37891" name="Rectangle 1027">
            <a:extLst>
              <a:ext uri="{FF2B5EF4-FFF2-40B4-BE49-F238E27FC236}">
                <a16:creationId xmlns:a16="http://schemas.microsoft.com/office/drawing/2014/main" id="{AFACC8AA-E860-4650-9B6A-2A1F2F4168F5}"/>
              </a:ext>
            </a:extLst>
          </p:cNvPr>
          <p:cNvSpPr>
            <a:spLocks noGrp="1" noChangeArrowheads="1"/>
          </p:cNvSpPr>
          <p:nvPr>
            <p:ph type="body" idx="1"/>
          </p:nvPr>
        </p:nvSpPr>
        <p:spPr/>
        <p:txBody>
          <a:bodyPr/>
          <a:lstStyle/>
          <a:p>
            <a:pPr eaLnBrk="1" hangingPunct="1"/>
            <a:r>
              <a:rPr lang="es-ES_tradnl" altLang="es-AR" sz="2800">
                <a:latin typeface="Verdana" panose="020B0604030504040204" pitchFamily="34" charset="0"/>
              </a:rPr>
              <a:t>Excusas más habituales:</a:t>
            </a:r>
          </a:p>
          <a:p>
            <a:pPr lvl="1" eaLnBrk="1" hangingPunct="1"/>
            <a:r>
              <a:rPr lang="es-ES_tradnl" altLang="es-AR" sz="2400">
                <a:latin typeface="Verdana" panose="020B0604030504040204" pitchFamily="34" charset="0"/>
              </a:rPr>
              <a:t>Hay que afianzar el sistema</a:t>
            </a:r>
          </a:p>
          <a:p>
            <a:pPr lvl="1" eaLnBrk="1" hangingPunct="1"/>
            <a:r>
              <a:rPr lang="es-ES_tradnl" altLang="es-AR" sz="2400">
                <a:latin typeface="Verdana" panose="020B0604030504040204" pitchFamily="34" charset="0"/>
              </a:rPr>
              <a:t>Es responsabilidad de las empresas</a:t>
            </a:r>
          </a:p>
          <a:p>
            <a:pPr lvl="1" eaLnBrk="1" hangingPunct="1"/>
            <a:r>
              <a:rPr lang="es-ES_tradnl" altLang="es-AR" sz="2400">
                <a:latin typeface="Verdana" panose="020B0604030504040204" pitchFamily="34" charset="0"/>
              </a:rPr>
              <a:t>Hay que dar costos previsibles</a:t>
            </a:r>
          </a:p>
          <a:p>
            <a:pPr lvl="1" eaLnBrk="1" hangingPunct="1"/>
            <a:r>
              <a:rPr lang="es-ES_tradnl" altLang="es-AR" sz="2400">
                <a:latin typeface="Verdana" panose="020B0604030504040204" pitchFamily="34" charset="0"/>
              </a:rPr>
              <a:t>Es un objetivo de mediano y largo plazo</a:t>
            </a:r>
          </a:p>
          <a:p>
            <a:pPr lvl="1" eaLnBrk="1" hangingPunct="1"/>
            <a:r>
              <a:rPr lang="es-ES_tradnl" altLang="es-AR" sz="2400">
                <a:latin typeface="Verdana" panose="020B0604030504040204" pitchFamily="34" charset="0"/>
              </a:rPr>
              <a:t>El Estado no controla a las empresas</a:t>
            </a:r>
          </a:p>
          <a:p>
            <a:pPr lvl="1" eaLnBrk="1" hangingPunct="1"/>
            <a:r>
              <a:rPr lang="es-ES_tradnl" altLang="es-AR" sz="2400">
                <a:latin typeface="Verdana" panose="020B0604030504040204" pitchFamily="34" charset="0"/>
              </a:rPr>
              <a:t>Denunciamos los incumplimientos y no pasa nada</a:t>
            </a:r>
          </a:p>
          <a:p>
            <a:pPr lvl="1" eaLnBrk="1" hangingPunct="1"/>
            <a:r>
              <a:rPr lang="es-ES_tradnl" altLang="es-AR" sz="2400">
                <a:latin typeface="Verdana" panose="020B0604030504040204" pitchFamily="34" charset="0"/>
              </a:rPr>
              <a:t>Las tarifas no alcanzan</a:t>
            </a:r>
            <a:endParaRPr lang="es-ES" altLang="es-AR"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p:cTn id="7" dur="5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8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p:cTn id="13" dur="500" fill="hold"/>
                                        <p:tgtEl>
                                          <p:spTgt spid="3789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789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p:cTn id="19" dur="5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789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p:cTn id="25" dur="500" fill="hold"/>
                                        <p:tgtEl>
                                          <p:spTgt spid="3789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789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7891">
                                            <p:txEl>
                                              <p:pRg st="4" end="4"/>
                                            </p:txEl>
                                          </p:spTgt>
                                        </p:tgtEl>
                                        <p:attrNameLst>
                                          <p:attrName>style.visibility</p:attrName>
                                        </p:attrNameLst>
                                      </p:cBhvr>
                                      <p:to>
                                        <p:strVal val="visible"/>
                                      </p:to>
                                    </p:set>
                                    <p:anim calcmode="lin" valueType="num">
                                      <p:cBhvr>
                                        <p:cTn id="31" dur="500" fill="hold"/>
                                        <p:tgtEl>
                                          <p:spTgt spid="3789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789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7891">
                                            <p:txEl>
                                              <p:pRg st="5" end="5"/>
                                            </p:txEl>
                                          </p:spTgt>
                                        </p:tgtEl>
                                        <p:attrNameLst>
                                          <p:attrName>style.visibility</p:attrName>
                                        </p:attrNameLst>
                                      </p:cBhvr>
                                      <p:to>
                                        <p:strVal val="visible"/>
                                      </p:to>
                                    </p:set>
                                    <p:anim calcmode="lin" valueType="num">
                                      <p:cBhvr>
                                        <p:cTn id="37" dur="500" fill="hold"/>
                                        <p:tgtEl>
                                          <p:spTgt spid="37891">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7891">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7891">
                                            <p:txEl>
                                              <p:pRg st="6" end="6"/>
                                            </p:txEl>
                                          </p:spTgt>
                                        </p:tgtEl>
                                        <p:attrNameLst>
                                          <p:attrName>style.visibility</p:attrName>
                                        </p:attrNameLst>
                                      </p:cBhvr>
                                      <p:to>
                                        <p:strVal val="visible"/>
                                      </p:to>
                                    </p:set>
                                    <p:anim calcmode="lin" valueType="num">
                                      <p:cBhvr>
                                        <p:cTn id="43" dur="500" fill="hold"/>
                                        <p:tgtEl>
                                          <p:spTgt spid="37891">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7891">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7891">
                                            <p:txEl>
                                              <p:pRg st="7" end="7"/>
                                            </p:txEl>
                                          </p:spTgt>
                                        </p:tgtEl>
                                        <p:attrNameLst>
                                          <p:attrName>style.visibility</p:attrName>
                                        </p:attrNameLst>
                                      </p:cBhvr>
                                      <p:to>
                                        <p:strVal val="visible"/>
                                      </p:to>
                                    </p:set>
                                    <p:anim calcmode="lin" valueType="num">
                                      <p:cBhvr>
                                        <p:cTn id="49" dur="500" fill="hold"/>
                                        <p:tgtEl>
                                          <p:spTgt spid="37891">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7891">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4"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a:extLst>
              <a:ext uri="{FF2B5EF4-FFF2-40B4-BE49-F238E27FC236}">
                <a16:creationId xmlns:a16="http://schemas.microsoft.com/office/drawing/2014/main" id="{920658EE-45FD-4419-A3F8-4966D68540DF}"/>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El Trabajador</a:t>
            </a:r>
            <a:endParaRPr lang="es-ES" altLang="es-AR">
              <a:latin typeface="Verdana" panose="020B0604030504040204" pitchFamily="34" charset="0"/>
            </a:endParaRPr>
          </a:p>
        </p:txBody>
      </p:sp>
      <p:pic>
        <p:nvPicPr>
          <p:cNvPr id="195588" name="Picture 1028" descr="**http%3A%2F%2Fwww">
            <a:extLst>
              <a:ext uri="{FF2B5EF4-FFF2-40B4-BE49-F238E27FC236}">
                <a16:creationId xmlns:a16="http://schemas.microsoft.com/office/drawing/2014/main" id="{C91E6EBA-628E-45BD-B59A-124F5F1A0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133600"/>
            <a:ext cx="28575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0" name="Picture 1030" descr="**http%3A%2F%2Fwww">
            <a:extLst>
              <a:ext uri="{FF2B5EF4-FFF2-40B4-BE49-F238E27FC236}">
                <a16:creationId xmlns:a16="http://schemas.microsoft.com/office/drawing/2014/main" id="{6A138975-D5D8-4EA3-BC56-23FA64D41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419600"/>
            <a:ext cx="27432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2" name="Picture 1032" descr="**http%3A%2F%2Fwww">
            <a:extLst>
              <a:ext uri="{FF2B5EF4-FFF2-40B4-BE49-F238E27FC236}">
                <a16:creationId xmlns:a16="http://schemas.microsoft.com/office/drawing/2014/main" id="{194A1ADC-7896-42DD-BAC3-44AEA41183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267200"/>
            <a:ext cx="3276600"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4" name="Picture 1034" descr="trabajadores2">
            <a:hlinkClick r:id="rId5"/>
            <a:extLst>
              <a:ext uri="{FF2B5EF4-FFF2-40B4-BE49-F238E27FC236}">
                <a16:creationId xmlns:a16="http://schemas.microsoft.com/office/drawing/2014/main" id="{E7DE2D11-EB8D-40EA-91E6-ACDFA1B086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209800"/>
            <a:ext cx="297180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nodeType="clickEffect">
                                  <p:stCondLst>
                                    <p:cond delay="0"/>
                                  </p:stCondLst>
                                  <p:childTnLst>
                                    <p:set>
                                      <p:cBhvr>
                                        <p:cTn id="6" dur="1" fill="hold">
                                          <p:stCondLst>
                                            <p:cond delay="0"/>
                                          </p:stCondLst>
                                        </p:cTn>
                                        <p:tgtEl>
                                          <p:spTgt spid="195588"/>
                                        </p:tgtEl>
                                        <p:attrNameLst>
                                          <p:attrName>style.visibility</p:attrName>
                                        </p:attrNameLst>
                                      </p:cBhvr>
                                      <p:to>
                                        <p:strVal val="visible"/>
                                      </p:to>
                                    </p:set>
                                    <p:animEffect transition="in" filter="randombar(vertical)">
                                      <p:cBhvr>
                                        <p:cTn id="7" dur="500"/>
                                        <p:tgtEl>
                                          <p:spTgt spid="1955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95590"/>
                                        </p:tgtEl>
                                        <p:attrNameLst>
                                          <p:attrName>style.visibility</p:attrName>
                                        </p:attrNameLst>
                                      </p:cBhvr>
                                      <p:to>
                                        <p:strVal val="visible"/>
                                      </p:to>
                                    </p:set>
                                    <p:animEffect transition="in" filter="checkerboard(across)">
                                      <p:cBhvr>
                                        <p:cTn id="12" dur="500"/>
                                        <p:tgtEl>
                                          <p:spTgt spid="1955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95592"/>
                                        </p:tgtEl>
                                        <p:attrNameLst>
                                          <p:attrName>style.visibility</p:attrName>
                                        </p:attrNameLst>
                                      </p:cBhvr>
                                      <p:to>
                                        <p:strVal val="visible"/>
                                      </p:to>
                                    </p:set>
                                    <p:animEffect transition="in" filter="blinds(horizontal)">
                                      <p:cBhvr>
                                        <p:cTn id="17" dur="500"/>
                                        <p:tgtEl>
                                          <p:spTgt spid="1955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95594"/>
                                        </p:tgtEl>
                                        <p:attrNameLst>
                                          <p:attrName>style.visibility</p:attrName>
                                        </p:attrNameLst>
                                      </p:cBhvr>
                                      <p:to>
                                        <p:strVal val="visible"/>
                                      </p:to>
                                    </p:set>
                                    <p:animEffect transition="in" filter="blinds(horizontal)">
                                      <p:cBhvr>
                                        <p:cTn id="22" dur="500"/>
                                        <p:tgtEl>
                                          <p:spTgt spid="195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447739C-DFC5-447D-94B8-A3A51908A3D6}"/>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Los Actores Sociales y sus características</a:t>
            </a:r>
            <a:endParaRPr lang="es-ES" altLang="es-AR">
              <a:latin typeface="Verdana" panose="020B0604030504040204" pitchFamily="34" charset="0"/>
            </a:endParaRPr>
          </a:p>
        </p:txBody>
      </p:sp>
      <p:sp>
        <p:nvSpPr>
          <p:cNvPr id="38915" name="Rectangle 3">
            <a:extLst>
              <a:ext uri="{FF2B5EF4-FFF2-40B4-BE49-F238E27FC236}">
                <a16:creationId xmlns:a16="http://schemas.microsoft.com/office/drawing/2014/main" id="{9DFD41B8-C9A6-4B27-876D-19E3D348CC89}"/>
              </a:ext>
            </a:extLst>
          </p:cNvPr>
          <p:cNvSpPr>
            <a:spLocks noGrp="1" noChangeArrowheads="1"/>
          </p:cNvSpPr>
          <p:nvPr>
            <p:ph type="body" idx="1"/>
          </p:nvPr>
        </p:nvSpPr>
        <p:spPr/>
        <p:txBody>
          <a:bodyPr/>
          <a:lstStyle/>
          <a:p>
            <a:pPr eaLnBrk="1" hangingPunct="1"/>
            <a:r>
              <a:rPr lang="es-ES_tradnl" altLang="es-AR">
                <a:latin typeface="Verdana" panose="020B0604030504040204" pitchFamily="34" charset="0"/>
              </a:rPr>
              <a:t>El Trabajador</a:t>
            </a:r>
          </a:p>
          <a:p>
            <a:pPr lvl="1" eaLnBrk="1" hangingPunct="1"/>
            <a:r>
              <a:rPr lang="es-ES_tradnl" altLang="es-AR">
                <a:latin typeface="Verdana" panose="020B0604030504040204" pitchFamily="34" charset="0"/>
              </a:rPr>
              <a:t>¿Quién lo considera?</a:t>
            </a:r>
          </a:p>
          <a:p>
            <a:pPr lvl="1" eaLnBrk="1" hangingPunct="1"/>
            <a:r>
              <a:rPr lang="es-ES_tradnl" altLang="es-AR">
                <a:latin typeface="Verdana" panose="020B0604030504040204" pitchFamily="34" charset="0"/>
              </a:rPr>
              <a:t>¿Le importa a alguien lo que piensa?</a:t>
            </a:r>
          </a:p>
          <a:p>
            <a:pPr lvl="1" eaLnBrk="1" hangingPunct="1"/>
            <a:r>
              <a:rPr lang="es-ES_tradnl" altLang="es-AR">
                <a:latin typeface="Verdana" panose="020B0604030504040204" pitchFamily="34" charset="0"/>
              </a:rPr>
              <a:t>¿Está bien representado?</a:t>
            </a:r>
          </a:p>
          <a:p>
            <a:pPr lvl="1" eaLnBrk="1" hangingPunct="1"/>
            <a:r>
              <a:rPr lang="es-ES_tradnl" altLang="es-AR">
                <a:latin typeface="Verdana" panose="020B0604030504040204" pitchFamily="34" charset="0"/>
              </a:rPr>
              <a:t>¿Qué opina de todo esto?</a:t>
            </a:r>
          </a:p>
          <a:p>
            <a:pPr lvl="1" eaLnBrk="1" hangingPunct="1"/>
            <a:r>
              <a:rPr lang="es-ES_tradnl" altLang="es-AR">
                <a:latin typeface="Verdana" panose="020B0604030504040204" pitchFamily="34" charset="0"/>
              </a:rPr>
              <a:t>¿Está conforme con las prestaciones del sistema o prefiere las anteriores?</a:t>
            </a:r>
            <a:endParaRPr lang="es-ES" altLang="es-AR">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5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9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p:cTn id="13" dur="500" fill="hold"/>
                                        <p:tgtEl>
                                          <p:spTgt spid="3891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891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p:cTn id="19" dur="500" fill="hold"/>
                                        <p:tgtEl>
                                          <p:spTgt spid="3891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891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p:cTn id="25" dur="500" fill="hold"/>
                                        <p:tgtEl>
                                          <p:spTgt spid="3891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891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p:cTn id="31" dur="500" fill="hold"/>
                                        <p:tgtEl>
                                          <p:spTgt spid="3891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891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8915">
                                            <p:txEl>
                                              <p:pRg st="5" end="5"/>
                                            </p:txEl>
                                          </p:spTgt>
                                        </p:tgtEl>
                                        <p:attrNameLst>
                                          <p:attrName>style.visibility</p:attrName>
                                        </p:attrNameLst>
                                      </p:cBhvr>
                                      <p:to>
                                        <p:strVal val="visible"/>
                                      </p:to>
                                    </p:set>
                                    <p:anim calcmode="lin" valueType="num">
                                      <p:cBhvr>
                                        <p:cTn id="37" dur="500" fill="hold"/>
                                        <p:tgtEl>
                                          <p:spTgt spid="3891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8915">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BFC79FE9-DDD4-487E-ABBE-D3B50C535241}"/>
              </a:ext>
            </a:extLst>
          </p:cNvPr>
          <p:cNvSpPr>
            <a:spLocks noGrp="1" noChangeArrowheads="1"/>
          </p:cNvSpPr>
          <p:nvPr>
            <p:ph type="ctrTitle"/>
          </p:nvPr>
        </p:nvSpPr>
        <p:spPr/>
        <p:txBody>
          <a:bodyPr/>
          <a:lstStyle/>
          <a:p>
            <a:pPr eaLnBrk="1" hangingPunct="1"/>
            <a:r>
              <a:rPr lang="es-ES_tradnl" altLang="es-AR">
                <a:latin typeface="Verdana" panose="020B0604030504040204" pitchFamily="34" charset="0"/>
              </a:rPr>
              <a:t>Un Poco de Historia</a:t>
            </a:r>
            <a:endParaRPr lang="es-ES" altLang="es-AR">
              <a:latin typeface="Verdana" panose="020B0604030504040204" pitchFamily="34" charset="0"/>
            </a:endParaRPr>
          </a:p>
        </p:txBody>
      </p:sp>
      <p:sp>
        <p:nvSpPr>
          <p:cNvPr id="7171" name="Rectangle 1027">
            <a:extLst>
              <a:ext uri="{FF2B5EF4-FFF2-40B4-BE49-F238E27FC236}">
                <a16:creationId xmlns:a16="http://schemas.microsoft.com/office/drawing/2014/main" id="{52CFB73D-597E-4CE1-9F3E-F38EE0FFB7A1}"/>
              </a:ext>
            </a:extLst>
          </p:cNvPr>
          <p:cNvSpPr>
            <a:spLocks noGrp="1" noChangeArrowheads="1"/>
          </p:cNvSpPr>
          <p:nvPr>
            <p:ph type="subTitle" idx="1"/>
          </p:nvPr>
        </p:nvSpPr>
        <p:spPr>
          <a:xfrm>
            <a:off x="1371600" y="3124200"/>
            <a:ext cx="6400800" cy="990600"/>
          </a:xfrm>
        </p:spPr>
        <p:txBody>
          <a:bodyPr/>
          <a:lstStyle/>
          <a:p>
            <a:pPr eaLnBrk="1" hangingPunct="1"/>
            <a:r>
              <a:rPr lang="es-ES_tradnl" altLang="es-AR" sz="4000" i="1">
                <a:latin typeface="Verdana" panose="020B0604030504040204" pitchFamily="34" charset="0"/>
              </a:rPr>
              <a:t>Años 1915 - 1970</a:t>
            </a:r>
            <a:endParaRPr lang="es-ES" altLang="es-AR" sz="4000" i="1">
              <a:latin typeface="Verdana" panose="020B0604030504040204" pitchFamily="34" charset="0"/>
            </a:endParaRPr>
          </a:p>
        </p:txBody>
      </p:sp>
      <p:pic>
        <p:nvPicPr>
          <p:cNvPr id="7172" name="Picture 1028" descr="sge-nuevo2">
            <a:extLst>
              <a:ext uri="{FF2B5EF4-FFF2-40B4-BE49-F238E27FC236}">
                <a16:creationId xmlns:a16="http://schemas.microsoft.com/office/drawing/2014/main" id="{2CC5082E-6FC2-435F-AEBA-848F71572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5200" y="6310313"/>
            <a:ext cx="5588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29" descr="Imagen del Palacio del Congreso ">
            <a:extLst>
              <a:ext uri="{FF2B5EF4-FFF2-40B4-BE49-F238E27FC236}">
                <a16:creationId xmlns:a16="http://schemas.microsoft.com/office/drawing/2014/main" id="{A826F3FD-D2DD-4BC5-B7EF-81BF75993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022725"/>
            <a:ext cx="45720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1030">
            <a:extLst>
              <a:ext uri="{FF2B5EF4-FFF2-40B4-BE49-F238E27FC236}">
                <a16:creationId xmlns:a16="http://schemas.microsoft.com/office/drawing/2014/main" id="{AAF3A374-1CF4-43D0-AA52-7CF3E5EC737F}"/>
              </a:ext>
            </a:extLst>
          </p:cNvPr>
          <p:cNvSpPr>
            <a:spLocks noChangeArrowheads="1"/>
          </p:cNvSpPr>
          <p:nvPr/>
        </p:nvSpPr>
        <p:spPr bwMode="auto">
          <a:xfrm>
            <a:off x="2286000" y="201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endParaRPr lang="es-AR" altLang="es-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7B1F7C6-F7DA-4FBE-80F1-32107261B740}"/>
              </a:ext>
            </a:extLst>
          </p:cNvPr>
          <p:cNvSpPr>
            <a:spLocks noGrp="1" noChangeArrowheads="1"/>
          </p:cNvSpPr>
          <p:nvPr>
            <p:ph type="ctrTitle"/>
          </p:nvPr>
        </p:nvSpPr>
        <p:spPr/>
        <p:txBody>
          <a:bodyPr/>
          <a:lstStyle/>
          <a:p>
            <a:pPr eaLnBrk="1" hangingPunct="1"/>
            <a:r>
              <a:rPr lang="es-ES_tradnl" altLang="es-AR" sz="4000">
                <a:latin typeface="Verdana" panose="020B0604030504040204" pitchFamily="34" charset="0"/>
              </a:rPr>
              <a:t>Accidentes de Trabajo y Enfermedades Profesionales</a:t>
            </a:r>
            <a:endParaRPr lang="es-ES" altLang="es-AR" sz="4000">
              <a:latin typeface="Verdana" panose="020B0604030504040204" pitchFamily="34" charset="0"/>
            </a:endParaRPr>
          </a:p>
        </p:txBody>
      </p:sp>
      <p:sp>
        <p:nvSpPr>
          <p:cNvPr id="34819" name="Rectangle 3">
            <a:extLst>
              <a:ext uri="{FF2B5EF4-FFF2-40B4-BE49-F238E27FC236}">
                <a16:creationId xmlns:a16="http://schemas.microsoft.com/office/drawing/2014/main" id="{43F6305C-EACD-4EE4-89CD-495B6EC3F40D}"/>
              </a:ext>
            </a:extLst>
          </p:cNvPr>
          <p:cNvSpPr>
            <a:spLocks noGrp="1" noChangeArrowheads="1"/>
          </p:cNvSpPr>
          <p:nvPr>
            <p:ph type="subTitle" idx="1"/>
          </p:nvPr>
        </p:nvSpPr>
        <p:spPr/>
        <p:txBody>
          <a:bodyPr/>
          <a:lstStyle/>
          <a:p>
            <a:pPr eaLnBrk="1" hangingPunct="1"/>
            <a:r>
              <a:rPr lang="es-ES_tradnl" altLang="es-AR" i="1">
                <a:latin typeface="Verdana" panose="020B0604030504040204" pitchFamily="34" charset="0"/>
              </a:rPr>
              <a:t>4 – Obligaciones y Derechos de los Actores Sociales</a:t>
            </a:r>
            <a:endParaRPr lang="es-ES" altLang="es-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050">
            <a:extLst>
              <a:ext uri="{FF2B5EF4-FFF2-40B4-BE49-F238E27FC236}">
                <a16:creationId xmlns:a16="http://schemas.microsoft.com/office/drawing/2014/main" id="{228D227E-454B-4958-8DD3-18F3FBE4C219}"/>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Obligaciones y Derechos de las ART´s</a:t>
            </a:r>
            <a:endParaRPr lang="es-ES" altLang="es-AR" sz="4000">
              <a:latin typeface="Verdana" panose="020B0604030504040204" pitchFamily="34" charset="0"/>
            </a:endParaRPr>
          </a:p>
        </p:txBody>
      </p:sp>
      <p:sp>
        <p:nvSpPr>
          <p:cNvPr id="76803" name="Rectangle 2051">
            <a:extLst>
              <a:ext uri="{FF2B5EF4-FFF2-40B4-BE49-F238E27FC236}">
                <a16:creationId xmlns:a16="http://schemas.microsoft.com/office/drawing/2014/main" id="{4AA6CAE2-4FAD-4301-B9CB-EA64576AEBE3}"/>
              </a:ext>
            </a:extLst>
          </p:cNvPr>
          <p:cNvSpPr>
            <a:spLocks noGrp="1" noChangeArrowheads="1"/>
          </p:cNvSpPr>
          <p:nvPr>
            <p:ph type="body" idx="1"/>
          </p:nvPr>
        </p:nvSpPr>
        <p:spPr>
          <a:xfrm>
            <a:off x="685800" y="2057400"/>
            <a:ext cx="7772400" cy="4495800"/>
          </a:xfrm>
        </p:spPr>
        <p:txBody>
          <a:bodyPr/>
          <a:lstStyle/>
          <a:p>
            <a:pPr eaLnBrk="1" hangingPunct="1">
              <a:buFont typeface="Wingdings" panose="05000000000000000000" pitchFamily="2" charset="2"/>
              <a:buChar char="ü"/>
            </a:pPr>
            <a:r>
              <a:rPr lang="es-ES_tradnl" altLang="es-AR">
                <a:latin typeface="Verdana" panose="020B0604030504040204" pitchFamily="34" charset="0"/>
              </a:rPr>
              <a:t>Dec. Nº 170/96 – Título III</a:t>
            </a:r>
          </a:p>
          <a:p>
            <a:pPr eaLnBrk="1" hangingPunct="1">
              <a:buFont typeface="Wingdings" panose="05000000000000000000" pitchFamily="2" charset="2"/>
              <a:buChar char="ü"/>
            </a:pPr>
            <a:r>
              <a:rPr lang="es-ES_tradnl" altLang="es-AR">
                <a:solidFill>
                  <a:schemeClr val="accent1"/>
                </a:solidFill>
                <a:latin typeface="Verdana" panose="020B0604030504040204" pitchFamily="34" charset="0"/>
              </a:rPr>
              <a:t>ART´s</a:t>
            </a:r>
          </a:p>
          <a:p>
            <a:pPr lvl="1" eaLnBrk="1" hangingPunct="1">
              <a:buFont typeface="Wingdings" panose="05000000000000000000" pitchFamily="2" charset="2"/>
              <a:buChar char="Ø"/>
            </a:pPr>
            <a:r>
              <a:rPr lang="es-ES_tradnl" altLang="es-AR">
                <a:latin typeface="Verdana" panose="020B0604030504040204" pitchFamily="34" charset="0"/>
              </a:rPr>
              <a:t>Fijar libremente el régimen de alícuotas en base a las pautas de la SSN y SRT</a:t>
            </a:r>
          </a:p>
          <a:p>
            <a:pPr lvl="1" eaLnBrk="1" hangingPunct="1">
              <a:buFont typeface="Wingdings" panose="05000000000000000000" pitchFamily="2" charset="2"/>
              <a:buChar char="Ø"/>
            </a:pPr>
            <a:r>
              <a:rPr lang="es-ES" altLang="es-AR">
                <a:latin typeface="Verdana" panose="020B0604030504040204" pitchFamily="34" charset="0"/>
              </a:rPr>
              <a:t>Denunciar los incumplimientos de los empleadores ante la SRT dentro de los 30 días de constatados</a:t>
            </a:r>
          </a:p>
        </p:txBody>
      </p:sp>
      <p:sp>
        <p:nvSpPr>
          <p:cNvPr id="35844" name="Rectangle 2052">
            <a:extLst>
              <a:ext uri="{FF2B5EF4-FFF2-40B4-BE49-F238E27FC236}">
                <a16:creationId xmlns:a16="http://schemas.microsoft.com/office/drawing/2014/main" id="{D960019A-FFD8-439E-BAE7-BEBE0027BEFD}"/>
              </a:ext>
            </a:extLst>
          </p:cNvPr>
          <p:cNvSpPr>
            <a:spLocks noChangeArrowheads="1"/>
          </p:cNvSpPr>
          <p:nvPr/>
        </p:nvSpPr>
        <p:spPr bwMode="auto">
          <a:xfrm>
            <a:off x="0" y="3132138"/>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s-ES" altLang="es-AR" sz="900">
                <a:solidFill>
                  <a:srgbClr val="000000"/>
                </a:solidFill>
                <a:latin typeface="Verdana" panose="020B0604030504040204" pitchFamily="34" charset="0"/>
              </a:rPr>
              <a:t>Determinación de la existencia de riesgos y sus potenciales efectos sobre la salud de los trabajadores en el o los establecimientos del ámbito del contrato.</a:t>
            </a:r>
          </a:p>
          <a:p>
            <a:pPr>
              <a:spcBef>
                <a:spcPct val="0"/>
              </a:spcBef>
              <a:buClrTx/>
              <a:buFontTx/>
              <a:buNone/>
            </a:pPr>
            <a:endParaRPr lang="es-ES" altLang="es-AR"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p:cTn id="7" dur="500" fill="hold"/>
                                        <p:tgtEl>
                                          <p:spTgt spid="76803">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76803">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anim calcmode="lin" valueType="num">
                                      <p:cBhvr>
                                        <p:cTn id="13" dur="500" fill="hold"/>
                                        <p:tgtEl>
                                          <p:spTgt spid="76803">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76803">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76803">
                                            <p:txEl>
                                              <p:pRg st="2" end="2"/>
                                            </p:txEl>
                                          </p:spTgt>
                                        </p:tgtEl>
                                        <p:attrNameLst>
                                          <p:attrName>style.visibility</p:attrName>
                                        </p:attrNameLst>
                                      </p:cBhvr>
                                      <p:to>
                                        <p:strVal val="visible"/>
                                      </p:to>
                                    </p:set>
                                    <p:anim calcmode="lin" valueType="num">
                                      <p:cBhvr>
                                        <p:cTn id="19" dur="500" fill="hold"/>
                                        <p:tgtEl>
                                          <p:spTgt spid="76803">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76803">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76803">
                                            <p:txEl>
                                              <p:pRg st="3" end="3"/>
                                            </p:txEl>
                                          </p:spTgt>
                                        </p:tgtEl>
                                        <p:attrNameLst>
                                          <p:attrName>style.visibility</p:attrName>
                                        </p:attrNameLst>
                                      </p:cBhvr>
                                      <p:to>
                                        <p:strVal val="visible"/>
                                      </p:to>
                                    </p:set>
                                    <p:anim calcmode="lin" valueType="num">
                                      <p:cBhvr>
                                        <p:cTn id="25" dur="500" fill="hold"/>
                                        <p:tgtEl>
                                          <p:spTgt spid="76803">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76803">
                                            <p:txEl>
                                              <p:pRg st="3" end="3"/>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1026">
            <a:extLst>
              <a:ext uri="{FF2B5EF4-FFF2-40B4-BE49-F238E27FC236}">
                <a16:creationId xmlns:a16="http://schemas.microsoft.com/office/drawing/2014/main" id="{00B6BCB2-D34E-419A-A8A3-A68A9FFF53F0}"/>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Obligaciones y Derechos de las ART´s</a:t>
            </a:r>
            <a:endParaRPr lang="es-ES" altLang="es-AR" sz="4000">
              <a:latin typeface="Verdana" panose="020B0604030504040204" pitchFamily="34" charset="0"/>
            </a:endParaRPr>
          </a:p>
        </p:txBody>
      </p:sp>
      <p:sp>
        <p:nvSpPr>
          <p:cNvPr id="177155" name="Rectangle 1027">
            <a:extLst>
              <a:ext uri="{FF2B5EF4-FFF2-40B4-BE49-F238E27FC236}">
                <a16:creationId xmlns:a16="http://schemas.microsoft.com/office/drawing/2014/main" id="{268AD8C1-004A-43F6-AEB0-70BD7ACE8B78}"/>
              </a:ext>
            </a:extLst>
          </p:cNvPr>
          <p:cNvSpPr>
            <a:spLocks noGrp="1" noChangeArrowheads="1"/>
          </p:cNvSpPr>
          <p:nvPr>
            <p:ph type="body" idx="1"/>
          </p:nvPr>
        </p:nvSpPr>
        <p:spPr/>
        <p:txBody>
          <a:bodyPr/>
          <a:lstStyle/>
          <a:p>
            <a:pPr lvl="1" eaLnBrk="1" hangingPunct="1">
              <a:buFont typeface="Wingdings" panose="05000000000000000000" pitchFamily="2" charset="2"/>
              <a:buChar char="Ø"/>
            </a:pPr>
            <a:r>
              <a:rPr lang="es-ES" altLang="es-AR">
                <a:latin typeface="Verdana" panose="020B0604030504040204" pitchFamily="34" charset="0"/>
              </a:rPr>
              <a:t>Brindar asesoramiento y ofrecer asistencia técnica en:</a:t>
            </a:r>
          </a:p>
          <a:p>
            <a:pPr lvl="2" eaLnBrk="1" hangingPunct="1">
              <a:buFont typeface="Wingdings" panose="05000000000000000000" pitchFamily="2" charset="2"/>
              <a:buChar char="ü"/>
            </a:pPr>
            <a:r>
              <a:rPr lang="es-ES" altLang="es-AR" sz="2000">
                <a:latin typeface="Verdana" panose="020B0604030504040204" pitchFamily="34" charset="0"/>
              </a:rPr>
              <a:t>Determinación de la existencia de riesgos y sus potenciales efectos sobre la salud de los trabajadores en el o los establecimientos</a:t>
            </a:r>
          </a:p>
          <a:p>
            <a:pPr lvl="2" eaLnBrk="1" hangingPunct="1">
              <a:buFont typeface="Wingdings" panose="05000000000000000000" pitchFamily="2" charset="2"/>
              <a:buChar char="ü"/>
            </a:pPr>
            <a:r>
              <a:rPr lang="es-ES" altLang="es-AR" sz="2000">
                <a:latin typeface="Verdana" panose="020B0604030504040204" pitchFamily="34" charset="0"/>
              </a:rPr>
              <a:t>Normativa vigente en materia de higiene y seguridad en el trabajo</a:t>
            </a:r>
          </a:p>
          <a:p>
            <a:pPr lvl="2" eaLnBrk="1" hangingPunct="1">
              <a:buFont typeface="Wingdings" panose="05000000000000000000" pitchFamily="2" charset="2"/>
              <a:buChar char="ü"/>
            </a:pPr>
            <a:r>
              <a:rPr lang="es-ES" altLang="es-AR" sz="2000">
                <a:latin typeface="Verdana" panose="020B0604030504040204" pitchFamily="34" charset="0"/>
              </a:rPr>
              <a:t>Selección de elementos de protección personal.</a:t>
            </a:r>
          </a:p>
          <a:p>
            <a:pPr lvl="2" eaLnBrk="1" hangingPunct="1">
              <a:buFont typeface="Wingdings" panose="05000000000000000000" pitchFamily="2" charset="2"/>
              <a:buChar char="ü"/>
            </a:pPr>
            <a:r>
              <a:rPr lang="es-ES" altLang="es-AR" sz="2000">
                <a:latin typeface="Verdana" panose="020B0604030504040204" pitchFamily="34" charset="0"/>
              </a:rPr>
              <a:t>Suministro de información relacionada a la seguridad en el empleo de productos químicos y biológicos.</a:t>
            </a:r>
          </a:p>
          <a:p>
            <a:pPr lvl="2" eaLnBrk="1" hangingPunct="1">
              <a:buFontTx/>
              <a:buNone/>
            </a:pPr>
            <a:endParaRPr lang="es-ES" altLang="es-AR"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checkerboard(across)">
                                      <p:cBhvr>
                                        <p:cTn id="7" dur="500"/>
                                        <p:tgtEl>
                                          <p:spTgt spid="177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7155">
                                            <p:txEl>
                                              <p:pRg st="1" end="1"/>
                                            </p:txEl>
                                          </p:spTgt>
                                        </p:tgtEl>
                                        <p:attrNameLst>
                                          <p:attrName>style.visibility</p:attrName>
                                        </p:attrNameLst>
                                      </p:cBhvr>
                                      <p:to>
                                        <p:strVal val="visible"/>
                                      </p:to>
                                    </p:set>
                                    <p:animEffect transition="in" filter="checkerboard(across)">
                                      <p:cBhvr>
                                        <p:cTn id="12" dur="500"/>
                                        <p:tgtEl>
                                          <p:spTgt spid="177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7155">
                                            <p:txEl>
                                              <p:pRg st="2" end="2"/>
                                            </p:txEl>
                                          </p:spTgt>
                                        </p:tgtEl>
                                        <p:attrNameLst>
                                          <p:attrName>style.visibility</p:attrName>
                                        </p:attrNameLst>
                                      </p:cBhvr>
                                      <p:to>
                                        <p:strVal val="visible"/>
                                      </p:to>
                                    </p:set>
                                    <p:animEffect transition="in" filter="checkerboard(across)">
                                      <p:cBhvr>
                                        <p:cTn id="17" dur="500"/>
                                        <p:tgtEl>
                                          <p:spTgt spid="1771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7155">
                                            <p:txEl>
                                              <p:pRg st="3" end="3"/>
                                            </p:txEl>
                                          </p:spTgt>
                                        </p:tgtEl>
                                        <p:attrNameLst>
                                          <p:attrName>style.visibility</p:attrName>
                                        </p:attrNameLst>
                                      </p:cBhvr>
                                      <p:to>
                                        <p:strVal val="visible"/>
                                      </p:to>
                                    </p:set>
                                    <p:animEffect transition="in" filter="checkerboard(across)">
                                      <p:cBhvr>
                                        <p:cTn id="22" dur="500"/>
                                        <p:tgtEl>
                                          <p:spTgt spid="1771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77155">
                                            <p:txEl>
                                              <p:pRg st="4" end="4"/>
                                            </p:txEl>
                                          </p:spTgt>
                                        </p:tgtEl>
                                        <p:attrNameLst>
                                          <p:attrName>style.visibility</p:attrName>
                                        </p:attrNameLst>
                                      </p:cBhvr>
                                      <p:to>
                                        <p:strVal val="visible"/>
                                      </p:to>
                                    </p:set>
                                    <p:animEffect transition="in" filter="checkerboard(across)">
                                      <p:cBhvr>
                                        <p:cTn id="27" dur="500"/>
                                        <p:tgtEl>
                                          <p:spTgt spid="177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bldLvl="4"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B7697AC-BA32-4A2A-8938-6BD171E96C5D}"/>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Obligaciones y Derechos de las ART´s</a:t>
            </a:r>
            <a:endParaRPr lang="es-ES" altLang="es-AR" sz="4000">
              <a:latin typeface="Verdana" panose="020B0604030504040204" pitchFamily="34" charset="0"/>
            </a:endParaRPr>
          </a:p>
        </p:txBody>
      </p:sp>
      <p:sp>
        <p:nvSpPr>
          <p:cNvPr id="77827" name="Rectangle 3">
            <a:extLst>
              <a:ext uri="{FF2B5EF4-FFF2-40B4-BE49-F238E27FC236}">
                <a16:creationId xmlns:a16="http://schemas.microsoft.com/office/drawing/2014/main" id="{A6BA9B1C-E0FC-4498-80BA-008EEA582134}"/>
              </a:ext>
            </a:extLst>
          </p:cNvPr>
          <p:cNvSpPr>
            <a:spLocks noGrp="1" noChangeArrowheads="1"/>
          </p:cNvSpPr>
          <p:nvPr>
            <p:ph type="body" idx="1"/>
          </p:nvPr>
        </p:nvSpPr>
        <p:spPr/>
        <p:txBody>
          <a:bodyPr/>
          <a:lstStyle/>
          <a:p>
            <a:pPr eaLnBrk="1" hangingPunct="1">
              <a:buFont typeface="Wingdings" panose="05000000000000000000" pitchFamily="2" charset="2"/>
              <a:buChar char="Ø"/>
            </a:pPr>
            <a:r>
              <a:rPr lang="es-ES" altLang="es-AR" sz="2800">
                <a:latin typeface="Verdana" panose="020B0604030504040204" pitchFamily="34" charset="0"/>
              </a:rPr>
              <a:t>Actividades permanentes de prevención y control (CyMAT)</a:t>
            </a:r>
          </a:p>
          <a:p>
            <a:pPr lvl="2" eaLnBrk="1" hangingPunct="1"/>
            <a:r>
              <a:rPr lang="es-ES" altLang="es-AR">
                <a:latin typeface="Verdana" panose="020B0604030504040204" pitchFamily="34" charset="0"/>
              </a:rPr>
              <a:t>Brindar capacitación a los trabajadores en técnicas de prevención de riesgos.</a:t>
            </a:r>
          </a:p>
          <a:p>
            <a:pPr lvl="2" eaLnBrk="1" hangingPunct="1"/>
            <a:r>
              <a:rPr lang="es-ES" altLang="es-AR">
                <a:latin typeface="Verdana" panose="020B0604030504040204" pitchFamily="34" charset="0"/>
              </a:rPr>
              <a:t>Promover la integración de comisiones paritarias de riesgos del trabajo y colaborar en su capacitación.</a:t>
            </a:r>
          </a:p>
          <a:p>
            <a:pPr lvl="2" eaLnBrk="1" hangingPunct="1">
              <a:buFontTx/>
              <a:buNone/>
            </a:pPr>
            <a:endParaRPr lang="es-ES" altLang="es-AR">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p:cTn id="7" dur="500" fill="hold"/>
                                        <p:tgtEl>
                                          <p:spTgt spid="778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78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p:cTn id="13" dur="500" fill="hold"/>
                                        <p:tgtEl>
                                          <p:spTgt spid="778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782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 calcmode="lin" valueType="num">
                                      <p:cBhvr>
                                        <p:cTn id="19" dur="500" fill="hold"/>
                                        <p:tgtEl>
                                          <p:spTgt spid="778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782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bldLvl="4"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3A1B9A5-184C-4C36-83BE-14B1802EF5FC}"/>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Obligaciones y Derechos de las ART´s</a:t>
            </a:r>
            <a:endParaRPr lang="es-ES" altLang="es-AR" sz="4000">
              <a:latin typeface="Verdana" panose="020B0604030504040204" pitchFamily="34" charset="0"/>
            </a:endParaRPr>
          </a:p>
        </p:txBody>
      </p:sp>
      <p:sp>
        <p:nvSpPr>
          <p:cNvPr id="78851" name="Rectangle 3">
            <a:extLst>
              <a:ext uri="{FF2B5EF4-FFF2-40B4-BE49-F238E27FC236}">
                <a16:creationId xmlns:a16="http://schemas.microsoft.com/office/drawing/2014/main" id="{150AA7F1-51E3-4510-8E5A-DFF94589EC11}"/>
              </a:ext>
            </a:extLst>
          </p:cNvPr>
          <p:cNvSpPr>
            <a:spLocks noGrp="1" noChangeArrowheads="1"/>
          </p:cNvSpPr>
          <p:nvPr>
            <p:ph type="body" idx="1"/>
          </p:nvPr>
        </p:nvSpPr>
        <p:spPr/>
        <p:txBody>
          <a:bodyPr/>
          <a:lstStyle/>
          <a:p>
            <a:pPr lvl="2" eaLnBrk="1" hangingPunct="1">
              <a:lnSpc>
                <a:spcPct val="90000"/>
              </a:lnSpc>
            </a:pPr>
            <a:r>
              <a:rPr lang="es-ES" altLang="es-AR" sz="2000">
                <a:latin typeface="Verdana" panose="020B0604030504040204" pitchFamily="34" charset="0"/>
              </a:rPr>
              <a:t>Informar al empleador y a los trabajadores sobre el sistema de prevención establecido en la Ley sobre Riesgos del Trabajo y el presente decreto, en particular sobre los derechos y deberes de cada una de las partes</a:t>
            </a:r>
            <a:r>
              <a:rPr lang="es-ES" altLang="es-AR" sz="2000">
                <a:solidFill>
                  <a:srgbClr val="000000"/>
                </a:solidFill>
                <a:latin typeface="Verdana" panose="020B0604030504040204" pitchFamily="34" charset="0"/>
              </a:rPr>
              <a:t>.</a:t>
            </a:r>
          </a:p>
          <a:p>
            <a:pPr lvl="2" eaLnBrk="1" hangingPunct="1">
              <a:lnSpc>
                <a:spcPct val="90000"/>
              </a:lnSpc>
            </a:pPr>
            <a:r>
              <a:rPr lang="es-ES" altLang="es-AR" sz="2000">
                <a:latin typeface="Verdana" panose="020B0604030504040204" pitchFamily="34" charset="0"/>
              </a:rPr>
              <a:t>Colaborar en las investigaciones y acciones de promoción de la prevención que desarrolle la Superintendencia de Riesgos del Trabajo</a:t>
            </a:r>
            <a:r>
              <a:rPr lang="es-ES" altLang="es-AR" sz="1800">
                <a:latin typeface="Verdana" panose="020B0604030504040204" pitchFamily="34" charset="0"/>
              </a:rPr>
              <a:t>.</a:t>
            </a:r>
          </a:p>
          <a:p>
            <a:pPr lvl="2" eaLnBrk="1" hangingPunct="1">
              <a:lnSpc>
                <a:spcPct val="90000"/>
              </a:lnSpc>
            </a:pPr>
            <a:r>
              <a:rPr lang="es-ES" altLang="es-AR" sz="2000">
                <a:latin typeface="Verdana" panose="020B0604030504040204" pitchFamily="34" charset="0"/>
              </a:rPr>
              <a:t>La capacitación brindada por la aseguradora deberá realizarse en el domicilio del empleador o del establecimiento en su caso, salvo acuerdo en contrario. Las fechas y horarios de capacitación serán acordados con el empleador.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barn(inHorizontal)">
                                      <p:cBhvr>
                                        <p:cTn id="7" dur="500"/>
                                        <p:tgtEl>
                                          <p:spTgt spid="78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barn(inHorizontal)">
                                      <p:cBhvr>
                                        <p:cTn id="12" dur="500"/>
                                        <p:tgtEl>
                                          <p:spTgt spid="78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Effect transition="in" filter="barn(inHorizontal)">
                                      <p:cBhvr>
                                        <p:cTn id="17" dur="500"/>
                                        <p:tgtEl>
                                          <p:spTgt spid="788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bldLvl="4"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E5331F2-7422-4FE0-B883-2419BF9FC2E5}"/>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Obligaciones y Derechos de las ART´s</a:t>
            </a:r>
            <a:endParaRPr lang="es-ES" altLang="es-AR" sz="4000">
              <a:latin typeface="Verdana" panose="020B0604030504040204" pitchFamily="34" charset="0"/>
            </a:endParaRPr>
          </a:p>
        </p:txBody>
      </p:sp>
      <p:sp>
        <p:nvSpPr>
          <p:cNvPr id="79875" name="Rectangle 3">
            <a:extLst>
              <a:ext uri="{FF2B5EF4-FFF2-40B4-BE49-F238E27FC236}">
                <a16:creationId xmlns:a16="http://schemas.microsoft.com/office/drawing/2014/main" id="{443358EB-0342-4D04-B939-3140D62B83E1}"/>
              </a:ext>
            </a:extLst>
          </p:cNvPr>
          <p:cNvSpPr>
            <a:spLocks noGrp="1" noChangeArrowheads="1"/>
          </p:cNvSpPr>
          <p:nvPr>
            <p:ph type="body" idx="1"/>
          </p:nvPr>
        </p:nvSpPr>
        <p:spPr/>
        <p:txBody>
          <a:bodyPr/>
          <a:lstStyle/>
          <a:p>
            <a:pPr lvl="2" eaLnBrk="1" hangingPunct="1"/>
            <a:r>
              <a:rPr lang="es-ES" altLang="es-AR" sz="2000">
                <a:latin typeface="Verdana" panose="020B0604030504040204" pitchFamily="34" charset="0"/>
              </a:rPr>
              <a:t>Participarán en las comisiones del Instituto Racionalizador Argentino de Materiales (IRAM) que traten temas de higiene y seguridad en el trabajo</a:t>
            </a:r>
            <a:r>
              <a:rPr lang="es-ES" altLang="es-AR" sz="2000">
                <a:solidFill>
                  <a:srgbClr val="000000"/>
                </a:solidFill>
                <a:latin typeface="Verdana" panose="020B0604030504040204" pitchFamily="34" charset="0"/>
              </a:rPr>
              <a:t>.</a:t>
            </a:r>
          </a:p>
          <a:p>
            <a:pPr lvl="2" eaLnBrk="1" hangingPunct="1"/>
            <a:r>
              <a:rPr lang="es-ES" altLang="es-AR" sz="2000">
                <a:latin typeface="Verdana" panose="020B0604030504040204" pitchFamily="34" charset="0"/>
              </a:rPr>
              <a:t>Informar a los interesados la red de establecimientos para la atención médica y hospitalaria, así como los cambios en las materias consideradas en el inciso que se reglamenta de la Ley sobre Riesgos del Trabajo y el presente artículo, que se encuentren previstos o sometidos a consideración de la Superintendencia de Riesgos del Trabajo.</a:t>
            </a:r>
            <a:endParaRPr lang="es-ES" altLang="es-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bldLvl="4"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99E2F76-C5D9-428B-A809-2A64DA2A8627}"/>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Obligaciones y Derechos de las ART´s</a:t>
            </a:r>
            <a:endParaRPr lang="es-ES" altLang="es-AR" sz="4000">
              <a:latin typeface="Verdana" panose="020B0604030504040204" pitchFamily="34" charset="0"/>
            </a:endParaRPr>
          </a:p>
        </p:txBody>
      </p:sp>
      <p:sp>
        <p:nvSpPr>
          <p:cNvPr id="80899" name="Rectangle 3">
            <a:extLst>
              <a:ext uri="{FF2B5EF4-FFF2-40B4-BE49-F238E27FC236}">
                <a16:creationId xmlns:a16="http://schemas.microsoft.com/office/drawing/2014/main" id="{B18E2AE3-D713-403B-83F9-1C3A4560DD26}"/>
              </a:ext>
            </a:extLst>
          </p:cNvPr>
          <p:cNvSpPr>
            <a:spLocks noGrp="1" noChangeArrowheads="1"/>
          </p:cNvSpPr>
          <p:nvPr>
            <p:ph type="body" idx="1"/>
          </p:nvPr>
        </p:nvSpPr>
        <p:spPr/>
        <p:txBody>
          <a:bodyPr/>
          <a:lstStyle/>
          <a:p>
            <a:pPr lvl="2" eaLnBrk="1" hangingPunct="1"/>
            <a:r>
              <a:rPr lang="es-ES" altLang="es-AR" sz="2000">
                <a:latin typeface="Verdana" panose="020B0604030504040204" pitchFamily="34" charset="0"/>
              </a:rPr>
              <a:t>Realizar exámenes médicos periódico a los trabajadores sometidos a agentes de riesgos y los exámenes de egreso (estos últimos optativos)</a:t>
            </a:r>
          </a:p>
          <a:p>
            <a:pPr lvl="2" eaLnBrk="1" hangingPunct="1"/>
            <a:r>
              <a:rPr lang="es-ES" altLang="es-AR" sz="2000">
                <a:latin typeface="Verdana" panose="020B0604030504040204" pitchFamily="34" charset="0"/>
              </a:rPr>
              <a:t>Prohibición: Realizar exámenes psicofísicos a los trabajadores con carácter previo a la contratación implica también la prohibición de exigir la previa exhibición de los exámenes preexistentes. Sin perjuicio de ello, las aseguradoras podrán requerir información acerca del grado de cumplimiento de esta obligación legal.</a:t>
            </a:r>
          </a:p>
          <a:p>
            <a:pPr lvl="2" eaLnBrk="1" hangingPunct="1"/>
            <a:r>
              <a:rPr lang="es-ES" altLang="es-AR" sz="2000">
                <a:latin typeface="Verdana" panose="020B0604030504040204" pitchFamily="34" charset="0"/>
              </a:rPr>
              <a:t>Cumplir toda obligación que establezca la Superintendencia de Riesgos del Trabajo</a:t>
            </a:r>
            <a:endParaRPr lang="es-ES" altLang="es-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wipe(down)">
                                      <p:cBhvr>
                                        <p:cTn id="7" dur="290">
                                          <p:stCondLst>
                                            <p:cond delay="0"/>
                                          </p:stCondLst>
                                        </p:cTn>
                                        <p:tgtEl>
                                          <p:spTgt spid="80899">
                                            <p:txEl>
                                              <p:pRg st="0" end="0"/>
                                            </p:txEl>
                                          </p:spTgt>
                                        </p:tgtEl>
                                      </p:cBhvr>
                                    </p:animEffect>
                                    <p:anim calcmode="lin" valueType="num">
                                      <p:cBhvr>
                                        <p:cTn id="8" dur="911" tmFilter="0,0; 0.14,0.36; 0.43,0.73; 0.71,0.91; 1.0,1.0">
                                          <p:stCondLst>
                                            <p:cond delay="0"/>
                                          </p:stCondLst>
                                        </p:cTn>
                                        <p:tgtEl>
                                          <p:spTgt spid="80899">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80899">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80899">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80899">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80899">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80899">
                                            <p:txEl>
                                              <p:pRg st="0" end="0"/>
                                            </p:txEl>
                                          </p:spTgt>
                                        </p:tgtEl>
                                      </p:cBhvr>
                                      <p:to x="100000" y="60000"/>
                                    </p:animScale>
                                    <p:animScale>
                                      <p:cBhvr>
                                        <p:cTn id="14" dur="83" decel="50000">
                                          <p:stCondLst>
                                            <p:cond delay="338"/>
                                          </p:stCondLst>
                                        </p:cTn>
                                        <p:tgtEl>
                                          <p:spTgt spid="80899">
                                            <p:txEl>
                                              <p:pRg st="0" end="0"/>
                                            </p:txEl>
                                          </p:spTgt>
                                        </p:tgtEl>
                                      </p:cBhvr>
                                      <p:to x="100000" y="100000"/>
                                    </p:animScale>
                                    <p:animScale>
                                      <p:cBhvr>
                                        <p:cTn id="15" dur="13">
                                          <p:stCondLst>
                                            <p:cond delay="656"/>
                                          </p:stCondLst>
                                        </p:cTn>
                                        <p:tgtEl>
                                          <p:spTgt spid="80899">
                                            <p:txEl>
                                              <p:pRg st="0" end="0"/>
                                            </p:txEl>
                                          </p:spTgt>
                                        </p:tgtEl>
                                      </p:cBhvr>
                                      <p:to x="100000" y="80000"/>
                                    </p:animScale>
                                    <p:animScale>
                                      <p:cBhvr>
                                        <p:cTn id="16" dur="83" decel="50000">
                                          <p:stCondLst>
                                            <p:cond delay="669"/>
                                          </p:stCondLst>
                                        </p:cTn>
                                        <p:tgtEl>
                                          <p:spTgt spid="80899">
                                            <p:txEl>
                                              <p:pRg st="0" end="0"/>
                                            </p:txEl>
                                          </p:spTgt>
                                        </p:tgtEl>
                                      </p:cBhvr>
                                      <p:to x="100000" y="100000"/>
                                    </p:animScale>
                                    <p:animScale>
                                      <p:cBhvr>
                                        <p:cTn id="17" dur="13">
                                          <p:stCondLst>
                                            <p:cond delay="821"/>
                                          </p:stCondLst>
                                        </p:cTn>
                                        <p:tgtEl>
                                          <p:spTgt spid="80899">
                                            <p:txEl>
                                              <p:pRg st="0" end="0"/>
                                            </p:txEl>
                                          </p:spTgt>
                                        </p:tgtEl>
                                      </p:cBhvr>
                                      <p:to x="100000" y="90000"/>
                                    </p:animScale>
                                    <p:animScale>
                                      <p:cBhvr>
                                        <p:cTn id="18" dur="83" decel="50000">
                                          <p:stCondLst>
                                            <p:cond delay="834"/>
                                          </p:stCondLst>
                                        </p:cTn>
                                        <p:tgtEl>
                                          <p:spTgt spid="80899">
                                            <p:txEl>
                                              <p:pRg st="0" end="0"/>
                                            </p:txEl>
                                          </p:spTgt>
                                        </p:tgtEl>
                                      </p:cBhvr>
                                      <p:to x="100000" y="100000"/>
                                    </p:animScale>
                                    <p:animScale>
                                      <p:cBhvr>
                                        <p:cTn id="19" dur="13">
                                          <p:stCondLst>
                                            <p:cond delay="904"/>
                                          </p:stCondLst>
                                        </p:cTn>
                                        <p:tgtEl>
                                          <p:spTgt spid="80899">
                                            <p:txEl>
                                              <p:pRg st="0" end="0"/>
                                            </p:txEl>
                                          </p:spTgt>
                                        </p:tgtEl>
                                      </p:cBhvr>
                                      <p:to x="100000" y="95000"/>
                                    </p:animScale>
                                    <p:animScale>
                                      <p:cBhvr>
                                        <p:cTn id="20" dur="83" decel="50000">
                                          <p:stCondLst>
                                            <p:cond delay="917"/>
                                          </p:stCondLst>
                                        </p:cTn>
                                        <p:tgtEl>
                                          <p:spTgt spid="80899">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0899">
                                            <p:txEl>
                                              <p:pRg st="1" end="1"/>
                                            </p:txEl>
                                          </p:spTgt>
                                        </p:tgtEl>
                                        <p:attrNameLst>
                                          <p:attrName>style.visibility</p:attrName>
                                        </p:attrNameLst>
                                      </p:cBhvr>
                                      <p:to>
                                        <p:strVal val="visible"/>
                                      </p:to>
                                    </p:set>
                                    <p:animEffect transition="in" filter="wipe(down)">
                                      <p:cBhvr>
                                        <p:cTn id="25" dur="290">
                                          <p:stCondLst>
                                            <p:cond delay="0"/>
                                          </p:stCondLst>
                                        </p:cTn>
                                        <p:tgtEl>
                                          <p:spTgt spid="80899">
                                            <p:txEl>
                                              <p:pRg st="1" end="1"/>
                                            </p:txEl>
                                          </p:spTgt>
                                        </p:tgtEl>
                                      </p:cBhvr>
                                    </p:animEffect>
                                    <p:anim calcmode="lin" valueType="num">
                                      <p:cBhvr>
                                        <p:cTn id="26" dur="911" tmFilter="0,0; 0.14,0.36; 0.43,0.73; 0.71,0.91; 1.0,1.0">
                                          <p:stCondLst>
                                            <p:cond delay="0"/>
                                          </p:stCondLst>
                                        </p:cTn>
                                        <p:tgtEl>
                                          <p:spTgt spid="80899">
                                            <p:txEl>
                                              <p:pRg st="1" end="1"/>
                                            </p:tx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80899">
                                            <p:txEl>
                                              <p:pRg st="1" end="1"/>
                                            </p:tx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80899">
                                            <p:txEl>
                                              <p:pRg st="1" end="1"/>
                                            </p:tx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80899">
                                            <p:txEl>
                                              <p:pRg st="1" end="1"/>
                                            </p:tx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80899">
                                            <p:txEl>
                                              <p:pRg st="1" end="1"/>
                                            </p:tx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80899">
                                            <p:txEl>
                                              <p:pRg st="1" end="1"/>
                                            </p:txEl>
                                          </p:spTgt>
                                        </p:tgtEl>
                                      </p:cBhvr>
                                      <p:to x="100000" y="60000"/>
                                    </p:animScale>
                                    <p:animScale>
                                      <p:cBhvr>
                                        <p:cTn id="32" dur="83" decel="50000">
                                          <p:stCondLst>
                                            <p:cond delay="338"/>
                                          </p:stCondLst>
                                        </p:cTn>
                                        <p:tgtEl>
                                          <p:spTgt spid="80899">
                                            <p:txEl>
                                              <p:pRg st="1" end="1"/>
                                            </p:txEl>
                                          </p:spTgt>
                                        </p:tgtEl>
                                      </p:cBhvr>
                                      <p:to x="100000" y="100000"/>
                                    </p:animScale>
                                    <p:animScale>
                                      <p:cBhvr>
                                        <p:cTn id="33" dur="13">
                                          <p:stCondLst>
                                            <p:cond delay="656"/>
                                          </p:stCondLst>
                                        </p:cTn>
                                        <p:tgtEl>
                                          <p:spTgt spid="80899">
                                            <p:txEl>
                                              <p:pRg st="1" end="1"/>
                                            </p:txEl>
                                          </p:spTgt>
                                        </p:tgtEl>
                                      </p:cBhvr>
                                      <p:to x="100000" y="80000"/>
                                    </p:animScale>
                                    <p:animScale>
                                      <p:cBhvr>
                                        <p:cTn id="34" dur="83" decel="50000">
                                          <p:stCondLst>
                                            <p:cond delay="669"/>
                                          </p:stCondLst>
                                        </p:cTn>
                                        <p:tgtEl>
                                          <p:spTgt spid="80899">
                                            <p:txEl>
                                              <p:pRg st="1" end="1"/>
                                            </p:txEl>
                                          </p:spTgt>
                                        </p:tgtEl>
                                      </p:cBhvr>
                                      <p:to x="100000" y="100000"/>
                                    </p:animScale>
                                    <p:animScale>
                                      <p:cBhvr>
                                        <p:cTn id="35" dur="13">
                                          <p:stCondLst>
                                            <p:cond delay="821"/>
                                          </p:stCondLst>
                                        </p:cTn>
                                        <p:tgtEl>
                                          <p:spTgt spid="80899">
                                            <p:txEl>
                                              <p:pRg st="1" end="1"/>
                                            </p:txEl>
                                          </p:spTgt>
                                        </p:tgtEl>
                                      </p:cBhvr>
                                      <p:to x="100000" y="90000"/>
                                    </p:animScale>
                                    <p:animScale>
                                      <p:cBhvr>
                                        <p:cTn id="36" dur="83" decel="50000">
                                          <p:stCondLst>
                                            <p:cond delay="834"/>
                                          </p:stCondLst>
                                        </p:cTn>
                                        <p:tgtEl>
                                          <p:spTgt spid="80899">
                                            <p:txEl>
                                              <p:pRg st="1" end="1"/>
                                            </p:txEl>
                                          </p:spTgt>
                                        </p:tgtEl>
                                      </p:cBhvr>
                                      <p:to x="100000" y="100000"/>
                                    </p:animScale>
                                    <p:animScale>
                                      <p:cBhvr>
                                        <p:cTn id="37" dur="13">
                                          <p:stCondLst>
                                            <p:cond delay="904"/>
                                          </p:stCondLst>
                                        </p:cTn>
                                        <p:tgtEl>
                                          <p:spTgt spid="80899">
                                            <p:txEl>
                                              <p:pRg st="1" end="1"/>
                                            </p:txEl>
                                          </p:spTgt>
                                        </p:tgtEl>
                                      </p:cBhvr>
                                      <p:to x="100000" y="95000"/>
                                    </p:animScale>
                                    <p:animScale>
                                      <p:cBhvr>
                                        <p:cTn id="38" dur="83" decel="50000">
                                          <p:stCondLst>
                                            <p:cond delay="917"/>
                                          </p:stCondLst>
                                        </p:cTn>
                                        <p:tgtEl>
                                          <p:spTgt spid="80899">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0899">
                                            <p:txEl>
                                              <p:pRg st="2" end="2"/>
                                            </p:txEl>
                                          </p:spTgt>
                                        </p:tgtEl>
                                        <p:attrNameLst>
                                          <p:attrName>style.visibility</p:attrName>
                                        </p:attrNameLst>
                                      </p:cBhvr>
                                      <p:to>
                                        <p:strVal val="visible"/>
                                      </p:to>
                                    </p:set>
                                    <p:animEffect transition="in" filter="wipe(down)">
                                      <p:cBhvr>
                                        <p:cTn id="43" dur="290">
                                          <p:stCondLst>
                                            <p:cond delay="0"/>
                                          </p:stCondLst>
                                        </p:cTn>
                                        <p:tgtEl>
                                          <p:spTgt spid="80899">
                                            <p:txEl>
                                              <p:pRg st="2" end="2"/>
                                            </p:txEl>
                                          </p:spTgt>
                                        </p:tgtEl>
                                      </p:cBhvr>
                                    </p:animEffect>
                                    <p:anim calcmode="lin" valueType="num">
                                      <p:cBhvr>
                                        <p:cTn id="44" dur="911" tmFilter="0,0; 0.14,0.36; 0.43,0.73; 0.71,0.91; 1.0,1.0">
                                          <p:stCondLst>
                                            <p:cond delay="0"/>
                                          </p:stCondLst>
                                        </p:cTn>
                                        <p:tgtEl>
                                          <p:spTgt spid="80899">
                                            <p:txEl>
                                              <p:pRg st="2" end="2"/>
                                            </p:txEl>
                                          </p:spTgt>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80899">
                                            <p:txEl>
                                              <p:pRg st="2" end="2"/>
                                            </p:txEl>
                                          </p:spTgt>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80899">
                                            <p:txEl>
                                              <p:pRg st="2" end="2"/>
                                            </p:txEl>
                                          </p:spTgt>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80899">
                                            <p:txEl>
                                              <p:pRg st="2" end="2"/>
                                            </p:txEl>
                                          </p:spTgt>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80899">
                                            <p:txEl>
                                              <p:pRg st="2" end="2"/>
                                            </p:txEl>
                                          </p:spTgt>
                                        </p:tgtEl>
                                        <p:attrNameLst>
                                          <p:attrName>ppt_y</p:attrName>
                                        </p:attrNameLst>
                                      </p:cBhvr>
                                      <p:tavLst>
                                        <p:tav tm="0" fmla="#ppt_y-sin(pi*$)/81">
                                          <p:val>
                                            <p:fltVal val="0"/>
                                          </p:val>
                                        </p:tav>
                                        <p:tav tm="100000">
                                          <p:val>
                                            <p:fltVal val="1"/>
                                          </p:val>
                                        </p:tav>
                                      </p:tavLst>
                                    </p:anim>
                                    <p:animScale>
                                      <p:cBhvr>
                                        <p:cTn id="49" dur="13">
                                          <p:stCondLst>
                                            <p:cond delay="325"/>
                                          </p:stCondLst>
                                        </p:cTn>
                                        <p:tgtEl>
                                          <p:spTgt spid="80899">
                                            <p:txEl>
                                              <p:pRg st="2" end="2"/>
                                            </p:txEl>
                                          </p:spTgt>
                                        </p:tgtEl>
                                      </p:cBhvr>
                                      <p:to x="100000" y="60000"/>
                                    </p:animScale>
                                    <p:animScale>
                                      <p:cBhvr>
                                        <p:cTn id="50" dur="83" decel="50000">
                                          <p:stCondLst>
                                            <p:cond delay="338"/>
                                          </p:stCondLst>
                                        </p:cTn>
                                        <p:tgtEl>
                                          <p:spTgt spid="80899">
                                            <p:txEl>
                                              <p:pRg st="2" end="2"/>
                                            </p:txEl>
                                          </p:spTgt>
                                        </p:tgtEl>
                                      </p:cBhvr>
                                      <p:to x="100000" y="100000"/>
                                    </p:animScale>
                                    <p:animScale>
                                      <p:cBhvr>
                                        <p:cTn id="51" dur="13">
                                          <p:stCondLst>
                                            <p:cond delay="656"/>
                                          </p:stCondLst>
                                        </p:cTn>
                                        <p:tgtEl>
                                          <p:spTgt spid="80899">
                                            <p:txEl>
                                              <p:pRg st="2" end="2"/>
                                            </p:txEl>
                                          </p:spTgt>
                                        </p:tgtEl>
                                      </p:cBhvr>
                                      <p:to x="100000" y="80000"/>
                                    </p:animScale>
                                    <p:animScale>
                                      <p:cBhvr>
                                        <p:cTn id="52" dur="83" decel="50000">
                                          <p:stCondLst>
                                            <p:cond delay="669"/>
                                          </p:stCondLst>
                                        </p:cTn>
                                        <p:tgtEl>
                                          <p:spTgt spid="80899">
                                            <p:txEl>
                                              <p:pRg st="2" end="2"/>
                                            </p:txEl>
                                          </p:spTgt>
                                        </p:tgtEl>
                                      </p:cBhvr>
                                      <p:to x="100000" y="100000"/>
                                    </p:animScale>
                                    <p:animScale>
                                      <p:cBhvr>
                                        <p:cTn id="53" dur="13">
                                          <p:stCondLst>
                                            <p:cond delay="821"/>
                                          </p:stCondLst>
                                        </p:cTn>
                                        <p:tgtEl>
                                          <p:spTgt spid="80899">
                                            <p:txEl>
                                              <p:pRg st="2" end="2"/>
                                            </p:txEl>
                                          </p:spTgt>
                                        </p:tgtEl>
                                      </p:cBhvr>
                                      <p:to x="100000" y="90000"/>
                                    </p:animScale>
                                    <p:animScale>
                                      <p:cBhvr>
                                        <p:cTn id="54" dur="83" decel="50000">
                                          <p:stCondLst>
                                            <p:cond delay="834"/>
                                          </p:stCondLst>
                                        </p:cTn>
                                        <p:tgtEl>
                                          <p:spTgt spid="80899">
                                            <p:txEl>
                                              <p:pRg st="2" end="2"/>
                                            </p:txEl>
                                          </p:spTgt>
                                        </p:tgtEl>
                                      </p:cBhvr>
                                      <p:to x="100000" y="100000"/>
                                    </p:animScale>
                                    <p:animScale>
                                      <p:cBhvr>
                                        <p:cTn id="55" dur="13">
                                          <p:stCondLst>
                                            <p:cond delay="904"/>
                                          </p:stCondLst>
                                        </p:cTn>
                                        <p:tgtEl>
                                          <p:spTgt spid="80899">
                                            <p:txEl>
                                              <p:pRg st="2" end="2"/>
                                            </p:txEl>
                                          </p:spTgt>
                                        </p:tgtEl>
                                      </p:cBhvr>
                                      <p:to x="100000" y="95000"/>
                                    </p:animScale>
                                    <p:animScale>
                                      <p:cBhvr>
                                        <p:cTn id="56" dur="83" decel="50000">
                                          <p:stCondLst>
                                            <p:cond delay="917"/>
                                          </p:stCondLst>
                                        </p:cTn>
                                        <p:tgtEl>
                                          <p:spTgt spid="80899">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5A15332-06C5-4948-BE7A-A2A66A8DB239}"/>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Obligaciones y Derechos de los Empleadores</a:t>
            </a:r>
            <a:endParaRPr lang="es-ES" altLang="es-AR" sz="4000">
              <a:latin typeface="Verdana" panose="020B0604030504040204" pitchFamily="34" charset="0"/>
            </a:endParaRPr>
          </a:p>
        </p:txBody>
      </p:sp>
      <p:sp>
        <p:nvSpPr>
          <p:cNvPr id="81923" name="Rectangle 3">
            <a:extLst>
              <a:ext uri="{FF2B5EF4-FFF2-40B4-BE49-F238E27FC236}">
                <a16:creationId xmlns:a16="http://schemas.microsoft.com/office/drawing/2014/main" id="{818AA994-DFF4-4774-AF14-B3B36DED8086}"/>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Char char="ü"/>
            </a:pPr>
            <a:r>
              <a:rPr lang="es-ES" altLang="es-AR" sz="2800">
                <a:solidFill>
                  <a:schemeClr val="accent1"/>
                </a:solidFill>
                <a:latin typeface="Verdana" panose="020B0604030504040204" pitchFamily="34" charset="0"/>
              </a:rPr>
              <a:t>EMPLEADORES:</a:t>
            </a:r>
          </a:p>
          <a:p>
            <a:pPr eaLnBrk="1" hangingPunct="1">
              <a:lnSpc>
                <a:spcPct val="90000"/>
              </a:lnSpc>
            </a:pPr>
            <a:r>
              <a:rPr lang="es-ES" altLang="es-AR" sz="2400">
                <a:latin typeface="Verdana" panose="020B0604030504040204" pitchFamily="34" charset="0"/>
              </a:rPr>
              <a:t>Permitir el ingreso a su establecimiento, dentro de los horarios de trabajo y sin necesidad de previa notificación, del personal destacado por las aseguradoras, cuando concurra en cumplimiento de las funciones previstas en la Ley sobre Riesgos del Trabajo y en el contrato de afiliación suscripto.</a:t>
            </a:r>
          </a:p>
          <a:p>
            <a:pPr eaLnBrk="1" hangingPunct="1">
              <a:lnSpc>
                <a:spcPct val="90000"/>
              </a:lnSpc>
            </a:pPr>
            <a:r>
              <a:rPr lang="es-ES" altLang="es-AR" sz="2400">
                <a:latin typeface="Verdana" panose="020B0604030504040204" pitchFamily="34" charset="0"/>
              </a:rPr>
              <a:t>Suministrar a las aseguradoras la información necesaria para evaluar, desarrollar y controlar el Plan de Mejoramiento.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dissolve">
                                      <p:cBhvr>
                                        <p:cTn id="7" dur="500"/>
                                        <p:tgtEl>
                                          <p:spTgt spid="81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dissolve">
                                      <p:cBhvr>
                                        <p:cTn id="12" dur="500"/>
                                        <p:tgtEl>
                                          <p:spTgt spid="819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dissolve">
                                      <p:cBhvr>
                                        <p:cTn id="17" dur="500"/>
                                        <p:tgtEl>
                                          <p:spTgt spid="81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bldLvl="3"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1026">
            <a:extLst>
              <a:ext uri="{FF2B5EF4-FFF2-40B4-BE49-F238E27FC236}">
                <a16:creationId xmlns:a16="http://schemas.microsoft.com/office/drawing/2014/main" id="{0225F2EE-FE30-49DA-8310-5740C63CF776}"/>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Obligaciones y Derechos de los Empleadores</a:t>
            </a:r>
            <a:endParaRPr lang="es-ES" altLang="es-AR" sz="4000">
              <a:latin typeface="Verdana" panose="020B0604030504040204" pitchFamily="34" charset="0"/>
            </a:endParaRPr>
          </a:p>
        </p:txBody>
      </p:sp>
      <p:sp>
        <p:nvSpPr>
          <p:cNvPr id="82947" name="Rectangle 1027">
            <a:extLst>
              <a:ext uri="{FF2B5EF4-FFF2-40B4-BE49-F238E27FC236}">
                <a16:creationId xmlns:a16="http://schemas.microsoft.com/office/drawing/2014/main" id="{81405A0C-6A16-4B58-A53C-EC61956DBFA8}"/>
              </a:ext>
            </a:extLst>
          </p:cNvPr>
          <p:cNvSpPr>
            <a:spLocks noGrp="1" noChangeArrowheads="1"/>
          </p:cNvSpPr>
          <p:nvPr>
            <p:ph type="body" idx="1"/>
          </p:nvPr>
        </p:nvSpPr>
        <p:spPr/>
        <p:txBody>
          <a:bodyPr/>
          <a:lstStyle/>
          <a:p>
            <a:pPr eaLnBrk="1" hangingPunct="1">
              <a:lnSpc>
                <a:spcPct val="90000"/>
              </a:lnSpc>
            </a:pPr>
            <a:r>
              <a:rPr lang="es-ES" altLang="es-AR" sz="2400">
                <a:latin typeface="Verdana" panose="020B0604030504040204" pitchFamily="34" charset="0"/>
              </a:rPr>
              <a:t>Cumplir el programa de capacitación acordado con la aseguradora.</a:t>
            </a:r>
          </a:p>
          <a:p>
            <a:pPr eaLnBrk="1" hangingPunct="1">
              <a:lnSpc>
                <a:spcPct val="90000"/>
              </a:lnSpc>
            </a:pPr>
            <a:r>
              <a:rPr lang="es-ES" altLang="es-AR" sz="2400">
                <a:latin typeface="Verdana" panose="020B0604030504040204" pitchFamily="34" charset="0"/>
              </a:rPr>
              <a:t>Poner en conocimiento de los trabajadores el Plan de Mejoramiento.</a:t>
            </a:r>
          </a:p>
          <a:p>
            <a:pPr eaLnBrk="1" hangingPunct="1">
              <a:lnSpc>
                <a:spcPct val="90000"/>
              </a:lnSpc>
            </a:pPr>
            <a:r>
              <a:rPr lang="es-ES" altLang="es-AR" sz="2400">
                <a:latin typeface="Verdana" panose="020B0604030504040204" pitchFamily="34" charset="0"/>
              </a:rPr>
              <a:t>Brindar adecuada capacitación a los trabajadores respecto de los riesgos inherentes a sus puestos de trabajo.</a:t>
            </a:r>
          </a:p>
          <a:p>
            <a:pPr eaLnBrk="1" hangingPunct="1">
              <a:lnSpc>
                <a:spcPct val="90000"/>
              </a:lnSpc>
            </a:pPr>
            <a:r>
              <a:rPr lang="es-ES" altLang="es-AR" sz="2400">
                <a:latin typeface="Verdana" panose="020B0604030504040204" pitchFamily="34" charset="0"/>
              </a:rPr>
              <a:t>Cumplir con los planes acordados con las aseguradoras y con las actividades programadas para prevenir los riesgos del trabajo.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 fill="hold"/>
                                        <p:tgtEl>
                                          <p:spTgt spid="8294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294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 calcmode="lin" valueType="num">
                                      <p:cBhvr additive="base">
                                        <p:cTn id="19" dur="500" fill="hold"/>
                                        <p:tgtEl>
                                          <p:spTgt spid="8294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294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82947">
                                            <p:txEl>
                                              <p:pRg st="3" end="3"/>
                                            </p:txEl>
                                          </p:spTgt>
                                        </p:tgtEl>
                                        <p:attrNameLst>
                                          <p:attrName>style.visibility</p:attrName>
                                        </p:attrNameLst>
                                      </p:cBhvr>
                                      <p:to>
                                        <p:strVal val="visible"/>
                                      </p:to>
                                    </p:set>
                                    <p:anim calcmode="lin" valueType="num">
                                      <p:cBhvr additive="base">
                                        <p:cTn id="25" dur="500" fill="hold"/>
                                        <p:tgtEl>
                                          <p:spTgt spid="8294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2947">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bldLvl="4"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26">
            <a:extLst>
              <a:ext uri="{FF2B5EF4-FFF2-40B4-BE49-F238E27FC236}">
                <a16:creationId xmlns:a16="http://schemas.microsoft.com/office/drawing/2014/main" id="{DD1F0E09-4CFD-4B80-ABC9-22F71DA7B4F8}"/>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Obligaciones y Derechos de los Empleadores</a:t>
            </a:r>
            <a:endParaRPr lang="es-ES" altLang="es-AR" sz="4000">
              <a:latin typeface="Verdana" panose="020B0604030504040204" pitchFamily="34" charset="0"/>
            </a:endParaRPr>
          </a:p>
        </p:txBody>
      </p:sp>
      <p:sp>
        <p:nvSpPr>
          <p:cNvPr id="83971" name="Rectangle 1027">
            <a:extLst>
              <a:ext uri="{FF2B5EF4-FFF2-40B4-BE49-F238E27FC236}">
                <a16:creationId xmlns:a16="http://schemas.microsoft.com/office/drawing/2014/main" id="{A9C9F70C-5EA6-468A-8B45-1A730A44BAB2}"/>
              </a:ext>
            </a:extLst>
          </p:cNvPr>
          <p:cNvSpPr>
            <a:spLocks noGrp="1" noChangeArrowheads="1"/>
          </p:cNvSpPr>
          <p:nvPr>
            <p:ph type="body" idx="1"/>
          </p:nvPr>
        </p:nvSpPr>
        <p:spPr/>
        <p:txBody>
          <a:bodyPr/>
          <a:lstStyle/>
          <a:p>
            <a:pPr eaLnBrk="1" hangingPunct="1"/>
            <a:r>
              <a:rPr lang="es-ES" altLang="es-AR" sz="2400">
                <a:latin typeface="Verdana" panose="020B0604030504040204" pitchFamily="34" charset="0"/>
              </a:rPr>
              <a:t>Proveer a la aseguradora toda la información que requiera a los fines de la determinación de un accidente de trabajo o de una enfermedad profesional.</a:t>
            </a:r>
          </a:p>
          <a:p>
            <a:pPr eaLnBrk="1" hangingPunct="1"/>
            <a:r>
              <a:rPr lang="es-ES" altLang="es-AR" sz="2400">
                <a:latin typeface="Verdana" panose="020B0604030504040204" pitchFamily="34" charset="0"/>
              </a:rPr>
              <a:t>Cumplir toda otra obligación que establezca la Superintendencia de Riesgos del Trabajo.</a:t>
            </a:r>
          </a:p>
          <a:p>
            <a:pPr eaLnBrk="1" hangingPunct="1"/>
            <a:r>
              <a:rPr lang="es-ES" altLang="es-AR" sz="2400">
                <a:latin typeface="Verdana" panose="020B0604030504040204" pitchFamily="34" charset="0"/>
              </a:rPr>
              <a:t>En caso de omisión o incumplimiento de la ART intimarla por 30 días y luego denunciarla ante la SRT</a:t>
            </a:r>
          </a:p>
          <a:p>
            <a:pPr eaLnBrk="1" hangingPunct="1"/>
            <a:endParaRPr lang="es-ES" altLang="es-AR" sz="240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 calcmode="lin" valueType="num">
                                      <p:cBhvr additive="base">
                                        <p:cTn id="13" dur="500" fill="hold"/>
                                        <p:tgtEl>
                                          <p:spTgt spid="839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397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83971">
                                            <p:txEl>
                                              <p:pRg st="2" end="2"/>
                                            </p:txEl>
                                          </p:spTgt>
                                        </p:tgtEl>
                                        <p:attrNameLst>
                                          <p:attrName>style.visibility</p:attrName>
                                        </p:attrNameLst>
                                      </p:cBhvr>
                                      <p:to>
                                        <p:strVal val="visible"/>
                                      </p:to>
                                    </p:set>
                                    <p:anim calcmode="lin" valueType="num">
                                      <p:cBhvr additive="base">
                                        <p:cTn id="19" dur="500" fill="hold"/>
                                        <p:tgtEl>
                                          <p:spTgt spid="839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3971">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319E1B9-F2C8-42E0-9A18-BC43474DF545}"/>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Años 1915 - 1970</a:t>
            </a:r>
            <a:endParaRPr lang="es-ES" altLang="es-AR">
              <a:latin typeface="Verdana" panose="020B0604030504040204" pitchFamily="34" charset="0"/>
            </a:endParaRPr>
          </a:p>
        </p:txBody>
      </p:sp>
      <p:sp>
        <p:nvSpPr>
          <p:cNvPr id="64515" name="Rectangle 3">
            <a:extLst>
              <a:ext uri="{FF2B5EF4-FFF2-40B4-BE49-F238E27FC236}">
                <a16:creationId xmlns:a16="http://schemas.microsoft.com/office/drawing/2014/main" id="{F370C559-7DD4-465E-BA4D-942198B76B59}"/>
              </a:ext>
            </a:extLst>
          </p:cNvPr>
          <p:cNvSpPr>
            <a:spLocks noGrp="1" noChangeArrowheads="1"/>
          </p:cNvSpPr>
          <p:nvPr>
            <p:ph type="body" idx="1"/>
          </p:nvPr>
        </p:nvSpPr>
        <p:spPr/>
        <p:txBody>
          <a:bodyPr/>
          <a:lstStyle/>
          <a:p>
            <a:pPr eaLnBrk="1" hangingPunct="1">
              <a:lnSpc>
                <a:spcPct val="90000"/>
              </a:lnSpc>
            </a:pPr>
            <a:r>
              <a:rPr lang="es-ES_tradnl" altLang="es-AR" sz="2400">
                <a:latin typeface="Verdana" panose="020B0604030504040204" pitchFamily="34" charset="0"/>
              </a:rPr>
              <a:t>Evolución legislativa y realidad económica – social</a:t>
            </a:r>
          </a:p>
          <a:p>
            <a:pPr lvl="1" eaLnBrk="1" hangingPunct="1">
              <a:lnSpc>
                <a:spcPct val="90000"/>
              </a:lnSpc>
            </a:pPr>
            <a:r>
              <a:rPr lang="es-ES" altLang="es-AR" sz="2000">
                <a:latin typeface="Verdana" panose="020B0604030504040204" pitchFamily="34" charset="0"/>
              </a:rPr>
              <a:t>Ley Nº 9688 – Accidentes de Trabajo y Enfermedades Profesionales (21/10/1915)</a:t>
            </a:r>
          </a:p>
          <a:p>
            <a:pPr lvl="2" eaLnBrk="1" hangingPunct="1">
              <a:lnSpc>
                <a:spcPct val="90000"/>
              </a:lnSpc>
            </a:pPr>
            <a:r>
              <a:rPr lang="es-ES" altLang="es-AR" sz="2000">
                <a:latin typeface="Verdana" panose="020B0604030504040204" pitchFamily="34" charset="0"/>
              </a:rPr>
              <a:t>Tercer país en el mundo en tener una Ley de A. de T.</a:t>
            </a:r>
          </a:p>
          <a:p>
            <a:pPr lvl="2" eaLnBrk="1" hangingPunct="1">
              <a:lnSpc>
                <a:spcPct val="90000"/>
              </a:lnSpc>
            </a:pPr>
            <a:r>
              <a:rPr lang="es-ES" altLang="es-AR" sz="2000">
                <a:latin typeface="Verdana" panose="020B0604030504040204" pitchFamily="34" charset="0"/>
              </a:rPr>
              <a:t>Incluye normas de Higiene y Seguridad</a:t>
            </a:r>
          </a:p>
          <a:p>
            <a:pPr lvl="1" eaLnBrk="1" hangingPunct="1">
              <a:lnSpc>
                <a:spcPct val="90000"/>
              </a:lnSpc>
            </a:pPr>
            <a:r>
              <a:rPr lang="es-ES" altLang="es-AR" sz="2000">
                <a:latin typeface="Verdana" panose="020B0604030504040204" pitchFamily="34" charset="0"/>
              </a:rPr>
              <a:t>Ley Nº 11544 – Jornada de Trabajo (8 h. / 48 h.) – Trabajo nocturno (7 h.) – Insalubridad (6 h. / 36 h.) (17/09/1929)</a:t>
            </a:r>
          </a:p>
          <a:p>
            <a:pPr lvl="2" eaLnBrk="1" hangingPunct="1">
              <a:lnSpc>
                <a:spcPct val="90000"/>
              </a:lnSpc>
            </a:pPr>
            <a:r>
              <a:rPr lang="es-ES" altLang="es-AR" sz="2000">
                <a:latin typeface="Verdana" panose="020B0604030504040204" pitchFamily="34" charset="0"/>
              </a:rPr>
              <a:t>Dec. Reg. S/Nº del 11/03/1930 (Establece cuáles son los lugares insalubres)</a:t>
            </a:r>
          </a:p>
        </p:txBody>
      </p:sp>
      <p:pic>
        <p:nvPicPr>
          <p:cNvPr id="8196" name="Picture 4" descr="sge-nuevo2">
            <a:extLst>
              <a:ext uri="{FF2B5EF4-FFF2-40B4-BE49-F238E27FC236}">
                <a16:creationId xmlns:a16="http://schemas.microsoft.com/office/drawing/2014/main" id="{83E51985-DBCA-4D67-9539-A66FF2E4C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5200" y="6310313"/>
            <a:ext cx="5588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 calcmode="lin" valueType="num">
                                      <p:cBhvr additive="base">
                                        <p:cTn id="17" dur="500" fill="hold"/>
                                        <p:tgtEl>
                                          <p:spTgt spid="6451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4515">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64515">
                                            <p:txEl>
                                              <p:pRg st="3" end="3"/>
                                            </p:txEl>
                                          </p:spTgt>
                                        </p:tgtEl>
                                        <p:attrNameLst>
                                          <p:attrName>style.visibility</p:attrName>
                                        </p:attrNameLst>
                                      </p:cBhvr>
                                      <p:to>
                                        <p:strVal val="visible"/>
                                      </p:to>
                                    </p:set>
                                    <p:anim calcmode="lin" valueType="num">
                                      <p:cBhvr additive="base">
                                        <p:cTn id="21" dur="500" fill="hold"/>
                                        <p:tgtEl>
                                          <p:spTgt spid="6451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451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3" fill="hold" grpId="0" nodeType="clickEffect">
                                  <p:stCondLst>
                                    <p:cond delay="0"/>
                                  </p:stCondLst>
                                  <p:childTnLst>
                                    <p:set>
                                      <p:cBhvr>
                                        <p:cTn id="26" dur="1" fill="hold">
                                          <p:stCondLst>
                                            <p:cond delay="0"/>
                                          </p:stCondLst>
                                        </p:cTn>
                                        <p:tgtEl>
                                          <p:spTgt spid="64515">
                                            <p:txEl>
                                              <p:pRg st="4" end="4"/>
                                            </p:txEl>
                                          </p:spTgt>
                                        </p:tgtEl>
                                        <p:attrNameLst>
                                          <p:attrName>style.visibility</p:attrName>
                                        </p:attrNameLst>
                                      </p:cBhvr>
                                      <p:to>
                                        <p:strVal val="visible"/>
                                      </p:to>
                                    </p:set>
                                    <p:anim calcmode="lin" valueType="num">
                                      <p:cBhvr additive="base">
                                        <p:cTn id="27" dur="500" fill="hold"/>
                                        <p:tgtEl>
                                          <p:spTgt spid="6451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4515">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64515">
                                            <p:txEl>
                                              <p:pRg st="5" end="5"/>
                                            </p:txEl>
                                          </p:spTgt>
                                        </p:tgtEl>
                                        <p:attrNameLst>
                                          <p:attrName>style.visibility</p:attrName>
                                        </p:attrNameLst>
                                      </p:cBhvr>
                                      <p:to>
                                        <p:strVal val="visible"/>
                                      </p:to>
                                    </p:set>
                                    <p:anim calcmode="lin" valueType="num">
                                      <p:cBhvr additive="base">
                                        <p:cTn id="31" dur="500" fill="hold"/>
                                        <p:tgtEl>
                                          <p:spTgt spid="64515">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4515">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52ABE09-7F03-4E99-B2E6-092A1BEEA834}"/>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Obligaciones y Derechos de los Trabajadores</a:t>
            </a:r>
            <a:endParaRPr lang="es-ES" altLang="es-AR" sz="4000">
              <a:latin typeface="Verdana" panose="020B0604030504040204" pitchFamily="34" charset="0"/>
            </a:endParaRPr>
          </a:p>
        </p:txBody>
      </p:sp>
      <p:sp>
        <p:nvSpPr>
          <p:cNvPr id="84995" name="Rectangle 3">
            <a:extLst>
              <a:ext uri="{FF2B5EF4-FFF2-40B4-BE49-F238E27FC236}">
                <a16:creationId xmlns:a16="http://schemas.microsoft.com/office/drawing/2014/main" id="{51FECA9D-9D17-4374-87A5-236A387E21A4}"/>
              </a:ext>
            </a:extLst>
          </p:cNvPr>
          <p:cNvSpPr>
            <a:spLocks noGrp="1" noChangeArrowheads="1"/>
          </p:cNvSpPr>
          <p:nvPr>
            <p:ph type="body" idx="1"/>
          </p:nvPr>
        </p:nvSpPr>
        <p:spPr>
          <a:xfrm>
            <a:off x="685800" y="1905000"/>
            <a:ext cx="7772400" cy="4572000"/>
          </a:xfrm>
        </p:spPr>
        <p:txBody>
          <a:bodyPr/>
          <a:lstStyle/>
          <a:p>
            <a:pPr eaLnBrk="1" hangingPunct="1">
              <a:lnSpc>
                <a:spcPct val="90000"/>
              </a:lnSpc>
              <a:buFont typeface="Wingdings" panose="05000000000000000000" pitchFamily="2" charset="2"/>
              <a:buChar char="ü"/>
            </a:pPr>
            <a:r>
              <a:rPr lang="es-ES" altLang="es-AR" sz="2800">
                <a:solidFill>
                  <a:schemeClr val="accent1"/>
                </a:solidFill>
                <a:latin typeface="Verdana" panose="020B0604030504040204" pitchFamily="34" charset="0"/>
              </a:rPr>
              <a:t>TRABAJADORES:</a:t>
            </a:r>
          </a:p>
          <a:p>
            <a:pPr eaLnBrk="1" hangingPunct="1">
              <a:lnSpc>
                <a:spcPct val="90000"/>
              </a:lnSpc>
            </a:pPr>
            <a:r>
              <a:rPr lang="es-ES" altLang="es-AR" sz="2800">
                <a:latin typeface="Verdana" panose="020B0604030504040204" pitchFamily="34" charset="0"/>
              </a:rPr>
              <a:t>Cumplir con las normas de prevención establecidas legalmente y en los planes y programas de prevención.</a:t>
            </a:r>
          </a:p>
          <a:p>
            <a:pPr eaLnBrk="1" hangingPunct="1">
              <a:lnSpc>
                <a:spcPct val="90000"/>
              </a:lnSpc>
            </a:pPr>
            <a:r>
              <a:rPr lang="es-ES" altLang="es-AR" sz="2800">
                <a:latin typeface="Verdana" panose="020B0604030504040204" pitchFamily="34" charset="0"/>
              </a:rPr>
              <a:t>Asistir a los cursos de capacitación que se dicten durante las horas de trabajo.</a:t>
            </a:r>
          </a:p>
          <a:p>
            <a:pPr eaLnBrk="1" hangingPunct="1">
              <a:lnSpc>
                <a:spcPct val="90000"/>
              </a:lnSpc>
            </a:pPr>
            <a:r>
              <a:rPr lang="es-ES" altLang="es-AR" sz="2800">
                <a:latin typeface="Verdana" panose="020B0604030504040204" pitchFamily="34" charset="0"/>
              </a:rPr>
              <a:t>Utilizar los equipos de protección personal o colectiva y observar las medidas de protección impartidas en los cursos de capacitación.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4995">
                                            <p:txEl>
                                              <p:pRg st="1" end="1"/>
                                            </p:txEl>
                                          </p:spTgt>
                                        </p:tgtEl>
                                        <p:attrNameLst>
                                          <p:attrName>style.visibility</p:attrName>
                                        </p:attrNameLst>
                                      </p:cBhvr>
                                      <p:to>
                                        <p:strVal val="visible"/>
                                      </p:to>
                                    </p:set>
                                    <p:anim calcmode="lin" valueType="num">
                                      <p:cBhvr additive="base">
                                        <p:cTn id="13" dur="500" fill="hold"/>
                                        <p:tgtEl>
                                          <p:spTgt spid="849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49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4995">
                                            <p:txEl>
                                              <p:pRg st="2" end="2"/>
                                            </p:txEl>
                                          </p:spTgt>
                                        </p:tgtEl>
                                        <p:attrNameLst>
                                          <p:attrName>style.visibility</p:attrName>
                                        </p:attrNameLst>
                                      </p:cBhvr>
                                      <p:to>
                                        <p:strVal val="visible"/>
                                      </p:to>
                                    </p:set>
                                    <p:anim calcmode="lin" valueType="num">
                                      <p:cBhvr additive="base">
                                        <p:cTn id="19" dur="500" fill="hold"/>
                                        <p:tgtEl>
                                          <p:spTgt spid="849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49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4995">
                                            <p:txEl>
                                              <p:pRg st="3" end="3"/>
                                            </p:txEl>
                                          </p:spTgt>
                                        </p:tgtEl>
                                        <p:attrNameLst>
                                          <p:attrName>style.visibility</p:attrName>
                                        </p:attrNameLst>
                                      </p:cBhvr>
                                      <p:to>
                                        <p:strVal val="visible"/>
                                      </p:to>
                                    </p:set>
                                    <p:anim calcmode="lin" valueType="num">
                                      <p:cBhvr additive="base">
                                        <p:cTn id="25" dur="500" fill="hold"/>
                                        <p:tgtEl>
                                          <p:spTgt spid="849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49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B75C565-669C-49B5-8453-2EC558FF4B1A}"/>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Obligaciones y Derechos de los Trabajadores</a:t>
            </a:r>
            <a:endParaRPr lang="es-ES" altLang="es-AR" sz="4000">
              <a:latin typeface="Verdana" panose="020B0604030504040204" pitchFamily="34" charset="0"/>
            </a:endParaRPr>
          </a:p>
        </p:txBody>
      </p:sp>
      <p:sp>
        <p:nvSpPr>
          <p:cNvPr id="86019" name="Rectangle 3">
            <a:extLst>
              <a:ext uri="{FF2B5EF4-FFF2-40B4-BE49-F238E27FC236}">
                <a16:creationId xmlns:a16="http://schemas.microsoft.com/office/drawing/2014/main" id="{32C7A8BA-92A0-4DAC-A885-A4B1830F9D72}"/>
              </a:ext>
            </a:extLst>
          </p:cNvPr>
          <p:cNvSpPr>
            <a:spLocks noGrp="1" noChangeArrowheads="1"/>
          </p:cNvSpPr>
          <p:nvPr>
            <p:ph type="body" idx="1"/>
          </p:nvPr>
        </p:nvSpPr>
        <p:spPr/>
        <p:txBody>
          <a:bodyPr/>
          <a:lstStyle/>
          <a:p>
            <a:pPr eaLnBrk="1" hangingPunct="1">
              <a:lnSpc>
                <a:spcPct val="90000"/>
              </a:lnSpc>
            </a:pPr>
            <a:r>
              <a:rPr lang="es-ES" altLang="es-AR" sz="2400">
                <a:latin typeface="Verdana" panose="020B0604030504040204" pitchFamily="34" charset="0"/>
              </a:rPr>
              <a:t>Utilizar o manipular en forma correcta y segura las sustancias, máquinas, herramientas, dispositivos y cualquier otro medio con que desarrollen su actividad laboral.</a:t>
            </a:r>
          </a:p>
          <a:p>
            <a:pPr eaLnBrk="1" hangingPunct="1">
              <a:lnSpc>
                <a:spcPct val="90000"/>
              </a:lnSpc>
            </a:pPr>
            <a:r>
              <a:rPr lang="es-ES" altLang="es-AR" sz="2400">
                <a:latin typeface="Verdana" panose="020B0604030504040204" pitchFamily="34" charset="0"/>
              </a:rPr>
              <a:t>Observar las indicaciones de los carteles y avisos que indiquen medidas de protección y colaborar con el empleador en el cuidado de los mismos.</a:t>
            </a:r>
          </a:p>
          <a:p>
            <a:pPr eaLnBrk="1" hangingPunct="1">
              <a:lnSpc>
                <a:spcPct val="90000"/>
              </a:lnSpc>
            </a:pPr>
            <a:r>
              <a:rPr lang="es-ES" altLang="es-AR" sz="2400">
                <a:latin typeface="Verdana" panose="020B0604030504040204" pitchFamily="34" charset="0"/>
              </a:rPr>
              <a:t>Colaborar en la organización de programas de formación y educación en materia de salud y seguridad.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500" fill="hold"/>
                                        <p:tgtEl>
                                          <p:spTgt spid="8601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60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D60CA3C-73B2-4328-BDE7-85D2F7425282}"/>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Obligaciones y Derechos de los Trabajadores</a:t>
            </a:r>
            <a:endParaRPr lang="es-ES" altLang="es-AR" sz="4000">
              <a:latin typeface="Verdana" panose="020B0604030504040204" pitchFamily="34" charset="0"/>
            </a:endParaRPr>
          </a:p>
        </p:txBody>
      </p:sp>
      <p:sp>
        <p:nvSpPr>
          <p:cNvPr id="87043" name="Rectangle 3">
            <a:extLst>
              <a:ext uri="{FF2B5EF4-FFF2-40B4-BE49-F238E27FC236}">
                <a16:creationId xmlns:a16="http://schemas.microsoft.com/office/drawing/2014/main" id="{61A0A73D-F72C-4716-BE61-A7093F3E7C42}"/>
              </a:ext>
            </a:extLst>
          </p:cNvPr>
          <p:cNvSpPr>
            <a:spLocks noGrp="1" noChangeArrowheads="1"/>
          </p:cNvSpPr>
          <p:nvPr>
            <p:ph type="body" idx="1"/>
          </p:nvPr>
        </p:nvSpPr>
        <p:spPr/>
        <p:txBody>
          <a:bodyPr/>
          <a:lstStyle/>
          <a:p>
            <a:pPr eaLnBrk="1" hangingPunct="1"/>
            <a:r>
              <a:rPr lang="es-ES" altLang="es-AR" sz="2400">
                <a:latin typeface="Verdana" panose="020B0604030504040204" pitchFamily="34" charset="0"/>
              </a:rPr>
              <a:t>Informar al empleador de todo hecho o circunstancia riesgosa inherente a sus puestos de trabajo y al establecimiento en general.</a:t>
            </a:r>
          </a:p>
          <a:p>
            <a:pPr eaLnBrk="1" hangingPunct="1"/>
            <a:r>
              <a:rPr lang="es-ES" altLang="es-AR" sz="2400">
                <a:latin typeface="Verdana" panose="020B0604030504040204" pitchFamily="34" charset="0"/>
              </a:rPr>
              <a:t>Denunciar ante la aseguradora, si correspondiere, o ante la Superintendencia de Riesgos del Trabajo los incumplimientos las violaciones a las normas de higiene y seguridad en el trabajo que se produzcan en el establecimiento.</a:t>
            </a:r>
          </a:p>
          <a:p>
            <a:pPr eaLnBrk="1" hangingPunct="1"/>
            <a:endParaRPr lang="es-ES" altLang="es-AR" sz="240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p:cTn id="7" dur="1000" fill="hold"/>
                                        <p:tgtEl>
                                          <p:spTgt spid="8704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704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704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704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87043">
                                            <p:txEl>
                                              <p:pRg st="1" end="1"/>
                                            </p:txEl>
                                          </p:spTgt>
                                        </p:tgtEl>
                                        <p:attrNameLst>
                                          <p:attrName>style.visibility</p:attrName>
                                        </p:attrNameLst>
                                      </p:cBhvr>
                                      <p:to>
                                        <p:strVal val="visible"/>
                                      </p:to>
                                    </p:set>
                                    <p:anim calcmode="lin" valueType="num">
                                      <p:cBhvr>
                                        <p:cTn id="15" dur="1000" fill="hold"/>
                                        <p:tgtEl>
                                          <p:spTgt spid="8704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8704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8704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704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6F31C569-AD63-4DF0-938E-398FB829A63B}"/>
              </a:ext>
            </a:extLst>
          </p:cNvPr>
          <p:cNvSpPr>
            <a:spLocks noGrp="1" noChangeArrowheads="1"/>
          </p:cNvSpPr>
          <p:nvPr>
            <p:ph type="ctrTitle"/>
          </p:nvPr>
        </p:nvSpPr>
        <p:spPr/>
        <p:txBody>
          <a:bodyPr/>
          <a:lstStyle/>
          <a:p>
            <a:pPr eaLnBrk="1" hangingPunct="1"/>
            <a:r>
              <a:rPr lang="es-ES_tradnl" altLang="es-AR" sz="4000">
                <a:latin typeface="Verdana" panose="020B0604030504040204" pitchFamily="34" charset="0"/>
              </a:rPr>
              <a:t>Accidentes de Trabajo y Enfermedades Profesionales</a:t>
            </a:r>
            <a:endParaRPr lang="es-ES" altLang="es-AR" sz="4000">
              <a:latin typeface="Verdana" panose="020B0604030504040204" pitchFamily="34" charset="0"/>
            </a:endParaRPr>
          </a:p>
        </p:txBody>
      </p:sp>
      <p:sp>
        <p:nvSpPr>
          <p:cNvPr id="48131" name="Rectangle 3">
            <a:extLst>
              <a:ext uri="{FF2B5EF4-FFF2-40B4-BE49-F238E27FC236}">
                <a16:creationId xmlns:a16="http://schemas.microsoft.com/office/drawing/2014/main" id="{B20FE611-E896-4F7B-B466-1201CDC5A2AF}"/>
              </a:ext>
            </a:extLst>
          </p:cNvPr>
          <p:cNvSpPr>
            <a:spLocks noGrp="1" noChangeArrowheads="1"/>
          </p:cNvSpPr>
          <p:nvPr>
            <p:ph type="subTitle" idx="1"/>
          </p:nvPr>
        </p:nvSpPr>
        <p:spPr/>
        <p:txBody>
          <a:bodyPr/>
          <a:lstStyle/>
          <a:p>
            <a:pPr eaLnBrk="1" hangingPunct="1"/>
            <a:r>
              <a:rPr lang="es-ES_tradnl" altLang="es-AR" i="1">
                <a:latin typeface="Verdana" panose="020B0604030504040204" pitchFamily="34" charset="0"/>
              </a:rPr>
              <a:t>6 – Los Riesgos Laborales</a:t>
            </a:r>
            <a:endParaRPr lang="es-ES" altLang="es-AR" i="1">
              <a:latin typeface="Verdana" panose="020B060403050404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F42A6FC-F574-45AF-BC5F-CA0662D71CFC}"/>
              </a:ext>
            </a:extLst>
          </p:cNvPr>
          <p:cNvSpPr>
            <a:spLocks noGrp="1" noChangeArrowheads="1"/>
          </p:cNvSpPr>
          <p:nvPr>
            <p:ph type="title"/>
          </p:nvPr>
        </p:nvSpPr>
        <p:spPr/>
        <p:txBody>
          <a:bodyPr/>
          <a:lstStyle/>
          <a:p>
            <a:pPr eaLnBrk="1" hangingPunct="1"/>
            <a:r>
              <a:rPr lang="es-ES_tradnl" altLang="es-AR" sz="4800">
                <a:latin typeface="Verdana" panose="020B0604030504040204" pitchFamily="34" charset="0"/>
              </a:rPr>
              <a:t>Los Riesgos Laborales</a:t>
            </a:r>
            <a:endParaRPr lang="es-ES" altLang="es-AR" sz="4800">
              <a:latin typeface="Verdana" panose="020B0604030504040204" pitchFamily="34" charset="0"/>
            </a:endParaRPr>
          </a:p>
        </p:txBody>
      </p:sp>
      <p:sp>
        <p:nvSpPr>
          <p:cNvPr id="98307" name="Rectangle 3">
            <a:extLst>
              <a:ext uri="{FF2B5EF4-FFF2-40B4-BE49-F238E27FC236}">
                <a16:creationId xmlns:a16="http://schemas.microsoft.com/office/drawing/2014/main" id="{471A3BAA-E5C1-4AF5-A644-FDFD36F502A2}"/>
              </a:ext>
            </a:extLst>
          </p:cNvPr>
          <p:cNvSpPr>
            <a:spLocks noGrp="1" noChangeArrowheads="1"/>
          </p:cNvSpPr>
          <p:nvPr>
            <p:ph type="body" idx="1"/>
          </p:nvPr>
        </p:nvSpPr>
        <p:spPr/>
        <p:txBody>
          <a:bodyPr/>
          <a:lstStyle/>
          <a:p>
            <a:pPr eaLnBrk="1" hangingPunct="1"/>
            <a:r>
              <a:rPr lang="es-ES_tradnl" altLang="es-AR">
                <a:latin typeface="Verdana" panose="020B0604030504040204" pitchFamily="34" charset="0"/>
              </a:rPr>
              <a:t>Se definen 5 tipos de riesgos básicos:</a:t>
            </a:r>
          </a:p>
          <a:p>
            <a:pPr lvl="1" eaLnBrk="1" hangingPunct="1"/>
            <a:r>
              <a:rPr lang="es-ES_tradnl" altLang="es-AR">
                <a:latin typeface="Verdana" panose="020B0604030504040204" pitchFamily="34" charset="0"/>
              </a:rPr>
              <a:t>Físicos</a:t>
            </a:r>
          </a:p>
          <a:p>
            <a:pPr lvl="1" eaLnBrk="1" hangingPunct="1"/>
            <a:r>
              <a:rPr lang="es-ES_tradnl" altLang="es-AR">
                <a:latin typeface="Verdana" panose="020B0604030504040204" pitchFamily="34" charset="0"/>
              </a:rPr>
              <a:t>Químicos</a:t>
            </a:r>
          </a:p>
          <a:p>
            <a:pPr lvl="1" eaLnBrk="1" hangingPunct="1"/>
            <a:r>
              <a:rPr lang="es-ES_tradnl" altLang="es-AR">
                <a:latin typeface="Verdana" panose="020B0604030504040204" pitchFamily="34" charset="0"/>
              </a:rPr>
              <a:t>Biológicos</a:t>
            </a:r>
          </a:p>
          <a:p>
            <a:pPr lvl="1" eaLnBrk="1" hangingPunct="1"/>
            <a:r>
              <a:rPr lang="es-ES_tradnl" altLang="es-AR">
                <a:latin typeface="Verdana" panose="020B0604030504040204" pitchFamily="34" charset="0"/>
              </a:rPr>
              <a:t>Ergonómicos</a:t>
            </a:r>
          </a:p>
          <a:p>
            <a:pPr lvl="1" eaLnBrk="1" hangingPunct="1"/>
            <a:r>
              <a:rPr lang="es-ES_tradnl" altLang="es-AR">
                <a:latin typeface="Verdana" panose="020B0604030504040204" pitchFamily="34" charset="0"/>
              </a:rPr>
              <a:t>Accidentes</a:t>
            </a:r>
          </a:p>
          <a:p>
            <a:pPr lvl="1" eaLnBrk="1" hangingPunct="1"/>
            <a:endParaRPr lang="es-ES" altLang="es-AR">
              <a:latin typeface="Verdana" panose="020B0604030504040204" pitchFamily="34" charset="0"/>
            </a:endParaRPr>
          </a:p>
          <a:p>
            <a:pPr eaLnBrk="1" hangingPunct="1">
              <a:buFontTx/>
              <a:buNone/>
            </a:pPr>
            <a:endParaRPr lang="es-ES" altLang="es-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p:cTn id="7" dur="1000" fill="hold"/>
                                        <p:tgtEl>
                                          <p:spTgt spid="9830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830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830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830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8307">
                                            <p:txEl>
                                              <p:pRg st="1" end="1"/>
                                            </p:txEl>
                                          </p:spTgt>
                                        </p:tgtEl>
                                        <p:attrNameLst>
                                          <p:attrName>style.visibility</p:attrName>
                                        </p:attrNameLst>
                                      </p:cBhvr>
                                      <p:to>
                                        <p:strVal val="visible"/>
                                      </p:to>
                                    </p:set>
                                    <p:anim calcmode="lin" valueType="num">
                                      <p:cBhvr>
                                        <p:cTn id="15" dur="1000" fill="hold"/>
                                        <p:tgtEl>
                                          <p:spTgt spid="9830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9830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9830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8307">
                                            <p:txEl>
                                              <p:pRg st="1" end="1"/>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98307">
                                            <p:txEl>
                                              <p:pRg st="2" end="2"/>
                                            </p:txEl>
                                          </p:spTgt>
                                        </p:tgtEl>
                                        <p:attrNameLst>
                                          <p:attrName>style.visibility</p:attrName>
                                        </p:attrNameLst>
                                      </p:cBhvr>
                                      <p:to>
                                        <p:strVal val="visible"/>
                                      </p:to>
                                    </p:set>
                                    <p:anim calcmode="lin" valueType="num">
                                      <p:cBhvr>
                                        <p:cTn id="21" dur="1000" fill="hold"/>
                                        <p:tgtEl>
                                          <p:spTgt spid="98307">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98307">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9830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98307">
                                            <p:txEl>
                                              <p:pRg st="2" end="2"/>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98307">
                                            <p:txEl>
                                              <p:pRg st="3" end="3"/>
                                            </p:txEl>
                                          </p:spTgt>
                                        </p:tgtEl>
                                        <p:attrNameLst>
                                          <p:attrName>style.visibility</p:attrName>
                                        </p:attrNameLst>
                                      </p:cBhvr>
                                      <p:to>
                                        <p:strVal val="visible"/>
                                      </p:to>
                                    </p:set>
                                    <p:anim calcmode="lin" valueType="num">
                                      <p:cBhvr>
                                        <p:cTn id="27" dur="1000" fill="hold"/>
                                        <p:tgtEl>
                                          <p:spTgt spid="98307">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98307">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9830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98307">
                                            <p:txEl>
                                              <p:pRg st="3" end="3"/>
                                            </p:tx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98307">
                                            <p:txEl>
                                              <p:pRg st="4" end="4"/>
                                            </p:txEl>
                                          </p:spTgt>
                                        </p:tgtEl>
                                        <p:attrNameLst>
                                          <p:attrName>style.visibility</p:attrName>
                                        </p:attrNameLst>
                                      </p:cBhvr>
                                      <p:to>
                                        <p:strVal val="visible"/>
                                      </p:to>
                                    </p:set>
                                    <p:anim calcmode="lin" valueType="num">
                                      <p:cBhvr>
                                        <p:cTn id="33" dur="1000" fill="hold"/>
                                        <p:tgtEl>
                                          <p:spTgt spid="98307">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98307">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9830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98307">
                                            <p:txEl>
                                              <p:pRg st="4" end="4"/>
                                            </p:tx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98307">
                                            <p:txEl>
                                              <p:pRg st="5" end="5"/>
                                            </p:txEl>
                                          </p:spTgt>
                                        </p:tgtEl>
                                        <p:attrNameLst>
                                          <p:attrName>style.visibility</p:attrName>
                                        </p:attrNameLst>
                                      </p:cBhvr>
                                      <p:to>
                                        <p:strVal val="visible"/>
                                      </p:to>
                                    </p:set>
                                    <p:anim calcmode="lin" valueType="num">
                                      <p:cBhvr>
                                        <p:cTn id="39" dur="1000" fill="hold"/>
                                        <p:tgtEl>
                                          <p:spTgt spid="98307">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98307">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9830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9830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2B39837-42A7-4A28-BAB2-6B3F85D8BB3E}"/>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Enfermedades Profesionales</a:t>
            </a:r>
            <a:endParaRPr lang="es-ES" altLang="es-AR" sz="4000">
              <a:latin typeface="Verdana" panose="020B0604030504040204" pitchFamily="34" charset="0"/>
            </a:endParaRPr>
          </a:p>
        </p:txBody>
      </p:sp>
      <p:sp>
        <p:nvSpPr>
          <p:cNvPr id="50179" name="Rectangle 5">
            <a:extLst>
              <a:ext uri="{FF2B5EF4-FFF2-40B4-BE49-F238E27FC236}">
                <a16:creationId xmlns:a16="http://schemas.microsoft.com/office/drawing/2014/main" id="{5E26AEC9-8D4F-4995-816D-FE22E22B2887}"/>
              </a:ext>
            </a:extLst>
          </p:cNvPr>
          <p:cNvSpPr>
            <a:spLocks noChangeArrowheads="1"/>
          </p:cNvSpPr>
          <p:nvPr/>
        </p:nvSpPr>
        <p:spPr bwMode="auto">
          <a:xfrm>
            <a:off x="484188" y="863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endParaRPr lang="es-AR" altLang="es-AR"/>
          </a:p>
        </p:txBody>
      </p:sp>
      <p:pic>
        <p:nvPicPr>
          <p:cNvPr id="198663" name="Picture 7" descr="PULMON">
            <a:extLst>
              <a:ext uri="{FF2B5EF4-FFF2-40B4-BE49-F238E27FC236}">
                <a16:creationId xmlns:a16="http://schemas.microsoft.com/office/drawing/2014/main" id="{15E10E8B-3C25-46FC-BA68-648EC9BEC0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362200"/>
            <a:ext cx="266700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5" name="Picture 9" descr="oido">
            <a:extLst>
              <a:ext uri="{FF2B5EF4-FFF2-40B4-BE49-F238E27FC236}">
                <a16:creationId xmlns:a16="http://schemas.microsoft.com/office/drawing/2014/main" id="{B86BCF06-9C5E-42EF-9750-B2C6FED89F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362200"/>
            <a:ext cx="265112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7" name="Picture 11" descr="cancer%20cell">
            <a:extLst>
              <a:ext uri="{FF2B5EF4-FFF2-40B4-BE49-F238E27FC236}">
                <a16:creationId xmlns:a16="http://schemas.microsoft.com/office/drawing/2014/main" id="{D181C042-BD01-416B-807A-DD6837530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703763"/>
            <a:ext cx="2743200"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98663"/>
                                        </p:tgtEl>
                                        <p:attrNameLst>
                                          <p:attrName>style.visibility</p:attrName>
                                        </p:attrNameLst>
                                      </p:cBhvr>
                                      <p:to>
                                        <p:strVal val="visible"/>
                                      </p:to>
                                    </p:set>
                                    <p:anim calcmode="lin" valueType="num">
                                      <p:cBhvr additive="base">
                                        <p:cTn id="7" dur="500" fill="hold"/>
                                        <p:tgtEl>
                                          <p:spTgt spid="198663"/>
                                        </p:tgtEl>
                                        <p:attrNameLst>
                                          <p:attrName>ppt_x</p:attrName>
                                        </p:attrNameLst>
                                      </p:cBhvr>
                                      <p:tavLst>
                                        <p:tav tm="0">
                                          <p:val>
                                            <p:strVal val="0-#ppt_w/2"/>
                                          </p:val>
                                        </p:tav>
                                        <p:tav tm="100000">
                                          <p:val>
                                            <p:strVal val="#ppt_x"/>
                                          </p:val>
                                        </p:tav>
                                      </p:tavLst>
                                    </p:anim>
                                    <p:anim calcmode="lin" valueType="num">
                                      <p:cBhvr additive="base">
                                        <p:cTn id="8" dur="500" fill="hold"/>
                                        <p:tgtEl>
                                          <p:spTgt spid="1986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nodeType="clickEffect">
                                  <p:stCondLst>
                                    <p:cond delay="0"/>
                                  </p:stCondLst>
                                  <p:childTnLst>
                                    <p:set>
                                      <p:cBhvr>
                                        <p:cTn id="12" dur="1" fill="hold">
                                          <p:stCondLst>
                                            <p:cond delay="0"/>
                                          </p:stCondLst>
                                        </p:cTn>
                                        <p:tgtEl>
                                          <p:spTgt spid="198665"/>
                                        </p:tgtEl>
                                        <p:attrNameLst>
                                          <p:attrName>style.visibility</p:attrName>
                                        </p:attrNameLst>
                                      </p:cBhvr>
                                      <p:to>
                                        <p:strVal val="visible"/>
                                      </p:to>
                                    </p:set>
                                    <p:anim calcmode="lin" valueType="num">
                                      <p:cBhvr additive="base">
                                        <p:cTn id="13" dur="500" fill="hold"/>
                                        <p:tgtEl>
                                          <p:spTgt spid="198665"/>
                                        </p:tgtEl>
                                        <p:attrNameLst>
                                          <p:attrName>ppt_x</p:attrName>
                                        </p:attrNameLst>
                                      </p:cBhvr>
                                      <p:tavLst>
                                        <p:tav tm="0">
                                          <p:val>
                                            <p:strVal val="1+#ppt_w/2"/>
                                          </p:val>
                                        </p:tav>
                                        <p:tav tm="100000">
                                          <p:val>
                                            <p:strVal val="#ppt_x"/>
                                          </p:val>
                                        </p:tav>
                                      </p:tavLst>
                                    </p:anim>
                                    <p:anim calcmode="lin" valueType="num">
                                      <p:cBhvr additive="base">
                                        <p:cTn id="14" dur="500" fill="hold"/>
                                        <p:tgtEl>
                                          <p:spTgt spid="198665"/>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98667"/>
                                        </p:tgtEl>
                                        <p:attrNameLst>
                                          <p:attrName>style.visibility</p:attrName>
                                        </p:attrNameLst>
                                      </p:cBhvr>
                                      <p:to>
                                        <p:strVal val="visible"/>
                                      </p:to>
                                    </p:set>
                                    <p:anim calcmode="lin" valueType="num">
                                      <p:cBhvr>
                                        <p:cTn id="19" dur="500" fill="hold"/>
                                        <p:tgtEl>
                                          <p:spTgt spid="198667"/>
                                        </p:tgtEl>
                                        <p:attrNameLst>
                                          <p:attrName>ppt_w</p:attrName>
                                        </p:attrNameLst>
                                      </p:cBhvr>
                                      <p:tavLst>
                                        <p:tav tm="0">
                                          <p:val>
                                            <p:fltVal val="0"/>
                                          </p:val>
                                        </p:tav>
                                        <p:tav tm="100000">
                                          <p:val>
                                            <p:strVal val="#ppt_w"/>
                                          </p:val>
                                        </p:tav>
                                      </p:tavLst>
                                    </p:anim>
                                    <p:anim calcmode="lin" valueType="num">
                                      <p:cBhvr>
                                        <p:cTn id="20" dur="500" fill="hold"/>
                                        <p:tgtEl>
                                          <p:spTgt spid="1986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D3F9B95-75F6-4C27-808A-049DDFC89A4B}"/>
              </a:ext>
            </a:extLst>
          </p:cNvPr>
          <p:cNvSpPr>
            <a:spLocks noGrp="1" noChangeArrowheads="1"/>
          </p:cNvSpPr>
          <p:nvPr>
            <p:ph type="title"/>
          </p:nvPr>
        </p:nvSpPr>
        <p:spPr>
          <a:xfrm>
            <a:off x="609600" y="381000"/>
            <a:ext cx="7772400" cy="1143000"/>
          </a:xfrm>
        </p:spPr>
        <p:txBody>
          <a:bodyPr/>
          <a:lstStyle/>
          <a:p>
            <a:pPr eaLnBrk="1" hangingPunct="1"/>
            <a:r>
              <a:rPr lang="es-ES_tradnl" altLang="es-AR" sz="4000">
                <a:latin typeface="Verdana" panose="020B0604030504040204" pitchFamily="34" charset="0"/>
              </a:rPr>
              <a:t>Enfermedades Profesionales</a:t>
            </a:r>
            <a:endParaRPr lang="es-ES" altLang="es-AR" sz="4000">
              <a:latin typeface="Verdana" panose="020B0604030504040204" pitchFamily="34" charset="0"/>
            </a:endParaRPr>
          </a:p>
        </p:txBody>
      </p:sp>
      <p:sp>
        <p:nvSpPr>
          <p:cNvPr id="103427" name="Rectangle 3">
            <a:extLst>
              <a:ext uri="{FF2B5EF4-FFF2-40B4-BE49-F238E27FC236}">
                <a16:creationId xmlns:a16="http://schemas.microsoft.com/office/drawing/2014/main" id="{CECD1BC4-AAE1-4B63-88FC-C8873E429D32}"/>
              </a:ext>
            </a:extLst>
          </p:cNvPr>
          <p:cNvSpPr>
            <a:spLocks noGrp="1" noChangeArrowheads="1"/>
          </p:cNvSpPr>
          <p:nvPr>
            <p:ph type="body" idx="1"/>
          </p:nvPr>
        </p:nvSpPr>
        <p:spPr/>
        <p:txBody>
          <a:bodyPr/>
          <a:lstStyle/>
          <a:p>
            <a:pPr eaLnBrk="1" hangingPunct="1"/>
            <a:r>
              <a:rPr lang="es-ES_tradnl" altLang="es-AR" sz="2800">
                <a:latin typeface="Verdana" panose="020B0604030504040204" pitchFamily="34" charset="0"/>
              </a:rPr>
              <a:t>Enfermedad profesional</a:t>
            </a:r>
          </a:p>
          <a:p>
            <a:pPr lvl="1" eaLnBrk="1" hangingPunct="1"/>
            <a:r>
              <a:rPr lang="es-ES_tradnl" altLang="es-AR" sz="2400">
                <a:latin typeface="Verdana" panose="020B0604030504040204" pitchFamily="34" charset="0"/>
              </a:rPr>
              <a:t>“Es aquella que se encuentra dentro del listado que elabora y actualiza anualmente el Poder Ejecutivo Nacional.”</a:t>
            </a:r>
          </a:p>
          <a:p>
            <a:pPr lvl="1" eaLnBrk="1" hangingPunct="1"/>
            <a:r>
              <a:rPr lang="es-ES_tradnl" altLang="es-AR" sz="2400">
                <a:latin typeface="Verdana" panose="020B0604030504040204" pitchFamily="34" charset="0"/>
              </a:rPr>
              <a:t>“Es aquella que se produce en el tiempo, muchas veces una vez finalizada la vida laboral, a consecuencia de haber estado expuesto a agresores higiénicos en  lugares de trabajo”; es una patología de tipo crónica</a:t>
            </a:r>
            <a:endParaRPr lang="es-ES" altLang="es-AR"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p:cTn id="7" dur="500" fill="hold"/>
                                        <p:tgtEl>
                                          <p:spTgt spid="1034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34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3427">
                                            <p:txEl>
                                              <p:pRg st="1" end="1"/>
                                            </p:txEl>
                                          </p:spTgt>
                                        </p:tgtEl>
                                        <p:attrNameLst>
                                          <p:attrName>style.visibility</p:attrName>
                                        </p:attrNameLst>
                                      </p:cBhvr>
                                      <p:to>
                                        <p:strVal val="visible"/>
                                      </p:to>
                                    </p:set>
                                    <p:anim calcmode="lin" valueType="num">
                                      <p:cBhvr>
                                        <p:cTn id="13" dur="500" fill="hold"/>
                                        <p:tgtEl>
                                          <p:spTgt spid="1034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342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3427">
                                            <p:txEl>
                                              <p:pRg st="2" end="2"/>
                                            </p:txEl>
                                          </p:spTgt>
                                        </p:tgtEl>
                                        <p:attrNameLst>
                                          <p:attrName>style.visibility</p:attrName>
                                        </p:attrNameLst>
                                      </p:cBhvr>
                                      <p:to>
                                        <p:strVal val="visible"/>
                                      </p:to>
                                    </p:set>
                                    <p:anim calcmode="lin" valueType="num">
                                      <p:cBhvr>
                                        <p:cTn id="19" dur="500" fill="hold"/>
                                        <p:tgtEl>
                                          <p:spTgt spid="1034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342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bldLvl="3"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0572515-8072-48FC-B07D-988B80244F76}"/>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Enfermedades Profesionales</a:t>
            </a:r>
            <a:endParaRPr lang="es-ES" altLang="es-AR" sz="4000">
              <a:latin typeface="Verdana" panose="020B0604030504040204" pitchFamily="34" charset="0"/>
            </a:endParaRPr>
          </a:p>
        </p:txBody>
      </p:sp>
      <p:sp>
        <p:nvSpPr>
          <p:cNvPr id="100355" name="Rectangle 3">
            <a:extLst>
              <a:ext uri="{FF2B5EF4-FFF2-40B4-BE49-F238E27FC236}">
                <a16:creationId xmlns:a16="http://schemas.microsoft.com/office/drawing/2014/main" id="{56F54E46-D451-4F21-ABCE-1E974FB6FE06}"/>
              </a:ext>
            </a:extLst>
          </p:cNvPr>
          <p:cNvSpPr>
            <a:spLocks noGrp="1" noChangeArrowheads="1"/>
          </p:cNvSpPr>
          <p:nvPr>
            <p:ph type="body" idx="1"/>
          </p:nvPr>
        </p:nvSpPr>
        <p:spPr/>
        <p:txBody>
          <a:bodyPr/>
          <a:lstStyle/>
          <a:p>
            <a:pPr eaLnBrk="1" hangingPunct="1">
              <a:lnSpc>
                <a:spcPct val="90000"/>
              </a:lnSpc>
            </a:pPr>
            <a:r>
              <a:rPr lang="es-ES_tradnl" altLang="es-AR" b="1" u="sng">
                <a:latin typeface="Verdana" panose="020B0604030504040204" pitchFamily="34" charset="0"/>
              </a:rPr>
              <a:t>Agresores físicos </a:t>
            </a:r>
          </a:p>
          <a:p>
            <a:pPr lvl="1" eaLnBrk="1" hangingPunct="1">
              <a:lnSpc>
                <a:spcPct val="90000"/>
              </a:lnSpc>
            </a:pPr>
            <a:r>
              <a:rPr lang="es-ES_tradnl" altLang="es-AR" sz="2400">
                <a:latin typeface="Verdana" panose="020B0604030504040204" pitchFamily="34" charset="0"/>
              </a:rPr>
              <a:t>Calor (Carga térmica)</a:t>
            </a:r>
          </a:p>
          <a:p>
            <a:pPr lvl="1" eaLnBrk="1" hangingPunct="1">
              <a:lnSpc>
                <a:spcPct val="90000"/>
              </a:lnSpc>
            </a:pPr>
            <a:r>
              <a:rPr lang="es-ES_tradnl" altLang="es-AR" sz="2400">
                <a:latin typeface="Verdana" panose="020B0604030504040204" pitchFamily="34" charset="0"/>
              </a:rPr>
              <a:t>Frío</a:t>
            </a:r>
          </a:p>
          <a:p>
            <a:pPr lvl="1" eaLnBrk="1" hangingPunct="1">
              <a:lnSpc>
                <a:spcPct val="90000"/>
              </a:lnSpc>
            </a:pPr>
            <a:r>
              <a:rPr lang="es-ES_tradnl" altLang="es-AR" sz="2400">
                <a:latin typeface="Verdana" panose="020B0604030504040204" pitchFamily="34" charset="0"/>
              </a:rPr>
              <a:t>Ruidos y vibraciones</a:t>
            </a:r>
          </a:p>
          <a:p>
            <a:pPr lvl="1" eaLnBrk="1" hangingPunct="1">
              <a:lnSpc>
                <a:spcPct val="90000"/>
              </a:lnSpc>
            </a:pPr>
            <a:r>
              <a:rPr lang="es-ES_tradnl" altLang="es-AR" sz="2400">
                <a:latin typeface="Verdana" panose="020B0604030504040204" pitchFamily="34" charset="0"/>
              </a:rPr>
              <a:t>Iluminación</a:t>
            </a:r>
          </a:p>
          <a:p>
            <a:pPr lvl="1" eaLnBrk="1" hangingPunct="1">
              <a:lnSpc>
                <a:spcPct val="90000"/>
              </a:lnSpc>
            </a:pPr>
            <a:r>
              <a:rPr lang="es-ES_tradnl" altLang="es-AR" sz="2400">
                <a:latin typeface="Verdana" panose="020B0604030504040204" pitchFamily="34" charset="0"/>
              </a:rPr>
              <a:t>Ventilación </a:t>
            </a:r>
          </a:p>
          <a:p>
            <a:pPr lvl="1" eaLnBrk="1" hangingPunct="1">
              <a:lnSpc>
                <a:spcPct val="90000"/>
              </a:lnSpc>
            </a:pPr>
            <a:r>
              <a:rPr lang="es-ES_tradnl" altLang="es-AR" sz="2400">
                <a:latin typeface="Verdana" panose="020B0604030504040204" pitchFamily="34" charset="0"/>
              </a:rPr>
              <a:t>Radiaciones</a:t>
            </a:r>
          </a:p>
          <a:p>
            <a:pPr lvl="1" eaLnBrk="1" hangingPunct="1">
              <a:lnSpc>
                <a:spcPct val="90000"/>
              </a:lnSpc>
              <a:buFontTx/>
              <a:buNone/>
            </a:pPr>
            <a:endParaRPr lang="es-ES" altLang="es-AR"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additive="base">
                                        <p:cTn id="13" dur="500" fill="hold"/>
                                        <p:tgtEl>
                                          <p:spTgt spid="1003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0355">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 calcmode="lin" valueType="num">
                                      <p:cBhvr additive="base">
                                        <p:cTn id="17" dur="500" fill="hold"/>
                                        <p:tgtEl>
                                          <p:spTgt spid="10035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0355">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100355">
                                            <p:txEl>
                                              <p:pRg st="3" end="3"/>
                                            </p:txEl>
                                          </p:spTgt>
                                        </p:tgtEl>
                                        <p:attrNameLst>
                                          <p:attrName>style.visibility</p:attrName>
                                        </p:attrNameLst>
                                      </p:cBhvr>
                                      <p:to>
                                        <p:strVal val="visible"/>
                                      </p:to>
                                    </p:set>
                                    <p:anim calcmode="lin" valueType="num">
                                      <p:cBhvr additive="base">
                                        <p:cTn id="21" dur="500" fill="hold"/>
                                        <p:tgtEl>
                                          <p:spTgt spid="10035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0355">
                                            <p:txEl>
                                              <p:pRg st="3" end="3"/>
                                            </p:txEl>
                                          </p:spTgt>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0"/>
                                  </p:stCondLst>
                                  <p:childTnLst>
                                    <p:set>
                                      <p:cBhvr>
                                        <p:cTn id="24" dur="1" fill="hold">
                                          <p:stCondLst>
                                            <p:cond delay="0"/>
                                          </p:stCondLst>
                                        </p:cTn>
                                        <p:tgtEl>
                                          <p:spTgt spid="100355">
                                            <p:txEl>
                                              <p:pRg st="4" end="4"/>
                                            </p:txEl>
                                          </p:spTgt>
                                        </p:tgtEl>
                                        <p:attrNameLst>
                                          <p:attrName>style.visibility</p:attrName>
                                        </p:attrNameLst>
                                      </p:cBhvr>
                                      <p:to>
                                        <p:strVal val="visible"/>
                                      </p:to>
                                    </p:set>
                                    <p:anim calcmode="lin" valueType="num">
                                      <p:cBhvr additive="base">
                                        <p:cTn id="25" dur="500" fill="hold"/>
                                        <p:tgtEl>
                                          <p:spTgt spid="10035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0355">
                                            <p:txEl>
                                              <p:pRg st="4" end="4"/>
                                            </p:txEl>
                                          </p:spTgt>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100355">
                                            <p:txEl>
                                              <p:pRg st="5" end="5"/>
                                            </p:txEl>
                                          </p:spTgt>
                                        </p:tgtEl>
                                        <p:attrNameLst>
                                          <p:attrName>style.visibility</p:attrName>
                                        </p:attrNameLst>
                                      </p:cBhvr>
                                      <p:to>
                                        <p:strVal val="visible"/>
                                      </p:to>
                                    </p:set>
                                    <p:anim calcmode="lin" valueType="num">
                                      <p:cBhvr additive="base">
                                        <p:cTn id="29" dur="500" fill="hold"/>
                                        <p:tgtEl>
                                          <p:spTgt spid="100355">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00355">
                                            <p:txEl>
                                              <p:pRg st="5" end="5"/>
                                            </p:txEl>
                                          </p:spTgt>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100355">
                                            <p:txEl>
                                              <p:pRg st="6" end="6"/>
                                            </p:txEl>
                                          </p:spTgt>
                                        </p:tgtEl>
                                        <p:attrNameLst>
                                          <p:attrName>style.visibility</p:attrName>
                                        </p:attrNameLst>
                                      </p:cBhvr>
                                      <p:to>
                                        <p:strVal val="visible"/>
                                      </p:to>
                                    </p:set>
                                    <p:anim calcmode="lin" valueType="num">
                                      <p:cBhvr additive="base">
                                        <p:cTn id="33" dur="500" fill="hold"/>
                                        <p:tgtEl>
                                          <p:spTgt spid="100355">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0355">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C5130A2-35BD-4E0A-BDDD-6FDE36352215}"/>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Enfermedades Profesionales</a:t>
            </a:r>
            <a:endParaRPr lang="es-ES" altLang="es-AR" sz="4000">
              <a:latin typeface="Verdana" panose="020B0604030504040204" pitchFamily="34" charset="0"/>
            </a:endParaRPr>
          </a:p>
        </p:txBody>
      </p:sp>
      <p:sp>
        <p:nvSpPr>
          <p:cNvPr id="101379" name="Rectangle 3">
            <a:extLst>
              <a:ext uri="{FF2B5EF4-FFF2-40B4-BE49-F238E27FC236}">
                <a16:creationId xmlns:a16="http://schemas.microsoft.com/office/drawing/2014/main" id="{3B63C0A4-AF56-4BA8-9E6E-7EAE417A4731}"/>
              </a:ext>
            </a:extLst>
          </p:cNvPr>
          <p:cNvSpPr>
            <a:spLocks noGrp="1" noChangeArrowheads="1"/>
          </p:cNvSpPr>
          <p:nvPr>
            <p:ph type="body" idx="1"/>
          </p:nvPr>
        </p:nvSpPr>
        <p:spPr/>
        <p:txBody>
          <a:bodyPr/>
          <a:lstStyle/>
          <a:p>
            <a:pPr eaLnBrk="1" hangingPunct="1"/>
            <a:r>
              <a:rPr lang="es-ES_tradnl" altLang="es-AR" sz="2800" b="1" u="sng">
                <a:latin typeface="Verdana" panose="020B0604030504040204" pitchFamily="34" charset="0"/>
              </a:rPr>
              <a:t>Agresores químicos</a:t>
            </a:r>
          </a:p>
          <a:p>
            <a:pPr lvl="1" eaLnBrk="1" hangingPunct="1"/>
            <a:r>
              <a:rPr lang="es-ES_tradnl" altLang="es-AR" sz="2400">
                <a:latin typeface="Verdana" panose="020B0604030504040204" pitchFamily="34" charset="0"/>
              </a:rPr>
              <a:t>Dan origen a enfermedades profesionales, derivadas de la exposición a:</a:t>
            </a:r>
          </a:p>
          <a:p>
            <a:pPr lvl="2" eaLnBrk="1" hangingPunct="1">
              <a:buFont typeface="Wingdings" panose="05000000000000000000" pitchFamily="2" charset="2"/>
              <a:buChar char="ü"/>
            </a:pPr>
            <a:r>
              <a:rPr lang="es-ES_tradnl" altLang="es-AR">
                <a:latin typeface="Verdana" panose="020B0604030504040204" pitchFamily="34" charset="0"/>
              </a:rPr>
              <a:t>Polución particulada</a:t>
            </a:r>
          </a:p>
          <a:p>
            <a:pPr lvl="2" eaLnBrk="1" hangingPunct="1">
              <a:buFont typeface="Wingdings" panose="05000000000000000000" pitchFamily="2" charset="2"/>
              <a:buChar char="ü"/>
            </a:pPr>
            <a:r>
              <a:rPr lang="es-ES_tradnl" altLang="es-AR">
                <a:latin typeface="Verdana" panose="020B0604030504040204" pitchFamily="34" charset="0"/>
              </a:rPr>
              <a:t>Gases y aerosoles</a:t>
            </a:r>
          </a:p>
          <a:p>
            <a:pPr lvl="2" eaLnBrk="1" hangingPunct="1">
              <a:buFont typeface="Wingdings" panose="05000000000000000000" pitchFamily="2" charset="2"/>
              <a:buChar char="ü"/>
            </a:pPr>
            <a:r>
              <a:rPr lang="es-ES_tradnl" altLang="es-AR">
                <a:latin typeface="Verdana" panose="020B0604030504040204" pitchFamily="34" charset="0"/>
              </a:rPr>
              <a:t>Nieblas ácidas y alcalinas</a:t>
            </a:r>
          </a:p>
          <a:p>
            <a:pPr lvl="2" eaLnBrk="1" hangingPunct="1">
              <a:buFont typeface="Wingdings" panose="05000000000000000000" pitchFamily="2" charset="2"/>
              <a:buChar char="ü"/>
            </a:pPr>
            <a:r>
              <a:rPr lang="es-ES_tradnl" altLang="es-AR">
                <a:latin typeface="Verdana" panose="020B0604030504040204" pitchFamily="34" charset="0"/>
              </a:rPr>
              <a:t>Otros contaminantes químicos</a:t>
            </a:r>
          </a:p>
          <a:p>
            <a:pPr lvl="1" eaLnBrk="1" hangingPunct="1"/>
            <a:endParaRPr lang="es-ES_tradnl" altLang="es-AR" sz="2400">
              <a:latin typeface="Verdana" panose="020B0604030504040204" pitchFamily="34" charset="0"/>
            </a:endParaRPr>
          </a:p>
          <a:p>
            <a:pPr eaLnBrk="1" hangingPunct="1"/>
            <a:r>
              <a:rPr lang="es-ES_tradnl" altLang="es-AR" sz="2800">
                <a:latin typeface="Verdana" panose="020B0604030504040204" pitchFamily="34" charset="0"/>
              </a:rPr>
              <a:t>Toxicología Laboral</a:t>
            </a:r>
            <a:endParaRPr lang="es-ES" altLang="es-AR"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checkerboard(down)">
                                      <p:cBhvr>
                                        <p:cTn id="7" dur="500"/>
                                        <p:tgtEl>
                                          <p:spTgt spid="101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Effect transition="in" filter="checkerboard(down)">
                                      <p:cBhvr>
                                        <p:cTn id="12" dur="500"/>
                                        <p:tgtEl>
                                          <p:spTgt spid="101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101379">
                                            <p:txEl>
                                              <p:pRg st="2" end="2"/>
                                            </p:txEl>
                                          </p:spTgt>
                                        </p:tgtEl>
                                        <p:attrNameLst>
                                          <p:attrName>style.visibility</p:attrName>
                                        </p:attrNameLst>
                                      </p:cBhvr>
                                      <p:to>
                                        <p:strVal val="visible"/>
                                      </p:to>
                                    </p:set>
                                    <p:animEffect transition="in" filter="checkerboard(down)">
                                      <p:cBhvr>
                                        <p:cTn id="17" dur="500"/>
                                        <p:tgtEl>
                                          <p:spTgt spid="1013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101379">
                                            <p:txEl>
                                              <p:pRg st="3" end="3"/>
                                            </p:txEl>
                                          </p:spTgt>
                                        </p:tgtEl>
                                        <p:attrNameLst>
                                          <p:attrName>style.visibility</p:attrName>
                                        </p:attrNameLst>
                                      </p:cBhvr>
                                      <p:to>
                                        <p:strVal val="visible"/>
                                      </p:to>
                                    </p:set>
                                    <p:animEffect transition="in" filter="checkerboard(down)">
                                      <p:cBhvr>
                                        <p:cTn id="22" dur="500"/>
                                        <p:tgtEl>
                                          <p:spTgt spid="1013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5" fill="hold" grpId="0" nodeType="clickEffect">
                                  <p:stCondLst>
                                    <p:cond delay="0"/>
                                  </p:stCondLst>
                                  <p:childTnLst>
                                    <p:set>
                                      <p:cBhvr>
                                        <p:cTn id="26" dur="1" fill="hold">
                                          <p:stCondLst>
                                            <p:cond delay="0"/>
                                          </p:stCondLst>
                                        </p:cTn>
                                        <p:tgtEl>
                                          <p:spTgt spid="101379">
                                            <p:txEl>
                                              <p:pRg st="4" end="4"/>
                                            </p:txEl>
                                          </p:spTgt>
                                        </p:tgtEl>
                                        <p:attrNameLst>
                                          <p:attrName>style.visibility</p:attrName>
                                        </p:attrNameLst>
                                      </p:cBhvr>
                                      <p:to>
                                        <p:strVal val="visible"/>
                                      </p:to>
                                    </p:set>
                                    <p:animEffect transition="in" filter="checkerboard(down)">
                                      <p:cBhvr>
                                        <p:cTn id="27" dur="500"/>
                                        <p:tgtEl>
                                          <p:spTgt spid="1013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5" fill="hold" grpId="0" nodeType="clickEffect">
                                  <p:stCondLst>
                                    <p:cond delay="0"/>
                                  </p:stCondLst>
                                  <p:childTnLst>
                                    <p:set>
                                      <p:cBhvr>
                                        <p:cTn id="31" dur="1" fill="hold">
                                          <p:stCondLst>
                                            <p:cond delay="0"/>
                                          </p:stCondLst>
                                        </p:cTn>
                                        <p:tgtEl>
                                          <p:spTgt spid="101379">
                                            <p:txEl>
                                              <p:pRg st="5" end="5"/>
                                            </p:txEl>
                                          </p:spTgt>
                                        </p:tgtEl>
                                        <p:attrNameLst>
                                          <p:attrName>style.visibility</p:attrName>
                                        </p:attrNameLst>
                                      </p:cBhvr>
                                      <p:to>
                                        <p:strVal val="visible"/>
                                      </p:to>
                                    </p:set>
                                    <p:animEffect transition="in" filter="checkerboard(down)">
                                      <p:cBhvr>
                                        <p:cTn id="32" dur="500"/>
                                        <p:tgtEl>
                                          <p:spTgt spid="10137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5" fill="hold" grpId="0" nodeType="clickEffect">
                                  <p:stCondLst>
                                    <p:cond delay="0"/>
                                  </p:stCondLst>
                                  <p:childTnLst>
                                    <p:set>
                                      <p:cBhvr>
                                        <p:cTn id="36" dur="1" fill="hold">
                                          <p:stCondLst>
                                            <p:cond delay="0"/>
                                          </p:stCondLst>
                                        </p:cTn>
                                        <p:tgtEl>
                                          <p:spTgt spid="101379">
                                            <p:txEl>
                                              <p:pRg st="7" end="7"/>
                                            </p:txEl>
                                          </p:spTgt>
                                        </p:tgtEl>
                                        <p:attrNameLst>
                                          <p:attrName>style.visibility</p:attrName>
                                        </p:attrNameLst>
                                      </p:cBhvr>
                                      <p:to>
                                        <p:strVal val="visible"/>
                                      </p:to>
                                    </p:set>
                                    <p:animEffect transition="in" filter="checkerboard(down)">
                                      <p:cBhvr>
                                        <p:cTn id="37" dur="500"/>
                                        <p:tgtEl>
                                          <p:spTgt spid="1013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bldLvl="3"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971438F-6D91-438F-97E1-634D7020A72C}"/>
              </a:ext>
            </a:extLst>
          </p:cNvPr>
          <p:cNvSpPr>
            <a:spLocks noGrp="1" noChangeArrowheads="1"/>
          </p:cNvSpPr>
          <p:nvPr>
            <p:ph type="title"/>
          </p:nvPr>
        </p:nvSpPr>
        <p:spPr>
          <a:xfrm>
            <a:off x="533400" y="381000"/>
            <a:ext cx="7772400" cy="1143000"/>
          </a:xfrm>
        </p:spPr>
        <p:txBody>
          <a:bodyPr/>
          <a:lstStyle/>
          <a:p>
            <a:pPr eaLnBrk="1" hangingPunct="1"/>
            <a:r>
              <a:rPr lang="es-ES_tradnl" altLang="es-AR" sz="4000">
                <a:latin typeface="Verdana" panose="020B0604030504040204" pitchFamily="34" charset="0"/>
              </a:rPr>
              <a:t>Enfermedades Profesionales</a:t>
            </a:r>
            <a:endParaRPr lang="es-ES" altLang="es-AR" sz="4000">
              <a:latin typeface="Verdana" panose="020B0604030504040204" pitchFamily="34" charset="0"/>
            </a:endParaRPr>
          </a:p>
        </p:txBody>
      </p:sp>
      <p:sp>
        <p:nvSpPr>
          <p:cNvPr id="102403" name="Rectangle 3">
            <a:extLst>
              <a:ext uri="{FF2B5EF4-FFF2-40B4-BE49-F238E27FC236}">
                <a16:creationId xmlns:a16="http://schemas.microsoft.com/office/drawing/2014/main" id="{7BB701EE-2C0A-473B-9D58-A275E57E74F5}"/>
              </a:ext>
            </a:extLst>
          </p:cNvPr>
          <p:cNvSpPr>
            <a:spLocks noGrp="1" noChangeArrowheads="1"/>
          </p:cNvSpPr>
          <p:nvPr>
            <p:ph type="body" idx="1"/>
          </p:nvPr>
        </p:nvSpPr>
        <p:spPr/>
        <p:txBody>
          <a:bodyPr/>
          <a:lstStyle/>
          <a:p>
            <a:pPr eaLnBrk="1" hangingPunct="1">
              <a:defRPr/>
            </a:pPr>
            <a:r>
              <a:rPr lang="es-ES_tradnl" altLang="es-AR" b="1" u="sng" dirty="0">
                <a:effectLst>
                  <a:outerShdw blurRad="38100" dist="38100" dir="2700000" algn="tl">
                    <a:srgbClr val="000000">
                      <a:alpha val="43137"/>
                    </a:srgbClr>
                  </a:outerShdw>
                </a:effectLst>
                <a:latin typeface="Verdana" pitchFamily="34" charset="0"/>
              </a:rPr>
              <a:t>Agresores biológicos</a:t>
            </a:r>
          </a:p>
          <a:p>
            <a:pPr lvl="1" eaLnBrk="1" hangingPunct="1">
              <a:defRPr/>
            </a:pPr>
            <a:r>
              <a:rPr lang="es-ES_tradnl" altLang="es-AR" dirty="0">
                <a:latin typeface="Verdana" pitchFamily="34" charset="0"/>
              </a:rPr>
              <a:t>Dan origen a enfermedades profesionales, derivadas de la exposición a:</a:t>
            </a:r>
          </a:p>
          <a:p>
            <a:pPr lvl="2" eaLnBrk="1" hangingPunct="1">
              <a:defRPr/>
            </a:pPr>
            <a:r>
              <a:rPr lang="es-ES_tradnl" altLang="es-AR" dirty="0">
                <a:latin typeface="Verdana" pitchFamily="34" charset="0"/>
              </a:rPr>
              <a:t>Agentes vivos tales como hongos, bacterias, microorganismos, etc. Ej.: brucelosis, </a:t>
            </a:r>
            <a:r>
              <a:rPr lang="es-ES_tradnl" altLang="es-AR" dirty="0" err="1">
                <a:latin typeface="Verdana" pitchFamily="34" charset="0"/>
              </a:rPr>
              <a:t>legionelosis</a:t>
            </a:r>
            <a:r>
              <a:rPr lang="es-ES_tradnl" altLang="es-AR" dirty="0">
                <a:latin typeface="Verdana" pitchFamily="34" charset="0"/>
              </a:rPr>
              <a:t> (en equipos de enfriamiento de agua </a:t>
            </a:r>
            <a:r>
              <a:rPr lang="es-ES_tradnl" altLang="es-AR" dirty="0" err="1">
                <a:latin typeface="Verdana" pitchFamily="34" charset="0"/>
              </a:rPr>
              <a:t>evaporativos</a:t>
            </a:r>
            <a:r>
              <a:rPr lang="es-ES_tradnl" altLang="es-AR" dirty="0">
                <a:latin typeface="Verdana" pitchFamily="34" charset="0"/>
              </a:rPr>
              <a:t> – torres de enfriamiento</a:t>
            </a:r>
            <a:endParaRPr lang="es-ES" altLang="es-A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randombar(vertical)">
                                      <p:cBhvr>
                                        <p:cTn id="7" dur="500"/>
                                        <p:tgtEl>
                                          <p:spTgt spid="1024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Effect transition="in" filter="randombar(vertical)">
                                      <p:cBhvr>
                                        <p:cTn id="12" dur="500"/>
                                        <p:tgtEl>
                                          <p:spTgt spid="1024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animEffect transition="in" filter="randombar(vertical)">
                                      <p:cBhvr>
                                        <p:cTn id="17" dur="500"/>
                                        <p:tgtEl>
                                          <p:spTgt spid="1024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bldLvl="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1B51A1-3EA7-4BF1-9A69-B14D969BED8B}"/>
              </a:ext>
            </a:extLst>
          </p:cNvPr>
          <p:cNvSpPr>
            <a:spLocks noGrp="1" noChangeArrowheads="1"/>
          </p:cNvSpPr>
          <p:nvPr>
            <p:ph type="ctrTitle"/>
          </p:nvPr>
        </p:nvSpPr>
        <p:spPr/>
        <p:txBody>
          <a:bodyPr/>
          <a:lstStyle/>
          <a:p>
            <a:pPr eaLnBrk="1" hangingPunct="1"/>
            <a:r>
              <a:rPr lang="es-ES_tradnl" altLang="es-AR">
                <a:latin typeface="Verdana" panose="020B0604030504040204" pitchFamily="34" charset="0"/>
              </a:rPr>
              <a:t>Un Poco de Historia</a:t>
            </a:r>
            <a:endParaRPr lang="es-ES" altLang="es-AR">
              <a:latin typeface="Verdana" panose="020B0604030504040204" pitchFamily="34" charset="0"/>
            </a:endParaRPr>
          </a:p>
        </p:txBody>
      </p:sp>
      <p:sp>
        <p:nvSpPr>
          <p:cNvPr id="9219" name="Rectangle 3">
            <a:extLst>
              <a:ext uri="{FF2B5EF4-FFF2-40B4-BE49-F238E27FC236}">
                <a16:creationId xmlns:a16="http://schemas.microsoft.com/office/drawing/2014/main" id="{E7DC7C0A-442B-44E5-9631-4349ED3CE4E3}"/>
              </a:ext>
            </a:extLst>
          </p:cNvPr>
          <p:cNvSpPr>
            <a:spLocks noGrp="1" noChangeArrowheads="1"/>
          </p:cNvSpPr>
          <p:nvPr>
            <p:ph type="subTitle" idx="1"/>
          </p:nvPr>
        </p:nvSpPr>
        <p:spPr/>
        <p:txBody>
          <a:bodyPr/>
          <a:lstStyle/>
          <a:p>
            <a:pPr eaLnBrk="1" hangingPunct="1"/>
            <a:r>
              <a:rPr lang="es-ES_tradnl" altLang="es-AR" sz="4000" i="1">
                <a:latin typeface="Verdana" panose="020B0604030504040204" pitchFamily="34" charset="0"/>
              </a:rPr>
              <a:t>Años 1970 - 1983</a:t>
            </a:r>
            <a:endParaRPr lang="es-ES" altLang="es-AR" sz="4000" i="1">
              <a:latin typeface="Verdana" panose="020B060403050404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BDFDA09B-844D-4EC0-9FFF-B133B13E7A93}"/>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Enfermedades Profesionales</a:t>
            </a:r>
            <a:endParaRPr lang="es-ES" altLang="es-AR" sz="4000">
              <a:latin typeface="Verdana" panose="020B0604030504040204" pitchFamily="34" charset="0"/>
            </a:endParaRPr>
          </a:p>
        </p:txBody>
      </p:sp>
      <p:sp>
        <p:nvSpPr>
          <p:cNvPr id="104451" name="Rectangle 3">
            <a:extLst>
              <a:ext uri="{FF2B5EF4-FFF2-40B4-BE49-F238E27FC236}">
                <a16:creationId xmlns:a16="http://schemas.microsoft.com/office/drawing/2014/main" id="{44ADEAB9-2A30-4DA9-8E2E-49665706BC6D}"/>
              </a:ext>
            </a:extLst>
          </p:cNvPr>
          <p:cNvSpPr>
            <a:spLocks noGrp="1" noChangeArrowheads="1"/>
          </p:cNvSpPr>
          <p:nvPr>
            <p:ph type="body" idx="1"/>
          </p:nvPr>
        </p:nvSpPr>
        <p:spPr/>
        <p:txBody>
          <a:bodyPr/>
          <a:lstStyle/>
          <a:p>
            <a:pPr eaLnBrk="1" hangingPunct="1"/>
            <a:r>
              <a:rPr lang="es-ES_tradnl" altLang="es-AR">
                <a:latin typeface="Verdana" panose="020B0604030504040204" pitchFamily="34" charset="0"/>
              </a:rPr>
              <a:t>Importante:</a:t>
            </a:r>
          </a:p>
          <a:p>
            <a:pPr lvl="1" eaLnBrk="1" hangingPunct="1"/>
            <a:r>
              <a:rPr lang="es-ES" altLang="es-AR">
                <a:latin typeface="Verdana" panose="020B0604030504040204" pitchFamily="34" charset="0"/>
              </a:rPr>
              <a:t>Detectarlos</a:t>
            </a:r>
          </a:p>
          <a:p>
            <a:pPr lvl="1" eaLnBrk="1" hangingPunct="1"/>
            <a:r>
              <a:rPr lang="es-ES" altLang="es-AR">
                <a:latin typeface="Verdana" panose="020B0604030504040204" pitchFamily="34" charset="0"/>
              </a:rPr>
              <a:t>Informarlos a la ART</a:t>
            </a:r>
          </a:p>
          <a:p>
            <a:pPr lvl="1" eaLnBrk="1" hangingPunct="1"/>
            <a:r>
              <a:rPr lang="es-ES" altLang="es-AR">
                <a:latin typeface="Verdana" panose="020B0604030504040204" pitchFamily="34" charset="0"/>
              </a:rPr>
              <a:t>Exámenes médicos periódicos</a:t>
            </a:r>
          </a:p>
          <a:p>
            <a:pPr lvl="1" eaLnBrk="1" hangingPunct="1"/>
            <a:r>
              <a:rPr lang="es-ES" altLang="es-AR">
                <a:latin typeface="Verdana" panose="020B0604030504040204" pitchFamily="34" charset="0"/>
              </a:rPr>
              <a:t>Eliminarlos - Reemplazarlos</a:t>
            </a:r>
          </a:p>
          <a:p>
            <a:pPr lvl="1" eaLnBrk="1" hangingPunct="1"/>
            <a:r>
              <a:rPr lang="es-ES" altLang="es-AR">
                <a:latin typeface="Verdana" panose="020B0604030504040204" pitchFamily="34" charset="0"/>
              </a:rPr>
              <a:t>Disminuirlos (en el emisor, en las vías de transmisión o en el recinto receptor)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barn(inVertical)">
                                      <p:cBhvr>
                                        <p:cTn id="7" dur="500"/>
                                        <p:tgtEl>
                                          <p:spTgt spid="104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barn(inVertical)">
                                      <p:cBhvr>
                                        <p:cTn id="12" dur="500"/>
                                        <p:tgtEl>
                                          <p:spTgt spid="1044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4451">
                                            <p:txEl>
                                              <p:pRg st="2" end="2"/>
                                            </p:txEl>
                                          </p:spTgt>
                                        </p:tgtEl>
                                        <p:attrNameLst>
                                          <p:attrName>style.visibility</p:attrName>
                                        </p:attrNameLst>
                                      </p:cBhvr>
                                      <p:to>
                                        <p:strVal val="visible"/>
                                      </p:to>
                                    </p:set>
                                    <p:animEffect transition="in" filter="barn(inVertical)">
                                      <p:cBhvr>
                                        <p:cTn id="17" dur="500"/>
                                        <p:tgtEl>
                                          <p:spTgt spid="1044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4451">
                                            <p:txEl>
                                              <p:pRg st="3" end="3"/>
                                            </p:txEl>
                                          </p:spTgt>
                                        </p:tgtEl>
                                        <p:attrNameLst>
                                          <p:attrName>style.visibility</p:attrName>
                                        </p:attrNameLst>
                                      </p:cBhvr>
                                      <p:to>
                                        <p:strVal val="visible"/>
                                      </p:to>
                                    </p:set>
                                    <p:animEffect transition="in" filter="barn(inVertical)">
                                      <p:cBhvr>
                                        <p:cTn id="22" dur="500"/>
                                        <p:tgtEl>
                                          <p:spTgt spid="1044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4451">
                                            <p:txEl>
                                              <p:pRg st="4" end="4"/>
                                            </p:txEl>
                                          </p:spTgt>
                                        </p:tgtEl>
                                        <p:attrNameLst>
                                          <p:attrName>style.visibility</p:attrName>
                                        </p:attrNameLst>
                                      </p:cBhvr>
                                      <p:to>
                                        <p:strVal val="visible"/>
                                      </p:to>
                                    </p:set>
                                    <p:animEffect transition="in" filter="barn(inVertical)">
                                      <p:cBhvr>
                                        <p:cTn id="27" dur="500"/>
                                        <p:tgtEl>
                                          <p:spTgt spid="1044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4451">
                                            <p:txEl>
                                              <p:pRg st="5" end="5"/>
                                            </p:txEl>
                                          </p:spTgt>
                                        </p:tgtEl>
                                        <p:attrNameLst>
                                          <p:attrName>style.visibility</p:attrName>
                                        </p:attrNameLst>
                                      </p:cBhvr>
                                      <p:to>
                                        <p:strVal val="visible"/>
                                      </p:to>
                                    </p:set>
                                    <p:animEffect transition="in" filter="barn(inVertical)">
                                      <p:cBhvr>
                                        <p:cTn id="32" dur="500"/>
                                        <p:tgtEl>
                                          <p:spTgt spid="1044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bldLvl="4"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BA61D5A-508A-47B7-8A6F-5F64BA4A15A3}"/>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Los Accidentes de Trabajo</a:t>
            </a:r>
            <a:endParaRPr lang="es-ES" altLang="es-AR" sz="4000">
              <a:latin typeface="Verdana" panose="020B0604030504040204" pitchFamily="34" charset="0"/>
            </a:endParaRPr>
          </a:p>
        </p:txBody>
      </p:sp>
      <p:pic>
        <p:nvPicPr>
          <p:cNvPr id="199684" name="Picture 4" descr="**http%3A%2F%2Fwww">
            <a:extLst>
              <a:ext uri="{FF2B5EF4-FFF2-40B4-BE49-F238E27FC236}">
                <a16:creationId xmlns:a16="http://schemas.microsoft.com/office/drawing/2014/main" id="{F2C675AE-0376-46BF-A9D6-BB03987B0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981200"/>
            <a:ext cx="174783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5">
            <a:extLst>
              <a:ext uri="{FF2B5EF4-FFF2-40B4-BE49-F238E27FC236}">
                <a16:creationId xmlns:a16="http://schemas.microsoft.com/office/drawing/2014/main" id="{99A179FB-F479-4253-B3AC-11009774C3D2}"/>
              </a:ext>
            </a:extLst>
          </p:cNvPr>
          <p:cNvSpPr>
            <a:spLocks noChangeArrowheads="1"/>
          </p:cNvSpPr>
          <p:nvPr/>
        </p:nvSpPr>
        <p:spPr bwMode="auto">
          <a:xfrm>
            <a:off x="3257550" y="2286000"/>
            <a:ext cx="70866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endParaRPr lang="es-AR" altLang="es-AR"/>
          </a:p>
        </p:txBody>
      </p:sp>
      <p:pic>
        <p:nvPicPr>
          <p:cNvPr id="199686" name="Picture 6" descr="img_11">
            <a:extLst>
              <a:ext uri="{FF2B5EF4-FFF2-40B4-BE49-F238E27FC236}">
                <a16:creationId xmlns:a16="http://schemas.microsoft.com/office/drawing/2014/main" id="{C6BB213F-6D70-40C4-B3A4-FDF91129D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733800"/>
            <a:ext cx="26289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92" name="Picture 12" descr="**http%3A%2F%2Fwww">
            <a:extLst>
              <a:ext uri="{FF2B5EF4-FFF2-40B4-BE49-F238E27FC236}">
                <a16:creationId xmlns:a16="http://schemas.microsoft.com/office/drawing/2014/main" id="{057F10D4-FACD-4B8D-AE10-776283C9C5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810000"/>
            <a:ext cx="24384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9684"/>
                                        </p:tgtEl>
                                        <p:attrNameLst>
                                          <p:attrName>style.visibility</p:attrName>
                                        </p:attrNameLst>
                                      </p:cBhvr>
                                      <p:to>
                                        <p:strVal val="visible"/>
                                      </p:to>
                                    </p:set>
                                    <p:animEffect transition="in" filter="blinds(horizontal)">
                                      <p:cBhvr>
                                        <p:cTn id="7" dur="500"/>
                                        <p:tgtEl>
                                          <p:spTgt spid="1996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99686"/>
                                        </p:tgtEl>
                                        <p:attrNameLst>
                                          <p:attrName>style.visibility</p:attrName>
                                        </p:attrNameLst>
                                      </p:cBhvr>
                                      <p:to>
                                        <p:strVal val="visible"/>
                                      </p:to>
                                    </p:set>
                                    <p:anim calcmode="lin" valueType="num">
                                      <p:cBhvr additive="base">
                                        <p:cTn id="12" dur="500" fill="hold"/>
                                        <p:tgtEl>
                                          <p:spTgt spid="199686"/>
                                        </p:tgtEl>
                                        <p:attrNameLst>
                                          <p:attrName>ppt_x</p:attrName>
                                        </p:attrNameLst>
                                      </p:cBhvr>
                                      <p:tavLst>
                                        <p:tav tm="0">
                                          <p:val>
                                            <p:strVal val="1+#ppt_w/2"/>
                                          </p:val>
                                        </p:tav>
                                        <p:tav tm="100000">
                                          <p:val>
                                            <p:strVal val="#ppt_x"/>
                                          </p:val>
                                        </p:tav>
                                      </p:tavLst>
                                    </p:anim>
                                    <p:anim calcmode="lin" valueType="num">
                                      <p:cBhvr additive="base">
                                        <p:cTn id="13" dur="500" fill="hold"/>
                                        <p:tgtEl>
                                          <p:spTgt spid="19968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199692"/>
                                        </p:tgtEl>
                                        <p:attrNameLst>
                                          <p:attrName>style.visibility</p:attrName>
                                        </p:attrNameLst>
                                      </p:cBhvr>
                                      <p:to>
                                        <p:strVal val="visible"/>
                                      </p:to>
                                    </p:set>
                                    <p:anim calcmode="lin" valueType="num">
                                      <p:cBhvr additive="base">
                                        <p:cTn id="18" dur="500" fill="hold"/>
                                        <p:tgtEl>
                                          <p:spTgt spid="199692"/>
                                        </p:tgtEl>
                                        <p:attrNameLst>
                                          <p:attrName>ppt_x</p:attrName>
                                        </p:attrNameLst>
                                      </p:cBhvr>
                                      <p:tavLst>
                                        <p:tav tm="0">
                                          <p:val>
                                            <p:strVal val="0-#ppt_w/2"/>
                                          </p:val>
                                        </p:tav>
                                        <p:tav tm="100000">
                                          <p:val>
                                            <p:strVal val="#ppt_x"/>
                                          </p:val>
                                        </p:tav>
                                      </p:tavLst>
                                    </p:anim>
                                    <p:anim calcmode="lin" valueType="num">
                                      <p:cBhvr additive="base">
                                        <p:cTn id="19" dur="500" fill="hold"/>
                                        <p:tgtEl>
                                          <p:spTgt spid="1996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A85929C7-DF99-41FE-8049-7A35BF227141}"/>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Los Accidentes de Trabajo</a:t>
            </a:r>
            <a:endParaRPr lang="es-ES" altLang="es-AR" sz="4000">
              <a:latin typeface="Verdana" panose="020B0604030504040204" pitchFamily="34" charset="0"/>
            </a:endParaRPr>
          </a:p>
        </p:txBody>
      </p:sp>
      <p:sp>
        <p:nvSpPr>
          <p:cNvPr id="105475" name="Rectangle 3">
            <a:extLst>
              <a:ext uri="{FF2B5EF4-FFF2-40B4-BE49-F238E27FC236}">
                <a16:creationId xmlns:a16="http://schemas.microsoft.com/office/drawing/2014/main" id="{BFFF1DFA-AF04-4F2B-B1BA-7AF2614C2529}"/>
              </a:ext>
            </a:extLst>
          </p:cNvPr>
          <p:cNvSpPr>
            <a:spLocks noGrp="1" noChangeArrowheads="1"/>
          </p:cNvSpPr>
          <p:nvPr>
            <p:ph type="body" idx="1"/>
          </p:nvPr>
        </p:nvSpPr>
        <p:spPr/>
        <p:txBody>
          <a:bodyPr/>
          <a:lstStyle/>
          <a:p>
            <a:pPr eaLnBrk="1" hangingPunct="1"/>
            <a:r>
              <a:rPr lang="es-ES_tradnl" altLang="es-AR">
                <a:latin typeface="Verdana" panose="020B0604030504040204" pitchFamily="34" charset="0"/>
              </a:rPr>
              <a:t>Los Riesgos de la “In” seguridad:</a:t>
            </a:r>
          </a:p>
          <a:p>
            <a:pPr lvl="1" eaLnBrk="1" hangingPunct="1"/>
            <a:r>
              <a:rPr lang="es-ES" altLang="es-AR">
                <a:latin typeface="Verdana" panose="020B0604030504040204" pitchFamily="34" charset="0"/>
              </a:rPr>
              <a:t>Mecánicos</a:t>
            </a:r>
          </a:p>
          <a:p>
            <a:pPr lvl="1" eaLnBrk="1" hangingPunct="1"/>
            <a:r>
              <a:rPr lang="es-ES" altLang="es-AR">
                <a:latin typeface="Verdana" panose="020B0604030504040204" pitchFamily="34" charset="0"/>
              </a:rPr>
              <a:t>Eléctricos</a:t>
            </a:r>
          </a:p>
          <a:p>
            <a:pPr lvl="1" eaLnBrk="1" hangingPunct="1"/>
            <a:r>
              <a:rPr lang="es-ES" altLang="es-AR">
                <a:latin typeface="Verdana" panose="020B0604030504040204" pitchFamily="34" charset="0"/>
              </a:rPr>
              <a:t>Incendios</a:t>
            </a:r>
          </a:p>
          <a:p>
            <a:pPr lvl="1" eaLnBrk="1" hangingPunct="1"/>
            <a:r>
              <a:rPr lang="es-ES" altLang="es-AR">
                <a:latin typeface="Verdana" panose="020B0604030504040204" pitchFamily="34" charset="0"/>
              </a:rPr>
              <a:t>Altura</a:t>
            </a:r>
          </a:p>
          <a:p>
            <a:pPr lvl="1" eaLnBrk="1" hangingPunct="1"/>
            <a:r>
              <a:rPr lang="es-ES" altLang="es-AR">
                <a:latin typeface="Verdana" panose="020B0604030504040204" pitchFamily="34" charset="0"/>
              </a:rPr>
              <a:t>Térmicos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randombar(horizontal)">
                                      <p:cBhvr>
                                        <p:cTn id="7" dur="500"/>
                                        <p:tgtEl>
                                          <p:spTgt spid="1054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Effect transition="in" filter="randombar(horizontal)">
                                      <p:cBhvr>
                                        <p:cTn id="12" dur="500"/>
                                        <p:tgtEl>
                                          <p:spTgt spid="1054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5475">
                                            <p:txEl>
                                              <p:pRg st="2" end="2"/>
                                            </p:txEl>
                                          </p:spTgt>
                                        </p:tgtEl>
                                        <p:attrNameLst>
                                          <p:attrName>style.visibility</p:attrName>
                                        </p:attrNameLst>
                                      </p:cBhvr>
                                      <p:to>
                                        <p:strVal val="visible"/>
                                      </p:to>
                                    </p:set>
                                    <p:animEffect transition="in" filter="randombar(horizontal)">
                                      <p:cBhvr>
                                        <p:cTn id="17" dur="500"/>
                                        <p:tgtEl>
                                          <p:spTgt spid="1054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5475">
                                            <p:txEl>
                                              <p:pRg st="3" end="3"/>
                                            </p:txEl>
                                          </p:spTgt>
                                        </p:tgtEl>
                                        <p:attrNameLst>
                                          <p:attrName>style.visibility</p:attrName>
                                        </p:attrNameLst>
                                      </p:cBhvr>
                                      <p:to>
                                        <p:strVal val="visible"/>
                                      </p:to>
                                    </p:set>
                                    <p:animEffect transition="in" filter="randombar(horizontal)">
                                      <p:cBhvr>
                                        <p:cTn id="22" dur="500"/>
                                        <p:tgtEl>
                                          <p:spTgt spid="1054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5475">
                                            <p:txEl>
                                              <p:pRg st="4" end="4"/>
                                            </p:txEl>
                                          </p:spTgt>
                                        </p:tgtEl>
                                        <p:attrNameLst>
                                          <p:attrName>style.visibility</p:attrName>
                                        </p:attrNameLst>
                                      </p:cBhvr>
                                      <p:to>
                                        <p:strVal val="visible"/>
                                      </p:to>
                                    </p:set>
                                    <p:animEffect transition="in" filter="randombar(horizontal)">
                                      <p:cBhvr>
                                        <p:cTn id="27" dur="500"/>
                                        <p:tgtEl>
                                          <p:spTgt spid="1054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5475">
                                            <p:txEl>
                                              <p:pRg st="5" end="5"/>
                                            </p:txEl>
                                          </p:spTgt>
                                        </p:tgtEl>
                                        <p:attrNameLst>
                                          <p:attrName>style.visibility</p:attrName>
                                        </p:attrNameLst>
                                      </p:cBhvr>
                                      <p:to>
                                        <p:strVal val="visible"/>
                                      </p:to>
                                    </p:set>
                                    <p:animEffect transition="in" filter="randombar(horizontal)">
                                      <p:cBhvr>
                                        <p:cTn id="32" dur="500"/>
                                        <p:tgtEl>
                                          <p:spTgt spid="1054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bldLvl="4"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A6D5C29-8ABF-427A-9E97-1135297DE2EC}"/>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Los Accidentes de Trabajo</a:t>
            </a:r>
            <a:endParaRPr lang="es-ES" altLang="es-AR" sz="4000">
              <a:latin typeface="Verdana" panose="020B0604030504040204" pitchFamily="34" charset="0"/>
            </a:endParaRPr>
          </a:p>
        </p:txBody>
      </p:sp>
      <p:sp>
        <p:nvSpPr>
          <p:cNvPr id="106499" name="Rectangle 3">
            <a:extLst>
              <a:ext uri="{FF2B5EF4-FFF2-40B4-BE49-F238E27FC236}">
                <a16:creationId xmlns:a16="http://schemas.microsoft.com/office/drawing/2014/main" id="{CBC60820-3826-4EEC-9FAC-5B1EAA7346A7}"/>
              </a:ext>
            </a:extLst>
          </p:cNvPr>
          <p:cNvSpPr>
            <a:spLocks noGrp="1" noChangeArrowheads="1"/>
          </p:cNvSpPr>
          <p:nvPr>
            <p:ph type="body" idx="1"/>
          </p:nvPr>
        </p:nvSpPr>
        <p:spPr/>
        <p:txBody>
          <a:bodyPr/>
          <a:lstStyle/>
          <a:p>
            <a:pPr eaLnBrk="1" hangingPunct="1">
              <a:lnSpc>
                <a:spcPct val="90000"/>
              </a:lnSpc>
            </a:pPr>
            <a:r>
              <a:rPr lang="es-ES_tradnl" altLang="es-AR" sz="2800">
                <a:latin typeface="Verdana" panose="020B0604030504040204" pitchFamily="34" charset="0"/>
              </a:rPr>
              <a:t>Accidentes de trabajo: ¿Dónde se pueden producir?</a:t>
            </a:r>
          </a:p>
          <a:p>
            <a:pPr eaLnBrk="1" hangingPunct="1">
              <a:lnSpc>
                <a:spcPct val="90000"/>
              </a:lnSpc>
              <a:buFontTx/>
              <a:buNone/>
            </a:pPr>
            <a:endParaRPr lang="es-ES_tradnl" altLang="es-AR" sz="2800">
              <a:latin typeface="Verdana" panose="020B0604030504040204" pitchFamily="34" charset="0"/>
            </a:endParaRPr>
          </a:p>
          <a:p>
            <a:pPr lvl="1" eaLnBrk="1" hangingPunct="1">
              <a:lnSpc>
                <a:spcPct val="90000"/>
              </a:lnSpc>
            </a:pPr>
            <a:r>
              <a:rPr lang="es-ES_tradnl" altLang="es-AR" sz="2400">
                <a:latin typeface="Verdana" panose="020B0604030504040204" pitchFamily="34" charset="0"/>
              </a:rPr>
              <a:t>En la empresa propiamente dicha</a:t>
            </a:r>
          </a:p>
          <a:p>
            <a:pPr lvl="1" eaLnBrk="1" hangingPunct="1">
              <a:lnSpc>
                <a:spcPct val="90000"/>
              </a:lnSpc>
              <a:buFontTx/>
              <a:buNone/>
            </a:pPr>
            <a:endParaRPr lang="es-ES_tradnl" altLang="es-AR" sz="2400">
              <a:latin typeface="Verdana" panose="020B0604030504040204" pitchFamily="34" charset="0"/>
            </a:endParaRPr>
          </a:p>
          <a:p>
            <a:pPr lvl="1" eaLnBrk="1" hangingPunct="1">
              <a:lnSpc>
                <a:spcPct val="90000"/>
              </a:lnSpc>
            </a:pPr>
            <a:r>
              <a:rPr lang="es-ES_tradnl" altLang="es-AR" sz="2400">
                <a:latin typeface="Verdana" panose="020B0604030504040204" pitchFamily="34" charset="0"/>
              </a:rPr>
              <a:t>En ocasión del trabajo</a:t>
            </a:r>
          </a:p>
          <a:p>
            <a:pPr lvl="1" eaLnBrk="1" hangingPunct="1">
              <a:lnSpc>
                <a:spcPct val="90000"/>
              </a:lnSpc>
              <a:buFontTx/>
              <a:buNone/>
            </a:pPr>
            <a:endParaRPr lang="es-ES" altLang="es-AR" sz="2400">
              <a:latin typeface="Verdana" panose="020B0604030504040204" pitchFamily="34" charset="0"/>
            </a:endParaRPr>
          </a:p>
          <a:p>
            <a:pPr lvl="1" eaLnBrk="1" hangingPunct="1">
              <a:lnSpc>
                <a:spcPct val="90000"/>
              </a:lnSpc>
            </a:pPr>
            <a:r>
              <a:rPr lang="es-ES_tradnl" altLang="es-AR" sz="2400">
                <a:latin typeface="Verdana" panose="020B0604030504040204" pitchFamily="34" charset="0"/>
              </a:rPr>
              <a:t>Entre el trayecto que hay entre el domicilio del trabajador y su lugar de trabajo o viceversa - Accidente “In itinere”</a:t>
            </a:r>
            <a:endParaRPr lang="es-ES" altLang="es-AR"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6499">
                                            <p:txEl>
                                              <p:pRg st="2" end="2"/>
                                            </p:txEl>
                                          </p:spTgt>
                                        </p:tgtEl>
                                        <p:attrNameLst>
                                          <p:attrName>style.visibility</p:attrName>
                                        </p:attrNameLst>
                                      </p:cBhvr>
                                      <p:to>
                                        <p:strVal val="visible"/>
                                      </p:to>
                                    </p:set>
                                    <p:anim calcmode="lin" valueType="num">
                                      <p:cBhvr additive="base">
                                        <p:cTn id="13" dur="500" fill="hold"/>
                                        <p:tgtEl>
                                          <p:spTgt spid="1064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64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6499">
                                            <p:txEl>
                                              <p:pRg st="4" end="4"/>
                                            </p:txEl>
                                          </p:spTgt>
                                        </p:tgtEl>
                                        <p:attrNameLst>
                                          <p:attrName>style.visibility</p:attrName>
                                        </p:attrNameLst>
                                      </p:cBhvr>
                                      <p:to>
                                        <p:strVal val="visible"/>
                                      </p:to>
                                    </p:set>
                                    <p:anim calcmode="lin" valueType="num">
                                      <p:cBhvr additive="base">
                                        <p:cTn id="19" dur="500" fill="hold"/>
                                        <p:tgtEl>
                                          <p:spTgt spid="10649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64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6499">
                                            <p:txEl>
                                              <p:pRg st="6" end="6"/>
                                            </p:txEl>
                                          </p:spTgt>
                                        </p:tgtEl>
                                        <p:attrNameLst>
                                          <p:attrName>style.visibility</p:attrName>
                                        </p:attrNameLst>
                                      </p:cBhvr>
                                      <p:to>
                                        <p:strVal val="visible"/>
                                      </p:to>
                                    </p:set>
                                    <p:anim calcmode="lin" valueType="num">
                                      <p:cBhvr additive="base">
                                        <p:cTn id="25" dur="500" fill="hold"/>
                                        <p:tgtEl>
                                          <p:spTgt spid="106499">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64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bldLvl="4"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86754AD3-2F8A-40A9-B03E-488852326BBB}"/>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Los Accidentes de Trabajo</a:t>
            </a:r>
            <a:endParaRPr lang="es-ES" altLang="es-AR" sz="4000">
              <a:latin typeface="Verdana" panose="020B0604030504040204" pitchFamily="34" charset="0"/>
            </a:endParaRPr>
          </a:p>
        </p:txBody>
      </p:sp>
      <p:sp>
        <p:nvSpPr>
          <p:cNvPr id="109571" name="Rectangle 3">
            <a:extLst>
              <a:ext uri="{FF2B5EF4-FFF2-40B4-BE49-F238E27FC236}">
                <a16:creationId xmlns:a16="http://schemas.microsoft.com/office/drawing/2014/main" id="{C0811F20-68D2-4224-A0E5-1C59614EB8DA}"/>
              </a:ext>
            </a:extLst>
          </p:cNvPr>
          <p:cNvSpPr>
            <a:spLocks noGrp="1" noChangeArrowheads="1"/>
          </p:cNvSpPr>
          <p:nvPr>
            <p:ph type="body" idx="1"/>
          </p:nvPr>
        </p:nvSpPr>
        <p:spPr/>
        <p:txBody>
          <a:bodyPr/>
          <a:lstStyle/>
          <a:p>
            <a:pPr eaLnBrk="1" hangingPunct="1"/>
            <a:r>
              <a:rPr lang="es-ES_tradnl" altLang="es-AR" sz="3600">
                <a:latin typeface="Verdana" panose="020B0604030504040204" pitchFamily="34" charset="0"/>
              </a:rPr>
              <a:t>Accidentes más comunes:</a:t>
            </a:r>
          </a:p>
          <a:p>
            <a:pPr lvl="1" eaLnBrk="1" hangingPunct="1"/>
            <a:r>
              <a:rPr lang="es-ES" altLang="es-AR">
                <a:latin typeface="Verdana" panose="020B0604030504040204" pitchFamily="34" charset="0"/>
              </a:rPr>
              <a:t>Caídas</a:t>
            </a:r>
          </a:p>
          <a:p>
            <a:pPr lvl="1" eaLnBrk="1" hangingPunct="1"/>
            <a:r>
              <a:rPr lang="es-ES" altLang="es-AR">
                <a:latin typeface="Verdana" panose="020B0604030504040204" pitchFamily="34" charset="0"/>
              </a:rPr>
              <a:t>Golpes</a:t>
            </a:r>
          </a:p>
          <a:p>
            <a:pPr lvl="1" eaLnBrk="1" hangingPunct="1"/>
            <a:r>
              <a:rPr lang="es-ES" altLang="es-AR">
                <a:latin typeface="Verdana" panose="020B0604030504040204" pitchFamily="34" charset="0"/>
              </a:rPr>
              <a:t>Heridas</a:t>
            </a:r>
          </a:p>
          <a:p>
            <a:pPr lvl="1" eaLnBrk="1" hangingPunct="1"/>
            <a:r>
              <a:rPr lang="es-ES" altLang="es-AR">
                <a:latin typeface="Verdana" panose="020B0604030504040204" pitchFamily="34" charset="0"/>
              </a:rPr>
              <a:t>Cortes</a:t>
            </a:r>
          </a:p>
          <a:p>
            <a:pPr lvl="1" eaLnBrk="1" hangingPunct="1"/>
            <a:r>
              <a:rPr lang="es-ES" altLang="es-AR">
                <a:latin typeface="Verdana" panose="020B0604030504040204" pitchFamily="34" charset="0"/>
              </a:rPr>
              <a:t>Fracturas</a:t>
            </a:r>
          </a:p>
          <a:p>
            <a:pPr lvl="1" eaLnBrk="1" hangingPunct="1"/>
            <a:r>
              <a:rPr lang="es-ES" altLang="es-AR">
                <a:latin typeface="Verdana" panose="020B0604030504040204" pitchFamily="34" charset="0"/>
              </a:rPr>
              <a:t>Dolores de espalda</a:t>
            </a:r>
          </a:p>
          <a:p>
            <a:pPr lvl="1" eaLnBrk="1" hangingPunct="1"/>
            <a:r>
              <a:rPr lang="es-ES" altLang="es-AR">
                <a:latin typeface="Verdana" panose="020B0604030504040204" pitchFamily="34" charset="0"/>
              </a:rPr>
              <a:t>Tendinitis</a:t>
            </a:r>
          </a:p>
          <a:p>
            <a:pPr lvl="1" eaLnBrk="1" hangingPunct="1"/>
            <a:endParaRPr lang="es-ES" altLang="es-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p:cTn id="7" dur="1000" fill="hold"/>
                                        <p:tgtEl>
                                          <p:spTgt spid="10957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957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957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9571">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09571">
                                            <p:txEl>
                                              <p:pRg st="1" end="1"/>
                                            </p:txEl>
                                          </p:spTgt>
                                        </p:tgtEl>
                                        <p:attrNameLst>
                                          <p:attrName>style.visibility</p:attrName>
                                        </p:attrNameLst>
                                      </p:cBhvr>
                                      <p:to>
                                        <p:strVal val="visible"/>
                                      </p:to>
                                    </p:set>
                                    <p:anim calcmode="lin" valueType="num">
                                      <p:cBhvr>
                                        <p:cTn id="13" dur="1000" fill="hold"/>
                                        <p:tgtEl>
                                          <p:spTgt spid="109571">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09571">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0957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9571">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09571">
                                            <p:txEl>
                                              <p:pRg st="2" end="2"/>
                                            </p:txEl>
                                          </p:spTgt>
                                        </p:tgtEl>
                                        <p:attrNameLst>
                                          <p:attrName>style.visibility</p:attrName>
                                        </p:attrNameLst>
                                      </p:cBhvr>
                                      <p:to>
                                        <p:strVal val="visible"/>
                                      </p:to>
                                    </p:set>
                                    <p:anim calcmode="lin" valueType="num">
                                      <p:cBhvr>
                                        <p:cTn id="19" dur="1000" fill="hold"/>
                                        <p:tgtEl>
                                          <p:spTgt spid="109571">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09571">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0957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09571">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09571">
                                            <p:txEl>
                                              <p:pRg st="3" end="3"/>
                                            </p:txEl>
                                          </p:spTgt>
                                        </p:tgtEl>
                                        <p:attrNameLst>
                                          <p:attrName>style.visibility</p:attrName>
                                        </p:attrNameLst>
                                      </p:cBhvr>
                                      <p:to>
                                        <p:strVal val="visible"/>
                                      </p:to>
                                    </p:set>
                                    <p:anim calcmode="lin" valueType="num">
                                      <p:cBhvr>
                                        <p:cTn id="25" dur="1000" fill="hold"/>
                                        <p:tgtEl>
                                          <p:spTgt spid="109571">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09571">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10957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09571">
                                            <p:txEl>
                                              <p:pRg st="3" end="3"/>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09571">
                                            <p:txEl>
                                              <p:pRg st="4" end="4"/>
                                            </p:txEl>
                                          </p:spTgt>
                                        </p:tgtEl>
                                        <p:attrNameLst>
                                          <p:attrName>style.visibility</p:attrName>
                                        </p:attrNameLst>
                                      </p:cBhvr>
                                      <p:to>
                                        <p:strVal val="visible"/>
                                      </p:to>
                                    </p:set>
                                    <p:anim calcmode="lin" valueType="num">
                                      <p:cBhvr>
                                        <p:cTn id="31" dur="1000" fill="hold"/>
                                        <p:tgtEl>
                                          <p:spTgt spid="109571">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109571">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10957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9571">
                                            <p:txEl>
                                              <p:pRg st="4" end="4"/>
                                            </p:txEl>
                                          </p:spTgt>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109571">
                                            <p:txEl>
                                              <p:pRg st="5" end="5"/>
                                            </p:txEl>
                                          </p:spTgt>
                                        </p:tgtEl>
                                        <p:attrNameLst>
                                          <p:attrName>style.visibility</p:attrName>
                                        </p:attrNameLst>
                                      </p:cBhvr>
                                      <p:to>
                                        <p:strVal val="visible"/>
                                      </p:to>
                                    </p:set>
                                    <p:anim calcmode="lin" valueType="num">
                                      <p:cBhvr>
                                        <p:cTn id="37" dur="1000" fill="hold"/>
                                        <p:tgtEl>
                                          <p:spTgt spid="109571">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109571">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10957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09571">
                                            <p:txEl>
                                              <p:pRg st="5" end="5"/>
                                            </p:txEl>
                                          </p:spTgt>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109571">
                                            <p:txEl>
                                              <p:pRg st="6" end="6"/>
                                            </p:txEl>
                                          </p:spTgt>
                                        </p:tgtEl>
                                        <p:attrNameLst>
                                          <p:attrName>style.visibility</p:attrName>
                                        </p:attrNameLst>
                                      </p:cBhvr>
                                      <p:to>
                                        <p:strVal val="visible"/>
                                      </p:to>
                                    </p:set>
                                    <p:anim calcmode="lin" valueType="num">
                                      <p:cBhvr>
                                        <p:cTn id="43" dur="1000" fill="hold"/>
                                        <p:tgtEl>
                                          <p:spTgt spid="109571">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109571">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10957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09571">
                                            <p:txEl>
                                              <p:pRg st="6" end="6"/>
                                            </p:txEl>
                                          </p:spTgt>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109571">
                                            <p:txEl>
                                              <p:pRg st="7" end="7"/>
                                            </p:txEl>
                                          </p:spTgt>
                                        </p:tgtEl>
                                        <p:attrNameLst>
                                          <p:attrName>style.visibility</p:attrName>
                                        </p:attrNameLst>
                                      </p:cBhvr>
                                      <p:to>
                                        <p:strVal val="visible"/>
                                      </p:to>
                                    </p:set>
                                    <p:anim calcmode="lin" valueType="num">
                                      <p:cBhvr>
                                        <p:cTn id="49" dur="1000" fill="hold"/>
                                        <p:tgtEl>
                                          <p:spTgt spid="109571">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109571">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109571">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09571">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15D2F16-DDB6-4649-8D8B-9DD319CA7736}"/>
              </a:ext>
            </a:extLst>
          </p:cNvPr>
          <p:cNvSpPr>
            <a:spLocks noGrp="1" noChangeArrowheads="1"/>
          </p:cNvSpPr>
          <p:nvPr>
            <p:ph type="title"/>
          </p:nvPr>
        </p:nvSpPr>
        <p:spPr/>
        <p:txBody>
          <a:bodyPr/>
          <a:lstStyle/>
          <a:p>
            <a:pPr eaLnBrk="1" hangingPunct="1"/>
            <a:r>
              <a:rPr lang="es-ES_tradnl" altLang="es-AR" sz="4800">
                <a:latin typeface="Verdana" panose="020B0604030504040204" pitchFamily="34" charset="0"/>
              </a:rPr>
              <a:t>Los Riesgos Laborales</a:t>
            </a:r>
            <a:endParaRPr lang="es-ES" altLang="es-AR" sz="4800">
              <a:latin typeface="Verdana" panose="020B0604030504040204" pitchFamily="34" charset="0"/>
            </a:endParaRPr>
          </a:p>
        </p:txBody>
      </p:sp>
      <p:sp>
        <p:nvSpPr>
          <p:cNvPr id="113668" name="Rectangle 4">
            <a:extLst>
              <a:ext uri="{FF2B5EF4-FFF2-40B4-BE49-F238E27FC236}">
                <a16:creationId xmlns:a16="http://schemas.microsoft.com/office/drawing/2014/main" id="{FB3810E8-D0BF-42F2-819C-C75ED13C8C7C}"/>
              </a:ext>
            </a:extLst>
          </p:cNvPr>
          <p:cNvSpPr>
            <a:spLocks noChangeArrowheads="1"/>
          </p:cNvSpPr>
          <p:nvPr/>
        </p:nvSpPr>
        <p:spPr bwMode="ltGray">
          <a:xfrm>
            <a:off x="457200" y="3200400"/>
            <a:ext cx="8374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ClrTx/>
              <a:buFontTx/>
              <a:buNone/>
            </a:pPr>
            <a:r>
              <a:rPr lang="es-ES_tradnl" altLang="es-AR" b="1" u="sng">
                <a:solidFill>
                  <a:srgbClr val="66FFCC"/>
                </a:solidFill>
                <a:latin typeface="Verdana" panose="020B0604030504040204" pitchFamily="34" charset="0"/>
              </a:rPr>
              <a:t>Prevención</a:t>
            </a:r>
            <a:r>
              <a:rPr lang="es-ES_tradnl" altLang="es-AR" b="1">
                <a:solidFill>
                  <a:srgbClr val="66FFCC"/>
                </a:solidFill>
                <a:latin typeface="Verdana" panose="020B0604030504040204" pitchFamily="34" charset="0"/>
              </a:rPr>
              <a:t> (reduce probabilidades)</a:t>
            </a:r>
          </a:p>
        </p:txBody>
      </p:sp>
      <p:sp>
        <p:nvSpPr>
          <p:cNvPr id="113669" name="Rectangle 5">
            <a:extLst>
              <a:ext uri="{FF2B5EF4-FFF2-40B4-BE49-F238E27FC236}">
                <a16:creationId xmlns:a16="http://schemas.microsoft.com/office/drawing/2014/main" id="{98177064-B796-4AE0-A8E6-DB5A10504897}"/>
              </a:ext>
            </a:extLst>
          </p:cNvPr>
          <p:cNvSpPr>
            <a:spLocks noChangeArrowheads="1"/>
          </p:cNvSpPr>
          <p:nvPr/>
        </p:nvSpPr>
        <p:spPr bwMode="ltGray">
          <a:xfrm>
            <a:off x="1219200" y="4648200"/>
            <a:ext cx="7011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ClrTx/>
              <a:buFontTx/>
              <a:buNone/>
            </a:pPr>
            <a:r>
              <a:rPr lang="es-ES_tradnl" altLang="es-AR" b="1" u="sng">
                <a:solidFill>
                  <a:srgbClr val="66FFCC"/>
                </a:solidFill>
                <a:latin typeface="Verdana" panose="020B0604030504040204" pitchFamily="34" charset="0"/>
              </a:rPr>
              <a:t>Protección</a:t>
            </a:r>
            <a:r>
              <a:rPr lang="es-ES_tradnl" altLang="es-AR" b="1">
                <a:solidFill>
                  <a:srgbClr val="66FFCC"/>
                </a:solidFill>
                <a:latin typeface="Verdana" panose="020B0604030504040204" pitchFamily="34" charset="0"/>
              </a:rPr>
              <a:t> (reduce gravedad)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3668"/>
                                        </p:tgtEl>
                                        <p:attrNameLst>
                                          <p:attrName>style.visibility</p:attrName>
                                        </p:attrNameLst>
                                      </p:cBhvr>
                                      <p:to>
                                        <p:strVal val="visible"/>
                                      </p:to>
                                    </p:set>
                                    <p:anim calcmode="lin" valueType="num">
                                      <p:cBhvr>
                                        <p:cTn id="7" dur="1000" fill="hold"/>
                                        <p:tgtEl>
                                          <p:spTgt spid="113668"/>
                                        </p:tgtEl>
                                        <p:attrNameLst>
                                          <p:attrName>ppt_w</p:attrName>
                                        </p:attrNameLst>
                                      </p:cBhvr>
                                      <p:tavLst>
                                        <p:tav tm="0">
                                          <p:val>
                                            <p:fltVal val="0"/>
                                          </p:val>
                                        </p:tav>
                                        <p:tav tm="100000">
                                          <p:val>
                                            <p:strVal val="#ppt_w"/>
                                          </p:val>
                                        </p:tav>
                                      </p:tavLst>
                                    </p:anim>
                                    <p:anim calcmode="lin" valueType="num">
                                      <p:cBhvr>
                                        <p:cTn id="8" dur="1000" fill="hold"/>
                                        <p:tgtEl>
                                          <p:spTgt spid="113668"/>
                                        </p:tgtEl>
                                        <p:attrNameLst>
                                          <p:attrName>ppt_h</p:attrName>
                                        </p:attrNameLst>
                                      </p:cBhvr>
                                      <p:tavLst>
                                        <p:tav tm="0">
                                          <p:val>
                                            <p:fltVal val="0"/>
                                          </p:val>
                                        </p:tav>
                                        <p:tav tm="100000">
                                          <p:val>
                                            <p:strVal val="#ppt_h"/>
                                          </p:val>
                                        </p:tav>
                                      </p:tavLst>
                                    </p:anim>
                                    <p:anim calcmode="lin" valueType="num">
                                      <p:cBhvr>
                                        <p:cTn id="9" dur="1000" fill="hold"/>
                                        <p:tgtEl>
                                          <p:spTgt spid="1136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36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13669"/>
                                        </p:tgtEl>
                                        <p:attrNameLst>
                                          <p:attrName>style.visibility</p:attrName>
                                        </p:attrNameLst>
                                      </p:cBhvr>
                                      <p:to>
                                        <p:strVal val="visible"/>
                                      </p:to>
                                    </p:set>
                                    <p:anim calcmode="lin" valueType="num">
                                      <p:cBhvr>
                                        <p:cTn id="15" dur="1000" fill="hold"/>
                                        <p:tgtEl>
                                          <p:spTgt spid="113669"/>
                                        </p:tgtEl>
                                        <p:attrNameLst>
                                          <p:attrName>ppt_w</p:attrName>
                                        </p:attrNameLst>
                                      </p:cBhvr>
                                      <p:tavLst>
                                        <p:tav tm="0">
                                          <p:val>
                                            <p:fltVal val="0"/>
                                          </p:val>
                                        </p:tav>
                                        <p:tav tm="100000">
                                          <p:val>
                                            <p:strVal val="#ppt_w"/>
                                          </p:val>
                                        </p:tav>
                                      </p:tavLst>
                                    </p:anim>
                                    <p:anim calcmode="lin" valueType="num">
                                      <p:cBhvr>
                                        <p:cTn id="16" dur="1000" fill="hold"/>
                                        <p:tgtEl>
                                          <p:spTgt spid="113669"/>
                                        </p:tgtEl>
                                        <p:attrNameLst>
                                          <p:attrName>ppt_h</p:attrName>
                                        </p:attrNameLst>
                                      </p:cBhvr>
                                      <p:tavLst>
                                        <p:tav tm="0">
                                          <p:val>
                                            <p:fltVal val="0"/>
                                          </p:val>
                                        </p:tav>
                                        <p:tav tm="100000">
                                          <p:val>
                                            <p:strVal val="#ppt_h"/>
                                          </p:val>
                                        </p:tav>
                                      </p:tavLst>
                                    </p:anim>
                                    <p:anim calcmode="lin" valueType="num">
                                      <p:cBhvr>
                                        <p:cTn id="17" dur="1000" fill="hold"/>
                                        <p:tgtEl>
                                          <p:spTgt spid="11366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366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autoUpdateAnimBg="0"/>
      <p:bldP spid="113669"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9D8E183-8366-4C99-9149-47F708575E34}"/>
              </a:ext>
            </a:extLst>
          </p:cNvPr>
          <p:cNvSpPr>
            <a:spLocks noGrp="1" noChangeArrowheads="1"/>
          </p:cNvSpPr>
          <p:nvPr>
            <p:ph type="ctrTitle"/>
          </p:nvPr>
        </p:nvSpPr>
        <p:spPr/>
        <p:txBody>
          <a:bodyPr/>
          <a:lstStyle/>
          <a:p>
            <a:pPr eaLnBrk="1" hangingPunct="1"/>
            <a:r>
              <a:rPr lang="es-ES_tradnl" altLang="es-AR" sz="4800">
                <a:latin typeface="Verdana" panose="020B0604030504040204" pitchFamily="34" charset="0"/>
              </a:rPr>
              <a:t>Los Riesgos Laborales</a:t>
            </a:r>
            <a:endParaRPr lang="es-ES" altLang="es-AR" sz="4800">
              <a:latin typeface="Verdana" panose="020B0604030504040204" pitchFamily="34" charset="0"/>
            </a:endParaRPr>
          </a:p>
        </p:txBody>
      </p:sp>
      <p:sp>
        <p:nvSpPr>
          <p:cNvPr id="61443" name="Rectangle 3">
            <a:extLst>
              <a:ext uri="{FF2B5EF4-FFF2-40B4-BE49-F238E27FC236}">
                <a16:creationId xmlns:a16="http://schemas.microsoft.com/office/drawing/2014/main" id="{E6883D1D-0A1E-48A7-B4DF-6CAB4B1C777A}"/>
              </a:ext>
            </a:extLst>
          </p:cNvPr>
          <p:cNvSpPr>
            <a:spLocks noGrp="1" noChangeArrowheads="1"/>
          </p:cNvSpPr>
          <p:nvPr>
            <p:ph type="subTitle" idx="1"/>
          </p:nvPr>
        </p:nvSpPr>
        <p:spPr/>
        <p:txBody>
          <a:bodyPr/>
          <a:lstStyle/>
          <a:p>
            <a:pPr eaLnBrk="1" hangingPunct="1"/>
            <a:r>
              <a:rPr lang="es-ES_tradnl" altLang="es-AR" sz="3600" i="1">
                <a:latin typeface="Verdana" panose="020B0604030504040204" pitchFamily="34" charset="0"/>
              </a:rPr>
              <a:t>Preguntas y Respuestas</a:t>
            </a:r>
            <a:endParaRPr lang="es-ES" altLang="es-AR" sz="3600" i="1">
              <a:latin typeface="Verdana" panose="020B060403050404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F46FC1B-5342-4B64-9AF1-5F7B21FD57D0}"/>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Riesgos Laborales</a:t>
            </a:r>
            <a:endParaRPr lang="es-ES" altLang="es-AR">
              <a:latin typeface="Verdana" panose="020B0604030504040204" pitchFamily="34" charset="0"/>
            </a:endParaRPr>
          </a:p>
        </p:txBody>
      </p:sp>
      <p:sp>
        <p:nvSpPr>
          <p:cNvPr id="115715" name="Rectangle 3">
            <a:extLst>
              <a:ext uri="{FF2B5EF4-FFF2-40B4-BE49-F238E27FC236}">
                <a16:creationId xmlns:a16="http://schemas.microsoft.com/office/drawing/2014/main" id="{8E571480-1F1E-40FD-A358-65848F804895}"/>
              </a:ext>
            </a:extLst>
          </p:cNvPr>
          <p:cNvSpPr>
            <a:spLocks noGrp="1" noChangeArrowheads="1"/>
          </p:cNvSpPr>
          <p:nvPr>
            <p:ph type="body" idx="1"/>
          </p:nvPr>
        </p:nvSpPr>
        <p:spPr/>
        <p:txBody>
          <a:bodyPr/>
          <a:lstStyle/>
          <a:p>
            <a:pPr eaLnBrk="1" hangingPunct="1"/>
            <a:r>
              <a:rPr lang="es-ES_tradnl" altLang="es-AR" sz="2800">
                <a:latin typeface="Verdana" panose="020B0604030504040204" pitchFamily="34" charset="0"/>
              </a:rPr>
              <a:t>¿Tenemos que cumplir con alguna norma legal?</a:t>
            </a:r>
          </a:p>
          <a:p>
            <a:pPr lvl="1" eaLnBrk="1" hangingPunct="1"/>
            <a:r>
              <a:rPr lang="es-ES_tradnl" altLang="es-AR" sz="2400">
                <a:latin typeface="Verdana" panose="020B0604030504040204" pitchFamily="34" charset="0"/>
              </a:rPr>
              <a:t>Las leyes 19.587 y 24.557 – Sus reglamentaciones</a:t>
            </a:r>
          </a:p>
          <a:p>
            <a:pPr lvl="1" eaLnBrk="1" hangingPunct="1"/>
            <a:r>
              <a:rPr lang="es-ES_tradnl" altLang="es-AR" sz="2400">
                <a:latin typeface="Verdana" panose="020B0604030504040204" pitchFamily="34" charset="0"/>
              </a:rPr>
              <a:t>La LCT del sector al cual pertenezca la empresa</a:t>
            </a:r>
          </a:p>
          <a:p>
            <a:pPr eaLnBrk="1" hangingPunct="1"/>
            <a:r>
              <a:rPr lang="es-ES_tradnl" altLang="es-AR" sz="2800">
                <a:latin typeface="Verdana" panose="020B0604030504040204" pitchFamily="34" charset="0"/>
              </a:rPr>
              <a:t>¿Alcanza con tener una ART?</a:t>
            </a:r>
          </a:p>
          <a:p>
            <a:pPr lvl="1" eaLnBrk="1" hangingPunct="1"/>
            <a:r>
              <a:rPr lang="es-ES_tradnl" altLang="es-AR" sz="2400">
                <a:latin typeface="Verdana" panose="020B0604030504040204" pitchFamily="34" charset="0"/>
              </a:rPr>
              <a:t>No es suficiente, ya que la Suprema Corte habilitó la vía civil (art. 1113 – C.C.)</a:t>
            </a:r>
            <a:endParaRPr lang="es-ES" altLang="es-AR"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p:cTn id="7" dur="500" fill="hold"/>
                                        <p:tgtEl>
                                          <p:spTgt spid="115715">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15715">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15715">
                                            <p:txEl>
                                              <p:pRg st="1" end="1"/>
                                            </p:txEl>
                                          </p:spTgt>
                                        </p:tgtEl>
                                        <p:attrNameLst>
                                          <p:attrName>style.visibility</p:attrName>
                                        </p:attrNameLst>
                                      </p:cBhvr>
                                      <p:to>
                                        <p:strVal val="visible"/>
                                      </p:to>
                                    </p:set>
                                    <p:anim calcmode="lin" valueType="num">
                                      <p:cBhvr>
                                        <p:cTn id="13" dur="500" fill="hold"/>
                                        <p:tgtEl>
                                          <p:spTgt spid="115715">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115715">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15715">
                                            <p:txEl>
                                              <p:pRg st="2" end="2"/>
                                            </p:txEl>
                                          </p:spTgt>
                                        </p:tgtEl>
                                        <p:attrNameLst>
                                          <p:attrName>style.visibility</p:attrName>
                                        </p:attrNameLst>
                                      </p:cBhvr>
                                      <p:to>
                                        <p:strVal val="visible"/>
                                      </p:to>
                                    </p:set>
                                    <p:anim calcmode="lin" valueType="num">
                                      <p:cBhvr>
                                        <p:cTn id="19" dur="500" fill="hold"/>
                                        <p:tgtEl>
                                          <p:spTgt spid="115715">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115715">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15715">
                                            <p:txEl>
                                              <p:pRg st="3" end="3"/>
                                            </p:txEl>
                                          </p:spTgt>
                                        </p:tgtEl>
                                        <p:attrNameLst>
                                          <p:attrName>style.visibility</p:attrName>
                                        </p:attrNameLst>
                                      </p:cBhvr>
                                      <p:to>
                                        <p:strVal val="visible"/>
                                      </p:to>
                                    </p:set>
                                    <p:anim calcmode="lin" valueType="num">
                                      <p:cBhvr>
                                        <p:cTn id="25" dur="500" fill="hold"/>
                                        <p:tgtEl>
                                          <p:spTgt spid="115715">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115715">
                                            <p:txEl>
                                              <p:pRg st="3" end="3"/>
                                            </p:txEl>
                                          </p:spTgt>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115715">
                                            <p:txEl>
                                              <p:pRg st="4" end="4"/>
                                            </p:txEl>
                                          </p:spTgt>
                                        </p:tgtEl>
                                        <p:attrNameLst>
                                          <p:attrName>style.visibility</p:attrName>
                                        </p:attrNameLst>
                                      </p:cBhvr>
                                      <p:to>
                                        <p:strVal val="visible"/>
                                      </p:to>
                                    </p:set>
                                    <p:anim calcmode="lin" valueType="num">
                                      <p:cBhvr>
                                        <p:cTn id="31" dur="500" fill="hold"/>
                                        <p:tgtEl>
                                          <p:spTgt spid="115715">
                                            <p:txEl>
                                              <p:pRg st="4" end="4"/>
                                            </p:txEl>
                                          </p:spTgt>
                                        </p:tgtEl>
                                        <p:attrNameLst>
                                          <p:attrName>ppt_w</p:attrName>
                                        </p:attrNameLst>
                                      </p:cBhvr>
                                      <p:tavLst>
                                        <p:tav tm="0">
                                          <p:val>
                                            <p:strVal val="4*#ppt_w"/>
                                          </p:val>
                                        </p:tav>
                                        <p:tav tm="100000">
                                          <p:val>
                                            <p:strVal val="#ppt_w"/>
                                          </p:val>
                                        </p:tav>
                                      </p:tavLst>
                                    </p:anim>
                                    <p:anim calcmode="lin" valueType="num">
                                      <p:cBhvr>
                                        <p:cTn id="32" dur="500" fill="hold"/>
                                        <p:tgtEl>
                                          <p:spTgt spid="115715">
                                            <p:txEl>
                                              <p:pRg st="4" end="4"/>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bldLvl="3"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1692D21-C6EC-4CCE-A904-E741E92FEAEF}"/>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Riesgos Laborales</a:t>
            </a:r>
            <a:endParaRPr lang="es-ES" altLang="es-AR">
              <a:latin typeface="Verdana" panose="020B0604030504040204" pitchFamily="34" charset="0"/>
            </a:endParaRPr>
          </a:p>
        </p:txBody>
      </p:sp>
      <p:sp>
        <p:nvSpPr>
          <p:cNvPr id="116739" name="Rectangle 3">
            <a:extLst>
              <a:ext uri="{FF2B5EF4-FFF2-40B4-BE49-F238E27FC236}">
                <a16:creationId xmlns:a16="http://schemas.microsoft.com/office/drawing/2014/main" id="{63547773-B287-497C-AEE5-27B3082DD259}"/>
              </a:ext>
            </a:extLst>
          </p:cNvPr>
          <p:cNvSpPr>
            <a:spLocks noGrp="1" noChangeArrowheads="1"/>
          </p:cNvSpPr>
          <p:nvPr>
            <p:ph type="body" idx="1"/>
          </p:nvPr>
        </p:nvSpPr>
        <p:spPr/>
        <p:txBody>
          <a:bodyPr/>
          <a:lstStyle/>
          <a:p>
            <a:pPr eaLnBrk="1" hangingPunct="1">
              <a:lnSpc>
                <a:spcPct val="90000"/>
              </a:lnSpc>
            </a:pPr>
            <a:r>
              <a:rPr lang="es-ES_tradnl" altLang="es-AR" sz="2800">
                <a:latin typeface="Verdana" panose="020B0604030504040204" pitchFamily="34" charset="0"/>
              </a:rPr>
              <a:t>¿Cuál es el objetivo de la LRT?</a:t>
            </a:r>
          </a:p>
          <a:p>
            <a:pPr lvl="1" eaLnBrk="1" hangingPunct="1">
              <a:lnSpc>
                <a:spcPct val="90000"/>
              </a:lnSpc>
            </a:pPr>
            <a:r>
              <a:rPr lang="es-ES_tradnl" altLang="es-AR" sz="2400">
                <a:latin typeface="Verdana" panose="020B0604030504040204" pitchFamily="34" charset="0"/>
              </a:rPr>
              <a:t>Reducir accidentes a través de la prevención de riesgos laborales</a:t>
            </a:r>
          </a:p>
          <a:p>
            <a:pPr lvl="1" eaLnBrk="1" hangingPunct="1">
              <a:lnSpc>
                <a:spcPct val="90000"/>
              </a:lnSpc>
            </a:pPr>
            <a:r>
              <a:rPr lang="es-ES_tradnl" altLang="es-AR" sz="2400">
                <a:latin typeface="Verdana" panose="020B0604030504040204" pitchFamily="34" charset="0"/>
              </a:rPr>
              <a:t>Proteger al trabajador accidentado /enfermo</a:t>
            </a:r>
          </a:p>
          <a:p>
            <a:pPr eaLnBrk="1" hangingPunct="1">
              <a:lnSpc>
                <a:spcPct val="90000"/>
              </a:lnSpc>
            </a:pPr>
            <a:r>
              <a:rPr lang="es-ES_tradnl" altLang="es-AR" sz="2800">
                <a:latin typeface="Verdana" panose="020B0604030504040204" pitchFamily="34" charset="0"/>
              </a:rPr>
              <a:t>¿Qué tipo de accidente y/o enfermedad cubre la ART?</a:t>
            </a:r>
          </a:p>
          <a:p>
            <a:pPr lvl="1" eaLnBrk="1" hangingPunct="1">
              <a:lnSpc>
                <a:spcPct val="90000"/>
              </a:lnSpc>
            </a:pPr>
            <a:r>
              <a:rPr lang="es-ES" altLang="es-AR" sz="2400">
                <a:latin typeface="Verdana" panose="020B0604030504040204" pitchFamily="34" charset="0"/>
              </a:rPr>
              <a:t>Accidentes de trabajo y enfermedades profesionales</a:t>
            </a:r>
          </a:p>
          <a:p>
            <a:pPr lvl="1" eaLnBrk="1" hangingPunct="1">
              <a:lnSpc>
                <a:spcPct val="90000"/>
              </a:lnSpc>
            </a:pPr>
            <a:r>
              <a:rPr lang="es-ES" altLang="es-AR" sz="2400">
                <a:latin typeface="Verdana" panose="020B0604030504040204" pitchFamily="34" charset="0"/>
              </a:rPr>
              <a:t>Definición de accidentes de trabajo y de enfermedades profesionales según ley 24557 sobre Riesgos del Trabajo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barn(inHorizontal)">
                                      <p:cBhvr>
                                        <p:cTn id="7" dur="500"/>
                                        <p:tgtEl>
                                          <p:spTgt spid="116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Effect transition="in" filter="barn(inHorizontal)">
                                      <p:cBhvr>
                                        <p:cTn id="12" dur="500"/>
                                        <p:tgtEl>
                                          <p:spTgt spid="1167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16739">
                                            <p:txEl>
                                              <p:pRg st="2" end="2"/>
                                            </p:txEl>
                                          </p:spTgt>
                                        </p:tgtEl>
                                        <p:attrNameLst>
                                          <p:attrName>style.visibility</p:attrName>
                                        </p:attrNameLst>
                                      </p:cBhvr>
                                      <p:to>
                                        <p:strVal val="visible"/>
                                      </p:to>
                                    </p:set>
                                    <p:animEffect transition="in" filter="barn(inHorizontal)">
                                      <p:cBhvr>
                                        <p:cTn id="17" dur="500"/>
                                        <p:tgtEl>
                                          <p:spTgt spid="1167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16739">
                                            <p:txEl>
                                              <p:pRg st="3" end="3"/>
                                            </p:txEl>
                                          </p:spTgt>
                                        </p:tgtEl>
                                        <p:attrNameLst>
                                          <p:attrName>style.visibility</p:attrName>
                                        </p:attrNameLst>
                                      </p:cBhvr>
                                      <p:to>
                                        <p:strVal val="visible"/>
                                      </p:to>
                                    </p:set>
                                    <p:animEffect transition="in" filter="barn(inHorizontal)">
                                      <p:cBhvr>
                                        <p:cTn id="22" dur="500"/>
                                        <p:tgtEl>
                                          <p:spTgt spid="1167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16739">
                                            <p:txEl>
                                              <p:pRg st="4" end="4"/>
                                            </p:txEl>
                                          </p:spTgt>
                                        </p:tgtEl>
                                        <p:attrNameLst>
                                          <p:attrName>style.visibility</p:attrName>
                                        </p:attrNameLst>
                                      </p:cBhvr>
                                      <p:to>
                                        <p:strVal val="visible"/>
                                      </p:to>
                                    </p:set>
                                    <p:animEffect transition="in" filter="barn(inHorizontal)">
                                      <p:cBhvr>
                                        <p:cTn id="27" dur="500"/>
                                        <p:tgtEl>
                                          <p:spTgt spid="1167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16739">
                                            <p:txEl>
                                              <p:pRg st="5" end="5"/>
                                            </p:txEl>
                                          </p:spTgt>
                                        </p:tgtEl>
                                        <p:attrNameLst>
                                          <p:attrName>style.visibility</p:attrName>
                                        </p:attrNameLst>
                                      </p:cBhvr>
                                      <p:to>
                                        <p:strVal val="visible"/>
                                      </p:to>
                                    </p:set>
                                    <p:animEffect transition="in" filter="barn(inHorizontal)">
                                      <p:cBhvr>
                                        <p:cTn id="32" dur="500"/>
                                        <p:tgtEl>
                                          <p:spTgt spid="1167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bldLvl="3"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4ACF6CC9-1885-42CD-B8FB-D0611065EF1C}"/>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Riesgos Laborales</a:t>
            </a:r>
            <a:endParaRPr lang="es-ES" altLang="es-AR">
              <a:latin typeface="Verdana" panose="020B0604030504040204" pitchFamily="34" charset="0"/>
            </a:endParaRPr>
          </a:p>
        </p:txBody>
      </p:sp>
      <p:sp>
        <p:nvSpPr>
          <p:cNvPr id="118787" name="Rectangle 3">
            <a:extLst>
              <a:ext uri="{FF2B5EF4-FFF2-40B4-BE49-F238E27FC236}">
                <a16:creationId xmlns:a16="http://schemas.microsoft.com/office/drawing/2014/main" id="{C7E406D9-2E3F-4A9A-896C-D043E6ED99AB}"/>
              </a:ext>
            </a:extLst>
          </p:cNvPr>
          <p:cNvSpPr>
            <a:spLocks noGrp="1" noChangeArrowheads="1"/>
          </p:cNvSpPr>
          <p:nvPr>
            <p:ph type="body" idx="1"/>
          </p:nvPr>
        </p:nvSpPr>
        <p:spPr/>
        <p:txBody>
          <a:bodyPr/>
          <a:lstStyle/>
          <a:p>
            <a:pPr eaLnBrk="1" hangingPunct="1"/>
            <a:r>
              <a:rPr lang="es-ES_tradnl" altLang="es-AR" sz="2800">
                <a:latin typeface="Verdana" panose="020B0604030504040204" pitchFamily="34" charset="0"/>
              </a:rPr>
              <a:t>¿Qué prestaciones debe brindar la ART?</a:t>
            </a:r>
          </a:p>
          <a:p>
            <a:pPr lvl="1" eaLnBrk="1" hangingPunct="1"/>
            <a:r>
              <a:rPr lang="es-ES" altLang="es-AR" sz="2400">
                <a:latin typeface="Verdana" panose="020B0604030504040204" pitchFamily="34" charset="0"/>
              </a:rPr>
              <a:t>Dinerarias (pago de incapacidades, salarios, cargas sociales, traslados, etc.)</a:t>
            </a:r>
          </a:p>
          <a:p>
            <a:pPr lvl="1" eaLnBrk="1" hangingPunct="1"/>
            <a:r>
              <a:rPr lang="es-ES" altLang="es-AR" sz="2400">
                <a:latin typeface="Verdana" panose="020B0604030504040204" pitchFamily="34" charset="0"/>
              </a:rPr>
              <a:t>En especie: Son gratuitas para el trabajador</a:t>
            </a:r>
          </a:p>
          <a:p>
            <a:pPr lvl="2" eaLnBrk="1" hangingPunct="1"/>
            <a:r>
              <a:rPr lang="es-ES" altLang="es-AR">
                <a:latin typeface="Verdana" panose="020B0604030504040204" pitchFamily="34" charset="0"/>
              </a:rPr>
              <a:t>Asistencia médico farmacéutica</a:t>
            </a:r>
          </a:p>
          <a:p>
            <a:pPr lvl="2" eaLnBrk="1" hangingPunct="1"/>
            <a:r>
              <a:rPr lang="es-ES" altLang="es-AR">
                <a:latin typeface="Verdana" panose="020B0604030504040204" pitchFamily="34" charset="0"/>
              </a:rPr>
              <a:t>Prótesis y órtesis</a:t>
            </a:r>
          </a:p>
          <a:p>
            <a:pPr lvl="2" eaLnBrk="1" hangingPunct="1"/>
            <a:r>
              <a:rPr lang="es-ES" altLang="es-AR">
                <a:latin typeface="Verdana" panose="020B0604030504040204" pitchFamily="34" charset="0"/>
              </a:rPr>
              <a:t>Rehabilitación</a:t>
            </a:r>
          </a:p>
          <a:p>
            <a:pPr lvl="2" eaLnBrk="1" hangingPunct="1"/>
            <a:r>
              <a:rPr lang="es-ES" altLang="es-AR">
                <a:latin typeface="Verdana" panose="020B0604030504040204" pitchFamily="34" charset="0"/>
              </a:rPr>
              <a:t>Recalificación profesional (obligatoria)</a:t>
            </a:r>
          </a:p>
          <a:p>
            <a:pPr lvl="2" eaLnBrk="1" hangingPunct="1"/>
            <a:r>
              <a:rPr lang="es-ES" altLang="es-AR">
                <a:latin typeface="Verdana" panose="020B0604030504040204" pitchFamily="34" charset="0"/>
              </a:rPr>
              <a:t>Servicio funerario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randombar(horizontal)">
                                      <p:cBhvr>
                                        <p:cTn id="7" dur="500"/>
                                        <p:tgtEl>
                                          <p:spTgt spid="1187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8787">
                                            <p:txEl>
                                              <p:pRg st="1" end="1"/>
                                            </p:txEl>
                                          </p:spTgt>
                                        </p:tgtEl>
                                        <p:attrNameLst>
                                          <p:attrName>style.visibility</p:attrName>
                                        </p:attrNameLst>
                                      </p:cBhvr>
                                      <p:to>
                                        <p:strVal val="visible"/>
                                      </p:to>
                                    </p:set>
                                    <p:animEffect transition="in" filter="randombar(horizontal)">
                                      <p:cBhvr>
                                        <p:cTn id="12" dur="500"/>
                                        <p:tgtEl>
                                          <p:spTgt spid="1187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8787">
                                            <p:txEl>
                                              <p:pRg st="2" end="2"/>
                                            </p:txEl>
                                          </p:spTgt>
                                        </p:tgtEl>
                                        <p:attrNameLst>
                                          <p:attrName>style.visibility</p:attrName>
                                        </p:attrNameLst>
                                      </p:cBhvr>
                                      <p:to>
                                        <p:strVal val="visible"/>
                                      </p:to>
                                    </p:set>
                                    <p:animEffect transition="in" filter="randombar(horizontal)">
                                      <p:cBhvr>
                                        <p:cTn id="17" dur="500"/>
                                        <p:tgtEl>
                                          <p:spTgt spid="118787">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8787">
                                            <p:txEl>
                                              <p:pRg st="3" end="3"/>
                                            </p:txEl>
                                          </p:spTgt>
                                        </p:tgtEl>
                                        <p:attrNameLst>
                                          <p:attrName>style.visibility</p:attrName>
                                        </p:attrNameLst>
                                      </p:cBhvr>
                                      <p:to>
                                        <p:strVal val="visible"/>
                                      </p:to>
                                    </p:set>
                                    <p:animEffect transition="in" filter="randombar(horizontal)">
                                      <p:cBhvr>
                                        <p:cTn id="20" dur="500"/>
                                        <p:tgtEl>
                                          <p:spTgt spid="118787">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18787">
                                            <p:txEl>
                                              <p:pRg st="4" end="4"/>
                                            </p:txEl>
                                          </p:spTgt>
                                        </p:tgtEl>
                                        <p:attrNameLst>
                                          <p:attrName>style.visibility</p:attrName>
                                        </p:attrNameLst>
                                      </p:cBhvr>
                                      <p:to>
                                        <p:strVal val="visible"/>
                                      </p:to>
                                    </p:set>
                                    <p:animEffect transition="in" filter="randombar(horizontal)">
                                      <p:cBhvr>
                                        <p:cTn id="23" dur="500"/>
                                        <p:tgtEl>
                                          <p:spTgt spid="118787">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8787">
                                            <p:txEl>
                                              <p:pRg st="5" end="5"/>
                                            </p:txEl>
                                          </p:spTgt>
                                        </p:tgtEl>
                                        <p:attrNameLst>
                                          <p:attrName>style.visibility</p:attrName>
                                        </p:attrNameLst>
                                      </p:cBhvr>
                                      <p:to>
                                        <p:strVal val="visible"/>
                                      </p:to>
                                    </p:set>
                                    <p:animEffect transition="in" filter="randombar(horizontal)">
                                      <p:cBhvr>
                                        <p:cTn id="26" dur="500"/>
                                        <p:tgtEl>
                                          <p:spTgt spid="118787">
                                            <p:txEl>
                                              <p:pRg st="5" end="5"/>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18787">
                                            <p:txEl>
                                              <p:pRg st="6" end="6"/>
                                            </p:txEl>
                                          </p:spTgt>
                                        </p:tgtEl>
                                        <p:attrNameLst>
                                          <p:attrName>style.visibility</p:attrName>
                                        </p:attrNameLst>
                                      </p:cBhvr>
                                      <p:to>
                                        <p:strVal val="visible"/>
                                      </p:to>
                                    </p:set>
                                    <p:animEffect transition="in" filter="randombar(horizontal)">
                                      <p:cBhvr>
                                        <p:cTn id="29" dur="500"/>
                                        <p:tgtEl>
                                          <p:spTgt spid="118787">
                                            <p:txEl>
                                              <p:pRg st="6" end="6"/>
                                            </p:tx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18787">
                                            <p:txEl>
                                              <p:pRg st="7" end="7"/>
                                            </p:txEl>
                                          </p:spTgt>
                                        </p:tgtEl>
                                        <p:attrNameLst>
                                          <p:attrName>style.visibility</p:attrName>
                                        </p:attrNameLst>
                                      </p:cBhvr>
                                      <p:to>
                                        <p:strVal val="visible"/>
                                      </p:to>
                                    </p:set>
                                    <p:animEffect transition="in" filter="randombar(horizontal)">
                                      <p:cBhvr>
                                        <p:cTn id="32" dur="500"/>
                                        <p:tgtEl>
                                          <p:spTgt spid="1187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B39E989-2B34-49C4-8518-CEAE97D559E8}"/>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Años 1970 - 1983</a:t>
            </a:r>
            <a:endParaRPr lang="es-ES" altLang="es-AR">
              <a:latin typeface="Verdana" panose="020B0604030504040204" pitchFamily="34" charset="0"/>
            </a:endParaRPr>
          </a:p>
        </p:txBody>
      </p:sp>
      <p:sp>
        <p:nvSpPr>
          <p:cNvPr id="66563" name="Rectangle 3">
            <a:extLst>
              <a:ext uri="{FF2B5EF4-FFF2-40B4-BE49-F238E27FC236}">
                <a16:creationId xmlns:a16="http://schemas.microsoft.com/office/drawing/2014/main" id="{7D39855A-4E41-40B4-98B7-8A3261BA0CD3}"/>
              </a:ext>
            </a:extLst>
          </p:cNvPr>
          <p:cNvSpPr>
            <a:spLocks noGrp="1" noChangeArrowheads="1"/>
          </p:cNvSpPr>
          <p:nvPr>
            <p:ph type="body" idx="1"/>
          </p:nvPr>
        </p:nvSpPr>
        <p:spPr/>
        <p:txBody>
          <a:bodyPr/>
          <a:lstStyle/>
          <a:p>
            <a:pPr eaLnBrk="1" hangingPunct="1"/>
            <a:r>
              <a:rPr lang="es-ES_tradnl" altLang="es-AR">
                <a:latin typeface="Verdana" panose="020B0604030504040204" pitchFamily="34" charset="0"/>
              </a:rPr>
              <a:t>Evolución legislativa</a:t>
            </a:r>
          </a:p>
          <a:p>
            <a:pPr lvl="1" eaLnBrk="1" hangingPunct="1"/>
            <a:r>
              <a:rPr lang="es-ES" altLang="es-AR">
                <a:latin typeface="Verdana" panose="020B0604030504040204" pitchFamily="34" charset="0"/>
              </a:rPr>
              <a:t>Ley 19587 de Higiene y Seguridad en el Trabajo (21/04/1972)</a:t>
            </a:r>
          </a:p>
          <a:p>
            <a:pPr lvl="2" eaLnBrk="1" hangingPunct="1"/>
            <a:r>
              <a:rPr lang="es-ES" altLang="es-AR" sz="2800">
                <a:latin typeface="Verdana" panose="020B0604030504040204" pitchFamily="34" charset="0"/>
              </a:rPr>
              <a:t>Dec. 4160/73</a:t>
            </a:r>
          </a:p>
          <a:p>
            <a:pPr lvl="2" eaLnBrk="1" hangingPunct="1"/>
            <a:r>
              <a:rPr lang="es-ES" altLang="es-AR" sz="2800">
                <a:latin typeface="Verdana" panose="020B0604030504040204" pitchFamily="34" charset="0"/>
              </a:rPr>
              <a:t>Dec. 351/79</a:t>
            </a:r>
          </a:p>
          <a:p>
            <a:pPr lvl="1" eaLnBrk="1" hangingPunct="1"/>
            <a:r>
              <a:rPr lang="es-ES" altLang="es-AR">
                <a:latin typeface="Verdana" panose="020B0604030504040204" pitchFamily="34" charset="0"/>
              </a:rPr>
              <a:t>Ley de Contrato de Trabajo (1974)</a:t>
            </a:r>
          </a:p>
          <a:p>
            <a:pPr lvl="2" eaLnBrk="1" hangingPunct="1"/>
            <a:r>
              <a:rPr lang="es-ES" altLang="es-AR" sz="2800">
                <a:latin typeface="Verdana" panose="020B0604030504040204" pitchFamily="34" charset="0"/>
              </a:rPr>
              <a:t>Dec. 390/76 (Art. 200)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p:cTn id="7" dur="500" fill="hold"/>
                                        <p:tgtEl>
                                          <p:spTgt spid="66563">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66563">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p:cTn id="13" dur="500" fill="hold"/>
                                        <p:tgtEl>
                                          <p:spTgt spid="66563">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66563">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p:cTn id="19" dur="500" fill="hold"/>
                                        <p:tgtEl>
                                          <p:spTgt spid="66563">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66563">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66563">
                                            <p:txEl>
                                              <p:pRg st="3" end="3"/>
                                            </p:txEl>
                                          </p:spTgt>
                                        </p:tgtEl>
                                        <p:attrNameLst>
                                          <p:attrName>style.visibility</p:attrName>
                                        </p:attrNameLst>
                                      </p:cBhvr>
                                      <p:to>
                                        <p:strVal val="visible"/>
                                      </p:to>
                                    </p:set>
                                    <p:anim calcmode="lin" valueType="num">
                                      <p:cBhvr>
                                        <p:cTn id="25" dur="500" fill="hold"/>
                                        <p:tgtEl>
                                          <p:spTgt spid="66563">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66563">
                                            <p:txEl>
                                              <p:pRg st="3" end="3"/>
                                            </p:txEl>
                                          </p:spTgt>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66563">
                                            <p:txEl>
                                              <p:pRg st="4" end="4"/>
                                            </p:txEl>
                                          </p:spTgt>
                                        </p:tgtEl>
                                        <p:attrNameLst>
                                          <p:attrName>style.visibility</p:attrName>
                                        </p:attrNameLst>
                                      </p:cBhvr>
                                      <p:to>
                                        <p:strVal val="visible"/>
                                      </p:to>
                                    </p:set>
                                    <p:anim calcmode="lin" valueType="num">
                                      <p:cBhvr>
                                        <p:cTn id="31" dur="500" fill="hold"/>
                                        <p:tgtEl>
                                          <p:spTgt spid="66563">
                                            <p:txEl>
                                              <p:pRg st="4" end="4"/>
                                            </p:txEl>
                                          </p:spTgt>
                                        </p:tgtEl>
                                        <p:attrNameLst>
                                          <p:attrName>ppt_w</p:attrName>
                                        </p:attrNameLst>
                                      </p:cBhvr>
                                      <p:tavLst>
                                        <p:tav tm="0">
                                          <p:val>
                                            <p:strVal val="4*#ppt_w"/>
                                          </p:val>
                                        </p:tav>
                                        <p:tav tm="100000">
                                          <p:val>
                                            <p:strVal val="#ppt_w"/>
                                          </p:val>
                                        </p:tav>
                                      </p:tavLst>
                                    </p:anim>
                                    <p:anim calcmode="lin" valueType="num">
                                      <p:cBhvr>
                                        <p:cTn id="32" dur="500" fill="hold"/>
                                        <p:tgtEl>
                                          <p:spTgt spid="66563">
                                            <p:txEl>
                                              <p:pRg st="4" end="4"/>
                                            </p:txEl>
                                          </p:spTgt>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66563">
                                            <p:txEl>
                                              <p:pRg st="5" end="5"/>
                                            </p:txEl>
                                          </p:spTgt>
                                        </p:tgtEl>
                                        <p:attrNameLst>
                                          <p:attrName>style.visibility</p:attrName>
                                        </p:attrNameLst>
                                      </p:cBhvr>
                                      <p:to>
                                        <p:strVal val="visible"/>
                                      </p:to>
                                    </p:set>
                                    <p:anim calcmode="lin" valueType="num">
                                      <p:cBhvr>
                                        <p:cTn id="37" dur="500" fill="hold"/>
                                        <p:tgtEl>
                                          <p:spTgt spid="66563">
                                            <p:txEl>
                                              <p:pRg st="5" end="5"/>
                                            </p:txEl>
                                          </p:spTgt>
                                        </p:tgtEl>
                                        <p:attrNameLst>
                                          <p:attrName>ppt_w</p:attrName>
                                        </p:attrNameLst>
                                      </p:cBhvr>
                                      <p:tavLst>
                                        <p:tav tm="0">
                                          <p:val>
                                            <p:strVal val="4*#ppt_w"/>
                                          </p:val>
                                        </p:tav>
                                        <p:tav tm="100000">
                                          <p:val>
                                            <p:strVal val="#ppt_w"/>
                                          </p:val>
                                        </p:tav>
                                      </p:tavLst>
                                    </p:anim>
                                    <p:anim calcmode="lin" valueType="num">
                                      <p:cBhvr>
                                        <p:cTn id="38" dur="500" fill="hold"/>
                                        <p:tgtEl>
                                          <p:spTgt spid="66563">
                                            <p:txEl>
                                              <p:pRg st="5" end="5"/>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bldLvl="3"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E26D1269-EC10-4976-B3E2-ED2A2BFFAABB}"/>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Riesgos Laborales</a:t>
            </a:r>
            <a:endParaRPr lang="es-ES" altLang="es-AR">
              <a:latin typeface="Verdana" panose="020B0604030504040204" pitchFamily="34" charset="0"/>
            </a:endParaRPr>
          </a:p>
        </p:txBody>
      </p:sp>
      <p:sp>
        <p:nvSpPr>
          <p:cNvPr id="119811" name="Rectangle 3">
            <a:extLst>
              <a:ext uri="{FF2B5EF4-FFF2-40B4-BE49-F238E27FC236}">
                <a16:creationId xmlns:a16="http://schemas.microsoft.com/office/drawing/2014/main" id="{F1CC4870-8E58-4DE6-AC06-46BAEA943AFE}"/>
              </a:ext>
            </a:extLst>
          </p:cNvPr>
          <p:cNvSpPr>
            <a:spLocks noGrp="1" noChangeArrowheads="1"/>
          </p:cNvSpPr>
          <p:nvPr>
            <p:ph type="body" idx="1"/>
          </p:nvPr>
        </p:nvSpPr>
        <p:spPr/>
        <p:txBody>
          <a:bodyPr/>
          <a:lstStyle/>
          <a:p>
            <a:pPr eaLnBrk="1" hangingPunct="1">
              <a:lnSpc>
                <a:spcPct val="90000"/>
              </a:lnSpc>
            </a:pPr>
            <a:r>
              <a:rPr lang="es-ES_tradnl" altLang="es-AR" sz="2800">
                <a:latin typeface="Verdana" panose="020B0604030504040204" pitchFamily="34" charset="0"/>
              </a:rPr>
              <a:t>¿Puede el trabajador denunciar ante la ART un accidente de trabajo?</a:t>
            </a:r>
          </a:p>
          <a:p>
            <a:pPr lvl="1" eaLnBrk="1" hangingPunct="1">
              <a:lnSpc>
                <a:spcPct val="90000"/>
              </a:lnSpc>
            </a:pPr>
            <a:r>
              <a:rPr lang="es-ES_tradnl" altLang="es-AR">
                <a:latin typeface="Verdana" panose="020B0604030504040204" pitchFamily="34" charset="0"/>
              </a:rPr>
              <a:t>Sí</a:t>
            </a:r>
          </a:p>
          <a:p>
            <a:pPr eaLnBrk="1" hangingPunct="1">
              <a:lnSpc>
                <a:spcPct val="90000"/>
              </a:lnSpc>
              <a:buFontTx/>
              <a:buNone/>
            </a:pPr>
            <a:r>
              <a:rPr lang="es-ES_tradnl" altLang="es-AR" sz="2800">
                <a:latin typeface="Verdana" panose="020B0604030504040204" pitchFamily="34" charset="0"/>
              </a:rPr>
              <a:t>	</a:t>
            </a:r>
          </a:p>
          <a:p>
            <a:pPr eaLnBrk="1" hangingPunct="1">
              <a:lnSpc>
                <a:spcPct val="90000"/>
              </a:lnSpc>
            </a:pPr>
            <a:r>
              <a:rPr lang="es-ES_tradnl" altLang="es-AR" sz="2800">
                <a:latin typeface="Verdana" panose="020B0604030504040204" pitchFamily="34" charset="0"/>
              </a:rPr>
              <a:t>¿Cuánto tiempo tengo para denunciar un Accidente de Trabajo?</a:t>
            </a:r>
          </a:p>
          <a:p>
            <a:pPr lvl="1" eaLnBrk="1" hangingPunct="1">
              <a:lnSpc>
                <a:spcPct val="90000"/>
              </a:lnSpc>
            </a:pPr>
            <a:r>
              <a:rPr lang="es-ES_tradnl" altLang="es-AR" sz="2000">
                <a:latin typeface="Verdana" panose="020B0604030504040204" pitchFamily="34" charset="0"/>
              </a:rPr>
              <a:t> </a:t>
            </a:r>
            <a:r>
              <a:rPr lang="es-ES_tradnl" altLang="es-AR">
                <a:latin typeface="Verdana" panose="020B0604030504040204" pitchFamily="34" charset="0"/>
              </a:rPr>
              <a:t>72 horas desde la toma de conocimiento</a:t>
            </a:r>
          </a:p>
          <a:p>
            <a:pPr eaLnBrk="1" hangingPunct="1">
              <a:lnSpc>
                <a:spcPct val="90000"/>
              </a:lnSpc>
              <a:buFontTx/>
              <a:buNone/>
            </a:pPr>
            <a:r>
              <a:rPr lang="es-ES_tradnl" altLang="es-AR" sz="2400">
                <a:latin typeface="Verdana" panose="020B0604030504040204" pitchFamily="34" charset="0"/>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barn(outHorizontal)">
                                      <p:cBhvr>
                                        <p:cTn id="7" dur="500"/>
                                        <p:tgtEl>
                                          <p:spTgt spid="1198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Effect transition="in" filter="barn(outHorizontal)">
                                      <p:cBhvr>
                                        <p:cTn id="12" dur="500"/>
                                        <p:tgtEl>
                                          <p:spTgt spid="1198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19811">
                                            <p:txEl>
                                              <p:pRg st="3" end="3"/>
                                            </p:txEl>
                                          </p:spTgt>
                                        </p:tgtEl>
                                        <p:attrNameLst>
                                          <p:attrName>style.visibility</p:attrName>
                                        </p:attrNameLst>
                                      </p:cBhvr>
                                      <p:to>
                                        <p:strVal val="visible"/>
                                      </p:to>
                                    </p:set>
                                    <p:animEffect transition="in" filter="barn(outHorizontal)">
                                      <p:cBhvr>
                                        <p:cTn id="17" dur="500"/>
                                        <p:tgtEl>
                                          <p:spTgt spid="11981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119811">
                                            <p:txEl>
                                              <p:pRg st="4" end="4"/>
                                            </p:txEl>
                                          </p:spTgt>
                                        </p:tgtEl>
                                        <p:attrNameLst>
                                          <p:attrName>style.visibility</p:attrName>
                                        </p:attrNameLst>
                                      </p:cBhvr>
                                      <p:to>
                                        <p:strVal val="visible"/>
                                      </p:to>
                                    </p:set>
                                    <p:animEffect transition="in" filter="barn(outHorizontal)">
                                      <p:cBhvr>
                                        <p:cTn id="22" dur="500"/>
                                        <p:tgtEl>
                                          <p:spTgt spid="1198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2"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416DBB81-8221-49C1-87A9-E933A50830FE}"/>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Riesgos Laborales</a:t>
            </a:r>
            <a:endParaRPr lang="es-ES" altLang="es-AR">
              <a:latin typeface="Verdana" panose="020B0604030504040204" pitchFamily="34" charset="0"/>
            </a:endParaRPr>
          </a:p>
        </p:txBody>
      </p:sp>
      <p:sp>
        <p:nvSpPr>
          <p:cNvPr id="120835" name="Rectangle 3">
            <a:extLst>
              <a:ext uri="{FF2B5EF4-FFF2-40B4-BE49-F238E27FC236}">
                <a16:creationId xmlns:a16="http://schemas.microsoft.com/office/drawing/2014/main" id="{8EC5B2AF-191B-4DBE-BD5B-FB052A2753B1}"/>
              </a:ext>
            </a:extLst>
          </p:cNvPr>
          <p:cNvSpPr>
            <a:spLocks noGrp="1" noChangeArrowheads="1"/>
          </p:cNvSpPr>
          <p:nvPr>
            <p:ph type="body" idx="1"/>
          </p:nvPr>
        </p:nvSpPr>
        <p:spPr/>
        <p:txBody>
          <a:bodyPr/>
          <a:lstStyle/>
          <a:p>
            <a:pPr eaLnBrk="1" hangingPunct="1">
              <a:lnSpc>
                <a:spcPct val="90000"/>
              </a:lnSpc>
            </a:pPr>
            <a:r>
              <a:rPr lang="es-ES_tradnl" altLang="es-AR" sz="2400">
                <a:latin typeface="Verdana" panose="020B0604030504040204" pitchFamily="34" charset="0"/>
              </a:rPr>
              <a:t>¿</a:t>
            </a:r>
            <a:r>
              <a:rPr lang="es-ES_tradnl" altLang="es-AR" sz="2800">
                <a:latin typeface="Verdana" panose="020B0604030504040204" pitchFamily="34" charset="0"/>
              </a:rPr>
              <a:t>Qué sucede si denuncio un accidente después de las 72 h?</a:t>
            </a:r>
          </a:p>
          <a:p>
            <a:pPr lvl="1" eaLnBrk="1" hangingPunct="1">
              <a:lnSpc>
                <a:spcPct val="90000"/>
              </a:lnSpc>
            </a:pPr>
            <a:r>
              <a:rPr lang="es-ES_tradnl" altLang="es-AR" sz="2000">
                <a:latin typeface="Verdana" panose="020B0604030504040204" pitchFamily="34" charset="0"/>
              </a:rPr>
              <a:t> </a:t>
            </a:r>
            <a:r>
              <a:rPr lang="es-ES_tradnl" altLang="es-AR" sz="2400">
                <a:latin typeface="Verdana" panose="020B0604030504040204" pitchFamily="34" charset="0"/>
              </a:rPr>
              <a:t>La ART puede imponer una multa expresada en MOPRES – Cada ART fija la suya</a:t>
            </a:r>
            <a:r>
              <a:rPr lang="es-ES_tradnl" altLang="es-AR" sz="2000">
                <a:latin typeface="Verdana" panose="020B0604030504040204" pitchFamily="34" charset="0"/>
              </a:rPr>
              <a:t> </a:t>
            </a:r>
            <a:endParaRPr lang="es-ES" altLang="es-AR" sz="2000">
              <a:latin typeface="Verdana" panose="020B0604030504040204" pitchFamily="34" charset="0"/>
            </a:endParaRPr>
          </a:p>
          <a:p>
            <a:pPr eaLnBrk="1" hangingPunct="1">
              <a:lnSpc>
                <a:spcPct val="90000"/>
              </a:lnSpc>
            </a:pPr>
            <a:r>
              <a:rPr lang="es-ES_tradnl" altLang="es-AR" sz="2800">
                <a:latin typeface="Verdana" panose="020B0604030504040204" pitchFamily="34" charset="0"/>
              </a:rPr>
              <a:t>¿Cuánto tiempo tiene una ART para rechazar formalmente un accidente?</a:t>
            </a:r>
          </a:p>
          <a:p>
            <a:pPr lvl="1" eaLnBrk="1" hangingPunct="1">
              <a:lnSpc>
                <a:spcPct val="90000"/>
              </a:lnSpc>
            </a:pPr>
            <a:r>
              <a:rPr lang="es-ES_tradnl" altLang="es-AR" sz="2400">
                <a:latin typeface="Verdana" panose="020B0604030504040204" pitchFamily="34" charset="0"/>
              </a:rPr>
              <a:t>Dispone de 10 días hábiles y debe efectuarlo por carta documento. Este plazo puede se ampliado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 calcmode="lin" valueType="num">
                                      <p:cBhvr>
                                        <p:cTn id="7" dur="500" fill="hold"/>
                                        <p:tgtEl>
                                          <p:spTgt spid="120835">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20835">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20835">
                                            <p:txEl>
                                              <p:pRg st="1" end="1"/>
                                            </p:txEl>
                                          </p:spTgt>
                                        </p:tgtEl>
                                        <p:attrNameLst>
                                          <p:attrName>style.visibility</p:attrName>
                                        </p:attrNameLst>
                                      </p:cBhvr>
                                      <p:to>
                                        <p:strVal val="visible"/>
                                      </p:to>
                                    </p:set>
                                    <p:anim calcmode="lin" valueType="num">
                                      <p:cBhvr>
                                        <p:cTn id="13" dur="500" fill="hold"/>
                                        <p:tgtEl>
                                          <p:spTgt spid="120835">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120835">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20835">
                                            <p:txEl>
                                              <p:pRg st="2" end="2"/>
                                            </p:txEl>
                                          </p:spTgt>
                                        </p:tgtEl>
                                        <p:attrNameLst>
                                          <p:attrName>style.visibility</p:attrName>
                                        </p:attrNameLst>
                                      </p:cBhvr>
                                      <p:to>
                                        <p:strVal val="visible"/>
                                      </p:to>
                                    </p:set>
                                    <p:anim calcmode="lin" valueType="num">
                                      <p:cBhvr>
                                        <p:cTn id="19" dur="500" fill="hold"/>
                                        <p:tgtEl>
                                          <p:spTgt spid="120835">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120835">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20835">
                                            <p:txEl>
                                              <p:pRg st="3" end="3"/>
                                            </p:txEl>
                                          </p:spTgt>
                                        </p:tgtEl>
                                        <p:attrNameLst>
                                          <p:attrName>style.visibility</p:attrName>
                                        </p:attrNameLst>
                                      </p:cBhvr>
                                      <p:to>
                                        <p:strVal val="visible"/>
                                      </p:to>
                                    </p:set>
                                    <p:anim calcmode="lin" valueType="num">
                                      <p:cBhvr>
                                        <p:cTn id="25" dur="500" fill="hold"/>
                                        <p:tgtEl>
                                          <p:spTgt spid="120835">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120835">
                                            <p:txEl>
                                              <p:pRg st="3" end="3"/>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bldLvl="3"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536857F-C950-41AB-A6AE-75B90F63571F}"/>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Riesgos Laborales</a:t>
            </a:r>
            <a:endParaRPr lang="es-ES" altLang="es-AR">
              <a:latin typeface="Verdana" panose="020B0604030504040204" pitchFamily="34" charset="0"/>
            </a:endParaRPr>
          </a:p>
        </p:txBody>
      </p:sp>
      <p:sp>
        <p:nvSpPr>
          <p:cNvPr id="138243" name="Rectangle 3">
            <a:extLst>
              <a:ext uri="{FF2B5EF4-FFF2-40B4-BE49-F238E27FC236}">
                <a16:creationId xmlns:a16="http://schemas.microsoft.com/office/drawing/2014/main" id="{4FE5895F-8724-4CB2-B330-1D35B7B5642C}"/>
              </a:ext>
            </a:extLst>
          </p:cNvPr>
          <p:cNvSpPr>
            <a:spLocks noGrp="1" noChangeArrowheads="1"/>
          </p:cNvSpPr>
          <p:nvPr>
            <p:ph type="body" idx="1"/>
          </p:nvPr>
        </p:nvSpPr>
        <p:spPr/>
        <p:txBody>
          <a:bodyPr/>
          <a:lstStyle/>
          <a:p>
            <a:pPr eaLnBrk="1" hangingPunct="1">
              <a:lnSpc>
                <a:spcPct val="90000"/>
              </a:lnSpc>
            </a:pPr>
            <a:r>
              <a:rPr lang="es-ES_tradnl" altLang="es-AR" sz="2800">
                <a:latin typeface="Verdana" panose="020B0604030504040204" pitchFamily="34" charset="0"/>
              </a:rPr>
              <a:t>¿Cuáles son los exámenes médicos que tiene que hacer la ART?</a:t>
            </a:r>
          </a:p>
          <a:p>
            <a:pPr lvl="1" eaLnBrk="1" hangingPunct="1">
              <a:lnSpc>
                <a:spcPct val="90000"/>
              </a:lnSpc>
              <a:buFont typeface="Wingdings" panose="05000000000000000000" pitchFamily="2" charset="2"/>
              <a:buChar char="ü"/>
            </a:pPr>
            <a:r>
              <a:rPr lang="es-ES_tradnl" altLang="es-AR" sz="2400">
                <a:latin typeface="Verdana" panose="020B0604030504040204" pitchFamily="34" charset="0"/>
              </a:rPr>
              <a:t>Periódico: al personal sometido a agentes de riesgo – Obligatorio con la frecuencia que corresponda</a:t>
            </a:r>
          </a:p>
          <a:p>
            <a:pPr lvl="1" eaLnBrk="1" hangingPunct="1">
              <a:lnSpc>
                <a:spcPct val="90000"/>
              </a:lnSpc>
              <a:buFont typeface="Wingdings" panose="05000000000000000000" pitchFamily="2" charset="2"/>
              <a:buChar char="ü"/>
            </a:pPr>
            <a:r>
              <a:rPr lang="es-ES_tradnl" altLang="es-AR" sz="2400">
                <a:latin typeface="Verdana" panose="020B0604030504040204" pitchFamily="34" charset="0"/>
              </a:rPr>
              <a:t>Posterior a una “ausencia prolongada” – Optativo</a:t>
            </a:r>
          </a:p>
          <a:p>
            <a:pPr lvl="1" eaLnBrk="1" hangingPunct="1">
              <a:lnSpc>
                <a:spcPct val="90000"/>
              </a:lnSpc>
              <a:buFont typeface="Wingdings" panose="05000000000000000000" pitchFamily="2" charset="2"/>
              <a:buChar char="ü"/>
            </a:pPr>
            <a:r>
              <a:rPr lang="es-ES_tradnl" altLang="es-AR" sz="2400">
                <a:latin typeface="Verdana" panose="020B0604030504040204" pitchFamily="34" charset="0"/>
              </a:rPr>
              <a:t>Previos a una transferencia de actividad</a:t>
            </a:r>
          </a:p>
          <a:p>
            <a:pPr lvl="2" eaLnBrk="1" hangingPunct="1">
              <a:lnSpc>
                <a:spcPct val="90000"/>
              </a:lnSpc>
              <a:buFont typeface="Wingdings" panose="05000000000000000000" pitchFamily="2" charset="2"/>
              <a:buChar char="Ø"/>
            </a:pPr>
            <a:r>
              <a:rPr lang="es-ES_tradnl" altLang="es-AR">
                <a:latin typeface="Verdana" panose="020B0604030504040204" pitchFamily="34" charset="0"/>
              </a:rPr>
              <a:t>Si ésta consiste en pasar de un sector sometido a agentes de riesgo a otro sin la presencia de estos  - Es optativo</a:t>
            </a:r>
            <a:endParaRPr lang="es-ES" altLang="es-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randombar(horizontal)">
                                      <p:cBhvr>
                                        <p:cTn id="7" dur="500"/>
                                        <p:tgtEl>
                                          <p:spTgt spid="138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8243">
                                            <p:txEl>
                                              <p:pRg st="1" end="1"/>
                                            </p:txEl>
                                          </p:spTgt>
                                        </p:tgtEl>
                                        <p:attrNameLst>
                                          <p:attrName>style.visibility</p:attrName>
                                        </p:attrNameLst>
                                      </p:cBhvr>
                                      <p:to>
                                        <p:strVal val="visible"/>
                                      </p:to>
                                    </p:set>
                                    <p:animEffect transition="in" filter="randombar(horizontal)">
                                      <p:cBhvr>
                                        <p:cTn id="12" dur="500"/>
                                        <p:tgtEl>
                                          <p:spTgt spid="138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8243">
                                            <p:txEl>
                                              <p:pRg st="2" end="2"/>
                                            </p:txEl>
                                          </p:spTgt>
                                        </p:tgtEl>
                                        <p:attrNameLst>
                                          <p:attrName>style.visibility</p:attrName>
                                        </p:attrNameLst>
                                      </p:cBhvr>
                                      <p:to>
                                        <p:strVal val="visible"/>
                                      </p:to>
                                    </p:set>
                                    <p:animEffect transition="in" filter="randombar(horizontal)">
                                      <p:cBhvr>
                                        <p:cTn id="17" dur="500"/>
                                        <p:tgtEl>
                                          <p:spTgt spid="138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8243">
                                            <p:txEl>
                                              <p:pRg st="3" end="3"/>
                                            </p:txEl>
                                          </p:spTgt>
                                        </p:tgtEl>
                                        <p:attrNameLst>
                                          <p:attrName>style.visibility</p:attrName>
                                        </p:attrNameLst>
                                      </p:cBhvr>
                                      <p:to>
                                        <p:strVal val="visible"/>
                                      </p:to>
                                    </p:set>
                                    <p:animEffect transition="in" filter="randombar(horizontal)">
                                      <p:cBhvr>
                                        <p:cTn id="22" dur="500"/>
                                        <p:tgtEl>
                                          <p:spTgt spid="138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8243">
                                            <p:txEl>
                                              <p:pRg st="4" end="4"/>
                                            </p:txEl>
                                          </p:spTgt>
                                        </p:tgtEl>
                                        <p:attrNameLst>
                                          <p:attrName>style.visibility</p:attrName>
                                        </p:attrNameLst>
                                      </p:cBhvr>
                                      <p:to>
                                        <p:strVal val="visible"/>
                                      </p:to>
                                    </p:set>
                                    <p:animEffect transition="in" filter="randombar(horizontal)">
                                      <p:cBhvr>
                                        <p:cTn id="27" dur="500"/>
                                        <p:tgtEl>
                                          <p:spTgt spid="138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bldLvl="4"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1A82155-3EB8-4D41-91D2-C33360E30797}"/>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Riesgos Laborales</a:t>
            </a:r>
            <a:endParaRPr lang="es-ES" altLang="es-AR">
              <a:latin typeface="Verdana" panose="020B0604030504040204" pitchFamily="34" charset="0"/>
            </a:endParaRPr>
          </a:p>
        </p:txBody>
      </p:sp>
      <p:sp>
        <p:nvSpPr>
          <p:cNvPr id="140291" name="Rectangle 3">
            <a:extLst>
              <a:ext uri="{FF2B5EF4-FFF2-40B4-BE49-F238E27FC236}">
                <a16:creationId xmlns:a16="http://schemas.microsoft.com/office/drawing/2014/main" id="{BB515A79-5884-4AB7-8C86-618B1AFA71D8}"/>
              </a:ext>
            </a:extLst>
          </p:cNvPr>
          <p:cNvSpPr>
            <a:spLocks noGrp="1" noChangeArrowheads="1"/>
          </p:cNvSpPr>
          <p:nvPr>
            <p:ph type="body" idx="1"/>
          </p:nvPr>
        </p:nvSpPr>
        <p:spPr/>
        <p:txBody>
          <a:bodyPr/>
          <a:lstStyle/>
          <a:p>
            <a:pPr lvl="2" eaLnBrk="1" hangingPunct="1">
              <a:buFont typeface="Wingdings" panose="05000000000000000000" pitchFamily="2" charset="2"/>
              <a:buChar char="ü"/>
            </a:pPr>
            <a:r>
              <a:rPr lang="es-ES_tradnl" altLang="es-AR">
                <a:latin typeface="Verdana" panose="020B0604030504040204" pitchFamily="34" charset="0"/>
              </a:rPr>
              <a:t>Previos a la terminación de la relación laboral o de Egreso</a:t>
            </a:r>
          </a:p>
          <a:p>
            <a:pPr lvl="3" eaLnBrk="1" hangingPunct="1">
              <a:buFont typeface="Wingdings" panose="05000000000000000000" pitchFamily="2" charset="2"/>
              <a:buChar char="Ø"/>
            </a:pPr>
            <a:r>
              <a:rPr lang="es-ES_tradnl" altLang="es-AR" sz="2400">
                <a:latin typeface="Verdana" panose="020B0604030504040204" pitchFamily="34" charset="0"/>
              </a:rPr>
              <a:t>Deben ser efectuados:</a:t>
            </a:r>
          </a:p>
          <a:p>
            <a:pPr lvl="4" eaLnBrk="1" hangingPunct="1"/>
            <a:r>
              <a:rPr lang="es-ES_tradnl" altLang="es-AR" sz="2400">
                <a:latin typeface="Verdana" panose="020B0604030504040204" pitchFamily="34" charset="0"/>
              </a:rPr>
              <a:t>Entre los 10 días anteriores y los 30 días posteriores  a la finalización de la relación laboral - Optativo</a:t>
            </a:r>
          </a:p>
          <a:p>
            <a:pPr eaLnBrk="1" hangingPunct="1">
              <a:buFontTx/>
              <a:buNone/>
            </a:pPr>
            <a:endParaRPr lang="es-ES" altLang="es-AR"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box(in)">
                                      <p:cBhvr>
                                        <p:cTn id="7" dur="500"/>
                                        <p:tgtEl>
                                          <p:spTgt spid="140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box(in)">
                                      <p:cBhvr>
                                        <p:cTn id="12" dur="500"/>
                                        <p:tgtEl>
                                          <p:spTgt spid="140291">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40291">
                                            <p:txEl>
                                              <p:pRg st="2" end="2"/>
                                            </p:txEl>
                                          </p:spTgt>
                                        </p:tgtEl>
                                        <p:attrNameLst>
                                          <p:attrName>style.visibility</p:attrName>
                                        </p:attrNameLst>
                                      </p:cBhvr>
                                      <p:to>
                                        <p:strVal val="visible"/>
                                      </p:to>
                                    </p:set>
                                    <p:animEffect transition="in" filter="box(in)">
                                      <p:cBhvr>
                                        <p:cTn id="15" dur="500"/>
                                        <p:tgtEl>
                                          <p:spTgt spid="140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bldLvl="4"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16F29562-EA58-4A10-AB0D-9A6C5AD1B066}"/>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Riesgos Laborales</a:t>
            </a:r>
            <a:endParaRPr lang="es-ES" altLang="es-AR">
              <a:latin typeface="Verdana" panose="020B0604030504040204" pitchFamily="34" charset="0"/>
            </a:endParaRPr>
          </a:p>
        </p:txBody>
      </p:sp>
      <p:sp>
        <p:nvSpPr>
          <p:cNvPr id="139267" name="Rectangle 3">
            <a:extLst>
              <a:ext uri="{FF2B5EF4-FFF2-40B4-BE49-F238E27FC236}">
                <a16:creationId xmlns:a16="http://schemas.microsoft.com/office/drawing/2014/main" id="{F008A63D-3676-4161-9FD2-0C1AE1E648BE}"/>
              </a:ext>
            </a:extLst>
          </p:cNvPr>
          <p:cNvSpPr>
            <a:spLocks noGrp="1" noChangeArrowheads="1"/>
          </p:cNvSpPr>
          <p:nvPr>
            <p:ph type="body" idx="1"/>
          </p:nvPr>
        </p:nvSpPr>
        <p:spPr/>
        <p:txBody>
          <a:bodyPr/>
          <a:lstStyle/>
          <a:p>
            <a:pPr eaLnBrk="1" hangingPunct="1"/>
            <a:r>
              <a:rPr lang="es-ES_tradnl" altLang="es-AR" sz="2800">
                <a:latin typeface="Verdana" panose="020B0604030504040204" pitchFamily="34" charset="0"/>
              </a:rPr>
              <a:t>¿Cuáles son los exámenes médicos que tengo que hacer como empleador?</a:t>
            </a:r>
          </a:p>
          <a:p>
            <a:pPr lvl="1" eaLnBrk="1" hangingPunct="1"/>
            <a:r>
              <a:rPr lang="es-ES_tradnl" altLang="es-AR" sz="2400">
                <a:latin typeface="Verdana" panose="020B0604030504040204" pitchFamily="34" charset="0"/>
              </a:rPr>
              <a:t>Preocupacional</a:t>
            </a:r>
          </a:p>
          <a:p>
            <a:pPr lvl="1" eaLnBrk="1" hangingPunct="1"/>
            <a:r>
              <a:rPr lang="es-ES_tradnl" altLang="es-AR" sz="2400">
                <a:latin typeface="Verdana" panose="020B0604030504040204" pitchFamily="34" charset="0"/>
              </a:rPr>
              <a:t>Periódico al personal que no está expuesto a agentes de riesgos</a:t>
            </a:r>
          </a:p>
          <a:p>
            <a:pPr lvl="1" eaLnBrk="1" hangingPunct="1"/>
            <a:r>
              <a:rPr lang="es-ES_tradnl" altLang="es-AR" sz="2400">
                <a:latin typeface="Verdana" panose="020B0604030504040204" pitchFamily="34" charset="0"/>
              </a:rPr>
              <a:t>Previos a una transferencia de actividad</a:t>
            </a:r>
          </a:p>
          <a:p>
            <a:pPr lvl="2" eaLnBrk="1" hangingPunct="1"/>
            <a:r>
              <a:rPr lang="es-ES_tradnl" altLang="es-AR" sz="2000">
                <a:latin typeface="Verdana" panose="020B0604030504040204" pitchFamily="34" charset="0"/>
              </a:rPr>
              <a:t>Si ésta consiste en pasar de un sector no sometido a agentes de riesgo a otro sector donde el trabajador estará  sometido a agentes de riesgo  - Es obligatorio</a:t>
            </a:r>
            <a:endParaRPr lang="es-ES" altLang="es-AR"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checkerboard(across)">
                                      <p:cBhvr>
                                        <p:cTn id="7" dur="500"/>
                                        <p:tgtEl>
                                          <p:spTgt spid="139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9267">
                                            <p:txEl>
                                              <p:pRg st="1" end="1"/>
                                            </p:txEl>
                                          </p:spTgt>
                                        </p:tgtEl>
                                        <p:attrNameLst>
                                          <p:attrName>style.visibility</p:attrName>
                                        </p:attrNameLst>
                                      </p:cBhvr>
                                      <p:to>
                                        <p:strVal val="visible"/>
                                      </p:to>
                                    </p:set>
                                    <p:animEffect transition="in" filter="checkerboard(across)">
                                      <p:cBhvr>
                                        <p:cTn id="12" dur="500"/>
                                        <p:tgtEl>
                                          <p:spTgt spid="139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9267">
                                            <p:txEl>
                                              <p:pRg st="2" end="2"/>
                                            </p:txEl>
                                          </p:spTgt>
                                        </p:tgtEl>
                                        <p:attrNameLst>
                                          <p:attrName>style.visibility</p:attrName>
                                        </p:attrNameLst>
                                      </p:cBhvr>
                                      <p:to>
                                        <p:strVal val="visible"/>
                                      </p:to>
                                    </p:set>
                                    <p:animEffect transition="in" filter="checkerboard(across)">
                                      <p:cBhvr>
                                        <p:cTn id="17" dur="500"/>
                                        <p:tgtEl>
                                          <p:spTgt spid="139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9267">
                                            <p:txEl>
                                              <p:pRg st="3" end="3"/>
                                            </p:txEl>
                                          </p:spTgt>
                                        </p:tgtEl>
                                        <p:attrNameLst>
                                          <p:attrName>style.visibility</p:attrName>
                                        </p:attrNameLst>
                                      </p:cBhvr>
                                      <p:to>
                                        <p:strVal val="visible"/>
                                      </p:to>
                                    </p:set>
                                    <p:animEffect transition="in" filter="checkerboard(across)">
                                      <p:cBhvr>
                                        <p:cTn id="22" dur="500"/>
                                        <p:tgtEl>
                                          <p:spTgt spid="1392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9267">
                                            <p:txEl>
                                              <p:pRg st="4" end="4"/>
                                            </p:txEl>
                                          </p:spTgt>
                                        </p:tgtEl>
                                        <p:attrNameLst>
                                          <p:attrName>style.visibility</p:attrName>
                                        </p:attrNameLst>
                                      </p:cBhvr>
                                      <p:to>
                                        <p:strVal val="visible"/>
                                      </p:to>
                                    </p:set>
                                    <p:animEffect transition="in" filter="checkerboard(across)">
                                      <p:cBhvr>
                                        <p:cTn id="27" dur="500"/>
                                        <p:tgtEl>
                                          <p:spTgt spid="139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bldLvl="4"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BCD7DF75-07C5-4834-BDAF-1A1631DAF478}"/>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Riesgos Laborales</a:t>
            </a:r>
            <a:endParaRPr lang="es-ES" altLang="es-AR">
              <a:latin typeface="Verdana" panose="020B0604030504040204" pitchFamily="34" charset="0"/>
            </a:endParaRPr>
          </a:p>
        </p:txBody>
      </p:sp>
      <p:sp>
        <p:nvSpPr>
          <p:cNvPr id="687107" name="Rectangle 3">
            <a:extLst>
              <a:ext uri="{FF2B5EF4-FFF2-40B4-BE49-F238E27FC236}">
                <a16:creationId xmlns:a16="http://schemas.microsoft.com/office/drawing/2014/main" id="{BCC80840-2CAA-497A-9561-AE178D1D0C4C}"/>
              </a:ext>
            </a:extLst>
          </p:cNvPr>
          <p:cNvSpPr>
            <a:spLocks noGrp="1" noChangeArrowheads="1"/>
          </p:cNvSpPr>
          <p:nvPr>
            <p:ph type="body" idx="1"/>
          </p:nvPr>
        </p:nvSpPr>
        <p:spPr/>
        <p:txBody>
          <a:bodyPr/>
          <a:lstStyle/>
          <a:p>
            <a:pPr eaLnBrk="1" hangingPunct="1"/>
            <a:r>
              <a:rPr lang="es-ES_tradnl" altLang="es-AR">
                <a:latin typeface="Verdana" panose="020B0604030504040204" pitchFamily="34" charset="0"/>
              </a:rPr>
              <a:t>¿Puede negarse el trabajador a realizarse el examen médico?</a:t>
            </a:r>
          </a:p>
          <a:p>
            <a:pPr eaLnBrk="1" hangingPunct="1">
              <a:buFontTx/>
              <a:buNone/>
            </a:pPr>
            <a:endParaRPr lang="es-ES_tradnl" altLang="es-AR">
              <a:latin typeface="Verdana" panose="020B0604030504040204" pitchFamily="34" charset="0"/>
            </a:endParaRPr>
          </a:p>
          <a:p>
            <a:pPr lvl="1" eaLnBrk="1" hangingPunct="1"/>
            <a:r>
              <a:rPr lang="es-AR" altLang="es-AR">
                <a:latin typeface="Verdana" panose="020B0604030504040204" pitchFamily="34" charset="0"/>
              </a:rPr>
              <a:t>No, se encuentra obligado a efectuárselo según lo establecido en las leyes 19587, 24557 y Dec. Nº 170/96</a:t>
            </a:r>
            <a:endParaRPr lang="es-ES" altLang="es-AR">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7107">
                                            <p:txEl>
                                              <p:pRg st="0" end="0"/>
                                            </p:txEl>
                                          </p:spTgt>
                                        </p:tgtEl>
                                        <p:attrNameLst>
                                          <p:attrName>style.visibility</p:attrName>
                                        </p:attrNameLst>
                                      </p:cBhvr>
                                      <p:to>
                                        <p:strVal val="visible"/>
                                      </p:to>
                                    </p:set>
                                    <p:anim calcmode="lin" valueType="num">
                                      <p:cBhvr additive="base">
                                        <p:cTn id="7" dur="500" fill="hold"/>
                                        <p:tgtEl>
                                          <p:spTgt spid="6871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7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87107">
                                            <p:txEl>
                                              <p:pRg st="2" end="2"/>
                                            </p:txEl>
                                          </p:spTgt>
                                        </p:tgtEl>
                                        <p:attrNameLst>
                                          <p:attrName>style.visibility</p:attrName>
                                        </p:attrNameLst>
                                      </p:cBhvr>
                                      <p:to>
                                        <p:strVal val="visible"/>
                                      </p:to>
                                    </p:set>
                                    <p:anim calcmode="lin" valueType="num">
                                      <p:cBhvr additive="base">
                                        <p:cTn id="13" dur="500" fill="hold"/>
                                        <p:tgtEl>
                                          <p:spTgt spid="68710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871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7" grpId="0" build="p" bldLvl="2"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CB86DAF-194A-48D6-8897-D8F0415F09E1}"/>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Riesgos Laborales</a:t>
            </a:r>
            <a:endParaRPr lang="es-ES" altLang="es-AR">
              <a:latin typeface="Verdana" panose="020B0604030504040204" pitchFamily="34" charset="0"/>
            </a:endParaRPr>
          </a:p>
        </p:txBody>
      </p:sp>
      <p:sp>
        <p:nvSpPr>
          <p:cNvPr id="121859" name="Rectangle 3">
            <a:extLst>
              <a:ext uri="{FF2B5EF4-FFF2-40B4-BE49-F238E27FC236}">
                <a16:creationId xmlns:a16="http://schemas.microsoft.com/office/drawing/2014/main" id="{FCA20C2C-0E3E-4720-8E46-AA280F867FC1}"/>
              </a:ext>
            </a:extLst>
          </p:cNvPr>
          <p:cNvSpPr>
            <a:spLocks noGrp="1" noChangeArrowheads="1"/>
          </p:cNvSpPr>
          <p:nvPr>
            <p:ph type="body" idx="1"/>
          </p:nvPr>
        </p:nvSpPr>
        <p:spPr/>
        <p:txBody>
          <a:bodyPr/>
          <a:lstStyle/>
          <a:p>
            <a:pPr eaLnBrk="1" hangingPunct="1">
              <a:lnSpc>
                <a:spcPct val="90000"/>
              </a:lnSpc>
            </a:pPr>
            <a:r>
              <a:rPr lang="es-ES_tradnl" altLang="es-AR" sz="2800">
                <a:latin typeface="Verdana" panose="020B0604030504040204" pitchFamily="34" charset="0"/>
              </a:rPr>
              <a:t>¿Puede la ART rechazar un accidente por no existir medidas de seguridad?</a:t>
            </a:r>
          </a:p>
          <a:p>
            <a:pPr lvl="1" eaLnBrk="1" hangingPunct="1">
              <a:lnSpc>
                <a:spcPct val="90000"/>
              </a:lnSpc>
            </a:pPr>
            <a:r>
              <a:rPr lang="es-ES_tradnl" altLang="es-AR" sz="2000">
                <a:latin typeface="Verdana" panose="020B0604030504040204" pitchFamily="34" charset="0"/>
              </a:rPr>
              <a:t>	</a:t>
            </a:r>
            <a:r>
              <a:rPr lang="es-ES_tradnl" altLang="es-AR" sz="2400">
                <a:latin typeface="Verdana" panose="020B0604030504040204" pitchFamily="34" charset="0"/>
              </a:rPr>
              <a:t>No puede</a:t>
            </a:r>
          </a:p>
          <a:p>
            <a:pPr eaLnBrk="1" hangingPunct="1">
              <a:lnSpc>
                <a:spcPct val="90000"/>
              </a:lnSpc>
            </a:pPr>
            <a:r>
              <a:rPr lang="es-ES_tradnl" altLang="es-AR" sz="2800">
                <a:latin typeface="Verdana" panose="020B0604030504040204" pitchFamily="34" charset="0"/>
              </a:rPr>
              <a:t>¿Qué debo exigirle/solicitarle a una ART?</a:t>
            </a:r>
          </a:p>
          <a:p>
            <a:pPr lvl="1" eaLnBrk="1" hangingPunct="1">
              <a:lnSpc>
                <a:spcPct val="90000"/>
              </a:lnSpc>
            </a:pPr>
            <a:r>
              <a:rPr lang="es-ES" altLang="es-AR" sz="2000">
                <a:latin typeface="Verdana" panose="020B0604030504040204" pitchFamily="34" charset="0"/>
              </a:rPr>
              <a:t>Listado de prestadores médicos y farmacéuticos</a:t>
            </a:r>
          </a:p>
          <a:p>
            <a:pPr lvl="1" eaLnBrk="1" hangingPunct="1">
              <a:lnSpc>
                <a:spcPct val="90000"/>
              </a:lnSpc>
            </a:pPr>
            <a:r>
              <a:rPr lang="es-ES" altLang="es-AR" sz="2000">
                <a:latin typeface="Verdana" panose="020B0604030504040204" pitchFamily="34" charset="0"/>
              </a:rPr>
              <a:t>Credenciales individuales para cada trabajador</a:t>
            </a:r>
          </a:p>
          <a:p>
            <a:pPr lvl="1" eaLnBrk="1" hangingPunct="1">
              <a:lnSpc>
                <a:spcPct val="90000"/>
              </a:lnSpc>
            </a:pPr>
            <a:r>
              <a:rPr lang="es-ES" altLang="es-AR" sz="2000">
                <a:latin typeface="Verdana" panose="020B0604030504040204" pitchFamily="34" charset="0"/>
              </a:rPr>
              <a:t>Cartel de Instrucciones que será colocado en un lugar visible para el trabajador</a:t>
            </a:r>
          </a:p>
          <a:p>
            <a:pPr lvl="1" eaLnBrk="1" hangingPunct="1">
              <a:lnSpc>
                <a:spcPct val="90000"/>
              </a:lnSpc>
            </a:pPr>
            <a:r>
              <a:rPr lang="es-ES" altLang="es-AR" sz="2000">
                <a:latin typeface="Verdana" panose="020B0604030504040204" pitchFamily="34" charset="0"/>
              </a:rPr>
              <a:t>Cartelería de prevención</a:t>
            </a:r>
            <a:endParaRPr lang="es-AR" altLang="es-AR" sz="2000">
              <a:latin typeface="Verdana" panose="020B0604030504040204" pitchFamily="34" charset="0"/>
            </a:endParaRPr>
          </a:p>
          <a:p>
            <a:pPr lvl="1" eaLnBrk="1" hangingPunct="1">
              <a:lnSpc>
                <a:spcPct val="90000"/>
              </a:lnSpc>
            </a:pPr>
            <a:r>
              <a:rPr lang="es-AR" altLang="es-AR" sz="2000">
                <a:latin typeface="Verdana" panose="020B0604030504040204" pitchFamily="34" charset="0"/>
              </a:rPr>
              <a:t>Que cumpla con sus obligaciones</a:t>
            </a:r>
            <a:endParaRPr lang="es-ES" altLang="es-AR" sz="2000">
              <a:latin typeface="Verdana" panose="020B060403050404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dissolve">
                                      <p:cBhvr>
                                        <p:cTn id="7" dur="500"/>
                                        <p:tgtEl>
                                          <p:spTgt spid="1218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Effect transition="in" filter="dissolve">
                                      <p:cBhvr>
                                        <p:cTn id="12" dur="500"/>
                                        <p:tgtEl>
                                          <p:spTgt spid="1218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1859">
                                            <p:txEl>
                                              <p:pRg st="2" end="2"/>
                                            </p:txEl>
                                          </p:spTgt>
                                        </p:tgtEl>
                                        <p:attrNameLst>
                                          <p:attrName>style.visibility</p:attrName>
                                        </p:attrNameLst>
                                      </p:cBhvr>
                                      <p:to>
                                        <p:strVal val="visible"/>
                                      </p:to>
                                    </p:set>
                                    <p:animEffect transition="in" filter="dissolve">
                                      <p:cBhvr>
                                        <p:cTn id="17" dur="500"/>
                                        <p:tgtEl>
                                          <p:spTgt spid="1218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1859">
                                            <p:txEl>
                                              <p:pRg st="3" end="3"/>
                                            </p:txEl>
                                          </p:spTgt>
                                        </p:tgtEl>
                                        <p:attrNameLst>
                                          <p:attrName>style.visibility</p:attrName>
                                        </p:attrNameLst>
                                      </p:cBhvr>
                                      <p:to>
                                        <p:strVal val="visible"/>
                                      </p:to>
                                    </p:set>
                                    <p:animEffect transition="in" filter="dissolve">
                                      <p:cBhvr>
                                        <p:cTn id="22" dur="500"/>
                                        <p:tgtEl>
                                          <p:spTgt spid="1218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1859">
                                            <p:txEl>
                                              <p:pRg st="4" end="4"/>
                                            </p:txEl>
                                          </p:spTgt>
                                        </p:tgtEl>
                                        <p:attrNameLst>
                                          <p:attrName>style.visibility</p:attrName>
                                        </p:attrNameLst>
                                      </p:cBhvr>
                                      <p:to>
                                        <p:strVal val="visible"/>
                                      </p:to>
                                    </p:set>
                                    <p:animEffect transition="in" filter="dissolve">
                                      <p:cBhvr>
                                        <p:cTn id="27" dur="500"/>
                                        <p:tgtEl>
                                          <p:spTgt spid="1218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1859">
                                            <p:txEl>
                                              <p:pRg st="5" end="5"/>
                                            </p:txEl>
                                          </p:spTgt>
                                        </p:tgtEl>
                                        <p:attrNameLst>
                                          <p:attrName>style.visibility</p:attrName>
                                        </p:attrNameLst>
                                      </p:cBhvr>
                                      <p:to>
                                        <p:strVal val="visible"/>
                                      </p:to>
                                    </p:set>
                                    <p:animEffect transition="in" filter="dissolve">
                                      <p:cBhvr>
                                        <p:cTn id="32" dur="500"/>
                                        <p:tgtEl>
                                          <p:spTgt spid="1218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1859">
                                            <p:txEl>
                                              <p:pRg st="6" end="6"/>
                                            </p:txEl>
                                          </p:spTgt>
                                        </p:tgtEl>
                                        <p:attrNameLst>
                                          <p:attrName>style.visibility</p:attrName>
                                        </p:attrNameLst>
                                      </p:cBhvr>
                                      <p:to>
                                        <p:strVal val="visible"/>
                                      </p:to>
                                    </p:set>
                                    <p:animEffect transition="in" filter="dissolve">
                                      <p:cBhvr>
                                        <p:cTn id="37" dur="500"/>
                                        <p:tgtEl>
                                          <p:spTgt spid="1218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bldLvl="2"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8910DA0C-27C7-49CA-ADE4-2EFB24AD2026}"/>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Riesgos Laborales</a:t>
            </a:r>
            <a:endParaRPr lang="es-ES" altLang="es-AR">
              <a:latin typeface="Verdana" panose="020B0604030504040204" pitchFamily="34" charset="0"/>
            </a:endParaRPr>
          </a:p>
        </p:txBody>
      </p:sp>
      <p:sp>
        <p:nvSpPr>
          <p:cNvPr id="122883" name="Rectangle 3">
            <a:extLst>
              <a:ext uri="{FF2B5EF4-FFF2-40B4-BE49-F238E27FC236}">
                <a16:creationId xmlns:a16="http://schemas.microsoft.com/office/drawing/2014/main" id="{B86BE529-AAAD-4590-9B07-91F7EEC5C379}"/>
              </a:ext>
            </a:extLst>
          </p:cNvPr>
          <p:cNvSpPr>
            <a:spLocks noGrp="1" noChangeArrowheads="1"/>
          </p:cNvSpPr>
          <p:nvPr>
            <p:ph type="body" idx="1"/>
          </p:nvPr>
        </p:nvSpPr>
        <p:spPr/>
        <p:txBody>
          <a:bodyPr/>
          <a:lstStyle/>
          <a:p>
            <a:pPr eaLnBrk="1" hangingPunct="1"/>
            <a:r>
              <a:rPr lang="es-ES_tradnl" altLang="es-AR" sz="2800">
                <a:latin typeface="Verdana" panose="020B0604030504040204" pitchFamily="34" charset="0"/>
              </a:rPr>
              <a:t>¿Son reintegrables los gastos de traslado?</a:t>
            </a:r>
          </a:p>
          <a:p>
            <a:pPr lvl="1" eaLnBrk="1" hangingPunct="1"/>
            <a:r>
              <a:rPr lang="es-ES_tradnl" altLang="es-AR" sz="2400">
                <a:latin typeface="Verdana" panose="020B0604030504040204" pitchFamily="34" charset="0"/>
              </a:rPr>
              <a:t>Sí, contra entrega de comprobantes</a:t>
            </a:r>
          </a:p>
          <a:p>
            <a:pPr eaLnBrk="1" hangingPunct="1"/>
            <a:r>
              <a:rPr lang="es-ES_tradnl" altLang="es-AR" sz="2800">
                <a:latin typeface="Verdana" panose="020B0604030504040204" pitchFamily="34" charset="0"/>
              </a:rPr>
              <a:t>¿Puede el trabajador concurrir a un prestador sin haberlo avisado con antelación al empleador?</a:t>
            </a:r>
          </a:p>
          <a:p>
            <a:pPr lvl="1" eaLnBrk="1" hangingPunct="1"/>
            <a:r>
              <a:rPr lang="es-ES" altLang="es-AR" sz="2400">
                <a:latin typeface="Verdana" panose="020B0604030504040204" pitchFamily="34" charset="0"/>
              </a:rPr>
              <a:t>Sí, pero luego debe denunciar a la Administración el accidente de trabajo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blinds(vertical)">
                                      <p:cBhvr>
                                        <p:cTn id="7" dur="500"/>
                                        <p:tgtEl>
                                          <p:spTgt spid="122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blinds(vertical)">
                                      <p:cBhvr>
                                        <p:cTn id="12" dur="500"/>
                                        <p:tgtEl>
                                          <p:spTgt spid="1228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22883">
                                            <p:txEl>
                                              <p:pRg st="2" end="2"/>
                                            </p:txEl>
                                          </p:spTgt>
                                        </p:tgtEl>
                                        <p:attrNameLst>
                                          <p:attrName>style.visibility</p:attrName>
                                        </p:attrNameLst>
                                      </p:cBhvr>
                                      <p:to>
                                        <p:strVal val="visible"/>
                                      </p:to>
                                    </p:set>
                                    <p:animEffect transition="in" filter="blinds(vertical)">
                                      <p:cBhvr>
                                        <p:cTn id="17" dur="500"/>
                                        <p:tgtEl>
                                          <p:spTgt spid="1228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122883">
                                            <p:txEl>
                                              <p:pRg st="3" end="3"/>
                                            </p:txEl>
                                          </p:spTgt>
                                        </p:tgtEl>
                                        <p:attrNameLst>
                                          <p:attrName>style.visibility</p:attrName>
                                        </p:attrNameLst>
                                      </p:cBhvr>
                                      <p:to>
                                        <p:strVal val="visible"/>
                                      </p:to>
                                    </p:set>
                                    <p:animEffect transition="in" filter="blinds(vertical)">
                                      <p:cBhvr>
                                        <p:cTn id="22" dur="500"/>
                                        <p:tgtEl>
                                          <p:spTgt spid="1228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bldLvl="2"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D1DD0043-730C-4FE9-9FF5-0F924CAA0046}"/>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Riesgos Laborales</a:t>
            </a:r>
            <a:endParaRPr lang="es-ES" altLang="es-AR">
              <a:latin typeface="Verdana" panose="020B0604030504040204" pitchFamily="34" charset="0"/>
            </a:endParaRPr>
          </a:p>
        </p:txBody>
      </p:sp>
      <p:sp>
        <p:nvSpPr>
          <p:cNvPr id="123907" name="Rectangle 3">
            <a:extLst>
              <a:ext uri="{FF2B5EF4-FFF2-40B4-BE49-F238E27FC236}">
                <a16:creationId xmlns:a16="http://schemas.microsoft.com/office/drawing/2014/main" id="{D0D01488-0C15-467A-A636-D79DBCD26C58}"/>
              </a:ext>
            </a:extLst>
          </p:cNvPr>
          <p:cNvSpPr>
            <a:spLocks noGrp="1" noChangeArrowheads="1"/>
          </p:cNvSpPr>
          <p:nvPr>
            <p:ph type="body" idx="1"/>
          </p:nvPr>
        </p:nvSpPr>
        <p:spPr/>
        <p:txBody>
          <a:bodyPr/>
          <a:lstStyle/>
          <a:p>
            <a:pPr eaLnBrk="1" hangingPunct="1"/>
            <a:r>
              <a:rPr lang="es-ES_tradnl" altLang="es-AR">
                <a:latin typeface="Verdana" panose="020B0604030504040204" pitchFamily="34" charset="0"/>
              </a:rPr>
              <a:t>¿Cuándo la ART puede dar de baja el Contrato?</a:t>
            </a:r>
          </a:p>
          <a:p>
            <a:pPr lvl="1" eaLnBrk="1" hangingPunct="1"/>
            <a:r>
              <a:rPr lang="es-ES_tradnl" altLang="es-AR">
                <a:latin typeface="Verdana" panose="020B0604030504040204" pitchFamily="34" charset="0"/>
              </a:rPr>
              <a:t> La ART puede dar de baja el contrato cuando se llegue a acumular hasta dos períodos impagos considerando para el cálculo el valor de la cuota más alta (Junio / Diciembre pues incluye aguinaldo)</a:t>
            </a:r>
            <a:endParaRPr lang="es-ES" altLang="es-AR" sz="32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checkerboard(across)">
                                      <p:cBhvr>
                                        <p:cTn id="7" dur="500"/>
                                        <p:tgtEl>
                                          <p:spTgt spid="1239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3907">
                                            <p:txEl>
                                              <p:pRg st="1" end="1"/>
                                            </p:txEl>
                                          </p:spTgt>
                                        </p:tgtEl>
                                        <p:attrNameLst>
                                          <p:attrName>style.visibility</p:attrName>
                                        </p:attrNameLst>
                                      </p:cBhvr>
                                      <p:to>
                                        <p:strVal val="visible"/>
                                      </p:to>
                                    </p:set>
                                    <p:animEffect transition="in" filter="checkerboard(across)">
                                      <p:cBhvr>
                                        <p:cTn id="12" dur="500"/>
                                        <p:tgtEl>
                                          <p:spTgt spid="1239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bldLvl="2"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C6E422E2-C3C1-4D22-A7CC-A36E5962B20A}"/>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Riesgos Laborales</a:t>
            </a:r>
            <a:endParaRPr lang="es-ES" altLang="es-AR">
              <a:latin typeface="Verdana" panose="020B0604030504040204" pitchFamily="34" charset="0"/>
            </a:endParaRPr>
          </a:p>
        </p:txBody>
      </p:sp>
      <p:sp>
        <p:nvSpPr>
          <p:cNvPr id="141315" name="Rectangle 3">
            <a:extLst>
              <a:ext uri="{FF2B5EF4-FFF2-40B4-BE49-F238E27FC236}">
                <a16:creationId xmlns:a16="http://schemas.microsoft.com/office/drawing/2014/main" id="{1FC9415D-3527-473D-9D6F-A7D2C9BD8BBF}"/>
              </a:ext>
            </a:extLst>
          </p:cNvPr>
          <p:cNvSpPr>
            <a:spLocks noGrp="1" noChangeArrowheads="1"/>
          </p:cNvSpPr>
          <p:nvPr>
            <p:ph type="body" idx="1"/>
          </p:nvPr>
        </p:nvSpPr>
        <p:spPr/>
        <p:txBody>
          <a:bodyPr/>
          <a:lstStyle/>
          <a:p>
            <a:pPr lvl="1" eaLnBrk="1" hangingPunct="1"/>
            <a:r>
              <a:rPr lang="es-ES_tradnl" altLang="es-AR">
                <a:latin typeface="Verdana" panose="020B0604030504040204" pitchFamily="34" charset="0"/>
              </a:rPr>
              <a:t>¿Qué sucede si un trabajador sufre un accidente y el contrato está dado de baja por falta de pago?</a:t>
            </a:r>
          </a:p>
          <a:p>
            <a:pPr lvl="2" eaLnBrk="1" hangingPunct="1"/>
            <a:r>
              <a:rPr lang="es-ES_tradnl" altLang="es-AR">
                <a:latin typeface="Verdana" panose="020B0604030504040204" pitchFamily="34" charset="0"/>
              </a:rPr>
              <a:t>La ART </a:t>
            </a:r>
            <a:r>
              <a:rPr lang="es-ES_tradnl" altLang="es-AR" sz="2200">
                <a:latin typeface="Verdana" panose="020B0604030504040204" pitchFamily="34" charset="0"/>
              </a:rPr>
              <a:t>debe seguir brindando prestaciones en especie por un plazo de dos meses, pudiendo exigir sus gastos al empleador</a:t>
            </a:r>
            <a:endParaRPr lang="es-ES" altLang="es-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 calcmode="lin" valueType="num">
                                      <p:cBhvr additive="base">
                                        <p:cTn id="7" dur="500" fill="hold"/>
                                        <p:tgtEl>
                                          <p:spTgt spid="1413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1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41315">
                                            <p:txEl>
                                              <p:pRg st="1" end="1"/>
                                            </p:txEl>
                                          </p:spTgt>
                                        </p:tgtEl>
                                        <p:attrNameLst>
                                          <p:attrName>style.visibility</p:attrName>
                                        </p:attrNameLst>
                                      </p:cBhvr>
                                      <p:to>
                                        <p:strVal val="visible"/>
                                      </p:to>
                                    </p:set>
                                    <p:anim calcmode="lin" valueType="num">
                                      <p:cBhvr additive="base">
                                        <p:cTn id="13" dur="500" fill="hold"/>
                                        <p:tgtEl>
                                          <p:spTgt spid="1413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13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bldLvl="3"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10EB037-6D93-4F8D-BC5E-FFB2A2D27464}"/>
              </a:ext>
            </a:extLst>
          </p:cNvPr>
          <p:cNvSpPr>
            <a:spLocks noGrp="1" noChangeArrowheads="1"/>
          </p:cNvSpPr>
          <p:nvPr>
            <p:ph type="ctrTitle"/>
          </p:nvPr>
        </p:nvSpPr>
        <p:spPr/>
        <p:txBody>
          <a:bodyPr/>
          <a:lstStyle/>
          <a:p>
            <a:pPr eaLnBrk="1" hangingPunct="1"/>
            <a:r>
              <a:rPr lang="es-ES_tradnl" altLang="es-AR" sz="3600">
                <a:latin typeface="Verdana" panose="020B0604030504040204" pitchFamily="34" charset="0"/>
              </a:rPr>
              <a:t>Accidentes de Trabajo y Enfermedades Profesionales</a:t>
            </a:r>
            <a:endParaRPr lang="es-ES" altLang="es-AR" sz="3600">
              <a:latin typeface="Verdana" panose="020B0604030504040204" pitchFamily="34" charset="0"/>
            </a:endParaRPr>
          </a:p>
        </p:txBody>
      </p:sp>
      <p:sp>
        <p:nvSpPr>
          <p:cNvPr id="11267" name="Rectangle 3">
            <a:extLst>
              <a:ext uri="{FF2B5EF4-FFF2-40B4-BE49-F238E27FC236}">
                <a16:creationId xmlns:a16="http://schemas.microsoft.com/office/drawing/2014/main" id="{49EC861F-87BF-481E-96AC-303A29A99908}"/>
              </a:ext>
            </a:extLst>
          </p:cNvPr>
          <p:cNvSpPr>
            <a:spLocks noGrp="1" noChangeArrowheads="1"/>
          </p:cNvSpPr>
          <p:nvPr>
            <p:ph type="subTitle" idx="1"/>
          </p:nvPr>
        </p:nvSpPr>
        <p:spPr/>
        <p:txBody>
          <a:bodyPr/>
          <a:lstStyle/>
          <a:p>
            <a:pPr eaLnBrk="1" hangingPunct="1"/>
            <a:r>
              <a:rPr lang="es-ES_tradnl" altLang="es-AR" i="1">
                <a:latin typeface="Verdana" panose="020B0604030504040204" pitchFamily="34" charset="0"/>
              </a:rPr>
              <a:t>2- El Sistema de Riesgos de Trabajo</a:t>
            </a:r>
            <a:endParaRPr lang="es-ES" altLang="es-AR" i="1">
              <a:latin typeface="Verdana" panose="020B060403050404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1026">
            <a:extLst>
              <a:ext uri="{FF2B5EF4-FFF2-40B4-BE49-F238E27FC236}">
                <a16:creationId xmlns:a16="http://schemas.microsoft.com/office/drawing/2014/main" id="{300E2D4C-738D-4668-9C7C-3DC5493E6457}"/>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Riesgos Laborales</a:t>
            </a:r>
            <a:endParaRPr lang="es-ES" altLang="es-AR">
              <a:latin typeface="Verdana" panose="020B0604030504040204" pitchFamily="34" charset="0"/>
            </a:endParaRPr>
          </a:p>
        </p:txBody>
      </p:sp>
      <p:sp>
        <p:nvSpPr>
          <p:cNvPr id="130051" name="Rectangle 1027">
            <a:extLst>
              <a:ext uri="{FF2B5EF4-FFF2-40B4-BE49-F238E27FC236}">
                <a16:creationId xmlns:a16="http://schemas.microsoft.com/office/drawing/2014/main" id="{C16C4834-0558-4D34-AA77-AD12FC4C276E}"/>
              </a:ext>
            </a:extLst>
          </p:cNvPr>
          <p:cNvSpPr>
            <a:spLocks noGrp="1" noChangeArrowheads="1"/>
          </p:cNvSpPr>
          <p:nvPr>
            <p:ph type="body" idx="1"/>
          </p:nvPr>
        </p:nvSpPr>
        <p:spPr/>
        <p:txBody>
          <a:bodyPr/>
          <a:lstStyle/>
          <a:p>
            <a:pPr eaLnBrk="1" hangingPunct="1">
              <a:lnSpc>
                <a:spcPct val="90000"/>
              </a:lnSpc>
            </a:pPr>
            <a:r>
              <a:rPr lang="es-ES_tradnl" altLang="es-AR" sz="2800">
                <a:latin typeface="Verdana" panose="020B0604030504040204" pitchFamily="34" charset="0"/>
              </a:rPr>
              <a:t>¿Qué exigir y controlar a un contratista antes de que comience un trabajo?</a:t>
            </a:r>
          </a:p>
          <a:p>
            <a:pPr lvl="1" eaLnBrk="1" hangingPunct="1">
              <a:lnSpc>
                <a:spcPct val="90000"/>
              </a:lnSpc>
            </a:pPr>
            <a:r>
              <a:rPr lang="es-ES" altLang="es-AR" sz="2400">
                <a:latin typeface="Verdana" panose="020B0604030504040204" pitchFamily="34" charset="0"/>
              </a:rPr>
              <a:t>Contrato de locación de obra o de servicio</a:t>
            </a:r>
          </a:p>
          <a:p>
            <a:pPr lvl="1" eaLnBrk="1" hangingPunct="1">
              <a:lnSpc>
                <a:spcPct val="90000"/>
              </a:lnSpc>
            </a:pPr>
            <a:r>
              <a:rPr lang="es-ES" altLang="es-AR" sz="2400">
                <a:latin typeface="Verdana" panose="020B0604030504040204" pitchFamily="34" charset="0"/>
              </a:rPr>
              <a:t>Constancia de que posee contrato con una ART y que está vigente</a:t>
            </a:r>
          </a:p>
          <a:p>
            <a:pPr lvl="1" eaLnBrk="1" hangingPunct="1">
              <a:lnSpc>
                <a:spcPct val="90000"/>
              </a:lnSpc>
            </a:pPr>
            <a:r>
              <a:rPr lang="es-ES_tradnl" altLang="es-AR" sz="2400">
                <a:latin typeface="Verdana" panose="020B0604030504040204" pitchFamily="34" charset="0"/>
              </a:rPr>
              <a:t>Verifica</a:t>
            </a:r>
            <a:r>
              <a:rPr lang="es-ES" altLang="es-AR" sz="2400">
                <a:latin typeface="Verdana" panose="020B0604030504040204" pitchFamily="34" charset="0"/>
              </a:rPr>
              <a:t>r que el personal que realizará el trabajo se encuentre bajo cobertura de la ART y que efectivamente sea quien se dice que es. Controlar contra Documento de Identidad</a:t>
            </a:r>
          </a:p>
          <a:p>
            <a:pPr lvl="1" eaLnBrk="1" hangingPunct="1">
              <a:lnSpc>
                <a:spcPct val="90000"/>
              </a:lnSpc>
            </a:pPr>
            <a:r>
              <a:rPr lang="es-ES" altLang="es-AR" sz="2400">
                <a:latin typeface="Verdana" panose="020B0604030504040204" pitchFamily="34" charset="0"/>
              </a:rPr>
              <a:t>Cláusula de la ART de no repetición</a:t>
            </a:r>
            <a:endParaRPr lang="es-ES" altLang="es-AR" sz="20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checkerboard(across)">
                                      <p:cBhvr>
                                        <p:cTn id="7" dur="500"/>
                                        <p:tgtEl>
                                          <p:spTgt spid="130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0051">
                                            <p:txEl>
                                              <p:pRg st="1" end="1"/>
                                            </p:txEl>
                                          </p:spTgt>
                                        </p:tgtEl>
                                        <p:attrNameLst>
                                          <p:attrName>style.visibility</p:attrName>
                                        </p:attrNameLst>
                                      </p:cBhvr>
                                      <p:to>
                                        <p:strVal val="visible"/>
                                      </p:to>
                                    </p:set>
                                    <p:animEffect transition="in" filter="checkerboard(across)">
                                      <p:cBhvr>
                                        <p:cTn id="12" dur="500"/>
                                        <p:tgtEl>
                                          <p:spTgt spid="1300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0051">
                                            <p:txEl>
                                              <p:pRg st="2" end="2"/>
                                            </p:txEl>
                                          </p:spTgt>
                                        </p:tgtEl>
                                        <p:attrNameLst>
                                          <p:attrName>style.visibility</p:attrName>
                                        </p:attrNameLst>
                                      </p:cBhvr>
                                      <p:to>
                                        <p:strVal val="visible"/>
                                      </p:to>
                                    </p:set>
                                    <p:animEffect transition="in" filter="checkerboard(across)">
                                      <p:cBhvr>
                                        <p:cTn id="17" dur="500"/>
                                        <p:tgtEl>
                                          <p:spTgt spid="1300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0051">
                                            <p:txEl>
                                              <p:pRg st="3" end="3"/>
                                            </p:txEl>
                                          </p:spTgt>
                                        </p:tgtEl>
                                        <p:attrNameLst>
                                          <p:attrName>style.visibility</p:attrName>
                                        </p:attrNameLst>
                                      </p:cBhvr>
                                      <p:to>
                                        <p:strVal val="visible"/>
                                      </p:to>
                                    </p:set>
                                    <p:animEffect transition="in" filter="checkerboard(across)">
                                      <p:cBhvr>
                                        <p:cTn id="22" dur="500"/>
                                        <p:tgtEl>
                                          <p:spTgt spid="1300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0051">
                                            <p:txEl>
                                              <p:pRg st="4" end="4"/>
                                            </p:txEl>
                                          </p:spTgt>
                                        </p:tgtEl>
                                        <p:attrNameLst>
                                          <p:attrName>style.visibility</p:attrName>
                                        </p:attrNameLst>
                                      </p:cBhvr>
                                      <p:to>
                                        <p:strVal val="visible"/>
                                      </p:to>
                                    </p:set>
                                    <p:animEffect transition="in" filter="checkerboard(across)">
                                      <p:cBhvr>
                                        <p:cTn id="27"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bldLvl="2"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9CB3BF3-53DE-4CA7-BC67-2BDA51575A04}"/>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Riesgos Laborales</a:t>
            </a:r>
            <a:endParaRPr lang="es-ES" altLang="es-AR">
              <a:latin typeface="Verdana" panose="020B0604030504040204" pitchFamily="34" charset="0"/>
            </a:endParaRPr>
          </a:p>
        </p:txBody>
      </p:sp>
      <p:sp>
        <p:nvSpPr>
          <p:cNvPr id="131075" name="Rectangle 3">
            <a:extLst>
              <a:ext uri="{FF2B5EF4-FFF2-40B4-BE49-F238E27FC236}">
                <a16:creationId xmlns:a16="http://schemas.microsoft.com/office/drawing/2014/main" id="{368AFD0E-80F9-456C-9938-7DE88458A956}"/>
              </a:ext>
            </a:extLst>
          </p:cNvPr>
          <p:cNvSpPr>
            <a:spLocks noGrp="1" noChangeArrowheads="1"/>
          </p:cNvSpPr>
          <p:nvPr>
            <p:ph type="body" idx="1"/>
          </p:nvPr>
        </p:nvSpPr>
        <p:spPr/>
        <p:txBody>
          <a:bodyPr/>
          <a:lstStyle/>
          <a:p>
            <a:pPr eaLnBrk="1" hangingPunct="1"/>
            <a:r>
              <a:rPr lang="es-ES_tradnl" altLang="es-AR">
                <a:latin typeface="Verdana" panose="020B0604030504040204" pitchFamily="34" charset="0"/>
              </a:rPr>
              <a:t>¿Puede demandarme un trabajador de un contratista que haya sufrido un accidente en mi empresa?</a:t>
            </a:r>
          </a:p>
          <a:p>
            <a:pPr lvl="1" eaLnBrk="1" hangingPunct="1"/>
            <a:r>
              <a:rPr lang="es-ES_tradnl" altLang="es-AR">
                <a:latin typeface="Verdana" panose="020B0604030504040204" pitchFamily="34" charset="0"/>
              </a:rPr>
              <a:t>Sí, ya que el dador de trabajo es responsable solidario</a:t>
            </a:r>
          </a:p>
          <a:p>
            <a:pPr eaLnBrk="1" hangingPunct="1"/>
            <a:r>
              <a:rPr lang="es-ES_tradnl" altLang="es-AR">
                <a:latin typeface="Verdana" panose="020B0604030504040204" pitchFamily="34" charset="0"/>
              </a:rPr>
              <a:t>¿A cuáles contratistas se le deben aplicar estos controles?</a:t>
            </a:r>
          </a:p>
          <a:p>
            <a:pPr lvl="1" eaLnBrk="1" hangingPunct="1"/>
            <a:r>
              <a:rPr lang="es-ES" altLang="es-AR">
                <a:latin typeface="Verdana" panose="020B0604030504040204" pitchFamily="34" charset="0"/>
              </a:rPr>
              <a:t>A todos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 calcmode="lin" valueType="num">
                                      <p:cBhvr additive="base">
                                        <p:cTn id="7" dur="500" fill="hold"/>
                                        <p:tgtEl>
                                          <p:spTgt spid="131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1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1075">
                                            <p:txEl>
                                              <p:pRg st="1" end="1"/>
                                            </p:txEl>
                                          </p:spTgt>
                                        </p:tgtEl>
                                        <p:attrNameLst>
                                          <p:attrName>style.visibility</p:attrName>
                                        </p:attrNameLst>
                                      </p:cBhvr>
                                      <p:to>
                                        <p:strVal val="visible"/>
                                      </p:to>
                                    </p:set>
                                    <p:anim calcmode="lin" valueType="num">
                                      <p:cBhvr additive="base">
                                        <p:cTn id="13" dur="500" fill="hold"/>
                                        <p:tgtEl>
                                          <p:spTgt spid="1310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1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1075">
                                            <p:txEl>
                                              <p:pRg st="2" end="2"/>
                                            </p:txEl>
                                          </p:spTgt>
                                        </p:tgtEl>
                                        <p:attrNameLst>
                                          <p:attrName>style.visibility</p:attrName>
                                        </p:attrNameLst>
                                      </p:cBhvr>
                                      <p:to>
                                        <p:strVal val="visible"/>
                                      </p:to>
                                    </p:set>
                                    <p:anim calcmode="lin" valueType="num">
                                      <p:cBhvr additive="base">
                                        <p:cTn id="19" dur="500" fill="hold"/>
                                        <p:tgtEl>
                                          <p:spTgt spid="1310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1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1075">
                                            <p:txEl>
                                              <p:pRg st="3" end="3"/>
                                            </p:txEl>
                                          </p:spTgt>
                                        </p:tgtEl>
                                        <p:attrNameLst>
                                          <p:attrName>style.visibility</p:attrName>
                                        </p:attrNameLst>
                                      </p:cBhvr>
                                      <p:to>
                                        <p:strVal val="visible"/>
                                      </p:to>
                                    </p:set>
                                    <p:anim calcmode="lin" valueType="num">
                                      <p:cBhvr additive="base">
                                        <p:cTn id="25" dur="500" fill="hold"/>
                                        <p:tgtEl>
                                          <p:spTgt spid="1310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10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bldLvl="3"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81B317F-BB3A-4449-A20F-FDFFC4AEECC9}"/>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Riesgos Laborales</a:t>
            </a:r>
            <a:endParaRPr lang="es-ES" altLang="es-AR">
              <a:latin typeface="Verdana" panose="020B0604030504040204" pitchFamily="34" charset="0"/>
            </a:endParaRPr>
          </a:p>
        </p:txBody>
      </p:sp>
      <p:sp>
        <p:nvSpPr>
          <p:cNvPr id="132099" name="Rectangle 3">
            <a:extLst>
              <a:ext uri="{FF2B5EF4-FFF2-40B4-BE49-F238E27FC236}">
                <a16:creationId xmlns:a16="http://schemas.microsoft.com/office/drawing/2014/main" id="{9F3C82B9-6383-4141-B266-4EEA4C38E217}"/>
              </a:ext>
            </a:extLst>
          </p:cNvPr>
          <p:cNvSpPr>
            <a:spLocks noGrp="1" noChangeArrowheads="1"/>
          </p:cNvSpPr>
          <p:nvPr>
            <p:ph type="body" idx="1"/>
          </p:nvPr>
        </p:nvSpPr>
        <p:spPr/>
        <p:txBody>
          <a:bodyPr/>
          <a:lstStyle/>
          <a:p>
            <a:pPr eaLnBrk="1" hangingPunct="1"/>
            <a:r>
              <a:rPr lang="es-ES_tradnl" altLang="es-AR" sz="3000">
                <a:latin typeface="Verdana" panose="020B0604030504040204" pitchFamily="34" charset="0"/>
              </a:rPr>
              <a:t>¿Sirven los seguros de accidentes personales?</a:t>
            </a:r>
          </a:p>
          <a:p>
            <a:pPr lvl="1" eaLnBrk="1" hangingPunct="1"/>
            <a:r>
              <a:rPr lang="es-ES_tradnl" altLang="es-AR">
                <a:latin typeface="Verdana" panose="020B0604030504040204" pitchFamily="34" charset="0"/>
              </a:rPr>
              <a:t>No</a:t>
            </a:r>
          </a:p>
          <a:p>
            <a:pPr eaLnBrk="1" hangingPunct="1"/>
            <a:r>
              <a:rPr lang="es-ES_tradnl" altLang="es-AR" sz="3000">
                <a:latin typeface="Verdana" panose="020B0604030504040204" pitchFamily="34" charset="0"/>
              </a:rPr>
              <a:t>¿Qué se debe hacer cuando se da la baja a la ART de un trabajador?</a:t>
            </a:r>
          </a:p>
          <a:p>
            <a:pPr lvl="1" eaLnBrk="1" hangingPunct="1"/>
            <a:r>
              <a:rPr lang="es-ES" altLang="es-AR">
                <a:latin typeface="Verdana" panose="020B0604030504040204" pitchFamily="34" charset="0"/>
              </a:rPr>
              <a:t>Hacerlo formalmente por nota/fax</a:t>
            </a:r>
          </a:p>
          <a:p>
            <a:pPr lvl="1" eaLnBrk="1" hangingPunct="1"/>
            <a:r>
              <a:rPr lang="es-ES" altLang="es-AR">
                <a:latin typeface="Verdana" panose="020B0604030504040204" pitchFamily="34" charset="0"/>
              </a:rPr>
              <a:t>Informar a la ART que debe realizar el examen de egreso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checkerboard(across)">
                                      <p:cBhvr>
                                        <p:cTn id="7" dur="500"/>
                                        <p:tgtEl>
                                          <p:spTgt spid="132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Effect transition="in" filter="checkerboard(across)">
                                      <p:cBhvr>
                                        <p:cTn id="12" dur="500"/>
                                        <p:tgtEl>
                                          <p:spTgt spid="132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checkerboard(across)">
                                      <p:cBhvr>
                                        <p:cTn id="17" dur="500"/>
                                        <p:tgtEl>
                                          <p:spTgt spid="132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2099">
                                            <p:txEl>
                                              <p:pRg st="3" end="3"/>
                                            </p:txEl>
                                          </p:spTgt>
                                        </p:tgtEl>
                                        <p:attrNameLst>
                                          <p:attrName>style.visibility</p:attrName>
                                        </p:attrNameLst>
                                      </p:cBhvr>
                                      <p:to>
                                        <p:strVal val="visible"/>
                                      </p:to>
                                    </p:set>
                                    <p:animEffect transition="in" filter="checkerboard(across)">
                                      <p:cBhvr>
                                        <p:cTn id="22" dur="500"/>
                                        <p:tgtEl>
                                          <p:spTgt spid="1320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2099">
                                            <p:txEl>
                                              <p:pRg st="4" end="4"/>
                                            </p:txEl>
                                          </p:spTgt>
                                        </p:tgtEl>
                                        <p:attrNameLst>
                                          <p:attrName>style.visibility</p:attrName>
                                        </p:attrNameLst>
                                      </p:cBhvr>
                                      <p:to>
                                        <p:strVal val="visible"/>
                                      </p:to>
                                    </p:set>
                                    <p:animEffect transition="in" filter="checkerboard(across)">
                                      <p:cBhvr>
                                        <p:cTn id="27" dur="500"/>
                                        <p:tgtEl>
                                          <p:spTgt spid="132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bldLvl="3"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87D32E63-FA99-46B2-BF5C-31F3109C58E4}"/>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Riesgos Laborales</a:t>
            </a:r>
            <a:endParaRPr lang="es-ES" altLang="es-AR">
              <a:latin typeface="Verdana" panose="020B0604030504040204" pitchFamily="34" charset="0"/>
            </a:endParaRPr>
          </a:p>
        </p:txBody>
      </p:sp>
      <p:sp>
        <p:nvSpPr>
          <p:cNvPr id="183299" name="Rectangle 3">
            <a:extLst>
              <a:ext uri="{FF2B5EF4-FFF2-40B4-BE49-F238E27FC236}">
                <a16:creationId xmlns:a16="http://schemas.microsoft.com/office/drawing/2014/main" id="{3D993541-4C25-4DC7-8934-D51206059C29}"/>
              </a:ext>
            </a:extLst>
          </p:cNvPr>
          <p:cNvSpPr>
            <a:spLocks noGrp="1" noChangeArrowheads="1"/>
          </p:cNvSpPr>
          <p:nvPr>
            <p:ph type="body" idx="1"/>
          </p:nvPr>
        </p:nvSpPr>
        <p:spPr/>
        <p:txBody>
          <a:bodyPr/>
          <a:lstStyle/>
          <a:p>
            <a:pPr eaLnBrk="1" hangingPunct="1"/>
            <a:r>
              <a:rPr lang="es-ES_tradnl" altLang="es-AR" sz="3400">
                <a:latin typeface="Verdana" panose="020B0604030504040204" pitchFamily="34" charset="0"/>
              </a:rPr>
              <a:t>¿Cómo disminuir la alícuota que pago a la ART?</a:t>
            </a:r>
          </a:p>
          <a:p>
            <a:pPr lvl="1" eaLnBrk="1" hangingPunct="1"/>
            <a:r>
              <a:rPr lang="es-ES" altLang="es-AR" sz="3000">
                <a:latin typeface="Verdana" panose="020B0604030504040204" pitchFamily="34" charset="0"/>
              </a:rPr>
              <a:t>Solicitándolo por buen resultado</a:t>
            </a:r>
          </a:p>
          <a:p>
            <a:pPr lvl="1" eaLnBrk="1" hangingPunct="1"/>
            <a:r>
              <a:rPr lang="es-ES" altLang="es-AR" sz="3000">
                <a:latin typeface="Verdana" panose="020B0604030504040204" pitchFamily="34" charset="0"/>
              </a:rPr>
              <a:t>Pidiendo participación en la utilidades de la póliza</a:t>
            </a:r>
          </a:p>
          <a:p>
            <a:pPr lvl="1" eaLnBrk="1" hangingPunct="1"/>
            <a:r>
              <a:rPr lang="es-ES" altLang="es-AR" sz="3000">
                <a:latin typeface="Verdana" panose="020B0604030504040204" pitchFamily="34" charset="0"/>
              </a:rPr>
              <a:t>Con una disminución en los días de franquicia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 calcmode="lin" valueType="num">
                                      <p:cBhvr additive="base">
                                        <p:cTn id="7" dur="500" fill="hold"/>
                                        <p:tgtEl>
                                          <p:spTgt spid="1832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329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83299">
                                            <p:txEl>
                                              <p:pRg st="1" end="1"/>
                                            </p:txEl>
                                          </p:spTgt>
                                        </p:tgtEl>
                                        <p:attrNameLst>
                                          <p:attrName>style.visibility</p:attrName>
                                        </p:attrNameLst>
                                      </p:cBhvr>
                                      <p:to>
                                        <p:strVal val="visible"/>
                                      </p:to>
                                    </p:set>
                                    <p:anim calcmode="lin" valueType="num">
                                      <p:cBhvr additive="base">
                                        <p:cTn id="13" dur="500" fill="hold"/>
                                        <p:tgtEl>
                                          <p:spTgt spid="1832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329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183299">
                                            <p:txEl>
                                              <p:pRg st="2" end="2"/>
                                            </p:txEl>
                                          </p:spTgt>
                                        </p:tgtEl>
                                        <p:attrNameLst>
                                          <p:attrName>style.visibility</p:attrName>
                                        </p:attrNameLst>
                                      </p:cBhvr>
                                      <p:to>
                                        <p:strVal val="visible"/>
                                      </p:to>
                                    </p:set>
                                    <p:anim calcmode="lin" valueType="num">
                                      <p:cBhvr additive="base">
                                        <p:cTn id="19" dur="500" fill="hold"/>
                                        <p:tgtEl>
                                          <p:spTgt spid="18329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329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183299">
                                            <p:txEl>
                                              <p:pRg st="3" end="3"/>
                                            </p:txEl>
                                          </p:spTgt>
                                        </p:tgtEl>
                                        <p:attrNameLst>
                                          <p:attrName>style.visibility</p:attrName>
                                        </p:attrNameLst>
                                      </p:cBhvr>
                                      <p:to>
                                        <p:strVal val="visible"/>
                                      </p:to>
                                    </p:set>
                                    <p:anim calcmode="lin" valueType="num">
                                      <p:cBhvr additive="base">
                                        <p:cTn id="25" dur="500" fill="hold"/>
                                        <p:tgtEl>
                                          <p:spTgt spid="18329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3299">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bldLvl="4"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DCAA6523-EBC6-4070-B992-B7996A303820}"/>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Riesgos Laborales</a:t>
            </a:r>
            <a:endParaRPr lang="es-ES" altLang="es-AR">
              <a:latin typeface="Verdana" panose="020B0604030504040204" pitchFamily="34" charset="0"/>
            </a:endParaRPr>
          </a:p>
        </p:txBody>
      </p:sp>
      <p:sp>
        <p:nvSpPr>
          <p:cNvPr id="186371" name="Rectangle 3">
            <a:extLst>
              <a:ext uri="{FF2B5EF4-FFF2-40B4-BE49-F238E27FC236}">
                <a16:creationId xmlns:a16="http://schemas.microsoft.com/office/drawing/2014/main" id="{A60483BE-C2BF-4AF7-8462-B1D97CA795B0}"/>
              </a:ext>
            </a:extLst>
          </p:cNvPr>
          <p:cNvSpPr>
            <a:spLocks noGrp="1" noChangeArrowheads="1"/>
          </p:cNvSpPr>
          <p:nvPr>
            <p:ph type="body" idx="1"/>
          </p:nvPr>
        </p:nvSpPr>
        <p:spPr/>
        <p:txBody>
          <a:bodyPr/>
          <a:lstStyle/>
          <a:p>
            <a:pPr eaLnBrk="1" hangingPunct="1">
              <a:lnSpc>
                <a:spcPct val="90000"/>
              </a:lnSpc>
            </a:pPr>
            <a:r>
              <a:rPr lang="es-ES_tradnl" altLang="es-AR" sz="3000">
                <a:latin typeface="Verdana" panose="020B0604030504040204" pitchFamily="34" charset="0"/>
              </a:rPr>
              <a:t>¿Qué hay que hacer si mi empresa ingresa a uno de los programas de control de la SRT?</a:t>
            </a:r>
          </a:p>
          <a:p>
            <a:pPr lvl="1" eaLnBrk="1" hangingPunct="1">
              <a:lnSpc>
                <a:spcPct val="90000"/>
              </a:lnSpc>
            </a:pPr>
            <a:r>
              <a:rPr lang="es-ES" altLang="es-AR" sz="2400">
                <a:latin typeface="Verdana" panose="020B0604030504040204" pitchFamily="34" charset="0"/>
              </a:rPr>
              <a:t>Chequear que efectivamente los valores (índices) utilizados correspondan a mi empresa</a:t>
            </a:r>
          </a:p>
          <a:p>
            <a:pPr lvl="1" eaLnBrk="1" hangingPunct="1">
              <a:lnSpc>
                <a:spcPct val="90000"/>
              </a:lnSpc>
            </a:pPr>
            <a:r>
              <a:rPr lang="es-ES" altLang="es-AR" sz="2400">
                <a:latin typeface="Verdana" panose="020B0604030504040204" pitchFamily="34" charset="0"/>
              </a:rPr>
              <a:t>Solicitar asistencia técnica a la ART</a:t>
            </a:r>
          </a:p>
          <a:p>
            <a:pPr lvl="1" eaLnBrk="1" hangingPunct="1">
              <a:lnSpc>
                <a:spcPct val="90000"/>
              </a:lnSpc>
            </a:pPr>
            <a:r>
              <a:rPr lang="es-ES" altLang="es-AR" sz="2400">
                <a:latin typeface="Verdana" panose="020B0604030504040204" pitchFamily="34" charset="0"/>
              </a:rPr>
              <a:t>Controlar que los accidentes que fueran comunicados por la ART a la SRT, se hayan producido efectivamente. Controlar con los registros de la empresa.</a:t>
            </a:r>
            <a:endParaRPr lang="es-ES" altLang="es-AR" sz="260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 calcmode="lin" valueType="num">
                                      <p:cBhvr additive="base">
                                        <p:cTn id="7" dur="500" fill="hold"/>
                                        <p:tgtEl>
                                          <p:spTgt spid="186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63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86371">
                                            <p:txEl>
                                              <p:pRg st="1" end="1"/>
                                            </p:txEl>
                                          </p:spTgt>
                                        </p:tgtEl>
                                        <p:attrNameLst>
                                          <p:attrName>style.visibility</p:attrName>
                                        </p:attrNameLst>
                                      </p:cBhvr>
                                      <p:to>
                                        <p:strVal val="visible"/>
                                      </p:to>
                                    </p:set>
                                    <p:anim calcmode="lin" valueType="num">
                                      <p:cBhvr additive="base">
                                        <p:cTn id="13" dur="500" fill="hold"/>
                                        <p:tgtEl>
                                          <p:spTgt spid="1863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637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86371">
                                            <p:txEl>
                                              <p:pRg st="2" end="2"/>
                                            </p:txEl>
                                          </p:spTgt>
                                        </p:tgtEl>
                                        <p:attrNameLst>
                                          <p:attrName>style.visibility</p:attrName>
                                        </p:attrNameLst>
                                      </p:cBhvr>
                                      <p:to>
                                        <p:strVal val="visible"/>
                                      </p:to>
                                    </p:set>
                                    <p:anim calcmode="lin" valueType="num">
                                      <p:cBhvr additive="base">
                                        <p:cTn id="19" dur="500" fill="hold"/>
                                        <p:tgtEl>
                                          <p:spTgt spid="1863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637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86371">
                                            <p:txEl>
                                              <p:pRg st="3" end="3"/>
                                            </p:txEl>
                                          </p:spTgt>
                                        </p:tgtEl>
                                        <p:attrNameLst>
                                          <p:attrName>style.visibility</p:attrName>
                                        </p:attrNameLst>
                                      </p:cBhvr>
                                      <p:to>
                                        <p:strVal val="visible"/>
                                      </p:to>
                                    </p:set>
                                    <p:anim calcmode="lin" valueType="num">
                                      <p:cBhvr additive="base">
                                        <p:cTn id="25" dur="500" fill="hold"/>
                                        <p:tgtEl>
                                          <p:spTgt spid="1863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6371">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bldLvl="3"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4958933F-013C-42F5-B1A3-3D6F71B506E1}"/>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Riesgos Laborales</a:t>
            </a:r>
            <a:endParaRPr lang="es-ES" altLang="es-AR">
              <a:latin typeface="Verdana" panose="020B0604030504040204" pitchFamily="34" charset="0"/>
            </a:endParaRPr>
          </a:p>
        </p:txBody>
      </p:sp>
      <p:sp>
        <p:nvSpPr>
          <p:cNvPr id="188419" name="Rectangle 3">
            <a:extLst>
              <a:ext uri="{FF2B5EF4-FFF2-40B4-BE49-F238E27FC236}">
                <a16:creationId xmlns:a16="http://schemas.microsoft.com/office/drawing/2014/main" id="{B4CA08A0-5614-4A32-B4BB-1D86F50AFF39}"/>
              </a:ext>
            </a:extLst>
          </p:cNvPr>
          <p:cNvSpPr>
            <a:spLocks noGrp="1" noChangeArrowheads="1"/>
          </p:cNvSpPr>
          <p:nvPr>
            <p:ph type="body" idx="1"/>
          </p:nvPr>
        </p:nvSpPr>
        <p:spPr/>
        <p:txBody>
          <a:bodyPr/>
          <a:lstStyle/>
          <a:p>
            <a:pPr lvl="1" eaLnBrk="1" hangingPunct="1"/>
            <a:r>
              <a:rPr lang="es-ES" altLang="es-AR" sz="2400">
                <a:latin typeface="Verdana" panose="020B0604030504040204" pitchFamily="34" charset="0"/>
              </a:rPr>
              <a:t>Intentar salir del listado de empresa controlada a la mayor brevedad posible</a:t>
            </a:r>
          </a:p>
          <a:p>
            <a:pPr lvl="1" eaLnBrk="1" hangingPunct="1"/>
            <a:r>
              <a:rPr lang="es-ES" altLang="es-AR" sz="2400">
                <a:latin typeface="Verdana" panose="020B0604030504040204" pitchFamily="34" charset="0"/>
              </a:rPr>
              <a:t>Se sabe cuando “llegan” pero no cuando se “van”</a:t>
            </a:r>
          </a:p>
          <a:p>
            <a:pPr lvl="1" eaLnBrk="1" hangingPunct="1"/>
            <a:r>
              <a:rPr lang="es-ES" altLang="es-AR" sz="2400">
                <a:latin typeface="Verdana" panose="020B0604030504040204" pitchFamily="34" charset="0"/>
              </a:rPr>
              <a:t>Trabajar sobre los riesgos y nó sobre sus consecuencias</a:t>
            </a:r>
          </a:p>
          <a:p>
            <a:pPr lvl="1" eaLnBrk="1" hangingPunct="1"/>
            <a:r>
              <a:rPr lang="es-ES" altLang="es-AR" sz="2400">
                <a:latin typeface="Verdana" panose="020B0604030504040204" pitchFamily="34" charset="0"/>
              </a:rPr>
              <a:t>Conversar con el personal, informarles acerca de lo que sucede</a:t>
            </a:r>
          </a:p>
          <a:p>
            <a:pPr lvl="1" eaLnBrk="1" hangingPunct="1"/>
            <a:r>
              <a:rPr lang="es-ES" altLang="es-AR" sz="2400">
                <a:latin typeface="Verdana" panose="020B0604030504040204" pitchFamily="34" charset="0"/>
              </a:rPr>
              <a:t>Sectorizar la empresa por índices de accidentología de mayor a menor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Effect transition="in" filter="wipe(up)">
                                      <p:cBhvr>
                                        <p:cTn id="7" dur="500"/>
                                        <p:tgtEl>
                                          <p:spTgt spid="188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8419">
                                            <p:txEl>
                                              <p:pRg st="1" end="1"/>
                                            </p:txEl>
                                          </p:spTgt>
                                        </p:tgtEl>
                                        <p:attrNameLst>
                                          <p:attrName>style.visibility</p:attrName>
                                        </p:attrNameLst>
                                      </p:cBhvr>
                                      <p:to>
                                        <p:strVal val="visible"/>
                                      </p:to>
                                    </p:set>
                                    <p:animEffect transition="in" filter="wipe(up)">
                                      <p:cBhvr>
                                        <p:cTn id="12" dur="500"/>
                                        <p:tgtEl>
                                          <p:spTgt spid="1884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8419">
                                            <p:txEl>
                                              <p:pRg st="2" end="2"/>
                                            </p:txEl>
                                          </p:spTgt>
                                        </p:tgtEl>
                                        <p:attrNameLst>
                                          <p:attrName>style.visibility</p:attrName>
                                        </p:attrNameLst>
                                      </p:cBhvr>
                                      <p:to>
                                        <p:strVal val="visible"/>
                                      </p:to>
                                    </p:set>
                                    <p:animEffect transition="in" filter="wipe(up)">
                                      <p:cBhvr>
                                        <p:cTn id="17" dur="500"/>
                                        <p:tgtEl>
                                          <p:spTgt spid="1884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8419">
                                            <p:txEl>
                                              <p:pRg st="3" end="3"/>
                                            </p:txEl>
                                          </p:spTgt>
                                        </p:tgtEl>
                                        <p:attrNameLst>
                                          <p:attrName>style.visibility</p:attrName>
                                        </p:attrNameLst>
                                      </p:cBhvr>
                                      <p:to>
                                        <p:strVal val="visible"/>
                                      </p:to>
                                    </p:set>
                                    <p:animEffect transition="in" filter="wipe(up)">
                                      <p:cBhvr>
                                        <p:cTn id="22" dur="500"/>
                                        <p:tgtEl>
                                          <p:spTgt spid="1884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8419">
                                            <p:txEl>
                                              <p:pRg st="4" end="4"/>
                                            </p:txEl>
                                          </p:spTgt>
                                        </p:tgtEl>
                                        <p:attrNameLst>
                                          <p:attrName>style.visibility</p:attrName>
                                        </p:attrNameLst>
                                      </p:cBhvr>
                                      <p:to>
                                        <p:strVal val="visible"/>
                                      </p:to>
                                    </p:set>
                                    <p:animEffect transition="in" filter="wipe(up)">
                                      <p:cBhvr>
                                        <p:cTn id="27" dur="500"/>
                                        <p:tgtEl>
                                          <p:spTgt spid="1884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bldLvl="3"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1D6E0B4-1655-4DC6-B87E-07F3F37D7199}"/>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Riesgos Laborales</a:t>
            </a:r>
            <a:endParaRPr lang="es-ES" altLang="es-AR">
              <a:latin typeface="Verdana" panose="020B0604030504040204" pitchFamily="34" charset="0"/>
            </a:endParaRPr>
          </a:p>
        </p:txBody>
      </p:sp>
      <p:sp>
        <p:nvSpPr>
          <p:cNvPr id="187395" name="Rectangle 3">
            <a:extLst>
              <a:ext uri="{FF2B5EF4-FFF2-40B4-BE49-F238E27FC236}">
                <a16:creationId xmlns:a16="http://schemas.microsoft.com/office/drawing/2014/main" id="{F8599D5A-0213-4DDD-9127-C4C43FFC5698}"/>
              </a:ext>
            </a:extLst>
          </p:cNvPr>
          <p:cNvSpPr>
            <a:spLocks noGrp="1" noChangeArrowheads="1"/>
          </p:cNvSpPr>
          <p:nvPr>
            <p:ph type="body" idx="1"/>
          </p:nvPr>
        </p:nvSpPr>
        <p:spPr/>
        <p:txBody>
          <a:bodyPr/>
          <a:lstStyle/>
          <a:p>
            <a:pPr lvl="1" eaLnBrk="1" hangingPunct="1"/>
            <a:r>
              <a:rPr lang="es-ES" altLang="es-AR" sz="2400">
                <a:latin typeface="Verdana" panose="020B0604030504040204" pitchFamily="34" charset="0"/>
              </a:rPr>
              <a:t>Establecer programas de reducción de accidentes comenzando de arriba hacia abajo</a:t>
            </a:r>
          </a:p>
          <a:p>
            <a:pPr lvl="1" eaLnBrk="1" hangingPunct="1"/>
            <a:r>
              <a:rPr lang="es-ES" altLang="es-AR" sz="2400">
                <a:latin typeface="Verdana" panose="020B0604030504040204" pitchFamily="34" charset="0"/>
              </a:rPr>
              <a:t>Poner especial énfasis en los mandos medios</a:t>
            </a:r>
          </a:p>
          <a:p>
            <a:pPr lvl="1" eaLnBrk="1" hangingPunct="1"/>
            <a:r>
              <a:rPr lang="es-ES" altLang="es-AR" sz="2400">
                <a:latin typeface="Verdana" panose="020B0604030504040204" pitchFamily="34" charset="0"/>
              </a:rPr>
              <a:t>Introducir la seguridad dentro del sistema de evaluación de desempeño del personal</a:t>
            </a:r>
          </a:p>
          <a:p>
            <a:pPr lvl="1" eaLnBrk="1" hangingPunct="1"/>
            <a:r>
              <a:rPr lang="es-ES" altLang="es-AR" sz="2400">
                <a:latin typeface="Verdana" panose="020B0604030504040204" pitchFamily="34" charset="0"/>
              </a:rPr>
              <a:t>Investigar accidentes de trabajo e incidentes</a:t>
            </a:r>
          </a:p>
          <a:p>
            <a:pPr lvl="1" eaLnBrk="1" hangingPunct="1"/>
            <a:r>
              <a:rPr lang="es-ES" altLang="es-AR" sz="2400">
                <a:latin typeface="Verdana" panose="020B0604030504040204" pitchFamily="34" charset="0"/>
              </a:rPr>
              <a:t>Sistema de premios y castigos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Effect transition="in" filter="randombar(horizontal)">
                                      <p:cBhvr>
                                        <p:cTn id="7" dur="500"/>
                                        <p:tgtEl>
                                          <p:spTgt spid="187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7395">
                                            <p:txEl>
                                              <p:pRg st="1" end="1"/>
                                            </p:txEl>
                                          </p:spTgt>
                                        </p:tgtEl>
                                        <p:attrNameLst>
                                          <p:attrName>style.visibility</p:attrName>
                                        </p:attrNameLst>
                                      </p:cBhvr>
                                      <p:to>
                                        <p:strVal val="visible"/>
                                      </p:to>
                                    </p:set>
                                    <p:animEffect transition="in" filter="randombar(horizontal)">
                                      <p:cBhvr>
                                        <p:cTn id="12" dur="500"/>
                                        <p:tgtEl>
                                          <p:spTgt spid="1873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7395">
                                            <p:txEl>
                                              <p:pRg st="2" end="2"/>
                                            </p:txEl>
                                          </p:spTgt>
                                        </p:tgtEl>
                                        <p:attrNameLst>
                                          <p:attrName>style.visibility</p:attrName>
                                        </p:attrNameLst>
                                      </p:cBhvr>
                                      <p:to>
                                        <p:strVal val="visible"/>
                                      </p:to>
                                    </p:set>
                                    <p:animEffect transition="in" filter="randombar(horizontal)">
                                      <p:cBhvr>
                                        <p:cTn id="17" dur="500"/>
                                        <p:tgtEl>
                                          <p:spTgt spid="187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7395">
                                            <p:txEl>
                                              <p:pRg st="3" end="3"/>
                                            </p:txEl>
                                          </p:spTgt>
                                        </p:tgtEl>
                                        <p:attrNameLst>
                                          <p:attrName>style.visibility</p:attrName>
                                        </p:attrNameLst>
                                      </p:cBhvr>
                                      <p:to>
                                        <p:strVal val="visible"/>
                                      </p:to>
                                    </p:set>
                                    <p:animEffect transition="in" filter="randombar(horizontal)">
                                      <p:cBhvr>
                                        <p:cTn id="22" dur="500"/>
                                        <p:tgtEl>
                                          <p:spTgt spid="1873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7395">
                                            <p:txEl>
                                              <p:pRg st="4" end="4"/>
                                            </p:txEl>
                                          </p:spTgt>
                                        </p:tgtEl>
                                        <p:attrNameLst>
                                          <p:attrName>style.visibility</p:attrName>
                                        </p:attrNameLst>
                                      </p:cBhvr>
                                      <p:to>
                                        <p:strVal val="visible"/>
                                      </p:to>
                                    </p:set>
                                    <p:animEffect transition="in" filter="randombar(horizontal)">
                                      <p:cBhvr>
                                        <p:cTn id="27" dur="500"/>
                                        <p:tgtEl>
                                          <p:spTgt spid="187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bldLvl="4"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447E4300-9C9E-4E97-8982-B10C315F1812}"/>
              </a:ext>
            </a:extLst>
          </p:cNvPr>
          <p:cNvSpPr>
            <a:spLocks noGrp="1" noChangeArrowheads="1"/>
          </p:cNvSpPr>
          <p:nvPr>
            <p:ph type="ctrTitle"/>
          </p:nvPr>
        </p:nvSpPr>
        <p:spPr/>
        <p:txBody>
          <a:bodyPr/>
          <a:lstStyle/>
          <a:p>
            <a:pPr eaLnBrk="1" hangingPunct="1"/>
            <a:r>
              <a:rPr lang="es-ES_tradnl" altLang="es-AR" sz="4000">
                <a:latin typeface="Verdana" panose="020B0604030504040204" pitchFamily="34" charset="0"/>
              </a:rPr>
              <a:t>Accidentes de Trabajo y Enfermedades Profesionales</a:t>
            </a:r>
            <a:endParaRPr lang="es-ES" altLang="es-AR" sz="4000">
              <a:latin typeface="Verdana" panose="020B0604030504040204" pitchFamily="34" charset="0"/>
            </a:endParaRPr>
          </a:p>
        </p:txBody>
      </p:sp>
      <p:sp>
        <p:nvSpPr>
          <p:cNvPr id="82947" name="Rectangle 3">
            <a:extLst>
              <a:ext uri="{FF2B5EF4-FFF2-40B4-BE49-F238E27FC236}">
                <a16:creationId xmlns:a16="http://schemas.microsoft.com/office/drawing/2014/main" id="{C24330E6-A547-46C9-8413-84B0E395A231}"/>
              </a:ext>
            </a:extLst>
          </p:cNvPr>
          <p:cNvSpPr>
            <a:spLocks noGrp="1" noChangeArrowheads="1"/>
          </p:cNvSpPr>
          <p:nvPr>
            <p:ph type="subTitle" idx="1"/>
          </p:nvPr>
        </p:nvSpPr>
        <p:spPr/>
        <p:txBody>
          <a:bodyPr/>
          <a:lstStyle/>
          <a:p>
            <a:pPr eaLnBrk="1" hangingPunct="1"/>
            <a:r>
              <a:rPr lang="es-ES_tradnl" altLang="es-AR" i="1">
                <a:latin typeface="Verdana" panose="020B0604030504040204" pitchFamily="34" charset="0"/>
              </a:rPr>
              <a:t>7 – Los Accidentes de Trabajo Investigación</a:t>
            </a:r>
            <a:endParaRPr lang="es-ES" altLang="es-AR" i="1">
              <a:latin typeface="Verdana" panose="020B060403050404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22CC61C1-0A32-4724-B1D0-1052FBD553A3}"/>
              </a:ext>
            </a:extLst>
          </p:cNvPr>
          <p:cNvSpPr>
            <a:spLocks noGrp="1" noChangeArrowheads="1"/>
          </p:cNvSpPr>
          <p:nvPr>
            <p:ph type="title"/>
          </p:nvPr>
        </p:nvSpPr>
        <p:spPr/>
        <p:txBody>
          <a:bodyPr/>
          <a:lstStyle/>
          <a:p>
            <a:pPr eaLnBrk="1" hangingPunct="1"/>
            <a:r>
              <a:rPr lang="es-ES_tradnl" altLang="es-AR" sz="4800">
                <a:latin typeface="Verdana" panose="020B0604030504040204" pitchFamily="34" charset="0"/>
              </a:rPr>
              <a:t>Accidentes de Trabajo</a:t>
            </a:r>
            <a:endParaRPr lang="es-ES" altLang="es-AR" sz="4800">
              <a:latin typeface="Verdana" panose="020B0604030504040204" pitchFamily="34" charset="0"/>
            </a:endParaRPr>
          </a:p>
        </p:txBody>
      </p:sp>
      <p:sp>
        <p:nvSpPr>
          <p:cNvPr id="180227" name="Rectangle 3">
            <a:extLst>
              <a:ext uri="{FF2B5EF4-FFF2-40B4-BE49-F238E27FC236}">
                <a16:creationId xmlns:a16="http://schemas.microsoft.com/office/drawing/2014/main" id="{D6EBD631-5897-42C0-85CE-E2C744E665C8}"/>
              </a:ext>
            </a:extLst>
          </p:cNvPr>
          <p:cNvSpPr>
            <a:spLocks noGrp="1" noChangeArrowheads="1"/>
          </p:cNvSpPr>
          <p:nvPr>
            <p:ph type="body" idx="1"/>
          </p:nvPr>
        </p:nvSpPr>
        <p:spPr/>
        <p:txBody>
          <a:bodyPr/>
          <a:lstStyle/>
          <a:p>
            <a:pPr eaLnBrk="1" hangingPunct="1"/>
            <a:r>
              <a:rPr lang="es-ES_tradnl" altLang="es-AR">
                <a:latin typeface="Verdana" panose="020B0604030504040204" pitchFamily="34" charset="0"/>
              </a:rPr>
              <a:t>Definición:</a:t>
            </a:r>
          </a:p>
          <a:p>
            <a:pPr eaLnBrk="1" hangingPunct="1">
              <a:buFontTx/>
              <a:buNone/>
            </a:pPr>
            <a:endParaRPr lang="es-ES_tradnl" altLang="es-AR">
              <a:latin typeface="Verdana" panose="020B0604030504040204" pitchFamily="34" charset="0"/>
            </a:endParaRPr>
          </a:p>
          <a:p>
            <a:pPr lvl="1" eaLnBrk="1" hangingPunct="1">
              <a:buFontTx/>
              <a:buNone/>
            </a:pPr>
            <a:r>
              <a:rPr lang="es-ES_tradnl" altLang="es-AR" i="1">
                <a:latin typeface="Verdana" panose="020B0604030504040204" pitchFamily="34" charset="0"/>
              </a:rPr>
              <a:t>“Suceso anormal, violento, irreversible,no querido ni deseado, que se presenta en forma brusca e inesperada y que interrumpe la continuidad normal en el curso de un trabajo provocando lesiones a las personas.”</a:t>
            </a:r>
            <a:endParaRPr lang="es-ES" altLang="es-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 calcmode="lin" valueType="num">
                                      <p:cBhvr>
                                        <p:cTn id="7" dur="1000" fill="hold"/>
                                        <p:tgtEl>
                                          <p:spTgt spid="18022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022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8022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0227">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80227">
                                            <p:txEl>
                                              <p:pRg st="2" end="2"/>
                                            </p:txEl>
                                          </p:spTgt>
                                        </p:tgtEl>
                                        <p:attrNameLst>
                                          <p:attrName>style.visibility</p:attrName>
                                        </p:attrNameLst>
                                      </p:cBhvr>
                                      <p:to>
                                        <p:strVal val="visible"/>
                                      </p:to>
                                    </p:set>
                                    <p:anim calcmode="lin" valueType="num">
                                      <p:cBhvr>
                                        <p:cTn id="13" dur="1000" fill="hold"/>
                                        <p:tgtEl>
                                          <p:spTgt spid="180227">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80227">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18022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8022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3FF3ECBD-DDF8-48FB-B2B5-DF78E6C187D9}"/>
              </a:ext>
            </a:extLst>
          </p:cNvPr>
          <p:cNvSpPr>
            <a:spLocks noGrp="1" noChangeArrowheads="1"/>
          </p:cNvSpPr>
          <p:nvPr>
            <p:ph type="title"/>
          </p:nvPr>
        </p:nvSpPr>
        <p:spPr/>
        <p:txBody>
          <a:bodyPr/>
          <a:lstStyle/>
          <a:p>
            <a:pPr eaLnBrk="1" hangingPunct="1"/>
            <a:r>
              <a:rPr lang="es-ES_tradnl" altLang="es-AR" sz="4800">
                <a:latin typeface="Verdana" panose="020B0604030504040204" pitchFamily="34" charset="0"/>
              </a:rPr>
              <a:t>Accidentes de Trabajo</a:t>
            </a:r>
            <a:endParaRPr lang="es-ES" altLang="es-AR" sz="4800">
              <a:latin typeface="Verdana" panose="020B0604030504040204" pitchFamily="34" charset="0"/>
            </a:endParaRPr>
          </a:p>
        </p:txBody>
      </p:sp>
      <p:sp>
        <p:nvSpPr>
          <p:cNvPr id="181251" name="Rectangle 3">
            <a:extLst>
              <a:ext uri="{FF2B5EF4-FFF2-40B4-BE49-F238E27FC236}">
                <a16:creationId xmlns:a16="http://schemas.microsoft.com/office/drawing/2014/main" id="{9B75BFDB-8162-4EFA-8F8B-8DC427A965B9}"/>
              </a:ext>
            </a:extLst>
          </p:cNvPr>
          <p:cNvSpPr>
            <a:spLocks noGrp="1" noChangeArrowheads="1"/>
          </p:cNvSpPr>
          <p:nvPr>
            <p:ph type="body" idx="1"/>
          </p:nvPr>
        </p:nvSpPr>
        <p:spPr/>
        <p:txBody>
          <a:bodyPr/>
          <a:lstStyle/>
          <a:p>
            <a:pPr eaLnBrk="1" hangingPunct="1"/>
            <a:r>
              <a:rPr lang="es-ES_tradnl" altLang="es-AR">
                <a:latin typeface="Verdana" panose="020B0604030504040204" pitchFamily="34" charset="0"/>
              </a:rPr>
              <a:t>Incidente:</a:t>
            </a:r>
          </a:p>
          <a:p>
            <a:pPr lvl="1" eaLnBrk="1" hangingPunct="1"/>
            <a:r>
              <a:rPr lang="es-ES_tradnl" altLang="es-AR" sz="2400">
                <a:latin typeface="Verdana" panose="020B0604030504040204" pitchFamily="34" charset="0"/>
              </a:rPr>
              <a:t>Concepto similar al de accidente pero que no provoca lesiones físicas a las personas</a:t>
            </a:r>
          </a:p>
          <a:p>
            <a:pPr eaLnBrk="1" hangingPunct="1"/>
            <a:r>
              <a:rPr lang="es-ES_tradnl" altLang="es-AR" sz="3000">
                <a:latin typeface="Verdana" panose="020B0604030504040204" pitchFamily="34" charset="0"/>
              </a:rPr>
              <a:t>Consecuencias de los accidentes: PERDIDAS ECONOMICAS:</a:t>
            </a:r>
          </a:p>
          <a:p>
            <a:pPr lvl="1" eaLnBrk="1" hangingPunct="1"/>
            <a:r>
              <a:rPr lang="es-ES_tradnl" altLang="es-AR" sz="2400">
                <a:latin typeface="Verdana" panose="020B0604030504040204" pitchFamily="34" charset="0"/>
              </a:rPr>
              <a:t>Materiales: sobre los bienes</a:t>
            </a:r>
          </a:p>
          <a:p>
            <a:pPr lvl="1" eaLnBrk="1" hangingPunct="1"/>
            <a:r>
              <a:rPr lang="es-ES_tradnl" altLang="es-AR" sz="2400">
                <a:latin typeface="Verdana" panose="020B0604030504040204" pitchFamily="34" charset="0"/>
              </a:rPr>
              <a:t>Humanas: sobre las personas</a:t>
            </a:r>
          </a:p>
          <a:p>
            <a:pPr lvl="1" eaLnBrk="1" hangingPunct="1"/>
            <a:r>
              <a:rPr lang="es-ES_tradnl" altLang="es-AR" sz="2400">
                <a:latin typeface="Verdana" panose="020B0604030504040204" pitchFamily="34" charset="0"/>
              </a:rPr>
              <a:t>Ambas a la vez</a:t>
            </a:r>
            <a:endParaRPr lang="es-ES" altLang="es-AR" sz="2600">
              <a:latin typeface="Verdana" panose="020B0604030504040204" pitchFamily="34" charset="0"/>
            </a:endParaRPr>
          </a:p>
          <a:p>
            <a:pPr eaLnBrk="1" hangingPunct="1">
              <a:buFontTx/>
              <a:buNone/>
            </a:pPr>
            <a:endParaRPr lang="es-ES" altLang="es-AR"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 calcmode="lin" valueType="num">
                                      <p:cBhvr>
                                        <p:cTn id="7" dur="500" fill="hold"/>
                                        <p:tgtEl>
                                          <p:spTgt spid="1812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12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1251">
                                            <p:txEl>
                                              <p:pRg st="1" end="1"/>
                                            </p:txEl>
                                          </p:spTgt>
                                        </p:tgtEl>
                                        <p:attrNameLst>
                                          <p:attrName>style.visibility</p:attrName>
                                        </p:attrNameLst>
                                      </p:cBhvr>
                                      <p:to>
                                        <p:strVal val="visible"/>
                                      </p:to>
                                    </p:set>
                                    <p:anim calcmode="lin" valueType="num">
                                      <p:cBhvr>
                                        <p:cTn id="13" dur="500" fill="hold"/>
                                        <p:tgtEl>
                                          <p:spTgt spid="18125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125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1251">
                                            <p:txEl>
                                              <p:pRg st="2" end="2"/>
                                            </p:txEl>
                                          </p:spTgt>
                                        </p:tgtEl>
                                        <p:attrNameLst>
                                          <p:attrName>style.visibility</p:attrName>
                                        </p:attrNameLst>
                                      </p:cBhvr>
                                      <p:to>
                                        <p:strVal val="visible"/>
                                      </p:to>
                                    </p:set>
                                    <p:anim calcmode="lin" valueType="num">
                                      <p:cBhvr>
                                        <p:cTn id="19" dur="500" fill="hold"/>
                                        <p:tgtEl>
                                          <p:spTgt spid="18125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8125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81251">
                                            <p:txEl>
                                              <p:pRg st="3" end="3"/>
                                            </p:txEl>
                                          </p:spTgt>
                                        </p:tgtEl>
                                        <p:attrNameLst>
                                          <p:attrName>style.visibility</p:attrName>
                                        </p:attrNameLst>
                                      </p:cBhvr>
                                      <p:to>
                                        <p:strVal val="visible"/>
                                      </p:to>
                                    </p:set>
                                    <p:anim calcmode="lin" valueType="num">
                                      <p:cBhvr>
                                        <p:cTn id="25" dur="500" fill="hold"/>
                                        <p:tgtEl>
                                          <p:spTgt spid="18125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8125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81251">
                                            <p:txEl>
                                              <p:pRg st="4" end="4"/>
                                            </p:txEl>
                                          </p:spTgt>
                                        </p:tgtEl>
                                        <p:attrNameLst>
                                          <p:attrName>style.visibility</p:attrName>
                                        </p:attrNameLst>
                                      </p:cBhvr>
                                      <p:to>
                                        <p:strVal val="visible"/>
                                      </p:to>
                                    </p:set>
                                    <p:anim calcmode="lin" valueType="num">
                                      <p:cBhvr>
                                        <p:cTn id="31" dur="500" fill="hold"/>
                                        <p:tgtEl>
                                          <p:spTgt spid="18125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8125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81251">
                                            <p:txEl>
                                              <p:pRg st="5" end="5"/>
                                            </p:txEl>
                                          </p:spTgt>
                                        </p:tgtEl>
                                        <p:attrNameLst>
                                          <p:attrName>style.visibility</p:attrName>
                                        </p:attrNameLst>
                                      </p:cBhvr>
                                      <p:to>
                                        <p:strVal val="visible"/>
                                      </p:to>
                                    </p:set>
                                    <p:anim calcmode="lin" valueType="num">
                                      <p:cBhvr>
                                        <p:cTn id="37" dur="500" fill="hold"/>
                                        <p:tgtEl>
                                          <p:spTgt spid="181251">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81251">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bldLvl="3"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DC28078-B61E-46E8-A054-8BE2FBCE39A6}"/>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Ley de Riesgos del Trabajo</a:t>
            </a:r>
            <a:endParaRPr lang="es-ES" altLang="es-AR">
              <a:latin typeface="Verdana" panose="020B0604030504040204" pitchFamily="34" charset="0"/>
            </a:endParaRPr>
          </a:p>
        </p:txBody>
      </p:sp>
      <p:sp>
        <p:nvSpPr>
          <p:cNvPr id="15363" name="Rectangle 3">
            <a:extLst>
              <a:ext uri="{FF2B5EF4-FFF2-40B4-BE49-F238E27FC236}">
                <a16:creationId xmlns:a16="http://schemas.microsoft.com/office/drawing/2014/main" id="{D668A26A-F845-401E-AEF5-4545C238D02C}"/>
              </a:ext>
            </a:extLst>
          </p:cNvPr>
          <p:cNvSpPr>
            <a:spLocks noGrp="1" noChangeArrowheads="1"/>
          </p:cNvSpPr>
          <p:nvPr>
            <p:ph type="body" idx="1"/>
          </p:nvPr>
        </p:nvSpPr>
        <p:spPr/>
        <p:txBody>
          <a:bodyPr/>
          <a:lstStyle/>
          <a:p>
            <a:pPr eaLnBrk="1" hangingPunct="1"/>
            <a:r>
              <a:rPr lang="es-ES_tradnl" altLang="es-AR" sz="3600">
                <a:latin typeface="Verdana" panose="020B0604030504040204" pitchFamily="34" charset="0"/>
              </a:rPr>
              <a:t>Objetivo</a:t>
            </a:r>
          </a:p>
          <a:p>
            <a:pPr eaLnBrk="1" hangingPunct="1"/>
            <a:endParaRPr lang="es-ES_tradnl" altLang="es-AR">
              <a:latin typeface="Verdana" panose="020B0604030504040204" pitchFamily="34" charset="0"/>
            </a:endParaRPr>
          </a:p>
          <a:p>
            <a:pPr eaLnBrk="1" hangingPunct="1">
              <a:buFontTx/>
              <a:buNone/>
            </a:pPr>
            <a:r>
              <a:rPr lang="es-ES_tradnl" altLang="es-AR">
                <a:latin typeface="Verdana" panose="020B0604030504040204" pitchFamily="34" charset="0"/>
              </a:rPr>
              <a:t>	</a:t>
            </a:r>
            <a:r>
              <a:rPr lang="es-ES_tradnl" altLang="es-AR" sz="3600">
                <a:latin typeface="Verdana" panose="020B0604030504040204" pitchFamily="34" charset="0"/>
              </a:rPr>
              <a:t>“Reducir la siniestralidad a través de la prevención de los riesgos derivados del trabajo”</a:t>
            </a:r>
            <a:endParaRPr lang="es-ES" altLang="es-AR" sz="360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p:cTn id="13" dur="5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536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EA199317-3470-4092-B29D-360C5ACF6612}"/>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Investigación de Accidentes de Trabajo</a:t>
            </a:r>
            <a:endParaRPr lang="es-ES" altLang="es-AR">
              <a:latin typeface="Verdana" panose="020B0604030504040204" pitchFamily="34" charset="0"/>
            </a:endParaRPr>
          </a:p>
        </p:txBody>
      </p:sp>
      <p:sp>
        <p:nvSpPr>
          <p:cNvPr id="117763" name="Rectangle 3">
            <a:extLst>
              <a:ext uri="{FF2B5EF4-FFF2-40B4-BE49-F238E27FC236}">
                <a16:creationId xmlns:a16="http://schemas.microsoft.com/office/drawing/2014/main" id="{0D323A0A-80FB-4AD6-9455-D63A539383E9}"/>
              </a:ext>
            </a:extLst>
          </p:cNvPr>
          <p:cNvSpPr>
            <a:spLocks noGrp="1" noChangeArrowheads="1"/>
          </p:cNvSpPr>
          <p:nvPr>
            <p:ph type="body" idx="1"/>
          </p:nvPr>
        </p:nvSpPr>
        <p:spPr/>
        <p:txBody>
          <a:bodyPr/>
          <a:lstStyle/>
          <a:p>
            <a:pPr eaLnBrk="1" hangingPunct="1"/>
            <a:r>
              <a:rPr lang="es-ES_tradnl" altLang="es-AR" sz="3000">
                <a:latin typeface="Verdana" panose="020B0604030504040204" pitchFamily="34" charset="0"/>
              </a:rPr>
              <a:t>¿Por qué investigarlos?</a:t>
            </a:r>
          </a:p>
          <a:p>
            <a:pPr lvl="1" eaLnBrk="1" hangingPunct="1"/>
            <a:r>
              <a:rPr lang="es-ES_tradnl" altLang="es-AR">
                <a:latin typeface="Verdana" panose="020B0604030504040204" pitchFamily="34" charset="0"/>
              </a:rPr>
              <a:t>Para evitar que se repitan</a:t>
            </a:r>
          </a:p>
          <a:p>
            <a:pPr lvl="1" eaLnBrk="1" hangingPunct="1"/>
            <a:r>
              <a:rPr lang="es-ES_tradnl" altLang="es-AR">
                <a:latin typeface="Verdana" panose="020B0604030504040204" pitchFamily="34" charset="0"/>
              </a:rPr>
              <a:t>Porque es una obligación legal</a:t>
            </a:r>
          </a:p>
          <a:p>
            <a:pPr lvl="1" eaLnBrk="1" hangingPunct="1"/>
            <a:r>
              <a:rPr lang="es-ES_tradnl" altLang="es-AR">
                <a:latin typeface="Verdana" panose="020B0604030504040204" pitchFamily="34" charset="0"/>
              </a:rPr>
              <a:t>Para evitar ser controlado por la SRT por mi accidentología</a:t>
            </a:r>
          </a:p>
          <a:p>
            <a:pPr lvl="1" eaLnBrk="1" hangingPunct="1"/>
            <a:r>
              <a:rPr lang="es-ES_tradnl" altLang="es-AR">
                <a:latin typeface="Verdana" panose="020B0604030504040204" pitchFamily="34" charset="0"/>
              </a:rPr>
              <a:t>Para tener una mayor defensa frente a un eventual juicio laboral</a:t>
            </a:r>
          </a:p>
          <a:p>
            <a:pPr lvl="1" eaLnBrk="1" hangingPunct="1"/>
            <a:r>
              <a:rPr lang="es-ES_tradnl" altLang="es-AR">
                <a:latin typeface="Verdana" panose="020B0604030504040204" pitchFamily="34" charset="0"/>
              </a:rPr>
              <a:t>Para disminuir mis costos ocultos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p:cTn id="7" dur="500" fill="hold"/>
                                        <p:tgtEl>
                                          <p:spTgt spid="1177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77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7763">
                                            <p:txEl>
                                              <p:pRg st="1" end="1"/>
                                            </p:txEl>
                                          </p:spTgt>
                                        </p:tgtEl>
                                        <p:attrNameLst>
                                          <p:attrName>style.visibility</p:attrName>
                                        </p:attrNameLst>
                                      </p:cBhvr>
                                      <p:to>
                                        <p:strVal val="visible"/>
                                      </p:to>
                                    </p:set>
                                    <p:anim calcmode="lin" valueType="num">
                                      <p:cBhvr>
                                        <p:cTn id="13" dur="500" fill="hold"/>
                                        <p:tgtEl>
                                          <p:spTgt spid="11776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1776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7763">
                                            <p:txEl>
                                              <p:pRg st="2" end="2"/>
                                            </p:txEl>
                                          </p:spTgt>
                                        </p:tgtEl>
                                        <p:attrNameLst>
                                          <p:attrName>style.visibility</p:attrName>
                                        </p:attrNameLst>
                                      </p:cBhvr>
                                      <p:to>
                                        <p:strVal val="visible"/>
                                      </p:to>
                                    </p:set>
                                    <p:anim calcmode="lin" valueType="num">
                                      <p:cBhvr>
                                        <p:cTn id="19" dur="500" fill="hold"/>
                                        <p:tgtEl>
                                          <p:spTgt spid="11776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1776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7763">
                                            <p:txEl>
                                              <p:pRg st="3" end="3"/>
                                            </p:txEl>
                                          </p:spTgt>
                                        </p:tgtEl>
                                        <p:attrNameLst>
                                          <p:attrName>style.visibility</p:attrName>
                                        </p:attrNameLst>
                                      </p:cBhvr>
                                      <p:to>
                                        <p:strVal val="visible"/>
                                      </p:to>
                                    </p:set>
                                    <p:anim calcmode="lin" valueType="num">
                                      <p:cBhvr>
                                        <p:cTn id="25" dur="500" fill="hold"/>
                                        <p:tgtEl>
                                          <p:spTgt spid="11776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1776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17763">
                                            <p:txEl>
                                              <p:pRg st="4" end="4"/>
                                            </p:txEl>
                                          </p:spTgt>
                                        </p:tgtEl>
                                        <p:attrNameLst>
                                          <p:attrName>style.visibility</p:attrName>
                                        </p:attrNameLst>
                                      </p:cBhvr>
                                      <p:to>
                                        <p:strVal val="visible"/>
                                      </p:to>
                                    </p:set>
                                    <p:anim calcmode="lin" valueType="num">
                                      <p:cBhvr>
                                        <p:cTn id="31" dur="500" fill="hold"/>
                                        <p:tgtEl>
                                          <p:spTgt spid="11776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1776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17763">
                                            <p:txEl>
                                              <p:pRg st="5" end="5"/>
                                            </p:txEl>
                                          </p:spTgt>
                                        </p:tgtEl>
                                        <p:attrNameLst>
                                          <p:attrName>style.visibility</p:attrName>
                                        </p:attrNameLst>
                                      </p:cBhvr>
                                      <p:to>
                                        <p:strVal val="visible"/>
                                      </p:to>
                                    </p:set>
                                    <p:anim calcmode="lin" valueType="num">
                                      <p:cBhvr>
                                        <p:cTn id="37" dur="500" fill="hold"/>
                                        <p:tgtEl>
                                          <p:spTgt spid="11776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1776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bldLvl="4"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77F3ED8F-E2B3-446B-91B6-92D0AD8EFC21}"/>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Investigación de Accidentes de Trabajo</a:t>
            </a:r>
            <a:endParaRPr lang="es-ES" altLang="es-AR">
              <a:latin typeface="Verdana" panose="020B0604030504040204" pitchFamily="34" charset="0"/>
            </a:endParaRPr>
          </a:p>
        </p:txBody>
      </p:sp>
      <p:sp>
        <p:nvSpPr>
          <p:cNvPr id="156675" name="Rectangle 3">
            <a:extLst>
              <a:ext uri="{FF2B5EF4-FFF2-40B4-BE49-F238E27FC236}">
                <a16:creationId xmlns:a16="http://schemas.microsoft.com/office/drawing/2014/main" id="{247E898F-4C1F-4E2C-A2F4-1299A88B8C3F}"/>
              </a:ext>
            </a:extLst>
          </p:cNvPr>
          <p:cNvSpPr>
            <a:spLocks noGrp="1" noChangeArrowheads="1"/>
          </p:cNvSpPr>
          <p:nvPr>
            <p:ph type="body" idx="1"/>
          </p:nvPr>
        </p:nvSpPr>
        <p:spPr/>
        <p:txBody>
          <a:bodyPr/>
          <a:lstStyle/>
          <a:p>
            <a:pPr eaLnBrk="1" hangingPunct="1"/>
            <a:r>
              <a:rPr lang="es-ES_tradnl" altLang="es-AR">
                <a:latin typeface="Verdana" panose="020B0604030504040204" pitchFamily="34" charset="0"/>
              </a:rPr>
              <a:t>¿Por qué ocurren?</a:t>
            </a:r>
          </a:p>
          <a:p>
            <a:pPr eaLnBrk="1" hangingPunct="1">
              <a:buFontTx/>
              <a:buNone/>
            </a:pPr>
            <a:endParaRPr lang="es-ES_tradnl" altLang="es-AR">
              <a:latin typeface="Verdana" panose="020B0604030504040204" pitchFamily="34" charset="0"/>
            </a:endParaRPr>
          </a:p>
          <a:p>
            <a:pPr lvl="1" eaLnBrk="1" hangingPunct="1"/>
            <a:r>
              <a:rPr lang="es-ES_tradnl" altLang="es-AR">
                <a:latin typeface="Verdana" panose="020B0604030504040204" pitchFamily="34" charset="0"/>
              </a:rPr>
              <a:t>Condiciones peligrosas</a:t>
            </a:r>
          </a:p>
          <a:p>
            <a:pPr lvl="1" eaLnBrk="1" hangingPunct="1"/>
            <a:endParaRPr lang="es-ES_tradnl" altLang="es-AR">
              <a:latin typeface="Verdana" panose="020B0604030504040204" pitchFamily="34" charset="0"/>
            </a:endParaRPr>
          </a:p>
          <a:p>
            <a:pPr lvl="1" eaLnBrk="1" hangingPunct="1"/>
            <a:r>
              <a:rPr lang="es-ES_tradnl" altLang="es-AR">
                <a:latin typeface="Verdana" panose="020B0604030504040204" pitchFamily="34" charset="0"/>
              </a:rPr>
              <a:t>Actos inseguros</a:t>
            </a:r>
          </a:p>
          <a:p>
            <a:pPr lvl="1" eaLnBrk="1" hangingPunct="1"/>
            <a:endParaRPr lang="es-ES_tradnl" altLang="es-AR">
              <a:latin typeface="Verdana" panose="020B0604030504040204" pitchFamily="34" charset="0"/>
            </a:endParaRPr>
          </a:p>
          <a:p>
            <a:pPr lvl="1" eaLnBrk="1" hangingPunct="1"/>
            <a:r>
              <a:rPr lang="es-ES_tradnl" altLang="es-AR">
                <a:latin typeface="Verdana" panose="020B0604030504040204" pitchFamily="34" charset="0"/>
              </a:rPr>
              <a:t>Factores contribuyentes</a:t>
            </a:r>
            <a:endParaRPr lang="es-ES" altLang="es-AR"/>
          </a:p>
          <a:p>
            <a:pPr eaLnBrk="1" hangingPunct="1"/>
            <a:endParaRPr lang="es-ES" altLang="es-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 calcmode="lin" valueType="num">
                                      <p:cBhvr>
                                        <p:cTn id="7" dur="1000" fill="hold"/>
                                        <p:tgtEl>
                                          <p:spTgt spid="15667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5667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566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667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56675">
                                            <p:txEl>
                                              <p:pRg st="2" end="2"/>
                                            </p:txEl>
                                          </p:spTgt>
                                        </p:tgtEl>
                                        <p:attrNameLst>
                                          <p:attrName>style.visibility</p:attrName>
                                        </p:attrNameLst>
                                      </p:cBhvr>
                                      <p:to>
                                        <p:strVal val="visible"/>
                                      </p:to>
                                    </p:set>
                                    <p:anim calcmode="lin" valueType="num">
                                      <p:cBhvr>
                                        <p:cTn id="15" dur="1000" fill="hold"/>
                                        <p:tgtEl>
                                          <p:spTgt spid="15667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5667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5667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56675">
                                            <p:txEl>
                                              <p:pRg st="2" end="2"/>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156675">
                                            <p:txEl>
                                              <p:pRg st="4" end="4"/>
                                            </p:txEl>
                                          </p:spTgt>
                                        </p:tgtEl>
                                        <p:attrNameLst>
                                          <p:attrName>style.visibility</p:attrName>
                                        </p:attrNameLst>
                                      </p:cBhvr>
                                      <p:to>
                                        <p:strVal val="visible"/>
                                      </p:to>
                                    </p:set>
                                    <p:anim calcmode="lin" valueType="num">
                                      <p:cBhvr>
                                        <p:cTn id="21" dur="1000" fill="hold"/>
                                        <p:tgtEl>
                                          <p:spTgt spid="156675">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156675">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15667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56675">
                                            <p:txEl>
                                              <p:pRg st="4" end="4"/>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156675">
                                            <p:txEl>
                                              <p:pRg st="6" end="6"/>
                                            </p:txEl>
                                          </p:spTgt>
                                        </p:tgtEl>
                                        <p:attrNameLst>
                                          <p:attrName>style.visibility</p:attrName>
                                        </p:attrNameLst>
                                      </p:cBhvr>
                                      <p:to>
                                        <p:strVal val="visible"/>
                                      </p:to>
                                    </p:set>
                                    <p:anim calcmode="lin" valueType="num">
                                      <p:cBhvr>
                                        <p:cTn id="27" dur="1000" fill="hold"/>
                                        <p:tgtEl>
                                          <p:spTgt spid="156675">
                                            <p:txEl>
                                              <p:pRg st="6" end="6"/>
                                            </p:txEl>
                                          </p:spTgt>
                                        </p:tgtEl>
                                        <p:attrNameLst>
                                          <p:attrName>ppt_w</p:attrName>
                                        </p:attrNameLst>
                                      </p:cBhvr>
                                      <p:tavLst>
                                        <p:tav tm="0">
                                          <p:val>
                                            <p:fltVal val="0"/>
                                          </p:val>
                                        </p:tav>
                                        <p:tav tm="100000">
                                          <p:val>
                                            <p:strVal val="#ppt_w"/>
                                          </p:val>
                                        </p:tav>
                                      </p:tavLst>
                                    </p:anim>
                                    <p:anim calcmode="lin" valueType="num">
                                      <p:cBhvr>
                                        <p:cTn id="28" dur="1000" fill="hold"/>
                                        <p:tgtEl>
                                          <p:spTgt spid="156675">
                                            <p:txEl>
                                              <p:pRg st="6" end="6"/>
                                            </p:txEl>
                                          </p:spTgt>
                                        </p:tgtEl>
                                        <p:attrNameLst>
                                          <p:attrName>ppt_h</p:attrName>
                                        </p:attrNameLst>
                                      </p:cBhvr>
                                      <p:tavLst>
                                        <p:tav tm="0">
                                          <p:val>
                                            <p:fltVal val="0"/>
                                          </p:val>
                                        </p:tav>
                                        <p:tav tm="100000">
                                          <p:val>
                                            <p:strVal val="#ppt_h"/>
                                          </p:val>
                                        </p:tav>
                                      </p:tavLst>
                                    </p:anim>
                                    <p:anim calcmode="lin" valueType="num">
                                      <p:cBhvr>
                                        <p:cTn id="29" dur="1000" fill="hold"/>
                                        <p:tgtEl>
                                          <p:spTgt spid="15667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5667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2CC58382-7664-49F3-B8F6-775F73CEDC13}"/>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Investigación de Accidentes de Trabajo</a:t>
            </a:r>
            <a:endParaRPr lang="es-ES" altLang="es-AR">
              <a:latin typeface="Verdana" panose="020B0604030504040204" pitchFamily="34" charset="0"/>
            </a:endParaRPr>
          </a:p>
        </p:txBody>
      </p:sp>
      <p:sp>
        <p:nvSpPr>
          <p:cNvPr id="157699" name="Rectangle 3">
            <a:extLst>
              <a:ext uri="{FF2B5EF4-FFF2-40B4-BE49-F238E27FC236}">
                <a16:creationId xmlns:a16="http://schemas.microsoft.com/office/drawing/2014/main" id="{B76543DA-4304-4653-A53B-5450ED6DBD49}"/>
              </a:ext>
            </a:extLst>
          </p:cNvPr>
          <p:cNvSpPr>
            <a:spLocks noGrp="1" noChangeArrowheads="1"/>
          </p:cNvSpPr>
          <p:nvPr>
            <p:ph type="body" idx="1"/>
          </p:nvPr>
        </p:nvSpPr>
        <p:spPr/>
        <p:txBody>
          <a:bodyPr/>
          <a:lstStyle/>
          <a:p>
            <a:pPr eaLnBrk="1" hangingPunct="1"/>
            <a:r>
              <a:rPr lang="es-ES_tradnl" altLang="es-AR" sz="3600">
                <a:latin typeface="Verdana" panose="020B0604030504040204" pitchFamily="34" charset="0"/>
              </a:rPr>
              <a:t>En el análisis de riesgo se trabaja sobre las “condiciones peligrosas”</a:t>
            </a:r>
          </a:p>
          <a:p>
            <a:pPr eaLnBrk="1" hangingPunct="1"/>
            <a:r>
              <a:rPr lang="es-ES_tradnl" altLang="es-AR" sz="3600">
                <a:latin typeface="Verdana" panose="020B0604030504040204" pitchFamily="34" charset="0"/>
              </a:rPr>
              <a:t>La capacitación actúa sobre los “actos inseguros”</a:t>
            </a:r>
            <a:endParaRPr lang="es-ES" altLang="es-AR" sz="2800">
              <a:latin typeface="Verdana" panose="020B0604030504040204" pitchFamily="34" charset="0"/>
            </a:endParaRPr>
          </a:p>
          <a:p>
            <a:pPr eaLnBrk="1" hangingPunct="1"/>
            <a:endParaRPr lang="es-ES" altLang="es-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blinds(horizontal)">
                                      <p:cBhvr>
                                        <p:cTn id="7" dur="500"/>
                                        <p:tgtEl>
                                          <p:spTgt spid="157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7699">
                                            <p:txEl>
                                              <p:pRg st="1" end="1"/>
                                            </p:txEl>
                                          </p:spTgt>
                                        </p:tgtEl>
                                        <p:attrNameLst>
                                          <p:attrName>style.visibility</p:attrName>
                                        </p:attrNameLst>
                                      </p:cBhvr>
                                      <p:to>
                                        <p:strVal val="visible"/>
                                      </p:to>
                                    </p:set>
                                    <p:animEffect transition="in" filter="blinds(horizontal)">
                                      <p:cBhvr>
                                        <p:cTn id="12" dur="500"/>
                                        <p:tgtEl>
                                          <p:spTgt spid="157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bldLvl="2"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2E2ACC01-A1AB-43A5-AAF2-F1B7D631E864}"/>
              </a:ext>
            </a:extLst>
          </p:cNvPr>
          <p:cNvSpPr>
            <a:spLocks noGrp="1" noChangeArrowheads="1"/>
          </p:cNvSpPr>
          <p:nvPr>
            <p:ph type="ctrTitle"/>
          </p:nvPr>
        </p:nvSpPr>
        <p:spPr/>
        <p:txBody>
          <a:bodyPr/>
          <a:lstStyle/>
          <a:p>
            <a:pPr eaLnBrk="1" hangingPunct="1"/>
            <a:r>
              <a:rPr lang="es-ES_tradnl" altLang="es-AR" sz="4800">
                <a:latin typeface="Verdana" panose="020B0604030504040204" pitchFamily="34" charset="0"/>
              </a:rPr>
              <a:t>Los Riesgos Laborales</a:t>
            </a:r>
            <a:endParaRPr lang="es-ES" altLang="es-AR" sz="4800">
              <a:latin typeface="Verdana" panose="020B0604030504040204" pitchFamily="34" charset="0"/>
            </a:endParaRPr>
          </a:p>
        </p:txBody>
      </p:sp>
      <p:sp>
        <p:nvSpPr>
          <p:cNvPr id="89091" name="Rectangle 3">
            <a:extLst>
              <a:ext uri="{FF2B5EF4-FFF2-40B4-BE49-F238E27FC236}">
                <a16:creationId xmlns:a16="http://schemas.microsoft.com/office/drawing/2014/main" id="{E4A437A7-77D3-4DBE-B993-FBAE807913D9}"/>
              </a:ext>
            </a:extLst>
          </p:cNvPr>
          <p:cNvSpPr>
            <a:spLocks noGrp="1" noChangeArrowheads="1"/>
          </p:cNvSpPr>
          <p:nvPr>
            <p:ph type="subTitle" idx="1"/>
          </p:nvPr>
        </p:nvSpPr>
        <p:spPr/>
        <p:txBody>
          <a:bodyPr/>
          <a:lstStyle/>
          <a:p>
            <a:pPr eaLnBrk="1" hangingPunct="1"/>
            <a:r>
              <a:rPr lang="es-ES_tradnl" altLang="es-AR" sz="2800" i="1">
                <a:latin typeface="Verdana" panose="020B0604030504040204" pitchFamily="34" charset="0"/>
              </a:rPr>
              <a:t>8 - Equipos y Elementos de Protección Personal - Pautas para su selección, entrega y utilización</a:t>
            </a:r>
            <a:endParaRPr lang="es-ES" altLang="es-AR" sz="2800" i="1">
              <a:latin typeface="Verdana" panose="020B0604030504040204" pitchFamily="34" charset="0"/>
            </a:endParaRPr>
          </a:p>
        </p:txBody>
      </p:sp>
    </p:spTree>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E4BC6645-2647-4228-AAE6-F843EF1C396A}"/>
              </a:ext>
            </a:extLst>
          </p:cNvPr>
          <p:cNvSpPr>
            <a:spLocks noGrp="1" noChangeArrowheads="1"/>
          </p:cNvSpPr>
          <p:nvPr>
            <p:ph type="title"/>
          </p:nvPr>
        </p:nvSpPr>
        <p:spPr/>
        <p:txBody>
          <a:bodyPr/>
          <a:lstStyle/>
          <a:p>
            <a:pPr eaLnBrk="1" hangingPunct="1"/>
            <a:r>
              <a:rPr lang="es-ES_tradnl" altLang="es-AR" sz="3600">
                <a:latin typeface="Verdana" panose="020B0604030504040204" pitchFamily="34" charset="0"/>
              </a:rPr>
              <a:t>Los Equipos y Elementos de Protección Personal</a:t>
            </a:r>
            <a:endParaRPr lang="es-ES" altLang="es-AR" sz="3600">
              <a:latin typeface="Verdana" panose="020B0604030504040204" pitchFamily="34" charset="0"/>
            </a:endParaRPr>
          </a:p>
        </p:txBody>
      </p:sp>
      <p:sp>
        <p:nvSpPr>
          <p:cNvPr id="171011" name="Rectangle 3">
            <a:extLst>
              <a:ext uri="{FF2B5EF4-FFF2-40B4-BE49-F238E27FC236}">
                <a16:creationId xmlns:a16="http://schemas.microsoft.com/office/drawing/2014/main" id="{F579098B-41DB-482E-91EB-35C5E0D1F520}"/>
              </a:ext>
            </a:extLst>
          </p:cNvPr>
          <p:cNvSpPr>
            <a:spLocks noGrp="1" noChangeArrowheads="1"/>
          </p:cNvSpPr>
          <p:nvPr>
            <p:ph type="body" idx="1"/>
          </p:nvPr>
        </p:nvSpPr>
        <p:spPr/>
        <p:txBody>
          <a:bodyPr/>
          <a:lstStyle/>
          <a:p>
            <a:pPr eaLnBrk="1" hangingPunct="1"/>
            <a:r>
              <a:rPr lang="es-ES_tradnl" altLang="es-AR" sz="2800">
                <a:latin typeface="Verdana" panose="020B0604030504040204" pitchFamily="34" charset="0"/>
              </a:rPr>
              <a:t>Son la última barrera entre la materialización del accidente y el trabajador</a:t>
            </a:r>
          </a:p>
          <a:p>
            <a:pPr eaLnBrk="1" hangingPunct="1"/>
            <a:r>
              <a:rPr lang="es-ES_tradnl" altLang="es-AR" sz="2800">
                <a:latin typeface="Verdana" panose="020B0604030504040204" pitchFamily="34" charset="0"/>
              </a:rPr>
              <a:t>La protección actúa cuando la prevención falla</a:t>
            </a:r>
          </a:p>
          <a:p>
            <a:pPr eaLnBrk="1" hangingPunct="1"/>
            <a:r>
              <a:rPr lang="es-ES_tradnl" altLang="es-AR" sz="2800">
                <a:latin typeface="Verdana" panose="020B0604030504040204" pitchFamily="34" charset="0"/>
              </a:rPr>
              <a:t>Todo accidente puede ser prevenido ¿a qué costo?</a:t>
            </a:r>
            <a:endParaRPr lang="es-ES" altLang="es-AR" sz="2800">
              <a:latin typeface="Verdana" panose="020B060403050404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box(in)">
                                      <p:cBhvr>
                                        <p:cTn id="7" dur="500"/>
                                        <p:tgtEl>
                                          <p:spTgt spid="171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1011">
                                            <p:txEl>
                                              <p:pRg st="1" end="1"/>
                                            </p:txEl>
                                          </p:spTgt>
                                        </p:tgtEl>
                                        <p:attrNameLst>
                                          <p:attrName>style.visibility</p:attrName>
                                        </p:attrNameLst>
                                      </p:cBhvr>
                                      <p:to>
                                        <p:strVal val="visible"/>
                                      </p:to>
                                    </p:set>
                                    <p:animEffect transition="in" filter="box(in)">
                                      <p:cBhvr>
                                        <p:cTn id="12" dur="500"/>
                                        <p:tgtEl>
                                          <p:spTgt spid="171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1011">
                                            <p:txEl>
                                              <p:pRg st="2" end="2"/>
                                            </p:txEl>
                                          </p:spTgt>
                                        </p:tgtEl>
                                        <p:attrNameLst>
                                          <p:attrName>style.visibility</p:attrName>
                                        </p:attrNameLst>
                                      </p:cBhvr>
                                      <p:to>
                                        <p:strVal val="visible"/>
                                      </p:to>
                                    </p:set>
                                    <p:animEffect transition="in" filter="box(in)">
                                      <p:cBhvr>
                                        <p:cTn id="17" dur="500"/>
                                        <p:tgtEl>
                                          <p:spTgt spid="171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bldLvl="3"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577E1F0A-2D20-4ACF-9BF8-6E9A04DB8B91}"/>
              </a:ext>
            </a:extLst>
          </p:cNvPr>
          <p:cNvSpPr>
            <a:spLocks noGrp="1" noChangeArrowheads="1"/>
          </p:cNvSpPr>
          <p:nvPr>
            <p:ph type="title"/>
          </p:nvPr>
        </p:nvSpPr>
        <p:spPr/>
        <p:txBody>
          <a:bodyPr/>
          <a:lstStyle/>
          <a:p>
            <a:pPr eaLnBrk="1" hangingPunct="1"/>
            <a:r>
              <a:rPr lang="es-ES_tradnl" altLang="es-AR" sz="3600">
                <a:latin typeface="Verdana" panose="020B0604030504040204" pitchFamily="34" charset="0"/>
              </a:rPr>
              <a:t>Los Equipos y Elementos de Protección Personal</a:t>
            </a:r>
            <a:endParaRPr lang="es-ES" altLang="es-AR" sz="3600">
              <a:latin typeface="Verdana" panose="020B0604030504040204" pitchFamily="34" charset="0"/>
            </a:endParaRPr>
          </a:p>
        </p:txBody>
      </p:sp>
      <p:sp>
        <p:nvSpPr>
          <p:cNvPr id="172035" name="Rectangle 3">
            <a:extLst>
              <a:ext uri="{FF2B5EF4-FFF2-40B4-BE49-F238E27FC236}">
                <a16:creationId xmlns:a16="http://schemas.microsoft.com/office/drawing/2014/main" id="{8435D02B-CD89-4834-941D-5BED0A964161}"/>
              </a:ext>
            </a:extLst>
          </p:cNvPr>
          <p:cNvSpPr>
            <a:spLocks noGrp="1" noChangeArrowheads="1"/>
          </p:cNvSpPr>
          <p:nvPr>
            <p:ph type="body" idx="1"/>
          </p:nvPr>
        </p:nvSpPr>
        <p:spPr/>
        <p:txBody>
          <a:bodyPr/>
          <a:lstStyle/>
          <a:p>
            <a:pPr eaLnBrk="1" hangingPunct="1"/>
            <a:r>
              <a:rPr lang="es-ES_tradnl" altLang="es-AR" sz="2800">
                <a:latin typeface="Verdana" panose="020B0604030504040204" pitchFamily="34" charset="0"/>
              </a:rPr>
              <a:t>Tipos de protección</a:t>
            </a:r>
          </a:p>
          <a:p>
            <a:pPr lvl="1" eaLnBrk="1" hangingPunct="1"/>
            <a:r>
              <a:rPr lang="es-ES_tradnl" altLang="es-AR" sz="2400">
                <a:latin typeface="Verdana" panose="020B0604030504040204" pitchFamily="34" charset="0"/>
              </a:rPr>
              <a:t>Colectiva: extintor de incendio; banqueta dieléctrica</a:t>
            </a:r>
          </a:p>
          <a:p>
            <a:pPr lvl="1" eaLnBrk="1" hangingPunct="1"/>
            <a:r>
              <a:rPr lang="es-ES_tradnl" altLang="es-AR" sz="2400">
                <a:latin typeface="Verdana" panose="020B0604030504040204" pitchFamily="34" charset="0"/>
              </a:rPr>
              <a:t>Personal</a:t>
            </a:r>
          </a:p>
          <a:p>
            <a:pPr lvl="1" eaLnBrk="1" hangingPunct="1">
              <a:buFontTx/>
              <a:buNone/>
            </a:pPr>
            <a:endParaRPr lang="es-ES_tradnl" altLang="es-AR" sz="2400">
              <a:latin typeface="Verdana" panose="020B0604030504040204" pitchFamily="34" charset="0"/>
            </a:endParaRPr>
          </a:p>
          <a:p>
            <a:pPr eaLnBrk="1" hangingPunct="1"/>
            <a:r>
              <a:rPr lang="es-ES_tradnl" altLang="es-AR" sz="2800">
                <a:latin typeface="Verdana" panose="020B0604030504040204" pitchFamily="34" charset="0"/>
              </a:rPr>
              <a:t>Definición de Protección Personal (EPP)</a:t>
            </a:r>
          </a:p>
          <a:p>
            <a:pPr lvl="1" eaLnBrk="1" hangingPunct="1"/>
            <a:r>
              <a:rPr lang="es-ES_tradnl" altLang="es-AR" sz="2400">
                <a:latin typeface="Verdana" panose="020B0604030504040204" pitchFamily="34" charset="0"/>
              </a:rPr>
              <a:t>“Técnica que tiene como misión proteger a un solo trabajador de los riesgos específicos de su ocupación laboral”</a:t>
            </a:r>
            <a:endParaRPr lang="es-ES_tradnl" altLang="es-AR">
              <a:latin typeface="Verdana" panose="020B060403050404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checkerboard(across)">
                                      <p:cBhvr>
                                        <p:cTn id="7" dur="500"/>
                                        <p:tgtEl>
                                          <p:spTgt spid="172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2035">
                                            <p:txEl>
                                              <p:pRg st="1" end="1"/>
                                            </p:txEl>
                                          </p:spTgt>
                                        </p:tgtEl>
                                        <p:attrNameLst>
                                          <p:attrName>style.visibility</p:attrName>
                                        </p:attrNameLst>
                                      </p:cBhvr>
                                      <p:to>
                                        <p:strVal val="visible"/>
                                      </p:to>
                                    </p:set>
                                    <p:animEffect transition="in" filter="checkerboard(across)">
                                      <p:cBhvr>
                                        <p:cTn id="12" dur="500"/>
                                        <p:tgtEl>
                                          <p:spTgt spid="172035">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animEffect transition="in" filter="checkerboard(across)">
                                      <p:cBhvr>
                                        <p:cTn id="15" dur="500"/>
                                        <p:tgtEl>
                                          <p:spTgt spid="17203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72035">
                                            <p:txEl>
                                              <p:pRg st="4" end="4"/>
                                            </p:txEl>
                                          </p:spTgt>
                                        </p:tgtEl>
                                        <p:attrNameLst>
                                          <p:attrName>style.visibility</p:attrName>
                                        </p:attrNameLst>
                                      </p:cBhvr>
                                      <p:to>
                                        <p:strVal val="visible"/>
                                      </p:to>
                                    </p:set>
                                    <p:animEffect transition="in" filter="checkerboard(across)">
                                      <p:cBhvr>
                                        <p:cTn id="20" dur="500"/>
                                        <p:tgtEl>
                                          <p:spTgt spid="172035">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72035">
                                            <p:txEl>
                                              <p:pRg st="5" end="5"/>
                                            </p:txEl>
                                          </p:spTgt>
                                        </p:tgtEl>
                                        <p:attrNameLst>
                                          <p:attrName>style.visibility</p:attrName>
                                        </p:attrNameLst>
                                      </p:cBhvr>
                                      <p:to>
                                        <p:strVal val="visible"/>
                                      </p:to>
                                    </p:set>
                                    <p:animEffect transition="in" filter="checkerboard(across)">
                                      <p:cBhvr>
                                        <p:cTn id="25" dur="500"/>
                                        <p:tgtEl>
                                          <p:spTgt spid="172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8ECD3B6D-88B3-4478-BEE7-283CBCFE8FF8}"/>
              </a:ext>
            </a:extLst>
          </p:cNvPr>
          <p:cNvSpPr>
            <a:spLocks noGrp="1" noChangeArrowheads="1"/>
          </p:cNvSpPr>
          <p:nvPr>
            <p:ph type="title"/>
          </p:nvPr>
        </p:nvSpPr>
        <p:spPr/>
        <p:txBody>
          <a:bodyPr/>
          <a:lstStyle/>
          <a:p>
            <a:pPr eaLnBrk="1" hangingPunct="1"/>
            <a:r>
              <a:rPr lang="es-ES_tradnl" altLang="es-AR" sz="3600">
                <a:latin typeface="Verdana" panose="020B0604030504040204" pitchFamily="34" charset="0"/>
              </a:rPr>
              <a:t>Los Equipos y Elementos de Protección Personal (EPP)</a:t>
            </a:r>
            <a:endParaRPr lang="es-ES" altLang="es-AR" sz="3600">
              <a:latin typeface="Verdana" panose="020B0604030504040204" pitchFamily="34" charset="0"/>
            </a:endParaRPr>
          </a:p>
        </p:txBody>
      </p:sp>
      <p:sp>
        <p:nvSpPr>
          <p:cNvPr id="173059" name="Rectangle 3">
            <a:extLst>
              <a:ext uri="{FF2B5EF4-FFF2-40B4-BE49-F238E27FC236}">
                <a16:creationId xmlns:a16="http://schemas.microsoft.com/office/drawing/2014/main" id="{583EEE5C-25A7-435E-AAD9-3BC41FDDAE78}"/>
              </a:ext>
            </a:extLst>
          </p:cNvPr>
          <p:cNvSpPr>
            <a:spLocks noGrp="1" noChangeArrowheads="1"/>
          </p:cNvSpPr>
          <p:nvPr>
            <p:ph type="body" idx="1"/>
          </p:nvPr>
        </p:nvSpPr>
        <p:spPr/>
        <p:txBody>
          <a:bodyPr/>
          <a:lstStyle/>
          <a:p>
            <a:pPr eaLnBrk="1" hangingPunct="1"/>
            <a:r>
              <a:rPr lang="es-ES_tradnl" altLang="es-AR" sz="2800">
                <a:latin typeface="Verdana" panose="020B0604030504040204" pitchFamily="34" charset="0"/>
              </a:rPr>
              <a:t>OBJETIVOS</a:t>
            </a:r>
          </a:p>
          <a:p>
            <a:pPr lvl="1" eaLnBrk="1" hangingPunct="1"/>
            <a:r>
              <a:rPr lang="es-ES_tradnl" altLang="es-AR" sz="2400">
                <a:latin typeface="Verdana" panose="020B0604030504040204" pitchFamily="34" charset="0"/>
              </a:rPr>
              <a:t>Seguridad: Preservar al trabajador de los riesgos que puedan presentarse en su trabajo y que den lugar a un accidente de trabajo</a:t>
            </a:r>
          </a:p>
          <a:p>
            <a:pPr lvl="1" eaLnBrk="1" hangingPunct="1"/>
            <a:r>
              <a:rPr lang="es-ES_tradnl" altLang="es-AR" sz="2400">
                <a:latin typeface="Verdana" panose="020B0604030504040204" pitchFamily="34" charset="0"/>
              </a:rPr>
              <a:t>Higiene: Preservar al trabajador de los riesgos que puedan presentarse en su trabajo y que den lugar a una enfermedad profesional</a:t>
            </a:r>
            <a:endParaRPr lang="es-ES" altLang="es-AR" sz="2400">
              <a:latin typeface="Verdana" panose="020B060403050404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 calcmode="lin" valueType="num">
                                      <p:cBhvr additive="base">
                                        <p:cTn id="7" dur="500" fill="hold"/>
                                        <p:tgtEl>
                                          <p:spTgt spid="173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3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3059">
                                            <p:txEl>
                                              <p:pRg st="1" end="1"/>
                                            </p:txEl>
                                          </p:spTgt>
                                        </p:tgtEl>
                                        <p:attrNameLst>
                                          <p:attrName>style.visibility</p:attrName>
                                        </p:attrNameLst>
                                      </p:cBhvr>
                                      <p:to>
                                        <p:strVal val="visible"/>
                                      </p:to>
                                    </p:set>
                                    <p:anim calcmode="lin" valueType="num">
                                      <p:cBhvr additive="base">
                                        <p:cTn id="13" dur="500" fill="hold"/>
                                        <p:tgtEl>
                                          <p:spTgt spid="173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3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3059">
                                            <p:txEl>
                                              <p:pRg st="2" end="2"/>
                                            </p:txEl>
                                          </p:spTgt>
                                        </p:tgtEl>
                                        <p:attrNameLst>
                                          <p:attrName>style.visibility</p:attrName>
                                        </p:attrNameLst>
                                      </p:cBhvr>
                                      <p:to>
                                        <p:strVal val="visible"/>
                                      </p:to>
                                    </p:set>
                                    <p:anim calcmode="lin" valueType="num">
                                      <p:cBhvr additive="base">
                                        <p:cTn id="19" dur="500" fill="hold"/>
                                        <p:tgtEl>
                                          <p:spTgt spid="173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3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bldLvl="2"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46B15DC6-73BF-41B0-9EF4-BEEC4AA40E6F}"/>
              </a:ext>
            </a:extLst>
          </p:cNvPr>
          <p:cNvSpPr>
            <a:spLocks noGrp="1" noChangeArrowheads="1"/>
          </p:cNvSpPr>
          <p:nvPr>
            <p:ph type="title"/>
          </p:nvPr>
        </p:nvSpPr>
        <p:spPr/>
        <p:txBody>
          <a:bodyPr/>
          <a:lstStyle/>
          <a:p>
            <a:pPr eaLnBrk="1" hangingPunct="1"/>
            <a:r>
              <a:rPr lang="es-ES_tradnl" altLang="es-AR" sz="3600">
                <a:latin typeface="Verdana" panose="020B0604030504040204" pitchFamily="34" charset="0"/>
              </a:rPr>
              <a:t>Los Equipos y Elementos de Protección Personal (EPP)</a:t>
            </a:r>
            <a:endParaRPr lang="es-ES" altLang="es-AR" sz="3600">
              <a:latin typeface="Verdana" panose="020B0604030504040204" pitchFamily="34" charset="0"/>
            </a:endParaRPr>
          </a:p>
        </p:txBody>
      </p:sp>
      <p:sp>
        <p:nvSpPr>
          <p:cNvPr id="174083" name="Rectangle 3">
            <a:extLst>
              <a:ext uri="{FF2B5EF4-FFF2-40B4-BE49-F238E27FC236}">
                <a16:creationId xmlns:a16="http://schemas.microsoft.com/office/drawing/2014/main" id="{F6E4A7A4-EA51-4CFF-9767-51826659DA42}"/>
              </a:ext>
            </a:extLst>
          </p:cNvPr>
          <p:cNvSpPr>
            <a:spLocks noGrp="1" noChangeArrowheads="1"/>
          </p:cNvSpPr>
          <p:nvPr>
            <p:ph type="body" idx="1"/>
          </p:nvPr>
        </p:nvSpPr>
        <p:spPr/>
        <p:txBody>
          <a:bodyPr/>
          <a:lstStyle/>
          <a:p>
            <a:pPr eaLnBrk="1" hangingPunct="1"/>
            <a:r>
              <a:rPr lang="es-ES_tradnl" altLang="es-AR" sz="2400">
                <a:latin typeface="Verdana" panose="020B0604030504040204" pitchFamily="34" charset="0"/>
              </a:rPr>
              <a:t>Algunas consideraciones:</a:t>
            </a:r>
          </a:p>
          <a:p>
            <a:pPr lvl="1" eaLnBrk="1" hangingPunct="1"/>
            <a:r>
              <a:rPr lang="es-ES_tradnl" altLang="es-AR" sz="2000">
                <a:latin typeface="Verdana" panose="020B0604030504040204" pitchFamily="34" charset="0"/>
              </a:rPr>
              <a:t>Debe ser complementaria de la protección colectiva</a:t>
            </a:r>
          </a:p>
          <a:p>
            <a:pPr lvl="1" eaLnBrk="1" hangingPunct="1"/>
            <a:r>
              <a:rPr lang="es-ES_tradnl" altLang="es-AR" sz="2000">
                <a:latin typeface="Verdana" panose="020B0604030504040204" pitchFamily="34" charset="0"/>
              </a:rPr>
              <a:t>Tiene que ser utilizada por una sola persona (es intransferible)</a:t>
            </a:r>
          </a:p>
          <a:p>
            <a:pPr lvl="1" eaLnBrk="1" hangingPunct="1"/>
            <a:r>
              <a:rPr lang="es-ES_tradnl" altLang="es-AR" sz="2000">
                <a:latin typeface="Verdana" panose="020B0604030504040204" pitchFamily="34" charset="0"/>
              </a:rPr>
              <a:t>Los equipos tienen una vida útil limitada. Cuando por éste o por otros motivos sea necesario desecharlos, deben ser entregados al supervisor y solicitar su recambio</a:t>
            </a:r>
          </a:p>
          <a:p>
            <a:pPr lvl="1" eaLnBrk="1" hangingPunct="1"/>
            <a:r>
              <a:rPr lang="es-ES_tradnl" altLang="es-AR" sz="2000">
                <a:latin typeface="Verdana" panose="020B0604030504040204" pitchFamily="34" charset="0"/>
              </a:rPr>
              <a:t>Deben ser entregados por escrito bajo constancia firmada por el trabajador</a:t>
            </a:r>
          </a:p>
          <a:p>
            <a:pPr lvl="1" eaLnBrk="1" hangingPunct="1"/>
            <a:r>
              <a:rPr lang="es-ES_tradnl" altLang="es-AR" sz="2000">
                <a:latin typeface="Verdana" panose="020B0604030504040204" pitchFamily="34" charset="0"/>
              </a:rPr>
              <a:t>No da seguridad activa</a:t>
            </a:r>
            <a:endParaRPr lang="es-ES" altLang="es-AR" sz="2000">
              <a:latin typeface="Verdana" panose="020B060403050404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 calcmode="lin" valueType="num">
                                      <p:cBhvr additive="base">
                                        <p:cTn id="7" dur="500" fill="hold"/>
                                        <p:tgtEl>
                                          <p:spTgt spid="1740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4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74083">
                                            <p:txEl>
                                              <p:pRg st="1" end="1"/>
                                            </p:txEl>
                                          </p:spTgt>
                                        </p:tgtEl>
                                        <p:attrNameLst>
                                          <p:attrName>style.visibility</p:attrName>
                                        </p:attrNameLst>
                                      </p:cBhvr>
                                      <p:to>
                                        <p:strVal val="visible"/>
                                      </p:to>
                                    </p:set>
                                    <p:anim calcmode="lin" valueType="num">
                                      <p:cBhvr additive="base">
                                        <p:cTn id="13" dur="500" fill="hold"/>
                                        <p:tgtEl>
                                          <p:spTgt spid="1740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4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74083">
                                            <p:txEl>
                                              <p:pRg st="2" end="2"/>
                                            </p:txEl>
                                          </p:spTgt>
                                        </p:tgtEl>
                                        <p:attrNameLst>
                                          <p:attrName>style.visibility</p:attrName>
                                        </p:attrNameLst>
                                      </p:cBhvr>
                                      <p:to>
                                        <p:strVal val="visible"/>
                                      </p:to>
                                    </p:set>
                                    <p:anim calcmode="lin" valueType="num">
                                      <p:cBhvr additive="base">
                                        <p:cTn id="19" dur="500" fill="hold"/>
                                        <p:tgtEl>
                                          <p:spTgt spid="17408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4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74083">
                                            <p:txEl>
                                              <p:pRg st="3" end="3"/>
                                            </p:txEl>
                                          </p:spTgt>
                                        </p:tgtEl>
                                        <p:attrNameLst>
                                          <p:attrName>style.visibility</p:attrName>
                                        </p:attrNameLst>
                                      </p:cBhvr>
                                      <p:to>
                                        <p:strVal val="visible"/>
                                      </p:to>
                                    </p:set>
                                    <p:anim calcmode="lin" valueType="num">
                                      <p:cBhvr additive="base">
                                        <p:cTn id="25" dur="500" fill="hold"/>
                                        <p:tgtEl>
                                          <p:spTgt spid="17408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40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174083">
                                            <p:txEl>
                                              <p:pRg st="4" end="4"/>
                                            </p:txEl>
                                          </p:spTgt>
                                        </p:tgtEl>
                                        <p:attrNameLst>
                                          <p:attrName>style.visibility</p:attrName>
                                        </p:attrNameLst>
                                      </p:cBhvr>
                                      <p:to>
                                        <p:strVal val="visible"/>
                                      </p:to>
                                    </p:set>
                                    <p:anim calcmode="lin" valueType="num">
                                      <p:cBhvr additive="base">
                                        <p:cTn id="31" dur="500" fill="hold"/>
                                        <p:tgtEl>
                                          <p:spTgt spid="17408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40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74083">
                                            <p:txEl>
                                              <p:pRg st="5" end="5"/>
                                            </p:txEl>
                                          </p:spTgt>
                                        </p:tgtEl>
                                        <p:attrNameLst>
                                          <p:attrName>style.visibility</p:attrName>
                                        </p:attrNameLst>
                                      </p:cBhvr>
                                      <p:to>
                                        <p:strVal val="visible"/>
                                      </p:to>
                                    </p:set>
                                    <p:anim calcmode="lin" valueType="num">
                                      <p:cBhvr additive="base">
                                        <p:cTn id="37" dur="500" fill="hold"/>
                                        <p:tgtEl>
                                          <p:spTgt spid="17408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40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bldLvl="2"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60832582-57E0-48D6-A3FA-9CF38F2DBAD1}"/>
              </a:ext>
            </a:extLst>
          </p:cNvPr>
          <p:cNvSpPr>
            <a:spLocks noGrp="1" noChangeArrowheads="1"/>
          </p:cNvSpPr>
          <p:nvPr>
            <p:ph type="title"/>
          </p:nvPr>
        </p:nvSpPr>
        <p:spPr/>
        <p:txBody>
          <a:bodyPr/>
          <a:lstStyle/>
          <a:p>
            <a:pPr eaLnBrk="1" hangingPunct="1"/>
            <a:r>
              <a:rPr lang="es-ES_tradnl" altLang="es-AR" sz="3600">
                <a:latin typeface="Verdana" panose="020B0604030504040204" pitchFamily="34" charset="0"/>
              </a:rPr>
              <a:t>Los Equipos y Elementos de Protección Personal (EPP)</a:t>
            </a:r>
            <a:endParaRPr lang="es-ES" altLang="es-AR" sz="3600">
              <a:latin typeface="Verdana" panose="020B0604030504040204" pitchFamily="34" charset="0"/>
            </a:endParaRPr>
          </a:p>
        </p:txBody>
      </p:sp>
      <p:sp>
        <p:nvSpPr>
          <p:cNvPr id="175107" name="Rectangle 3">
            <a:extLst>
              <a:ext uri="{FF2B5EF4-FFF2-40B4-BE49-F238E27FC236}">
                <a16:creationId xmlns:a16="http://schemas.microsoft.com/office/drawing/2014/main" id="{D5551E4C-D481-4115-A90F-8A477AAC1675}"/>
              </a:ext>
            </a:extLst>
          </p:cNvPr>
          <p:cNvSpPr>
            <a:spLocks noGrp="1" noChangeArrowheads="1"/>
          </p:cNvSpPr>
          <p:nvPr>
            <p:ph type="body" idx="1"/>
          </p:nvPr>
        </p:nvSpPr>
        <p:spPr/>
        <p:txBody>
          <a:bodyPr/>
          <a:lstStyle/>
          <a:p>
            <a:pPr eaLnBrk="1" hangingPunct="1"/>
            <a:r>
              <a:rPr lang="es-ES_tradnl" altLang="es-AR" sz="2800">
                <a:latin typeface="Verdana" panose="020B0604030504040204" pitchFamily="34" charset="0"/>
              </a:rPr>
              <a:t>Selección de EPP</a:t>
            </a:r>
          </a:p>
          <a:p>
            <a:pPr lvl="1" eaLnBrk="1" hangingPunct="1"/>
            <a:r>
              <a:rPr lang="es-ES_tradnl" altLang="es-AR" sz="2400">
                <a:latin typeface="Verdana" panose="020B0604030504040204" pitchFamily="34" charset="0"/>
              </a:rPr>
              <a:t>Conforme a norma nacional o internacional</a:t>
            </a:r>
          </a:p>
          <a:p>
            <a:pPr lvl="1" eaLnBrk="1" hangingPunct="1"/>
            <a:r>
              <a:rPr lang="es-ES_tradnl" altLang="es-AR" sz="2400">
                <a:latin typeface="Verdana" panose="020B0604030504040204" pitchFamily="34" charset="0"/>
              </a:rPr>
              <a:t>Homologados por autoridad competente (si se dispone en el país)</a:t>
            </a:r>
          </a:p>
          <a:p>
            <a:pPr lvl="1" eaLnBrk="1" hangingPunct="1"/>
            <a:r>
              <a:rPr lang="es-ES_tradnl" altLang="es-AR" sz="2400">
                <a:latin typeface="Verdana" panose="020B0604030504040204" pitchFamily="34" charset="0"/>
              </a:rPr>
              <a:t>Nunca debe añadir un riesgo adicional al que se intenta proteger</a:t>
            </a:r>
          </a:p>
          <a:p>
            <a:pPr lvl="1" eaLnBrk="1" hangingPunct="1"/>
            <a:r>
              <a:rPr lang="es-ES_tradnl" altLang="es-AR" sz="2400">
                <a:latin typeface="Verdana" panose="020B0604030504040204" pitchFamily="34" charset="0"/>
              </a:rPr>
              <a:t>Diseño, confort y protección</a:t>
            </a:r>
          </a:p>
          <a:p>
            <a:pPr eaLnBrk="1" hangingPunct="1"/>
            <a:endParaRPr lang="es-ES" altLang="es-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 calcmode="lin" valueType="num">
                                      <p:cBhvr additive="base">
                                        <p:cTn id="7" dur="500" fill="hold"/>
                                        <p:tgtEl>
                                          <p:spTgt spid="1751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510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75107">
                                            <p:txEl>
                                              <p:pRg st="1" end="1"/>
                                            </p:txEl>
                                          </p:spTgt>
                                        </p:tgtEl>
                                        <p:attrNameLst>
                                          <p:attrName>style.visibility</p:attrName>
                                        </p:attrNameLst>
                                      </p:cBhvr>
                                      <p:to>
                                        <p:strVal val="visible"/>
                                      </p:to>
                                    </p:set>
                                    <p:anim calcmode="lin" valueType="num">
                                      <p:cBhvr additive="base">
                                        <p:cTn id="13" dur="500" fill="hold"/>
                                        <p:tgtEl>
                                          <p:spTgt spid="1751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510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75107">
                                            <p:txEl>
                                              <p:pRg st="2" end="2"/>
                                            </p:txEl>
                                          </p:spTgt>
                                        </p:tgtEl>
                                        <p:attrNameLst>
                                          <p:attrName>style.visibility</p:attrName>
                                        </p:attrNameLst>
                                      </p:cBhvr>
                                      <p:to>
                                        <p:strVal val="visible"/>
                                      </p:to>
                                    </p:set>
                                    <p:anim calcmode="lin" valueType="num">
                                      <p:cBhvr additive="base">
                                        <p:cTn id="19" dur="500" fill="hold"/>
                                        <p:tgtEl>
                                          <p:spTgt spid="1751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510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75107">
                                            <p:txEl>
                                              <p:pRg st="3" end="3"/>
                                            </p:txEl>
                                          </p:spTgt>
                                        </p:tgtEl>
                                        <p:attrNameLst>
                                          <p:attrName>style.visibility</p:attrName>
                                        </p:attrNameLst>
                                      </p:cBhvr>
                                      <p:to>
                                        <p:strVal val="visible"/>
                                      </p:to>
                                    </p:set>
                                    <p:anim calcmode="lin" valueType="num">
                                      <p:cBhvr additive="base">
                                        <p:cTn id="25" dur="500" fill="hold"/>
                                        <p:tgtEl>
                                          <p:spTgt spid="1751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510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75107">
                                            <p:txEl>
                                              <p:pRg st="4" end="4"/>
                                            </p:txEl>
                                          </p:spTgt>
                                        </p:tgtEl>
                                        <p:attrNameLst>
                                          <p:attrName>style.visibility</p:attrName>
                                        </p:attrNameLst>
                                      </p:cBhvr>
                                      <p:to>
                                        <p:strVal val="visible"/>
                                      </p:to>
                                    </p:set>
                                    <p:anim calcmode="lin" valueType="num">
                                      <p:cBhvr additive="base">
                                        <p:cTn id="31" dur="500" fill="hold"/>
                                        <p:tgtEl>
                                          <p:spTgt spid="1751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510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bldLvl="2"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EF4AD7FC-763C-46A8-B22C-6DBB5391D65C}"/>
              </a:ext>
            </a:extLst>
          </p:cNvPr>
          <p:cNvSpPr>
            <a:spLocks noGrp="1" noChangeArrowheads="1"/>
          </p:cNvSpPr>
          <p:nvPr>
            <p:ph type="title"/>
          </p:nvPr>
        </p:nvSpPr>
        <p:spPr/>
        <p:txBody>
          <a:bodyPr/>
          <a:lstStyle/>
          <a:p>
            <a:pPr eaLnBrk="1" hangingPunct="1"/>
            <a:r>
              <a:rPr lang="es-ES_tradnl" altLang="es-AR" sz="3600">
                <a:latin typeface="Verdana" panose="020B0604030504040204" pitchFamily="34" charset="0"/>
              </a:rPr>
              <a:t>Los Equipos y Elementos de Protección Personal (EPP)</a:t>
            </a:r>
            <a:endParaRPr lang="es-ES" altLang="es-AR" sz="3600">
              <a:latin typeface="Verdana" panose="020B0604030504040204" pitchFamily="34" charset="0"/>
            </a:endParaRPr>
          </a:p>
        </p:txBody>
      </p:sp>
      <p:sp>
        <p:nvSpPr>
          <p:cNvPr id="176131" name="Rectangle 3">
            <a:extLst>
              <a:ext uri="{FF2B5EF4-FFF2-40B4-BE49-F238E27FC236}">
                <a16:creationId xmlns:a16="http://schemas.microsoft.com/office/drawing/2014/main" id="{7D353EBD-D497-4B06-B40F-0B71D219D376}"/>
              </a:ext>
            </a:extLst>
          </p:cNvPr>
          <p:cNvSpPr>
            <a:spLocks noGrp="1" noChangeArrowheads="1"/>
          </p:cNvSpPr>
          <p:nvPr>
            <p:ph type="body" idx="1"/>
          </p:nvPr>
        </p:nvSpPr>
        <p:spPr/>
        <p:txBody>
          <a:bodyPr/>
          <a:lstStyle/>
          <a:p>
            <a:pPr eaLnBrk="1" hangingPunct="1">
              <a:lnSpc>
                <a:spcPct val="90000"/>
              </a:lnSpc>
            </a:pPr>
            <a:r>
              <a:rPr lang="es-ES_tradnl" altLang="es-AR" sz="2800">
                <a:latin typeface="Verdana" panose="020B0604030504040204" pitchFamily="34" charset="0"/>
              </a:rPr>
              <a:t>¿Cómo lograr que se utilicen? </a:t>
            </a:r>
          </a:p>
          <a:p>
            <a:pPr lvl="1" eaLnBrk="1" hangingPunct="1">
              <a:lnSpc>
                <a:spcPct val="90000"/>
              </a:lnSpc>
            </a:pPr>
            <a:r>
              <a:rPr lang="es-ES_tradnl" altLang="es-AR" sz="2400">
                <a:latin typeface="Verdana" panose="020B0604030504040204" pitchFamily="34" charset="0"/>
              </a:rPr>
              <a:t>Explicando al personal el por qué de su necesidad de uso (significa poner en su conocimiento los riesgos a los que está expuesto, advirtiendo acerca de sus consecuencias)</a:t>
            </a:r>
          </a:p>
          <a:p>
            <a:pPr lvl="1" eaLnBrk="1" hangingPunct="1">
              <a:lnSpc>
                <a:spcPct val="90000"/>
              </a:lnSpc>
            </a:pPr>
            <a:r>
              <a:rPr lang="es-ES_tradnl" altLang="es-AR" sz="2400">
                <a:latin typeface="Verdana" panose="020B0604030504040204" pitchFamily="34" charset="0"/>
              </a:rPr>
              <a:t>Enseñando la manera correcta de utilizarlos</a:t>
            </a:r>
          </a:p>
          <a:p>
            <a:pPr lvl="1" eaLnBrk="1" hangingPunct="1">
              <a:lnSpc>
                <a:spcPct val="90000"/>
              </a:lnSpc>
            </a:pPr>
            <a:r>
              <a:rPr lang="es-ES_tradnl" altLang="es-AR" sz="2400">
                <a:latin typeface="Verdana" panose="020B0604030504040204" pitchFamily="34" charset="0"/>
              </a:rPr>
              <a:t>Dando el ejemplo de arriba hacia abajo</a:t>
            </a:r>
          </a:p>
          <a:p>
            <a:pPr lvl="1" eaLnBrk="1" hangingPunct="1">
              <a:lnSpc>
                <a:spcPct val="90000"/>
              </a:lnSpc>
            </a:pPr>
            <a:r>
              <a:rPr lang="es-ES_tradnl" altLang="es-AR" sz="2400">
                <a:latin typeface="Verdana" panose="020B0604030504040204" pitchFamily="34" charset="0"/>
              </a:rPr>
              <a:t>Disponiendo de una norma referida a la obligatoriedad de uso</a:t>
            </a:r>
            <a:endParaRPr lang="es-ES" altLang="es-AR" sz="2400">
              <a:latin typeface="Verdana" panose="020B0604030504040204" pitchFamily="34" charset="0"/>
            </a:endParaRPr>
          </a:p>
          <a:p>
            <a:pPr lvl="1" eaLnBrk="1" hangingPunct="1">
              <a:lnSpc>
                <a:spcPct val="90000"/>
              </a:lnSpc>
            </a:pPr>
            <a:r>
              <a:rPr lang="es-ES_tradnl" altLang="es-AR" sz="2400">
                <a:latin typeface="Verdana" panose="020B0604030504040204" pitchFamily="34" charset="0"/>
              </a:rPr>
              <a:t>Controlando su utilización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box(in)">
                                      <p:cBhvr>
                                        <p:cTn id="7" dur="500"/>
                                        <p:tgtEl>
                                          <p:spTgt spid="176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6131">
                                            <p:txEl>
                                              <p:pRg st="1" end="1"/>
                                            </p:txEl>
                                          </p:spTgt>
                                        </p:tgtEl>
                                        <p:attrNameLst>
                                          <p:attrName>style.visibility</p:attrName>
                                        </p:attrNameLst>
                                      </p:cBhvr>
                                      <p:to>
                                        <p:strVal val="visible"/>
                                      </p:to>
                                    </p:set>
                                    <p:animEffect transition="in" filter="box(in)">
                                      <p:cBhvr>
                                        <p:cTn id="12" dur="500"/>
                                        <p:tgtEl>
                                          <p:spTgt spid="176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6131">
                                            <p:txEl>
                                              <p:pRg st="2" end="2"/>
                                            </p:txEl>
                                          </p:spTgt>
                                        </p:tgtEl>
                                        <p:attrNameLst>
                                          <p:attrName>style.visibility</p:attrName>
                                        </p:attrNameLst>
                                      </p:cBhvr>
                                      <p:to>
                                        <p:strVal val="visible"/>
                                      </p:to>
                                    </p:set>
                                    <p:animEffect transition="in" filter="box(in)">
                                      <p:cBhvr>
                                        <p:cTn id="17" dur="500"/>
                                        <p:tgtEl>
                                          <p:spTgt spid="1761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6131">
                                            <p:txEl>
                                              <p:pRg st="3" end="3"/>
                                            </p:txEl>
                                          </p:spTgt>
                                        </p:tgtEl>
                                        <p:attrNameLst>
                                          <p:attrName>style.visibility</p:attrName>
                                        </p:attrNameLst>
                                      </p:cBhvr>
                                      <p:to>
                                        <p:strVal val="visible"/>
                                      </p:to>
                                    </p:set>
                                    <p:animEffect transition="in" filter="box(in)">
                                      <p:cBhvr>
                                        <p:cTn id="22" dur="500"/>
                                        <p:tgtEl>
                                          <p:spTgt spid="1761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76131">
                                            <p:txEl>
                                              <p:pRg st="4" end="4"/>
                                            </p:txEl>
                                          </p:spTgt>
                                        </p:tgtEl>
                                        <p:attrNameLst>
                                          <p:attrName>style.visibility</p:attrName>
                                        </p:attrNameLst>
                                      </p:cBhvr>
                                      <p:to>
                                        <p:strVal val="visible"/>
                                      </p:to>
                                    </p:set>
                                    <p:animEffect transition="in" filter="box(in)">
                                      <p:cBhvr>
                                        <p:cTn id="27" dur="500"/>
                                        <p:tgtEl>
                                          <p:spTgt spid="1761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6131">
                                            <p:txEl>
                                              <p:pRg st="5" end="5"/>
                                            </p:txEl>
                                          </p:spTgt>
                                        </p:tgtEl>
                                        <p:attrNameLst>
                                          <p:attrName>style.visibility</p:attrName>
                                        </p:attrNameLst>
                                      </p:cBhvr>
                                      <p:to>
                                        <p:strVal val="visible"/>
                                      </p:to>
                                    </p:set>
                                    <p:animEffect transition="in" filter="box(in)">
                                      <p:cBhvr>
                                        <p:cTn id="32" dur="500"/>
                                        <p:tgtEl>
                                          <p:spTgt spid="176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46022F6-902B-4AA6-A1F7-CD1D2C2E6600}"/>
              </a:ext>
            </a:extLst>
          </p:cNvPr>
          <p:cNvSpPr>
            <a:spLocks noGrp="1" noChangeArrowheads="1"/>
          </p:cNvSpPr>
          <p:nvPr>
            <p:ph type="title"/>
          </p:nvPr>
        </p:nvSpPr>
        <p:spPr/>
        <p:txBody>
          <a:bodyPr/>
          <a:lstStyle/>
          <a:p>
            <a:pPr eaLnBrk="1" hangingPunct="1"/>
            <a:r>
              <a:rPr lang="es-ES_tradnl" altLang="es-AR">
                <a:latin typeface="Verdana" panose="020B0604030504040204" pitchFamily="34" charset="0"/>
              </a:rPr>
              <a:t>Ley de Riesgos del Trabajo</a:t>
            </a:r>
            <a:endParaRPr lang="es-ES" altLang="es-AR">
              <a:latin typeface="Verdana" panose="020B0604030504040204" pitchFamily="34" charset="0"/>
            </a:endParaRPr>
          </a:p>
        </p:txBody>
      </p:sp>
      <p:sp>
        <p:nvSpPr>
          <p:cNvPr id="11267" name="Rectangle 3">
            <a:extLst>
              <a:ext uri="{FF2B5EF4-FFF2-40B4-BE49-F238E27FC236}">
                <a16:creationId xmlns:a16="http://schemas.microsoft.com/office/drawing/2014/main" id="{435077D9-E586-431F-A37F-DE7600DC266A}"/>
              </a:ext>
            </a:extLst>
          </p:cNvPr>
          <p:cNvSpPr>
            <a:spLocks noGrp="1" noChangeArrowheads="1"/>
          </p:cNvSpPr>
          <p:nvPr>
            <p:ph type="body" idx="1"/>
          </p:nvPr>
        </p:nvSpPr>
        <p:spPr/>
        <p:txBody>
          <a:bodyPr/>
          <a:lstStyle/>
          <a:p>
            <a:pPr eaLnBrk="1" hangingPunct="1">
              <a:lnSpc>
                <a:spcPct val="90000"/>
              </a:lnSpc>
            </a:pPr>
            <a:r>
              <a:rPr lang="es-ES_tradnl" altLang="es-AR" sz="2800">
                <a:latin typeface="Verdana" panose="020B0604030504040204" pitchFamily="34" charset="0"/>
              </a:rPr>
              <a:t>Principales características</a:t>
            </a:r>
          </a:p>
          <a:p>
            <a:pPr lvl="1" eaLnBrk="1" hangingPunct="1">
              <a:lnSpc>
                <a:spcPct val="90000"/>
              </a:lnSpc>
            </a:pPr>
            <a:r>
              <a:rPr lang="es-ES_tradnl" altLang="es-AR" sz="2400">
                <a:latin typeface="Verdana" panose="020B0604030504040204" pitchFamily="34" charset="0"/>
              </a:rPr>
              <a:t>Comienza en el año 1996 </a:t>
            </a:r>
          </a:p>
          <a:p>
            <a:pPr lvl="1" eaLnBrk="1" hangingPunct="1">
              <a:lnSpc>
                <a:spcPct val="90000"/>
              </a:lnSpc>
            </a:pPr>
            <a:r>
              <a:rPr lang="es-ES_tradnl" altLang="es-AR" sz="2400">
                <a:latin typeface="Verdana" panose="020B0604030504040204" pitchFamily="34" charset="0"/>
              </a:rPr>
              <a:t>Seguro privado obligatorio para las empresas</a:t>
            </a:r>
          </a:p>
          <a:p>
            <a:pPr lvl="1" eaLnBrk="1" hangingPunct="1">
              <a:lnSpc>
                <a:spcPct val="90000"/>
              </a:lnSpc>
            </a:pPr>
            <a:r>
              <a:rPr lang="es-ES_tradnl" altLang="es-AR" sz="2400">
                <a:latin typeface="Verdana" panose="020B0604030504040204" pitchFamily="34" charset="0"/>
              </a:rPr>
              <a:t>Sin costo alguno para el trabajador</a:t>
            </a:r>
          </a:p>
          <a:p>
            <a:pPr lvl="1" eaLnBrk="1" hangingPunct="1">
              <a:lnSpc>
                <a:spcPct val="90000"/>
              </a:lnSpc>
            </a:pPr>
            <a:r>
              <a:rPr lang="es-ES_tradnl" altLang="es-AR" sz="2400">
                <a:latin typeface="Verdana" panose="020B0604030504040204" pitchFamily="34" charset="0"/>
              </a:rPr>
              <a:t>Crea las Aseguradoras de Riesgos del Trabajo (ART)</a:t>
            </a:r>
          </a:p>
          <a:p>
            <a:pPr lvl="1" eaLnBrk="1" hangingPunct="1">
              <a:lnSpc>
                <a:spcPct val="90000"/>
              </a:lnSpc>
            </a:pPr>
            <a:r>
              <a:rPr lang="es-ES_tradnl" altLang="es-AR" sz="2400">
                <a:latin typeface="Verdana" panose="020B0604030504040204" pitchFamily="34" charset="0"/>
              </a:rPr>
              <a:t>Las ART´s no pueden rechazar riesgos</a:t>
            </a:r>
          </a:p>
          <a:p>
            <a:pPr lvl="1" eaLnBrk="1" hangingPunct="1">
              <a:lnSpc>
                <a:spcPct val="90000"/>
              </a:lnSpc>
            </a:pPr>
            <a:r>
              <a:rPr lang="es-ES_tradnl" altLang="es-AR" sz="2400">
                <a:latin typeface="Verdana" panose="020B0604030504040204" pitchFamily="34" charset="0"/>
              </a:rPr>
              <a:t>Categoriza a las empresas en 4 niveles de prevención</a:t>
            </a:r>
            <a:endParaRPr lang="es-ES" altLang="es-AR" sz="240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2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4"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a:extLst>
              <a:ext uri="{FF2B5EF4-FFF2-40B4-BE49-F238E27FC236}">
                <a16:creationId xmlns:a16="http://schemas.microsoft.com/office/drawing/2014/main" id="{AABABF63-86A9-4A54-B9AB-9B065953AF66}"/>
              </a:ext>
            </a:extLst>
          </p:cNvPr>
          <p:cNvSpPr>
            <a:spLocks noGrp="1" noChangeArrowheads="1"/>
          </p:cNvSpPr>
          <p:nvPr>
            <p:ph type="ctrTitle"/>
          </p:nvPr>
        </p:nvSpPr>
        <p:spPr/>
        <p:txBody>
          <a:bodyPr/>
          <a:lstStyle/>
          <a:p>
            <a:pPr eaLnBrk="1" hangingPunct="1"/>
            <a:r>
              <a:rPr lang="es-ES_tradnl" altLang="es-AR" sz="4000">
                <a:latin typeface="Verdana" panose="020B0604030504040204" pitchFamily="34" charset="0"/>
              </a:rPr>
              <a:t>Ley sobre Riesgos del Trabajo</a:t>
            </a:r>
            <a:endParaRPr lang="es-ES" altLang="es-AR" sz="4000">
              <a:latin typeface="Verdana" panose="020B0604030504040204" pitchFamily="34" charset="0"/>
            </a:endParaRPr>
          </a:p>
        </p:txBody>
      </p:sp>
      <p:sp>
        <p:nvSpPr>
          <p:cNvPr id="96259" name="Rectangle 5">
            <a:extLst>
              <a:ext uri="{FF2B5EF4-FFF2-40B4-BE49-F238E27FC236}">
                <a16:creationId xmlns:a16="http://schemas.microsoft.com/office/drawing/2014/main" id="{22B671A6-F47C-46EF-9C30-1D87596A03CE}"/>
              </a:ext>
            </a:extLst>
          </p:cNvPr>
          <p:cNvSpPr>
            <a:spLocks noGrp="1" noChangeArrowheads="1"/>
          </p:cNvSpPr>
          <p:nvPr>
            <p:ph type="subTitle" idx="1"/>
          </p:nvPr>
        </p:nvSpPr>
        <p:spPr/>
        <p:txBody>
          <a:bodyPr/>
          <a:lstStyle/>
          <a:p>
            <a:pPr eaLnBrk="1" hangingPunct="1"/>
            <a:r>
              <a:rPr lang="es-ES_tradnl" altLang="es-AR" i="1">
                <a:latin typeface="Verdana" panose="020B0604030504040204" pitchFamily="34" charset="0"/>
              </a:rPr>
              <a:t>9 – Posición de los Actores Sociales frente a una futura LRT</a:t>
            </a:r>
            <a:endParaRPr lang="es-ES" altLang="es-AR" i="1">
              <a:latin typeface="Verdana" panose="020B060403050404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FF506FE4-D2C5-4810-A635-74DF628E3AAC}"/>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Ley sobre Riesgos del Trabajo</a:t>
            </a:r>
            <a:endParaRPr lang="es-ES" altLang="es-AR" sz="4000">
              <a:latin typeface="Verdana" panose="020B0604030504040204" pitchFamily="34" charset="0"/>
            </a:endParaRPr>
          </a:p>
        </p:txBody>
      </p:sp>
      <p:sp>
        <p:nvSpPr>
          <p:cNvPr id="1000451" name="Rectangle 3">
            <a:extLst>
              <a:ext uri="{FF2B5EF4-FFF2-40B4-BE49-F238E27FC236}">
                <a16:creationId xmlns:a16="http://schemas.microsoft.com/office/drawing/2014/main" id="{27CAF130-C263-4E7F-939D-EF7DF8EDA744}"/>
              </a:ext>
            </a:extLst>
          </p:cNvPr>
          <p:cNvSpPr>
            <a:spLocks noGrp="1" noChangeArrowheads="1"/>
          </p:cNvSpPr>
          <p:nvPr>
            <p:ph type="body" idx="1"/>
          </p:nvPr>
        </p:nvSpPr>
        <p:spPr/>
        <p:txBody>
          <a:bodyPr/>
          <a:lstStyle/>
          <a:p>
            <a:pPr lvl="1" eaLnBrk="1" hangingPunct="1"/>
            <a:r>
              <a:rPr lang="es-ES" altLang="es-AR" sz="2400">
                <a:latin typeface="Verdana" panose="020B0604030504040204" pitchFamily="34" charset="0"/>
              </a:rPr>
              <a:t>Necesidad de conformar un nuevo listado de enfermedades para evitar juicios. "De esta forma se podría llegar a limitar bastante las demandas</a:t>
            </a:r>
            <a:r>
              <a:rPr lang="es-ES" altLang="es-AR"/>
              <a:t>”</a:t>
            </a:r>
          </a:p>
          <a:p>
            <a:pPr lvl="1" eaLnBrk="1" hangingPunct="1"/>
            <a:r>
              <a:rPr lang="es-ES" altLang="es-AR" sz="2400">
                <a:latin typeface="Verdana" panose="020B0604030504040204" pitchFamily="34" charset="0"/>
              </a:rPr>
              <a:t>Incrementar los topes indemnizatorios acorde con  la devaluación.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00451">
                                            <p:txEl>
                                              <p:pRg st="0" end="0"/>
                                            </p:txEl>
                                          </p:spTgt>
                                        </p:tgtEl>
                                        <p:attrNameLst>
                                          <p:attrName>style.visibility</p:attrName>
                                        </p:attrNameLst>
                                      </p:cBhvr>
                                      <p:to>
                                        <p:strVal val="visible"/>
                                      </p:to>
                                    </p:set>
                                    <p:animEffect transition="in" filter="wedge">
                                      <p:cBhvr>
                                        <p:cTn id="7" dur="2000"/>
                                        <p:tgtEl>
                                          <p:spTgt spid="1000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00451">
                                            <p:txEl>
                                              <p:pRg st="1" end="1"/>
                                            </p:txEl>
                                          </p:spTgt>
                                        </p:tgtEl>
                                        <p:attrNameLst>
                                          <p:attrName>style.visibility</p:attrName>
                                        </p:attrNameLst>
                                      </p:cBhvr>
                                      <p:to>
                                        <p:strVal val="visible"/>
                                      </p:to>
                                    </p:set>
                                    <p:animEffect transition="in" filter="wedge">
                                      <p:cBhvr>
                                        <p:cTn id="12" dur="2000"/>
                                        <p:tgtEl>
                                          <p:spTgt spid="10004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1"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C0A4A894-9B21-4AAD-8CB8-921A3DD4EAE5}"/>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Ley sobre Riesgos del Trabajo</a:t>
            </a:r>
            <a:endParaRPr lang="es-ES" altLang="es-AR" sz="4000">
              <a:latin typeface="Verdana" panose="020B0604030504040204" pitchFamily="34" charset="0"/>
            </a:endParaRPr>
          </a:p>
        </p:txBody>
      </p:sp>
      <p:sp>
        <p:nvSpPr>
          <p:cNvPr id="1001475" name="Rectangle 3">
            <a:extLst>
              <a:ext uri="{FF2B5EF4-FFF2-40B4-BE49-F238E27FC236}">
                <a16:creationId xmlns:a16="http://schemas.microsoft.com/office/drawing/2014/main" id="{BACE1B91-17CA-402D-8AFB-A95DF99C0272}"/>
              </a:ext>
            </a:extLst>
          </p:cNvPr>
          <p:cNvSpPr>
            <a:spLocks noGrp="1" noChangeArrowheads="1"/>
          </p:cNvSpPr>
          <p:nvPr>
            <p:ph type="body" idx="1"/>
          </p:nvPr>
        </p:nvSpPr>
        <p:spPr/>
        <p:txBody>
          <a:bodyPr/>
          <a:lstStyle/>
          <a:p>
            <a:pPr lvl="1" eaLnBrk="1" hangingPunct="1"/>
            <a:r>
              <a:rPr lang="es-ES" altLang="es-AR" sz="2400">
                <a:latin typeface="Verdana" panose="020B0604030504040204" pitchFamily="34" charset="0"/>
              </a:rPr>
              <a:t>Debe hacer hincapié en la prevención y quizás hasta incorporar una figura penal para castigar la falta de supervisión de condiciones de trabajo adecuadas</a:t>
            </a:r>
            <a:r>
              <a:rPr lang="es-ES" altLang="es-AR"/>
              <a:t> </a:t>
            </a:r>
          </a:p>
          <a:p>
            <a:pPr lvl="1" eaLnBrk="1" hangingPunct="1"/>
            <a:r>
              <a:rPr lang="es-ES" altLang="es-AR" sz="2400">
                <a:latin typeface="Verdana" panose="020B0604030504040204" pitchFamily="34" charset="0"/>
              </a:rPr>
              <a:t>Con buenas indemnizaciones, mayor prevención, menor labor de las comisiones médicas y haciendo asegurables todas las afecciones originadas en la relación del trabajo, no habrá más juicios</a:t>
            </a:r>
            <a:r>
              <a:rPr lang="es-ES" altLang="es-AR"/>
              <a:t> </a:t>
            </a:r>
          </a:p>
          <a:p>
            <a:pPr lvl="1" eaLnBrk="1" hangingPunct="1">
              <a:buFontTx/>
              <a:buNone/>
            </a:pPr>
            <a:endParaRPr lang="es-ES" altLang="es-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01475">
                                            <p:txEl>
                                              <p:pRg st="0" end="0"/>
                                            </p:txEl>
                                          </p:spTgt>
                                        </p:tgtEl>
                                        <p:attrNameLst>
                                          <p:attrName>style.visibility</p:attrName>
                                        </p:attrNameLst>
                                      </p:cBhvr>
                                      <p:to>
                                        <p:strVal val="visible"/>
                                      </p:to>
                                    </p:set>
                                    <p:anim calcmode="lin" valueType="num">
                                      <p:cBhvr>
                                        <p:cTn id="7" dur="500" fill="hold"/>
                                        <p:tgtEl>
                                          <p:spTgt spid="10014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0147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0147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00147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001475">
                                            <p:txEl>
                                              <p:pRg st="1" end="1"/>
                                            </p:txEl>
                                          </p:spTgt>
                                        </p:tgtEl>
                                        <p:attrNameLst>
                                          <p:attrName>style.visibility</p:attrName>
                                        </p:attrNameLst>
                                      </p:cBhvr>
                                      <p:to>
                                        <p:strVal val="visible"/>
                                      </p:to>
                                    </p:set>
                                    <p:anim calcmode="lin" valueType="num">
                                      <p:cBhvr>
                                        <p:cTn id="15" dur="500" fill="hold"/>
                                        <p:tgtEl>
                                          <p:spTgt spid="100147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001475">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001475">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10014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75"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6D3D0B12-28F2-4A09-8D17-32CB10101EB7}"/>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Ley sobre Riesgos del Trabajo</a:t>
            </a:r>
            <a:endParaRPr lang="es-ES" altLang="es-AR" sz="4000">
              <a:latin typeface="Verdana" panose="020B0604030504040204" pitchFamily="34" charset="0"/>
            </a:endParaRPr>
          </a:p>
        </p:txBody>
      </p:sp>
      <p:sp>
        <p:nvSpPr>
          <p:cNvPr id="1002499" name="Rectangle 3">
            <a:extLst>
              <a:ext uri="{FF2B5EF4-FFF2-40B4-BE49-F238E27FC236}">
                <a16:creationId xmlns:a16="http://schemas.microsoft.com/office/drawing/2014/main" id="{9EA4A45F-2F4E-4A69-9A6C-F298D3BBC44F}"/>
              </a:ext>
            </a:extLst>
          </p:cNvPr>
          <p:cNvSpPr>
            <a:spLocks noGrp="1" noChangeArrowheads="1"/>
          </p:cNvSpPr>
          <p:nvPr>
            <p:ph type="body" idx="1"/>
          </p:nvPr>
        </p:nvSpPr>
        <p:spPr/>
        <p:txBody>
          <a:bodyPr/>
          <a:lstStyle/>
          <a:p>
            <a:pPr lvl="1" eaLnBrk="1" hangingPunct="1"/>
            <a:r>
              <a:rPr lang="es-AR" altLang="es-AR" sz="2400">
                <a:latin typeface="Verdana" panose="020B0604030504040204" pitchFamily="34" charset="0"/>
              </a:rPr>
              <a:t>Una sociedad igualitaria </a:t>
            </a:r>
            <a:endParaRPr lang="es-ES" altLang="es-AR" sz="2400">
              <a:latin typeface="Verdana" panose="020B0604030504040204" pitchFamily="34" charset="0"/>
            </a:endParaRPr>
          </a:p>
          <a:p>
            <a:pPr lvl="1" eaLnBrk="1" hangingPunct="1"/>
            <a:r>
              <a:rPr lang="es-ES" altLang="es-AR" sz="2400">
                <a:latin typeface="Verdana" panose="020B0604030504040204" pitchFamily="34" charset="0"/>
              </a:rPr>
              <a:t>Principal problema que los actores sociales enfrentan en las reuniones que mantienen con los diferentes sectores: </a:t>
            </a:r>
          </a:p>
          <a:p>
            <a:pPr lvl="2" eaLnBrk="1" hangingPunct="1"/>
            <a:r>
              <a:rPr lang="es-ES" altLang="es-AR">
                <a:latin typeface="Verdana" panose="020B0604030504040204" pitchFamily="34" charset="0"/>
              </a:rPr>
              <a:t>Cómo compatibilizar un sistema de lucro – del que participan las aseguradoras - con otro de seguridad social,  esto porque “a mayor reparación menor sería la ganancia para las ART”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02499">
                                            <p:txEl>
                                              <p:pRg st="0" end="0"/>
                                            </p:txEl>
                                          </p:spTgt>
                                        </p:tgtEl>
                                        <p:attrNameLst>
                                          <p:attrName>style.visibility</p:attrName>
                                        </p:attrNameLst>
                                      </p:cBhvr>
                                      <p:to>
                                        <p:strVal val="visible"/>
                                      </p:to>
                                    </p:set>
                                    <p:anim calcmode="lin" valueType="num">
                                      <p:cBhvr>
                                        <p:cTn id="7" dur="500" fill="hold"/>
                                        <p:tgtEl>
                                          <p:spTgt spid="10024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02499">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02499">
                                            <p:txEl>
                                              <p:pRg st="1" end="1"/>
                                            </p:txEl>
                                          </p:spTgt>
                                        </p:tgtEl>
                                        <p:attrNameLst>
                                          <p:attrName>style.visibility</p:attrName>
                                        </p:attrNameLst>
                                      </p:cBhvr>
                                      <p:to>
                                        <p:strVal val="visible"/>
                                      </p:to>
                                    </p:set>
                                    <p:anim calcmode="lin" valueType="num">
                                      <p:cBhvr>
                                        <p:cTn id="11" dur="500" fill="hold"/>
                                        <p:tgtEl>
                                          <p:spTgt spid="1002499">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00249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002499">
                                            <p:txEl>
                                              <p:pRg st="2" end="2"/>
                                            </p:txEl>
                                          </p:spTgt>
                                        </p:tgtEl>
                                        <p:attrNameLst>
                                          <p:attrName>style.visibility</p:attrName>
                                        </p:attrNameLst>
                                      </p:cBhvr>
                                      <p:to>
                                        <p:strVal val="visible"/>
                                      </p:to>
                                    </p:set>
                                    <p:anim calcmode="lin" valueType="num">
                                      <p:cBhvr>
                                        <p:cTn id="17" dur="500" fill="hold"/>
                                        <p:tgtEl>
                                          <p:spTgt spid="100249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00249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499"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5911F734-4A25-4171-B506-3CD3F202D82B}"/>
              </a:ext>
            </a:extLst>
          </p:cNvPr>
          <p:cNvSpPr>
            <a:spLocks noGrp="1" noChangeArrowheads="1"/>
          </p:cNvSpPr>
          <p:nvPr>
            <p:ph type="title"/>
          </p:nvPr>
        </p:nvSpPr>
        <p:spPr/>
        <p:txBody>
          <a:bodyPr/>
          <a:lstStyle/>
          <a:p>
            <a:pPr eaLnBrk="1" hangingPunct="1"/>
            <a:r>
              <a:rPr lang="es-ES_tradnl" altLang="es-AR" sz="4000">
                <a:latin typeface="Verdana" panose="020B0604030504040204" pitchFamily="34" charset="0"/>
              </a:rPr>
              <a:t>Ley sobre Riesgos del Trabajo</a:t>
            </a:r>
            <a:endParaRPr lang="es-ES" altLang="es-AR" sz="4000">
              <a:latin typeface="Verdana" panose="020B0604030504040204" pitchFamily="34" charset="0"/>
            </a:endParaRPr>
          </a:p>
        </p:txBody>
      </p:sp>
      <p:sp>
        <p:nvSpPr>
          <p:cNvPr id="1004547" name="Rectangle 3">
            <a:extLst>
              <a:ext uri="{FF2B5EF4-FFF2-40B4-BE49-F238E27FC236}">
                <a16:creationId xmlns:a16="http://schemas.microsoft.com/office/drawing/2014/main" id="{2676F6CF-03FC-4EB4-820A-2AF7D211E1B2}"/>
              </a:ext>
            </a:extLst>
          </p:cNvPr>
          <p:cNvSpPr>
            <a:spLocks noGrp="1" noChangeArrowheads="1"/>
          </p:cNvSpPr>
          <p:nvPr>
            <p:ph type="body" idx="1"/>
          </p:nvPr>
        </p:nvSpPr>
        <p:spPr>
          <a:xfrm>
            <a:off x="611188" y="1844675"/>
            <a:ext cx="7772400" cy="4546600"/>
          </a:xfrm>
        </p:spPr>
        <p:txBody>
          <a:bodyPr/>
          <a:lstStyle/>
          <a:p>
            <a:pPr lvl="1" eaLnBrk="1" hangingPunct="1"/>
            <a:r>
              <a:rPr lang="es-ES" altLang="es-AR" sz="2400">
                <a:latin typeface="Verdana" panose="020B0604030504040204" pitchFamily="34" charset="0"/>
              </a:rPr>
              <a:t>Lo más importante es la prevención. La ley no debe hablar exclusivamente de reparación</a:t>
            </a:r>
            <a:r>
              <a:rPr lang="es-ES" altLang="es-AR" sz="2400"/>
              <a:t> </a:t>
            </a:r>
          </a:p>
          <a:p>
            <a:pPr lvl="1" eaLnBrk="1" hangingPunct="1"/>
            <a:r>
              <a:rPr lang="es-ES" altLang="es-AR" sz="2400">
                <a:latin typeface="Verdana" panose="020B0604030504040204" pitchFamily="34" charset="0"/>
              </a:rPr>
              <a:t>Hay consenso para actualizar los montos indemnizatorios y también que “todos estamos de acuerdo en que la nueva ley debe brindar certidumbre jurídica tanto al trabajador como al empleador</a:t>
            </a:r>
            <a:r>
              <a:rPr lang="es-ES" altLang="es-AR" sz="2400"/>
              <a:t> </a:t>
            </a:r>
          </a:p>
          <a:p>
            <a:pPr lvl="1" eaLnBrk="1" hangingPunct="1"/>
            <a:r>
              <a:rPr lang="es-ES" altLang="es-AR" sz="2400">
                <a:latin typeface="Verdana" panose="020B0604030504040204" pitchFamily="34" charset="0"/>
              </a:rPr>
              <a:t>La situación actual es la peor pero es una buena oportunidad “para que se sancione la nueva ley antes de fin de año” </a:t>
            </a:r>
            <a:endParaRPr lang="es-ES" altLang="es-AR" sz="200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04547">
                                            <p:txEl>
                                              <p:pRg st="0" end="0"/>
                                            </p:txEl>
                                          </p:spTgt>
                                        </p:tgtEl>
                                        <p:attrNameLst>
                                          <p:attrName>style.visibility</p:attrName>
                                        </p:attrNameLst>
                                      </p:cBhvr>
                                      <p:to>
                                        <p:strVal val="visible"/>
                                      </p:to>
                                    </p:set>
                                    <p:anim calcmode="lin" valueType="num">
                                      <p:cBhvr>
                                        <p:cTn id="7" dur="500" decel="50000" fill="hold">
                                          <p:stCondLst>
                                            <p:cond delay="0"/>
                                          </p:stCondLst>
                                        </p:cTn>
                                        <p:tgtEl>
                                          <p:spTgt spid="100454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0454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0454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00454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0454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0454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0454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0454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004547">
                                            <p:txEl>
                                              <p:pRg st="1" end="1"/>
                                            </p:txEl>
                                          </p:spTgt>
                                        </p:tgtEl>
                                        <p:attrNameLst>
                                          <p:attrName>style.visibility</p:attrName>
                                        </p:attrNameLst>
                                      </p:cBhvr>
                                      <p:to>
                                        <p:strVal val="visible"/>
                                      </p:to>
                                    </p:set>
                                    <p:anim calcmode="lin" valueType="num">
                                      <p:cBhvr>
                                        <p:cTn id="19" dur="500" decel="50000" fill="hold">
                                          <p:stCondLst>
                                            <p:cond delay="0"/>
                                          </p:stCondLst>
                                        </p:cTn>
                                        <p:tgtEl>
                                          <p:spTgt spid="1004547">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04547">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04547">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1004547">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04547">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04547">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04547">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04547">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004547">
                                            <p:txEl>
                                              <p:pRg st="2" end="2"/>
                                            </p:txEl>
                                          </p:spTgt>
                                        </p:tgtEl>
                                        <p:attrNameLst>
                                          <p:attrName>style.visibility</p:attrName>
                                        </p:attrNameLst>
                                      </p:cBhvr>
                                      <p:to>
                                        <p:strVal val="visible"/>
                                      </p:to>
                                    </p:set>
                                    <p:anim calcmode="lin" valueType="num">
                                      <p:cBhvr>
                                        <p:cTn id="31" dur="500" decel="50000" fill="hold">
                                          <p:stCondLst>
                                            <p:cond delay="0"/>
                                          </p:stCondLst>
                                        </p:cTn>
                                        <p:tgtEl>
                                          <p:spTgt spid="1004547">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04547">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04547">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1004547">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04547">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04547">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04547">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045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547" grpId="0" build="p"/>
    </p:bldLst>
  </p:timing>
</p:sld>
</file>

<file path=ppt/slides/slide9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5B28983-B283-45D8-A5A0-071C5A4FC53F}"/>
              </a:ext>
            </a:extLst>
          </p:cNvPr>
          <p:cNvSpPr>
            <a:spLocks noGrp="1" noChangeArrowheads="1"/>
          </p:cNvSpPr>
          <p:nvPr>
            <p:ph type="title"/>
          </p:nvPr>
        </p:nvSpPr>
        <p:spPr>
          <a:xfrm>
            <a:off x="755650" y="692150"/>
            <a:ext cx="7702550" cy="831850"/>
          </a:xfrm>
        </p:spPr>
        <p:txBody>
          <a:bodyPr/>
          <a:lstStyle/>
          <a:p>
            <a:pPr algn="ctr" eaLnBrk="1" hangingPunct="1"/>
            <a:r>
              <a:rPr lang="es-ES_tradnl" altLang="es-AR" sz="6000">
                <a:latin typeface="Verdana" panose="020B0604030504040204" pitchFamily="34" charset="0"/>
              </a:rPr>
              <a:t>MUCHAS GRACIAS</a:t>
            </a:r>
            <a:endParaRPr lang="es-ES" altLang="es-AR" sz="6000">
              <a:latin typeface="Verdana" panose="020B0604030504040204" pitchFamily="34" charset="0"/>
            </a:endParaRPr>
          </a:p>
        </p:txBody>
      </p:sp>
      <p:graphicFrame>
        <p:nvGraphicFramePr>
          <p:cNvPr id="808962" name="Object 2">
            <a:extLst>
              <a:ext uri="{FF2B5EF4-FFF2-40B4-BE49-F238E27FC236}">
                <a16:creationId xmlns:a16="http://schemas.microsoft.com/office/drawing/2014/main" id="{A7097071-3B08-4DC9-B849-C47C0FBE267E}"/>
              </a:ext>
            </a:extLst>
          </p:cNvPr>
          <p:cNvGraphicFramePr>
            <a:graphicFrameLocks noChangeAspect="1"/>
          </p:cNvGraphicFramePr>
          <p:nvPr/>
        </p:nvGraphicFramePr>
        <p:xfrm>
          <a:off x="2117725" y="3687763"/>
          <a:ext cx="3567113" cy="2682875"/>
        </p:xfrm>
        <a:graphic>
          <a:graphicData uri="http://schemas.openxmlformats.org/presentationml/2006/ole">
            <mc:AlternateContent xmlns:mc="http://schemas.openxmlformats.org/markup-compatibility/2006">
              <mc:Choice xmlns:v="urn:schemas-microsoft-com:vml" Requires="v">
                <p:oleObj spid="_x0000_s1025" name="Diapositiva" r:id="rId3" imgW="928242" imgH="696625" progId="PowerPoint.Slide.8">
                  <p:embed/>
                </p:oleObj>
              </mc:Choice>
              <mc:Fallback>
                <p:oleObj name="Diapositiva" r:id="rId3" imgW="928242" imgH="696625" progId="PowerPoint.Slide.8">
                  <p:embed/>
                  <p:pic>
                    <p:nvPicPr>
                      <p:cNvPr id="808962" name="Object 2">
                        <a:extLst>
                          <a:ext uri="{FF2B5EF4-FFF2-40B4-BE49-F238E27FC236}">
                            <a16:creationId xmlns:a16="http://schemas.microsoft.com/office/drawing/2014/main" id="{A7097071-3B08-4DC9-B849-C47C0FBE26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725" y="3687763"/>
                        <a:ext cx="3567113" cy="2682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1000" fill="hold"/>
                                        <p:tgtEl>
                                          <p:spTgt spid="44034"/>
                                        </p:tgtEl>
                                        <p:attrNameLst>
                                          <p:attrName>ppt_w</p:attrName>
                                        </p:attrNameLst>
                                      </p:cBhvr>
                                      <p:tavLst>
                                        <p:tav tm="0">
                                          <p:val>
                                            <p:fltVal val="0"/>
                                          </p:val>
                                        </p:tav>
                                        <p:tav tm="100000">
                                          <p:val>
                                            <p:strVal val="#ppt_w"/>
                                          </p:val>
                                        </p:tav>
                                      </p:tavLst>
                                    </p:anim>
                                    <p:anim calcmode="lin" valueType="num">
                                      <p:cBhvr>
                                        <p:cTn id="8" dur="1000" fill="hold"/>
                                        <p:tgtEl>
                                          <p:spTgt spid="44034"/>
                                        </p:tgtEl>
                                        <p:attrNameLst>
                                          <p:attrName>ppt_h</p:attrName>
                                        </p:attrNameLst>
                                      </p:cBhvr>
                                      <p:tavLst>
                                        <p:tav tm="0">
                                          <p:val>
                                            <p:fltVal val="0"/>
                                          </p:val>
                                        </p:tav>
                                        <p:tav tm="100000">
                                          <p:val>
                                            <p:strVal val="#ppt_h"/>
                                          </p:val>
                                        </p:tav>
                                      </p:tavLst>
                                    </p:anim>
                                    <p:anim calcmode="lin" valueType="num">
                                      <p:cBhvr>
                                        <p:cTn id="9" dur="1000" fill="hold"/>
                                        <p:tgtEl>
                                          <p:spTgt spid="440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034"/>
                                        </p:tgtEl>
                                        <p:attrNameLst>
                                          <p:attrName>ppt_y</p:attrName>
                                        </p:attrNameLst>
                                      </p:cBhvr>
                                      <p:tavLst>
                                        <p:tav tm="0" fmla="#ppt_y+(sin(-2*pi*(1-$))*-#ppt_x+cos(-2*pi*(1-$))*(1-#ppt_y))*(1-$)">
                                          <p:val>
                                            <p:fltVal val="0"/>
                                          </p:val>
                                        </p:tav>
                                        <p:tav tm="100000">
                                          <p:val>
                                            <p:fltVal val="1"/>
                                          </p:val>
                                        </p:tav>
                                      </p:tavLst>
                                    </p:anim>
                                  </p:childTnLst>
                                </p:cTn>
                              </p:par>
                              <p:par>
                                <p:cTn id="11" presetID="51" presetClass="entr" presetSubtype="0" fill="hold" nodeType="withEffect">
                                  <p:stCondLst>
                                    <p:cond delay="0"/>
                                  </p:stCondLst>
                                  <p:childTnLst>
                                    <p:set>
                                      <p:cBhvr>
                                        <p:cTn id="12" dur="1" fill="hold">
                                          <p:stCondLst>
                                            <p:cond delay="0"/>
                                          </p:stCondLst>
                                        </p:cTn>
                                        <p:tgtEl>
                                          <p:spTgt spid="808962"/>
                                        </p:tgtEl>
                                        <p:attrNameLst>
                                          <p:attrName>style.visibility</p:attrName>
                                        </p:attrNameLst>
                                      </p:cBhvr>
                                      <p:to>
                                        <p:strVal val="visible"/>
                                      </p:to>
                                    </p:set>
                                    <p:animEffect transition="in" filter="fade">
                                      <p:cBhvr>
                                        <p:cTn id="13" dur="385" decel="100000"/>
                                        <p:tgtEl>
                                          <p:spTgt spid="808962"/>
                                        </p:tgtEl>
                                      </p:cBhvr>
                                    </p:animEffect>
                                    <p:animScale>
                                      <p:cBhvr>
                                        <p:cTn id="14" dur="385" decel="100000"/>
                                        <p:tgtEl>
                                          <p:spTgt spid="808962"/>
                                        </p:tgtEl>
                                      </p:cBhvr>
                                      <p:from x="10000" y="10000"/>
                                      <p:to x="200000" y="450000"/>
                                    </p:animScale>
                                    <p:animScale>
                                      <p:cBhvr>
                                        <p:cTn id="15" dur="615" accel="100000" fill="hold">
                                          <p:stCondLst>
                                            <p:cond delay="385"/>
                                          </p:stCondLst>
                                        </p:cTn>
                                        <p:tgtEl>
                                          <p:spTgt spid="808962"/>
                                        </p:tgtEl>
                                      </p:cBhvr>
                                      <p:from x="200000" y="450000"/>
                                      <p:to x="100000" y="100000"/>
                                    </p:animScale>
                                    <p:set>
                                      <p:cBhvr>
                                        <p:cTn id="16" dur="385" fill="hold"/>
                                        <p:tgtEl>
                                          <p:spTgt spid="808962"/>
                                        </p:tgtEl>
                                        <p:attrNameLst>
                                          <p:attrName>ppt_x</p:attrName>
                                        </p:attrNameLst>
                                      </p:cBhvr>
                                      <p:to>
                                        <p:strVal val="(0.5)"/>
                                      </p:to>
                                    </p:set>
                                    <p:anim from="(0.5)" to="(#ppt_x)" calcmode="lin" valueType="num">
                                      <p:cBhvr>
                                        <p:cTn id="17" dur="615" accel="100000" fill="hold">
                                          <p:stCondLst>
                                            <p:cond delay="385"/>
                                          </p:stCondLst>
                                        </p:cTn>
                                        <p:tgtEl>
                                          <p:spTgt spid="808962"/>
                                        </p:tgtEl>
                                        <p:attrNameLst>
                                          <p:attrName>ppt_x</p:attrName>
                                        </p:attrNameLst>
                                      </p:cBhvr>
                                    </p:anim>
                                    <p:set>
                                      <p:cBhvr>
                                        <p:cTn id="18" dur="385" fill="hold"/>
                                        <p:tgtEl>
                                          <p:spTgt spid="808962"/>
                                        </p:tgtEl>
                                        <p:attrNameLst>
                                          <p:attrName>ppt_y</p:attrName>
                                        </p:attrNameLst>
                                      </p:cBhvr>
                                      <p:to>
                                        <p:strVal val="(#ppt_y+0.4)"/>
                                      </p:to>
                                    </p:set>
                                    <p:anim from="(#ppt_y+0.4)" to="(#ppt_y)" calcmode="lin" valueType="num">
                                      <p:cBhvr>
                                        <p:cTn id="19" dur="615" accel="100000" fill="hold">
                                          <p:stCondLst>
                                            <p:cond delay="385"/>
                                          </p:stCondLst>
                                        </p:cTn>
                                        <p:tgtEl>
                                          <p:spTgt spid="80896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theme/theme1.xml><?xml version="1.0" encoding="utf-8"?>
<a:theme xmlns:a="http://schemas.openxmlformats.org/drawingml/2006/main" name="Bola de fuego">
  <a:themeElements>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Bola de fueg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Tx/>
          <a:buFontTx/>
          <a:buChar char="•"/>
          <a:tabLst/>
          <a:defRPr kumimoji="0" lang="es-E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Tx/>
          <a:buFontTx/>
          <a:buChar char="•"/>
          <a:tabLst/>
          <a:defRPr kumimoji="0" lang="es-E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Bola de fuego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Bola de fuego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presentaciones\Bola de fuego.pot</Template>
  <TotalTime>9646</TotalTime>
  <Words>3752</Words>
  <Application>Microsoft Office PowerPoint</Application>
  <PresentationFormat>Presentación en pantalla (4:3)</PresentationFormat>
  <Paragraphs>468</Paragraphs>
  <Slides>95</Slides>
  <Notes>0</Notes>
  <HiddenSlides>0</HiddenSlides>
  <MMClips>0</MMClips>
  <ScaleCrop>false</ScaleCrop>
  <HeadingPairs>
    <vt:vector size="4" baseType="variant">
      <vt:variant>
        <vt:lpstr>Tema</vt:lpstr>
      </vt:variant>
      <vt:variant>
        <vt:i4>1</vt:i4>
      </vt:variant>
      <vt:variant>
        <vt:lpstr>Títulos de diapositiva</vt:lpstr>
      </vt:variant>
      <vt:variant>
        <vt:i4>95</vt:i4>
      </vt:variant>
    </vt:vector>
  </HeadingPairs>
  <TitlesOfParts>
    <vt:vector size="96" baseType="lpstr">
      <vt:lpstr>Bola de fuego</vt:lpstr>
      <vt:lpstr>Ley de Riesgo del Trabajo  Presente y Futuro</vt:lpstr>
      <vt:lpstr>La Salud y Seguridad en el Trabajo en Argentina</vt:lpstr>
      <vt:lpstr>Un Poco de Historia</vt:lpstr>
      <vt:lpstr>Años 1915 - 1970</vt:lpstr>
      <vt:lpstr>Un Poco de Historia</vt:lpstr>
      <vt:lpstr>Años 1970 - 1983</vt:lpstr>
      <vt:lpstr>Accidentes de Trabajo y Enfermedades Profesionales</vt:lpstr>
      <vt:lpstr>Ley de Riesgos del Trabajo</vt:lpstr>
      <vt:lpstr>Ley de Riesgos del Trabajo</vt:lpstr>
      <vt:lpstr>Ley de Riesgos del Trabajo</vt:lpstr>
      <vt:lpstr>Ley de Riesgos del Trabajo</vt:lpstr>
      <vt:lpstr>Ley de Riesgos del Trabajo</vt:lpstr>
      <vt:lpstr>Enfermedades Profesionales declaradas s/Total Siniestros (%)</vt:lpstr>
      <vt:lpstr>Accidentes de Trabajo y Enfermedades Profesionales</vt:lpstr>
      <vt:lpstr>Los Actores Sociales y sus características</vt:lpstr>
      <vt:lpstr>Los Actores Sociales y sus características</vt:lpstr>
      <vt:lpstr>Organismos de Control</vt:lpstr>
      <vt:lpstr>Organismo de Control</vt:lpstr>
      <vt:lpstr>Las Empresas</vt:lpstr>
      <vt:lpstr>Empresas</vt:lpstr>
      <vt:lpstr>Empresas</vt:lpstr>
      <vt:lpstr>Sindicatos</vt:lpstr>
      <vt:lpstr>Los Actores Sociales y sus características</vt:lpstr>
      <vt:lpstr>Sindicatos</vt:lpstr>
      <vt:lpstr>Aseguradoras de Riesgos del Trabajo (ART´s)</vt:lpstr>
      <vt:lpstr>Los Actores Sociales y sus características</vt:lpstr>
      <vt:lpstr>Aseguradoras de Riesgos del Trabajo</vt:lpstr>
      <vt:lpstr>El Trabajador</vt:lpstr>
      <vt:lpstr>Los Actores Sociales y sus características</vt:lpstr>
      <vt:lpstr>Accidentes de Trabajo y Enfermedades Profesionales</vt:lpstr>
      <vt:lpstr>Obligaciones y Derechos de las ART´s</vt:lpstr>
      <vt:lpstr>Obligaciones y Derechos de las ART´s</vt:lpstr>
      <vt:lpstr>Obligaciones y Derechos de las ART´s</vt:lpstr>
      <vt:lpstr>Obligaciones y Derechos de las ART´s</vt:lpstr>
      <vt:lpstr>Obligaciones y Derechos de las ART´s</vt:lpstr>
      <vt:lpstr>Obligaciones y Derechos de las ART´s</vt:lpstr>
      <vt:lpstr>Obligaciones y Derechos de los Empleadores</vt:lpstr>
      <vt:lpstr>Obligaciones y Derechos de los Empleadores</vt:lpstr>
      <vt:lpstr>Obligaciones y Derechos de los Empleadores</vt:lpstr>
      <vt:lpstr>Obligaciones y Derechos de los Trabajadores</vt:lpstr>
      <vt:lpstr>Obligaciones y Derechos de los Trabajadores</vt:lpstr>
      <vt:lpstr>Obligaciones y Derechos de los Trabajadores</vt:lpstr>
      <vt:lpstr>Accidentes de Trabajo y Enfermedades Profesionales</vt:lpstr>
      <vt:lpstr>Los Riesgos Laborales</vt:lpstr>
      <vt:lpstr>Enfermedades Profesionales</vt:lpstr>
      <vt:lpstr>Enfermedades Profesionales</vt:lpstr>
      <vt:lpstr>Enfermedades Profesionales</vt:lpstr>
      <vt:lpstr>Enfermedades Profesionales</vt:lpstr>
      <vt:lpstr>Enfermedades Profesionales</vt:lpstr>
      <vt:lpstr>Enfermedades Profesionales</vt:lpstr>
      <vt:lpstr>Los Accidentes de Trabajo</vt:lpstr>
      <vt:lpstr>Los Accidentes de Trabajo</vt:lpstr>
      <vt:lpstr>Los Accidentes de Trabajo</vt:lpstr>
      <vt:lpstr>Los Accidentes de Trabajo</vt:lpstr>
      <vt:lpstr>Los Riesgos Laborales</vt:lpstr>
      <vt:lpstr>Los Riesgos Laborales</vt:lpstr>
      <vt:lpstr>Riesgos Laborales</vt:lpstr>
      <vt:lpstr>Riesgos Laborales</vt:lpstr>
      <vt:lpstr>Riesgos Laborales</vt:lpstr>
      <vt:lpstr>Riesgos Laborales</vt:lpstr>
      <vt:lpstr>Riesgos Laborales</vt:lpstr>
      <vt:lpstr>Riesgos Laborales</vt:lpstr>
      <vt:lpstr>Riesgos Laborales</vt:lpstr>
      <vt:lpstr>Riesgos Laborales</vt:lpstr>
      <vt:lpstr>Riesgos Laborales</vt:lpstr>
      <vt:lpstr>Riesgos Laborales</vt:lpstr>
      <vt:lpstr>Riesgos Laborales</vt:lpstr>
      <vt:lpstr>Riesgos Laborales</vt:lpstr>
      <vt:lpstr>Riesgos Laborales</vt:lpstr>
      <vt:lpstr>Riesgos Laborales</vt:lpstr>
      <vt:lpstr>Riesgos Laborales</vt:lpstr>
      <vt:lpstr>Riesgos Laborales</vt:lpstr>
      <vt:lpstr>Riesgos Laborales</vt:lpstr>
      <vt:lpstr>Riesgos Laborales</vt:lpstr>
      <vt:lpstr>Riesgos Laborales</vt:lpstr>
      <vt:lpstr>Riesgos Laborales</vt:lpstr>
      <vt:lpstr>Accidentes de Trabajo y Enfermedades Profesionales</vt:lpstr>
      <vt:lpstr>Accidentes de Trabajo</vt:lpstr>
      <vt:lpstr>Accidentes de Trabajo</vt:lpstr>
      <vt:lpstr>Investigación de Accidentes de Trabajo</vt:lpstr>
      <vt:lpstr>Investigación de Accidentes de Trabajo</vt:lpstr>
      <vt:lpstr>Investigación de Accidentes de Trabajo</vt:lpstr>
      <vt:lpstr>Los Riesgos Laborales</vt:lpstr>
      <vt:lpstr>Los Equipos y Elementos de Protección Personal</vt:lpstr>
      <vt:lpstr>Los Equipos y Elementos de Protección Personal</vt:lpstr>
      <vt:lpstr>Los Equipos y Elementos de Protección Personal (EPP)</vt:lpstr>
      <vt:lpstr>Los Equipos y Elementos de Protección Personal (EPP)</vt:lpstr>
      <vt:lpstr>Los Equipos y Elementos de Protección Personal (EPP)</vt:lpstr>
      <vt:lpstr>Los Equipos y Elementos de Protección Personal (EPP)</vt:lpstr>
      <vt:lpstr>Ley sobre Riesgos del Trabajo</vt:lpstr>
      <vt:lpstr>Ley sobre Riesgos del Trabajo</vt:lpstr>
      <vt:lpstr>Ley sobre Riesgos del Trabajo</vt:lpstr>
      <vt:lpstr>Ley sobre Riesgos del Trabajo</vt:lpstr>
      <vt:lpstr>Ley sobre Riesgos del Trabajo</vt:lpstr>
      <vt:lpstr>MUCHAS GRACIAS</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Salud y Seguridad en el Trabajo en Argentina</dc:title>
  <dc:creator>User</dc:creator>
  <cp:lastModifiedBy>Mariano Argañaraz</cp:lastModifiedBy>
  <cp:revision>501</cp:revision>
  <dcterms:created xsi:type="dcterms:W3CDTF">2004-09-28T13:00:57Z</dcterms:created>
  <dcterms:modified xsi:type="dcterms:W3CDTF">2022-03-07T15:07:14Z</dcterms:modified>
</cp:coreProperties>
</file>