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87" r:id="rId5"/>
    <p:sldId id="288" r:id="rId6"/>
    <p:sldId id="311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304" r:id="rId17"/>
    <p:sldId id="305" r:id="rId18"/>
    <p:sldId id="306" r:id="rId19"/>
    <p:sldId id="307" r:id="rId20"/>
    <p:sldId id="308" r:id="rId21"/>
    <p:sldId id="309" r:id="rId22"/>
    <p:sldId id="31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634864-D1C8-4EDE-970D-EA31A954DDB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374460-A958-4AD4-9809-749C30099C77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4780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4864-D1C8-4EDE-970D-EA31A954DDB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460-A958-4AD4-9809-749C30099C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5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4864-D1C8-4EDE-970D-EA31A954DDB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460-A958-4AD4-9809-749C30099C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3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4864-D1C8-4EDE-970D-EA31A954DDB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460-A958-4AD4-9809-749C30099C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6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634864-D1C8-4EDE-970D-EA31A954DDB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374460-A958-4AD4-9809-749C30099C77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9987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4864-D1C8-4EDE-970D-EA31A954DDB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460-A958-4AD4-9809-749C30099C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8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4864-D1C8-4EDE-970D-EA31A954DDB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460-A958-4AD4-9809-749C30099C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9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4864-D1C8-4EDE-970D-EA31A954DDB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460-A958-4AD4-9809-749C30099C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0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4864-D1C8-4EDE-970D-EA31A954DDB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460-A958-4AD4-9809-749C30099C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5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634864-D1C8-4EDE-970D-EA31A954DDB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374460-A958-4AD4-9809-749C30099C7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421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634864-D1C8-4EDE-970D-EA31A954DDB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374460-A958-4AD4-9809-749C30099C7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296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5634864-D1C8-4EDE-970D-EA31A954DDB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4374460-A958-4AD4-9809-749C30099C7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282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4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FLEXIÓN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Ejercicios Resueltos – Primera Parte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7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1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6" y="736823"/>
            <a:ext cx="5076825" cy="8763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71600" y="1719632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(*) El momento estático de media sección del perfil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aparece indicado en la tabla de perfiles como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E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23" y="2195473"/>
            <a:ext cx="6381750" cy="63817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71600" y="3810438"/>
            <a:ext cx="2188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Tensiones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132" y="4512629"/>
            <a:ext cx="4924425" cy="20097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039" y="3053966"/>
            <a:ext cx="3219450" cy="35623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24431" y="4179770"/>
            <a:ext cx="174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Estado Tensional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9228906" y="3137377"/>
            <a:ext cx="171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Cubo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Elemental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1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1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89" y="706451"/>
            <a:ext cx="3952875" cy="33242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89" y="4030676"/>
            <a:ext cx="4152900" cy="27622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61250" y="7064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Las tensiones principales se pueden determinar analíticamente a través de las siguientes expresiones.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789" y="1415268"/>
            <a:ext cx="3562350" cy="876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139" y="1415268"/>
            <a:ext cx="3533775" cy="8858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789" y="2603909"/>
            <a:ext cx="2800350" cy="11144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237" y="2565808"/>
            <a:ext cx="2486025" cy="11906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0662" y="4098390"/>
            <a:ext cx="2695575" cy="9334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6237" y="4117440"/>
            <a:ext cx="2781300" cy="8953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5687" y="5394141"/>
            <a:ext cx="40386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</a:t>
            </a:r>
            <a:r>
              <a:rPr lang="es-ES" b="1" dirty="0"/>
              <a:t>2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371600" y="875253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Determinar la carga P a aplicar a la viga de hierro si la tensión admisible de ese material es: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43" y="1532226"/>
            <a:ext cx="2302293" cy="12802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3100114"/>
            <a:ext cx="5379982" cy="31482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311" y="1781608"/>
            <a:ext cx="4537246" cy="44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</a:t>
            </a:r>
            <a:r>
              <a:rPr lang="es-ES" b="1" dirty="0"/>
              <a:t>2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371600" y="889061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Cálculo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solicitaciones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220168"/>
            <a:ext cx="2876550" cy="2076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2896452"/>
            <a:ext cx="3714750" cy="18573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437" y="4944104"/>
            <a:ext cx="3686175" cy="1619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402" y="1498308"/>
            <a:ext cx="1085850" cy="6762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298" y="1521596"/>
            <a:ext cx="1038225" cy="6191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0552" y="2923309"/>
            <a:ext cx="971550" cy="6096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0789" y="2904259"/>
            <a:ext cx="1123950" cy="62865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371600" y="2364280"/>
            <a:ext cx="2584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relación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triángulos</a:t>
            </a:r>
            <a:endParaRPr lang="en-US" dirty="0"/>
          </a:p>
        </p:txBody>
      </p:sp>
      <p:sp>
        <p:nvSpPr>
          <p:cNvPr id="16" name="Rectángulo 15"/>
          <p:cNvSpPr/>
          <p:nvPr/>
        </p:nvSpPr>
        <p:spPr>
          <a:xfrm>
            <a:off x="1371600" y="3839499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Cálculo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552" y="4335307"/>
            <a:ext cx="762000" cy="3429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9252" y="4158151"/>
            <a:ext cx="3028950" cy="6477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2352" y="5134604"/>
            <a:ext cx="1866900" cy="6191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8136" y="5144129"/>
            <a:ext cx="3048000" cy="6096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6327" y="5886450"/>
            <a:ext cx="1819275" cy="97155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7245927" y="2431982"/>
            <a:ext cx="240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Diagramas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esfuerzos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</a:t>
            </a:r>
            <a:r>
              <a:rPr lang="es-ES" b="1" dirty="0"/>
              <a:t>2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371600" y="972188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Características geométricas de la sección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40928"/>
            <a:ext cx="4191000" cy="666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407086"/>
            <a:ext cx="6410325" cy="7334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447788"/>
            <a:ext cx="3943350" cy="19526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100" y="5635778"/>
            <a:ext cx="1752600" cy="9429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447788"/>
            <a:ext cx="4886325" cy="7048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4397364"/>
            <a:ext cx="2105025" cy="381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5023090"/>
            <a:ext cx="4848225" cy="6953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5963141"/>
            <a:ext cx="2124075" cy="3905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6275" y="524755"/>
            <a:ext cx="2657014" cy="26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</a:t>
            </a:r>
            <a:r>
              <a:rPr lang="es-ES" b="1" dirty="0"/>
              <a:t>2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371600" y="1304697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elige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740" y="1151225"/>
            <a:ext cx="2247900" cy="6762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398" y="2395374"/>
            <a:ext cx="2571750" cy="638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152" y="2384225"/>
            <a:ext cx="2390775" cy="6762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618" y="2446137"/>
            <a:ext cx="1533525" cy="5524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40" y="3460602"/>
            <a:ext cx="5518168" cy="25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71600" y="861490"/>
            <a:ext cx="960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Para la estructura de la figura se pide: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a) Dimensionarla con un P.N.I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b) En la sección más solicitada dibujar el diagrama de tensiones normales </a:t>
            </a:r>
            <a:r>
              <a:rPr lang="es-ES" dirty="0" smtClean="0">
                <a:latin typeface="GreekC" panose="00000400000000000000" pitchFamily="2" charset="0"/>
                <a:cs typeface="GreekC" panose="00000400000000000000" pitchFamily="2" charset="0"/>
              </a:rPr>
              <a:t>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</a:t>
            </a:r>
            <a:r>
              <a:rPr lang="es-ES" b="1" dirty="0" smtClean="0"/>
              <a:t>3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07189"/>
            <a:ext cx="1981200" cy="981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521" y="1784820"/>
            <a:ext cx="3836403" cy="23570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555" y="4204170"/>
            <a:ext cx="4492336" cy="25334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456" y="3202021"/>
            <a:ext cx="3257223" cy="3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3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</a:t>
            </a:r>
            <a:r>
              <a:rPr lang="es-ES" b="1" dirty="0" smtClean="0"/>
              <a:t>3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371600" y="1083025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D.C.L.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172717"/>
            <a:ext cx="5036126" cy="20768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09" y="2176895"/>
            <a:ext cx="4352925" cy="400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609" y="3018125"/>
            <a:ext cx="4333875" cy="4000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1" y="2385130"/>
            <a:ext cx="4881507" cy="44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</a:t>
            </a:r>
            <a:r>
              <a:rPr lang="es-ES" b="1" dirty="0" smtClean="0"/>
              <a:t>3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1371600" y="885384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plano de carga (contiene a P) no contiene a un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eje principal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la sección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Flexión oblicua.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71600" y="1375907"/>
            <a:ext cx="3659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Como N =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0 →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Flexión oblicua simple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63158" y="2739648"/>
            <a:ext cx="44096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Podemos aplicar el principio de superposición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efectos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resultando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dos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flexiones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rectas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surgen de proyectar el momento M sobre los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ejes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 e Y.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158" y="1559502"/>
            <a:ext cx="1781175" cy="371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683" y="2190475"/>
            <a:ext cx="1771650" cy="400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230" y="1745239"/>
            <a:ext cx="4676775" cy="49434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266" y="4673222"/>
            <a:ext cx="3781425" cy="70485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374194" y="5834318"/>
            <a:ext cx="509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(Fórmula de dos términos en flexión oblicua simple.)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</a:t>
            </a:r>
            <a:r>
              <a:rPr lang="es-ES" b="1" dirty="0" smtClean="0"/>
              <a:t>3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81532"/>
            <a:ext cx="3143250" cy="8096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342" y="1181532"/>
            <a:ext cx="2257425" cy="809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435866"/>
            <a:ext cx="3057525" cy="13906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342" y="2435866"/>
            <a:ext cx="3295650" cy="13430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4400550"/>
            <a:ext cx="3448050" cy="8001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9729" y="4543425"/>
            <a:ext cx="2428875" cy="5143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0412" y="5654884"/>
            <a:ext cx="57435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06443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1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1371600" y="780481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Dimensionar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siguiente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 un P.N.I.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 smtClean="0">
                <a:latin typeface="GreekC" panose="00000400000000000000" pitchFamily="2" charset="0"/>
                <a:cs typeface="GreekC" panose="00000400000000000000" pitchFamily="2" charset="0"/>
              </a:rPr>
              <a:t>s</a:t>
            </a:r>
            <a:r>
              <a:rPr lang="en-US" sz="105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1,40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t/cm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b) Para la sección m-m y la fibra </a:t>
            </a:r>
            <a:r>
              <a:rPr lang="es-E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0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= h/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hallar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tensiones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91103"/>
            <a:ext cx="6972300" cy="24288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787" y="1167240"/>
            <a:ext cx="3390900" cy="32766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71600" y="4286875"/>
            <a:ext cx="4321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Determinación del diagrama de cuerpo libre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787" y="4609222"/>
            <a:ext cx="66008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0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</a:t>
            </a:r>
            <a:r>
              <a:rPr lang="es-ES" b="1" dirty="0" smtClean="0"/>
              <a:t>3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371600" y="1484807"/>
            <a:ext cx="2763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tablas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adopto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P.N.I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220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242" y="1164648"/>
            <a:ext cx="3457575" cy="10096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76056" y="2602123"/>
            <a:ext cx="1377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Verificación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71764"/>
            <a:ext cx="4981575" cy="8953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3275229"/>
            <a:ext cx="5381625" cy="97155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260404" y="489524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Adopto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367" y="4846551"/>
            <a:ext cx="1666875" cy="4667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889" y="4675100"/>
            <a:ext cx="1381125" cy="80962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371600" y="5955090"/>
            <a:ext cx="38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sección mas solicitada es la del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E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máx</a:t>
            </a:r>
            <a:r>
              <a:rPr lang="es-ES" sz="10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</a:t>
            </a:r>
            <a:r>
              <a:rPr lang="es-ES" b="1" dirty="0" smtClean="0"/>
              <a:t>3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92" y="1110895"/>
            <a:ext cx="74485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7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</a:t>
            </a:r>
            <a:r>
              <a:rPr lang="es-ES" b="1" smtClean="0"/>
              <a:t>° </a:t>
            </a:r>
            <a:r>
              <a:rPr lang="es-ES" b="1" smtClean="0"/>
              <a:t>3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371600" y="1055477"/>
            <a:ext cx="960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Recordemos que tanto los diagramas de tensiones debidas a Mx, 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como el diagrama 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tensiones resultante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por comodidad los dibujamos rebatidos sobre el plano de la sección, pero todas estas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tensiones tienen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una dirección paralela al eje “z”.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71600" y="2297461"/>
            <a:ext cx="2540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Para ubicar el eje neutro: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04803" y="2666793"/>
            <a:ext cx="4192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- sabemos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que es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baricéntrico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(pasa por G)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04803" y="3130345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- que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 él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0   →    </a:t>
            </a:r>
            <a:r>
              <a:rPr lang="es-ES" dirty="0" smtClean="0">
                <a:latin typeface="GreekC" panose="00000400000000000000" pitchFamily="2" charset="0"/>
                <a:cs typeface="GreekC" panose="00000400000000000000" pitchFamily="2" charset="0"/>
              </a:rPr>
              <a:t>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803" y="3724111"/>
            <a:ext cx="1524000" cy="8191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783" y="3734501"/>
            <a:ext cx="3133725" cy="78105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371600" y="4861915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forma: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803" y="5313799"/>
            <a:ext cx="1800225" cy="762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736" y="5313799"/>
            <a:ext cx="3267075" cy="7810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519" y="5313799"/>
            <a:ext cx="25050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71600" y="1527605"/>
            <a:ext cx="346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Determinación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las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solicitaciones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71600" y="106443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1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56270"/>
            <a:ext cx="5334000" cy="2162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2732745"/>
            <a:ext cx="5600700" cy="23145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885" y="5161620"/>
            <a:ext cx="5600700" cy="134531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71600" y="2249112"/>
            <a:ext cx="2218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Trazado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diagramas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71600" y="4677988"/>
            <a:ext cx="2539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CASO DE FLEXIÓN PLANA</a:t>
            </a:r>
          </a:p>
          <a:p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(Flexión + Corte)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71600" y="930707"/>
            <a:ext cx="405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Dimensionamiento a flexión recta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71600" y="106443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1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1371600" y="1424648"/>
            <a:ext cx="960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Estamos en presencia de un sistema isostático donde el plano de momentos (plano YZ)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es perpendicular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 la sección transversal de la viga y contiene un eje principal de inercia de la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sección (eje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Y), por lo tanto, las solicitaciones que se producen son de flexión recta .Como no existe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esfuerzo normal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la flexión recta es simple. Las tensiones </a:t>
            </a:r>
            <a:r>
              <a:rPr lang="es-ES" dirty="0" smtClean="0">
                <a:latin typeface="GreekC" panose="00000400000000000000" pitchFamily="2" charset="0"/>
                <a:cs typeface="GreekC" panose="00000400000000000000" pitchFamily="2" charset="0"/>
              </a:rPr>
              <a:t>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son perpendiculares a la sección transversal,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es decir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que tiene la dirección del eje Z.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71600" y="3026585"/>
            <a:ext cx="960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Recordando que dimensionar una pieza consiste en determinar las dimensiones de la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sección necesarias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para que las tensiones de trabajo durante su vida útil sean menores que la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tensión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admisible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tenemos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230" y="4074524"/>
            <a:ext cx="5725322" cy="105020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71600" y="5249340"/>
            <a:ext cx="6774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GreekC" panose="00000400000000000000" pitchFamily="2" charset="0"/>
                <a:cs typeface="GreekC" panose="00000400000000000000" pitchFamily="2" charset="0"/>
              </a:rPr>
              <a:t>s</a:t>
            </a:r>
            <a:r>
              <a:rPr lang="es-ES" sz="105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máx</a:t>
            </a:r>
            <a:r>
              <a:rPr lang="es-ES" sz="1050" dirty="0">
                <a:latin typeface="Calibri" panose="020F0502020204030204" pitchFamily="34" charset="0"/>
                <a:cs typeface="Calibri" panose="020F0502020204030204" pitchFamily="34" charset="0"/>
              </a:rPr>
              <a:t>. viga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= Tensión máxima en la sección más solicitada de toda la viga.</a:t>
            </a:r>
          </a:p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Mf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50" dirty="0">
                <a:latin typeface="Calibri" panose="020F0502020204030204" pitchFamily="34" charset="0"/>
                <a:cs typeface="Calibri" panose="020F0502020204030204" pitchFamily="34" charset="0"/>
              </a:rPr>
              <a:t>máx.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= Momento flector máximo de toda la viga.</a:t>
            </a:r>
          </a:p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s-E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E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= Módulo resistente a flexión necesario.</a:t>
            </a:r>
          </a:p>
          <a:p>
            <a:r>
              <a:rPr lang="es-ES" dirty="0" err="1" smtClean="0">
                <a:latin typeface="GreekC" panose="00000400000000000000" pitchFamily="2" charset="0"/>
                <a:cs typeface="GreekC" panose="00000400000000000000" pitchFamily="2" charset="0"/>
              </a:rPr>
              <a:t>s</a:t>
            </a:r>
            <a:r>
              <a:rPr lang="es-ES" sz="105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</a:t>
            </a:r>
            <a:r>
              <a:rPr lang="es-E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= Tensión admisible del material.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106443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1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371600" y="806098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Con el valor del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s-E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se entra en la tabla de perfiles adoptando el que posea un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s-E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s-E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igual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próximo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mayor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necesario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5" y="1352609"/>
            <a:ext cx="5029200" cy="8572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71600" y="29672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Tablas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adoptamos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261230"/>
            <a:ext cx="1981200" cy="7905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891" y="3284620"/>
            <a:ext cx="1895475" cy="31337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966" y="2325920"/>
            <a:ext cx="35242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935" t="22064" r="27213" b="5398"/>
          <a:stretch/>
        </p:blipFill>
        <p:spPr>
          <a:xfrm>
            <a:off x="2493819" y="0"/>
            <a:ext cx="7878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70" y="2954728"/>
            <a:ext cx="9982200" cy="38100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106443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1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371600" y="906561"/>
            <a:ext cx="4089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Verificación de la condición de resistencia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41346"/>
            <a:ext cx="3533775" cy="8286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7" y="1379445"/>
            <a:ext cx="2295525" cy="752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024" y="1331821"/>
            <a:ext cx="1819275" cy="8382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258299" y="1566255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Buenas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Condiciones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43024" y="2308397"/>
            <a:ext cx="9629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Con las solicitaciones correspondientes a la sección m-m de la viga (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Mf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Q) procedemos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 determinar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diagramas de tensiones en la sección.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29240" y="3487654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Sección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m-m: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781" y="3223276"/>
            <a:ext cx="1981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106443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1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371600" y="944480"/>
            <a:ext cx="358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Diagrama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Tensiones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Normales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 smtClean="0">
                <a:latin typeface="GreekC" panose="00000400000000000000" pitchFamily="2" charset="0"/>
                <a:cs typeface="GreekC" panose="00000400000000000000" pitchFamily="2" charset="0"/>
              </a:rPr>
              <a:t>s</a:t>
            </a:r>
            <a:endParaRPr lang="en-US" b="1" u="sng" dirty="0"/>
          </a:p>
        </p:txBody>
      </p:sp>
      <p:sp>
        <p:nvSpPr>
          <p:cNvPr id="6" name="Rectángulo 5"/>
          <p:cNvSpPr/>
          <p:nvPr/>
        </p:nvSpPr>
        <p:spPr>
          <a:xfrm>
            <a:off x="1371600" y="1313812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Como es un diagrama de doble triángulo, para su representación sólo se necesita el valor de </a:t>
            </a:r>
            <a:r>
              <a:rPr lang="es-ES" dirty="0" smtClean="0">
                <a:latin typeface="GreekC" panose="00000400000000000000" pitchFamily="2" charset="0"/>
                <a:cs typeface="GreekC" panose="00000400000000000000" pitchFamily="2" charset="0"/>
              </a:rPr>
              <a:t>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 los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puntos extremos (1 y 4), siendo </a:t>
            </a:r>
            <a:r>
              <a:rPr lang="es-ES" dirty="0" smtClean="0">
                <a:latin typeface="GreekC" panose="00000400000000000000" pitchFamily="2" charset="0"/>
                <a:cs typeface="GreekC" panose="00000400000000000000" pitchFamily="2" charset="0"/>
              </a:rPr>
              <a:t>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=0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 el eje neutro (pto.5)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358" y="2345609"/>
            <a:ext cx="4933950" cy="7429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358" y="3994892"/>
            <a:ext cx="828675" cy="3619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358" y="5263175"/>
            <a:ext cx="5581650" cy="8667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42" y="2329475"/>
            <a:ext cx="55530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1600" y="37168"/>
            <a:ext cx="9601200" cy="699655"/>
          </a:xfrm>
        </p:spPr>
        <p:txBody>
          <a:bodyPr/>
          <a:lstStyle/>
          <a:p>
            <a:r>
              <a:rPr lang="es-ES" b="1" dirty="0" smtClean="0"/>
              <a:t>Ejercicio N° 1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5444836" y="271604"/>
            <a:ext cx="383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Diagrama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Tensiones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Tangenciales</a:t>
            </a:r>
            <a:r>
              <a:rPr lang="en-US" b="1" u="sng" dirty="0">
                <a:latin typeface="Times New Roman" panose="02020603050405020304" pitchFamily="18" charset="0"/>
              </a:rPr>
              <a:t> </a:t>
            </a:r>
            <a:r>
              <a:rPr lang="el-GR" b="1" u="sng" dirty="0" smtClean="0">
                <a:latin typeface="GreekC" panose="00000400000000000000" pitchFamily="2" charset="0"/>
                <a:cs typeface="GreekC" panose="00000400000000000000" pitchFamily="2" charset="0"/>
              </a:rPr>
              <a:t>τ</a:t>
            </a:r>
            <a:endParaRPr lang="en-US" b="1" u="sng" dirty="0"/>
          </a:p>
        </p:txBody>
      </p:sp>
      <p:sp>
        <p:nvSpPr>
          <p:cNvPr id="6" name="Rectángulo 5"/>
          <p:cNvSpPr/>
          <p:nvPr/>
        </p:nvSpPr>
        <p:spPr>
          <a:xfrm>
            <a:off x="1371600" y="665206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Según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Colignon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34538"/>
            <a:ext cx="1885950" cy="112395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665382" y="836376"/>
            <a:ext cx="7606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Q = Esfuerzo de corte de la sección que se analiza, 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considerando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su signo.</a:t>
            </a:r>
          </a:p>
          <a:p>
            <a:pPr algn="just"/>
            <a:r>
              <a:rPr lang="es-E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E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= Momento estático de la sección superior o inferior a la 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fibra  considerada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, respecto del eje neutro.</a:t>
            </a:r>
          </a:p>
          <a:p>
            <a:pPr algn="just"/>
            <a:r>
              <a:rPr lang="es-E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E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s-E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= Momento de inercia axial de toda la sección respecto del eje neutro.</a:t>
            </a:r>
          </a:p>
          <a:p>
            <a:pPr algn="just"/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b = Ancho de la fibra considerada.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62" y="2251121"/>
            <a:ext cx="2646654" cy="7834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110" y="2158488"/>
            <a:ext cx="7048500" cy="10858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564" y="4694953"/>
            <a:ext cx="1792919" cy="180340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3476" y="3749722"/>
            <a:ext cx="5068524" cy="310827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57" y="3298871"/>
            <a:ext cx="6877050" cy="11620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5382" y="5420442"/>
            <a:ext cx="13716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795</TotalTime>
  <Words>771</Words>
  <Application>Microsoft Office PowerPoint</Application>
  <PresentationFormat>Panorámica</PresentationFormat>
  <Paragraphs>80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Calibri</vt:lpstr>
      <vt:lpstr>Franklin Gothic Book</vt:lpstr>
      <vt:lpstr>GreekC</vt:lpstr>
      <vt:lpstr>Times New Roman</vt:lpstr>
      <vt:lpstr>Crop</vt:lpstr>
      <vt:lpstr>FLEXIÓN</vt:lpstr>
      <vt:lpstr>Ejercicio N° 1</vt:lpstr>
      <vt:lpstr>Ejercicio N° 1</vt:lpstr>
      <vt:lpstr>Ejercicio N° 1</vt:lpstr>
      <vt:lpstr>Ejercicio N° 1</vt:lpstr>
      <vt:lpstr>Presentación de PowerPoint</vt:lpstr>
      <vt:lpstr>Ejercicio N° 1</vt:lpstr>
      <vt:lpstr>Ejercicio N° 1</vt:lpstr>
      <vt:lpstr>Ejercicio N° 1</vt:lpstr>
      <vt:lpstr>Ejercicio N° 1</vt:lpstr>
      <vt:lpstr>Ejercicio N° 1</vt:lpstr>
      <vt:lpstr>Ejercicio N° 2</vt:lpstr>
      <vt:lpstr>Ejercicio N° 2</vt:lpstr>
      <vt:lpstr>Ejercicio N° 2</vt:lpstr>
      <vt:lpstr>Ejercicio N° 2</vt:lpstr>
      <vt:lpstr>Ejercicio N° 3</vt:lpstr>
      <vt:lpstr>Ejercicio N° 3</vt:lpstr>
      <vt:lpstr>Ejercicio N° 3</vt:lpstr>
      <vt:lpstr>Ejercicio N° 3</vt:lpstr>
      <vt:lpstr>Ejercicio N° 3</vt:lpstr>
      <vt:lpstr>Ejercicio N° 3</vt:lpstr>
      <vt:lpstr>Ejercicio N°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FLEXIÓN</dc:title>
  <dc:creator>Usuario de Windows</dc:creator>
  <cp:lastModifiedBy>Walter Adrian Longhi (prof.)</cp:lastModifiedBy>
  <cp:revision>76</cp:revision>
  <dcterms:created xsi:type="dcterms:W3CDTF">2020-11-08T11:37:24Z</dcterms:created>
  <dcterms:modified xsi:type="dcterms:W3CDTF">2022-11-23T00:02:18Z</dcterms:modified>
</cp:coreProperties>
</file>