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LQAnFEADl4&amp;t=41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tdq818TGD0&amp;t=78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44ABAB-498D-41B8-B02D-E841F915A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2186610"/>
            <a:ext cx="8825658" cy="1603512"/>
          </a:xfrm>
        </p:spPr>
        <p:txBody>
          <a:bodyPr/>
          <a:lstStyle/>
          <a:p>
            <a:pPr algn="ctr"/>
            <a:r>
              <a:rPr lang="es-MX" sz="4400" dirty="0"/>
              <a:t>LA FORMACIÓN DEL PENSAMIENTO SOCIOLÓGICO 1</a:t>
            </a:r>
            <a:endParaRPr lang="es-AR" sz="4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7E7CF0-8B64-451F-9986-DB25B52D7C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MX" dirty="0"/>
              <a:t>Robert Nisbet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05119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703FFB-E121-42CB-A82E-BA1C19BA5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7"/>
            <a:ext cx="9404723" cy="1600201"/>
          </a:xfrm>
        </p:spPr>
        <p:txBody>
          <a:bodyPr/>
          <a:lstStyle/>
          <a:p>
            <a:pPr algn="ctr"/>
            <a: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LAS DOS REVOLUCIONES</a:t>
            </a:r>
            <a:b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</a:b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Revolución industrial 1760/1840</a:t>
            </a:r>
            <a:b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</a:b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Reino Unido/expansión. </a:t>
            </a:r>
            <a:endParaRPr lang="es-AR" sz="4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6B4602-0D13-49EF-B50E-921C490E2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10" y="2052918"/>
            <a:ext cx="11463130" cy="463943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s-MX" dirty="0"/>
              <a:t>Efectos de la Revolución industrial sobre el pensamiento del S XIX.</a:t>
            </a:r>
          </a:p>
          <a:p>
            <a:pPr>
              <a:lnSpc>
                <a:spcPct val="150000"/>
              </a:lnSpc>
            </a:pPr>
            <a:r>
              <a:rPr lang="es-MX" dirty="0"/>
              <a:t>La situación de la clase trabajadora;</a:t>
            </a:r>
          </a:p>
          <a:p>
            <a:pPr>
              <a:lnSpc>
                <a:spcPct val="150000"/>
              </a:lnSpc>
            </a:pPr>
            <a:r>
              <a:rPr lang="es-MX" dirty="0"/>
              <a:t>La transformación de la propiedad;</a:t>
            </a:r>
          </a:p>
          <a:p>
            <a:pPr>
              <a:lnSpc>
                <a:spcPct val="150000"/>
              </a:lnSpc>
            </a:pPr>
            <a:r>
              <a:rPr lang="es-MX" dirty="0"/>
              <a:t>La ciudad industrial (urbanismo);</a:t>
            </a:r>
          </a:p>
          <a:p>
            <a:pPr>
              <a:lnSpc>
                <a:spcPct val="150000"/>
              </a:lnSpc>
            </a:pPr>
            <a:r>
              <a:rPr lang="es-MX" dirty="0"/>
              <a:t>La tecnología; </a:t>
            </a:r>
          </a:p>
          <a:p>
            <a:pPr>
              <a:lnSpc>
                <a:spcPct val="150000"/>
              </a:lnSpc>
            </a:pPr>
            <a:r>
              <a:rPr lang="es-MX" dirty="0"/>
              <a:t>El sistema fabril.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/>
              <a:t>Gran parte de la Sociología </a:t>
            </a:r>
            <a:r>
              <a:rPr lang="es-MX" dirty="0">
                <a:sym typeface="Wingdings" panose="05000000000000000000" pitchFamily="2" charset="2"/>
              </a:rPr>
              <a:t> como respuesta al reto de estas nuevas situaciones.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AR" dirty="0">
                <a:hlinkClick r:id="rId2"/>
              </a:rPr>
              <a:t>(162) La Revolución Industrial en 7 minutos - YouTube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55038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7CB4E4-8256-48F8-B5CE-E9EF5EF58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3600" dirty="0"/>
              <a:t>LAS DOS REVOLUCIONES</a:t>
            </a:r>
            <a:br>
              <a:rPr lang="es-MX" dirty="0"/>
            </a:br>
            <a:r>
              <a:rPr lang="es-MX" sz="3200" dirty="0"/>
              <a:t>Revolución Francesa 1789/1799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46A996-F567-47A3-95CA-BE6C27325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" y="2052918"/>
            <a:ext cx="11847443" cy="457316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s-MX" dirty="0"/>
              <a:t>Gran revolución ideológica de la historia de occidente.</a:t>
            </a:r>
          </a:p>
          <a:p>
            <a:pPr>
              <a:lnSpc>
                <a:spcPct val="150000"/>
              </a:lnSpc>
            </a:pPr>
            <a:r>
              <a:rPr lang="es-MX" dirty="0"/>
              <a:t>Declaración de los Derechos del Hombre;</a:t>
            </a:r>
          </a:p>
          <a:p>
            <a:pPr>
              <a:lnSpc>
                <a:spcPct val="150000"/>
              </a:lnSpc>
            </a:pPr>
            <a:r>
              <a:rPr lang="es-MX" dirty="0"/>
              <a:t>Constitución de un nuevo orden social.</a:t>
            </a:r>
          </a:p>
          <a:p>
            <a:pPr>
              <a:lnSpc>
                <a:spcPct val="150000"/>
              </a:lnSpc>
            </a:pPr>
            <a:r>
              <a:rPr lang="es-MX" dirty="0"/>
              <a:t>Tradición vs. razón y la ley; </a:t>
            </a:r>
          </a:p>
          <a:p>
            <a:pPr>
              <a:lnSpc>
                <a:spcPct val="150000"/>
              </a:lnSpc>
            </a:pPr>
            <a:r>
              <a:rPr lang="es-MX" dirty="0"/>
              <a:t>Religión vs. Estado;</a:t>
            </a:r>
          </a:p>
          <a:p>
            <a:pPr>
              <a:lnSpc>
                <a:spcPct val="150000"/>
              </a:lnSpc>
            </a:pPr>
            <a:r>
              <a:rPr lang="es-MX" dirty="0"/>
              <a:t>La relación de las clases sociales;</a:t>
            </a:r>
          </a:p>
          <a:p>
            <a:pPr>
              <a:lnSpc>
                <a:spcPct val="150000"/>
              </a:lnSpc>
            </a:pPr>
            <a:r>
              <a:rPr lang="es-MX" dirty="0"/>
              <a:t>La administración publica;</a:t>
            </a:r>
          </a:p>
          <a:p>
            <a:pPr>
              <a:lnSpc>
                <a:spcPct val="150000"/>
              </a:lnSpc>
            </a:pPr>
            <a:r>
              <a:rPr lang="es-MX" dirty="0"/>
              <a:t>El nacionalismo; igualitarismo.</a:t>
            </a:r>
          </a:p>
          <a:p>
            <a:pPr>
              <a:lnSpc>
                <a:spcPct val="150000"/>
              </a:lnSpc>
            </a:pPr>
            <a:r>
              <a:rPr lang="es-MX" dirty="0"/>
              <a:t>Todas estas ideas van dando lugar a la Democracia.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550800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903195-80B0-4B0F-A3C9-0251A8955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7479" y="2093844"/>
            <a:ext cx="8946541" cy="1524000"/>
          </a:xfrm>
        </p:spPr>
        <p:txBody>
          <a:bodyPr/>
          <a:lstStyle/>
          <a:p>
            <a:pPr marL="0" indent="0">
              <a:buNone/>
            </a:pPr>
            <a:endParaRPr lang="es-AR" dirty="0">
              <a:hlinkClick r:id="rId2"/>
            </a:endParaRPr>
          </a:p>
          <a:p>
            <a:r>
              <a:rPr lang="es-AR" dirty="0">
                <a:hlinkClick r:id="rId2"/>
              </a:rPr>
              <a:t>(162) La Revolución francesa en 14 minutos - YouTube</a:t>
            </a:r>
            <a:endParaRPr lang="es-AR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1C734E8F-8075-4214-9E7E-1EB75A7E8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922" y="452439"/>
            <a:ext cx="8946541" cy="1217336"/>
          </a:xfrm>
        </p:spPr>
        <p:txBody>
          <a:bodyPr/>
          <a:lstStyle/>
          <a:p>
            <a:pPr algn="ctr"/>
            <a:r>
              <a:rPr lang="es-MX" sz="3600" dirty="0"/>
              <a:t>LAS DOS REVOLUCIONES</a:t>
            </a:r>
            <a:br>
              <a:rPr lang="es-MX" dirty="0"/>
            </a:br>
            <a:r>
              <a:rPr lang="es-MX" sz="3200" dirty="0"/>
              <a:t>Revolución Francesa 1789/1799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16317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103FCB-1CEE-4BCC-B45F-5B6FD6B13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571F81-1E05-419C-89AE-20700E459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0301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47A1C9-CE1D-47CD-8F6F-DFB5C1D82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/>
              <a:t>IDEAS Y ELEMENTOS DE LA SOCIOLOGÍA </a:t>
            </a:r>
            <a:endParaRPr lang="es-AR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A2B5C2-B6AF-4FED-B250-26707AE18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62" y="2052918"/>
            <a:ext cx="11516138" cy="466593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dirty="0"/>
              <a:t>Historia del pensamiento: 1- los propios pensadores; 2- escuelas, sistemas o ismos (idealismo, utilitarismo, etc.), 3- ideas.</a:t>
            </a:r>
          </a:p>
          <a:p>
            <a:pPr>
              <a:lnSpc>
                <a:spcPct val="150000"/>
              </a:lnSpc>
            </a:pPr>
            <a:r>
              <a:rPr lang="es-MX" dirty="0"/>
              <a:t>Cada postura tiene sus ventajas y desventajas.</a:t>
            </a:r>
          </a:p>
          <a:p>
            <a:pPr>
              <a:lnSpc>
                <a:spcPct val="150000"/>
              </a:lnSpc>
            </a:pPr>
            <a:r>
              <a:rPr lang="es-MX" dirty="0"/>
              <a:t>Criterios para la elección de ideas-elementos de una disciplina: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/>
              <a:t>1- Generalidad;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/>
              <a:t>2- Continuidad;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/>
              <a:t>3- Distintivas;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/>
              <a:t>4- Ideas reales.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503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A7187B-F8EF-4EAC-B5B0-EF56EE500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/>
              <a:t>IDEAS Y ELEMENTOS DE LA SOCIOLOGÍA </a:t>
            </a:r>
            <a:endParaRPr lang="es-AR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CEE766-81D8-4D18-964D-2E6B9E07A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2" y="2052918"/>
            <a:ext cx="10946295" cy="465268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MX" dirty="0"/>
              <a:t>IDEA </a:t>
            </a:r>
            <a:r>
              <a:rPr lang="es-MX" dirty="0">
                <a:sym typeface="Wingdings" panose="05000000000000000000" pitchFamily="2" charset="2"/>
              </a:rPr>
              <a:t> perspectiva, marco de referencia, una categoría.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>
                <a:sym typeface="Wingdings" panose="05000000000000000000" pitchFamily="2" charset="2"/>
              </a:rPr>
              <a:t>Las que distinguen a la SOCIOLOGÍA: </a:t>
            </a:r>
          </a:p>
          <a:p>
            <a:pPr marL="0" indent="0">
              <a:lnSpc>
                <a:spcPct val="150000"/>
              </a:lnSpc>
              <a:buNone/>
            </a:pPr>
            <a:endParaRPr lang="es-MX" dirty="0">
              <a:sym typeface="Wingdings" panose="05000000000000000000" pitchFamily="2" charset="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s-MX" dirty="0">
                <a:sym typeface="Wingdings" panose="05000000000000000000" pitchFamily="2" charset="2"/>
              </a:rPr>
              <a:t>1- Comunidad;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>
                <a:sym typeface="Wingdings" panose="05000000000000000000" pitchFamily="2" charset="2"/>
              </a:rPr>
              <a:t>2- Autoridad;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>
                <a:sym typeface="Wingdings" panose="05000000000000000000" pitchFamily="2" charset="2"/>
              </a:rPr>
              <a:t>3- Estatus;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>
                <a:sym typeface="Wingdings" panose="05000000000000000000" pitchFamily="2" charset="2"/>
              </a:rPr>
              <a:t>4- Lo sagrado;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>
                <a:sym typeface="Wingdings" panose="05000000000000000000" pitchFamily="2" charset="2"/>
              </a:rPr>
              <a:t>5- Alienación.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>
                <a:sym typeface="Wingdings" panose="05000000000000000000" pitchFamily="2" charset="2"/>
              </a:rPr>
              <a:t>Cada idea tiene su antítesis.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9812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885FFC-B724-489D-8C21-8688F6033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/>
              <a:t>IDEAS Y ELEMENTOS DE LA SOCIOLOGÍA </a:t>
            </a:r>
            <a:endParaRPr lang="es-AR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B80498-A9EC-4848-A4EA-CDB206FCC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08" y="2052918"/>
            <a:ext cx="11542644" cy="463943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MX" dirty="0"/>
              <a:t>Estas ideas (S. XIX) </a:t>
            </a:r>
            <a:r>
              <a:rPr lang="es-MX" dirty="0">
                <a:sym typeface="Wingdings" panose="05000000000000000000" pitchFamily="2" charset="2"/>
              </a:rPr>
              <a:t> surgen como una reacción al pensamiento europeo de la época  racionalismo individualista S. XVII y XVIII. (no desaparece)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>
                <a:sym typeface="Wingdings" panose="05000000000000000000" pitchFamily="2" charset="2"/>
              </a:rPr>
              <a:t>Reorientación del pensamiento social importante para el advenimiento de la sociología.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>
                <a:sym typeface="Wingdings" panose="05000000000000000000" pitchFamily="2" charset="2"/>
              </a:rPr>
              <a:t>Sociólogos de la época  Comte, Tocqueville, Weber, Durkheim.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>
                <a:sym typeface="Wingdings" panose="05000000000000000000" pitchFamily="2" charset="2"/>
              </a:rPr>
              <a:t>3 grandes ideologías de la época (S. XIX y </a:t>
            </a:r>
            <a:r>
              <a:rPr lang="es-MX" dirty="0" err="1">
                <a:sym typeface="Wingdings" panose="05000000000000000000" pitchFamily="2" charset="2"/>
              </a:rPr>
              <a:t>co</a:t>
            </a:r>
            <a:r>
              <a:rPr lang="es-MX" dirty="0">
                <a:sym typeface="Wingdings" panose="05000000000000000000" pitchFamily="2" charset="2"/>
              </a:rPr>
              <a:t>. XX):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>
                <a:sym typeface="Wingdings" panose="05000000000000000000" pitchFamily="2" charset="2"/>
              </a:rPr>
              <a:t>1- Liberalismo;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>
                <a:sym typeface="Wingdings" panose="05000000000000000000" pitchFamily="2" charset="2"/>
              </a:rPr>
              <a:t>2- Radicalismo;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>
                <a:sym typeface="Wingdings" panose="05000000000000000000" pitchFamily="2" charset="2"/>
              </a:rPr>
              <a:t>3- Conservadorismo.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30873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9CE13E-AADF-4CB0-9B69-E24EE156C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IDEAS Y ELEMENTOS DE LA SOCIOLOGÍA 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166F9A-07F2-4A3B-AE2B-46C404497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09" y="2052918"/>
            <a:ext cx="11118573" cy="419548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MX" dirty="0"/>
              <a:t>1- Liberalismo: devoción por el individuo</a:t>
            </a:r>
            <a:r>
              <a:rPr lang="es-MX" dirty="0">
                <a:sym typeface="Wingdings" panose="05000000000000000000" pitchFamily="2" charset="2"/>
              </a:rPr>
              <a:t> sus derechos civiles, políticos y sociales. Autonomía individual.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>
                <a:sym typeface="Wingdings" panose="05000000000000000000" pitchFamily="2" charset="2"/>
              </a:rPr>
              <a:t>Diferencias entre liberales. Diferentes formas entre las épocas.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>
                <a:sym typeface="Wingdings" panose="05000000000000000000" pitchFamily="2" charset="2"/>
              </a:rPr>
              <a:t>En común: aceptación de la estructura fundamental del estado y la economía.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>
                <a:sym typeface="Wingdings" panose="05000000000000000000" pitchFamily="2" charset="2"/>
              </a:rPr>
              <a:t>El progreso: emancipación de la mente humana de lazos tradicionales y religiosos.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>
                <a:sym typeface="Wingdings" panose="05000000000000000000" pitchFamily="2" charset="2"/>
              </a:rPr>
              <a:t>Libertad individual- no autoridad social.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>
                <a:sym typeface="Wingdings" panose="05000000000000000000" pitchFamily="2" charset="2"/>
              </a:rPr>
              <a:t>Ethos: emancipación individual.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05859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5E5AE3-EEF8-4D8B-9CE8-C78FBD90C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IDEAS Y ELEMENTOS DE LA SOCIOLOGÍA 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C553EC-9419-43F5-AF4F-979C05138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5" y="2052918"/>
            <a:ext cx="10972799" cy="419548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MX" dirty="0"/>
              <a:t>2- Radicalismo: uso ilimitado del poder político, en pro de la rehabilitación del hombre y las instituciones.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/>
              <a:t>Ideas predominantes: Poder y Fe en la RAZÓN.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/>
              <a:t>Rebelión: fuerza política de la sociedad (no religión)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/>
              <a:t>Poder: al servicio de la liberación racionalista y humanitaria del hombre de las desigualdades.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/>
              <a:t>Ethos: expansión del poder político.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385449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996F2-850B-4542-ADA8-10EC170D4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IDEAS Y ELEMENTOS DE LA SOCIOLOGÍA 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14E375-4E0D-4D14-AAE4-4578EEEB7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96" y="1749288"/>
            <a:ext cx="10972800" cy="465599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s-MX" dirty="0"/>
              <a:t>3- Conservadorismo: defensa de la tradición social. Insistencia en valores de la comunidad, el parentesco, jerarquía, autoridad, religión.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/>
              <a:t>-Caos social: poder absoluto.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/>
              <a:t>-Individuo arrancado de sus valores por las dos ideologías anteriores.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MX" dirty="0"/>
              <a:t>-Orden natural: legado por la historia, revelado por la razón </a:t>
            </a:r>
            <a:r>
              <a:rPr lang="es-MX" dirty="0">
                <a:sym typeface="Wingdings" panose="05000000000000000000" pitchFamily="2" charset="2"/>
              </a:rPr>
              <a:t> ataque a la sociedad tradicional. </a:t>
            </a:r>
            <a:r>
              <a:rPr lang="es-MX" dirty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AR" dirty="0"/>
              <a:t>-Contra la revolución.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AR" dirty="0"/>
              <a:t>Ethos: tradición medieval.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AR" dirty="0"/>
              <a:t>Medievalismo y sociología</a:t>
            </a:r>
            <a:r>
              <a:rPr lang="es-AR" dirty="0">
                <a:sym typeface="Wingdings" panose="05000000000000000000" pitchFamily="2" charset="2"/>
              </a:rPr>
              <a:t> intima relación.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61457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DB9E48-AA1E-4993-B412-0305FB9FB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IDEAS Y ELEMENTOS DE LA SOCIOLOGÍA 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BFDAC7-8100-411B-B5B4-F7C2FF801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1" y="2052918"/>
            <a:ext cx="10698729" cy="452016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MX" dirty="0"/>
              <a:t>Conservadores: Le Play. Tocqueville</a:t>
            </a:r>
          </a:p>
          <a:p>
            <a:pPr>
              <a:lnSpc>
                <a:spcPct val="150000"/>
              </a:lnSpc>
            </a:pPr>
            <a:r>
              <a:rPr lang="es-MX" dirty="0"/>
              <a:t>Radicalistas: Marx, Comte </a:t>
            </a:r>
          </a:p>
          <a:p>
            <a:pPr>
              <a:lnSpc>
                <a:spcPct val="150000"/>
              </a:lnSpc>
            </a:pPr>
            <a:r>
              <a:rPr lang="es-MX" dirty="0"/>
              <a:t>Liberales: Spencer. Comte. Tocqueville. Simmel, Weber, Durkheim (mas adelante, entran en conflicto)</a:t>
            </a:r>
          </a:p>
          <a:p>
            <a:pPr>
              <a:lnSpc>
                <a:spcPct val="150000"/>
              </a:lnSpc>
            </a:pPr>
            <a:endParaRPr lang="es-MX" dirty="0"/>
          </a:p>
          <a:p>
            <a:pPr marL="0" indent="0">
              <a:lnSpc>
                <a:spcPct val="150000"/>
              </a:lnSpc>
              <a:buNone/>
            </a:pPr>
            <a:r>
              <a:rPr lang="es-MX" dirty="0"/>
              <a:t>“Los elementos intelectuales de la sociología son producto de la refracción de las mismas fuerzas y tensiones que delinearon el liberalismo, el conservadorismo y el radicalismo modernos”.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46535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AD532E-0871-4F69-A2E3-1E3B2B08C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3600" dirty="0"/>
              <a:t>LAS DOS REVOLUCIONES</a:t>
            </a:r>
            <a:endParaRPr lang="es-AR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B17A51-D447-4492-AD92-D76A79937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62" y="2052918"/>
            <a:ext cx="11370364" cy="454666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MX" dirty="0"/>
              <a:t>Colapso del viejo orden de Europa (parentesco, clase social, tierra, religión, comunidad local, monarquía) S. XIX</a:t>
            </a:r>
          </a:p>
          <a:p>
            <a:pPr>
              <a:lnSpc>
                <a:spcPct val="150000"/>
              </a:lnSpc>
            </a:pPr>
            <a:r>
              <a:rPr lang="es-MX" dirty="0"/>
              <a:t>Nueva era: perspectivas filosóficas y científicas nuevas </a:t>
            </a:r>
            <a:r>
              <a:rPr lang="es-MX" dirty="0">
                <a:sym typeface="Wingdings" panose="05000000000000000000" pitchFamily="2" charset="2"/>
              </a:rPr>
              <a:t> índole de la comunidad, localización del poder, estratificación de la riqueza, privilegios, rol del individuo en la sociedad de masas, la dirección de la sociedad occidental, entre otros temas.</a:t>
            </a:r>
          </a:p>
          <a:p>
            <a:pPr>
              <a:lnSpc>
                <a:spcPct val="150000"/>
              </a:lnSpc>
            </a:pPr>
            <a:r>
              <a:rPr lang="es-MX" dirty="0">
                <a:sym typeface="Wingdings" panose="05000000000000000000" pitchFamily="2" charset="2"/>
              </a:rPr>
              <a:t>Dos fuerzas monumentales para estos temas: Revolución industrial y Revolución Francesa.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44793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255</TotalTime>
  <Words>751</Words>
  <Application>Microsoft Office PowerPoint</Application>
  <PresentationFormat>Panorámica</PresentationFormat>
  <Paragraphs>81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Ion</vt:lpstr>
      <vt:lpstr>LA FORMACIÓN DEL PENSAMIENTO SOCIOLÓGICO 1</vt:lpstr>
      <vt:lpstr>IDEAS Y ELEMENTOS DE LA SOCIOLOGÍA </vt:lpstr>
      <vt:lpstr>IDEAS Y ELEMENTOS DE LA SOCIOLOGÍA </vt:lpstr>
      <vt:lpstr>IDEAS Y ELEMENTOS DE LA SOCIOLOGÍA </vt:lpstr>
      <vt:lpstr>IDEAS Y ELEMENTOS DE LA SOCIOLOGÍA </vt:lpstr>
      <vt:lpstr>IDEAS Y ELEMENTOS DE LA SOCIOLOGÍA </vt:lpstr>
      <vt:lpstr>IDEAS Y ELEMENTOS DE LA SOCIOLOGÍA </vt:lpstr>
      <vt:lpstr>IDEAS Y ELEMENTOS DE LA SOCIOLOGÍA </vt:lpstr>
      <vt:lpstr>LAS DOS REVOLUCIONES</vt:lpstr>
      <vt:lpstr>LAS DOS REVOLUCIONES Revolución industrial 1760/1840 Reino Unido/expansión. </vt:lpstr>
      <vt:lpstr>LAS DOS REVOLUCIONES Revolución Francesa 1789/1799</vt:lpstr>
      <vt:lpstr>LAS DOS REVOLUCIONES Revolución Francesa 1789/1799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FORMACIÓN DEL PENSAMIENTO SOCIOLÓGICO 1</dc:title>
  <dc:creator>Usuario</dc:creator>
  <cp:lastModifiedBy>Usuario</cp:lastModifiedBy>
  <cp:revision>3</cp:revision>
  <dcterms:created xsi:type="dcterms:W3CDTF">2023-03-20T13:59:02Z</dcterms:created>
  <dcterms:modified xsi:type="dcterms:W3CDTF">2023-03-27T16:29:26Z</dcterms:modified>
</cp:coreProperties>
</file>