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4" r:id="rId18"/>
    <p:sldId id="275" r:id="rId19"/>
    <p:sldId id="276" r:id="rId20"/>
    <p:sldId id="272" r:id="rId21"/>
    <p:sldId id="273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9A9A-B4B0-4B32-B8CD-2E25E95134C4}" type="datetimeFigureOut">
              <a:rPr lang="en-US" dirty="0"/>
              <a:t>4/24/2023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18A9-B687-4302-9395-2322403C6656}" type="datetimeFigureOut">
              <a:rPr lang="en-US" dirty="0"/>
              <a:t>4/24/2023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A684-0CB7-41E9-A4DF-5D1C2CA5BF6F}" type="datetimeFigureOut">
              <a:rPr lang="en-US" dirty="0"/>
              <a:t>4/24/2023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D7C35-9E19-4518-A4B2-3B09CD8CC756}" type="datetimeFigureOut">
              <a:rPr lang="en-US" dirty="0"/>
              <a:t>4/24/2023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96DA8-8897-4DDF-BFB6-5D83863C837A}" type="datetimeFigureOut">
              <a:rPr lang="en-US" dirty="0"/>
              <a:t>4/24/2023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BA708-C5F0-412D-90E2-1919F0D196AE}" type="datetimeFigureOut">
              <a:rPr lang="en-US" dirty="0"/>
              <a:t>4/24/2023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F8FA-EF43-4642-9368-3F4E33039BD9}" type="datetimeFigureOut">
              <a:rPr lang="en-US" dirty="0"/>
              <a:t>4/24/2023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E721-B01C-4D5D-A3CA-2E5518383F10}" type="datetimeFigureOut">
              <a:rPr lang="en-US" dirty="0"/>
              <a:t>4/24/2023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513FEF9-69D0-4F8C-A336-59491FBEDC47}" type="datetimeFigureOut">
              <a:rPr lang="en-US" dirty="0"/>
              <a:t>4/24/2023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21DC-8981-44E6-BC8C-2BA8F673FFBB}" type="datetimeFigureOut">
              <a:rPr lang="en-US" dirty="0"/>
              <a:t>4/24/2023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C5D3-0140-4E75-8D7F-C0623D06DFD7}" type="datetimeFigureOut">
              <a:rPr lang="en-US" dirty="0"/>
              <a:t>4/24/2023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66F9-5B40-48E0-8DFD-99EF944CDD22}" type="datetimeFigureOut">
              <a:rPr lang="en-US" dirty="0"/>
              <a:t>4/24/2023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8D6B-2C72-4E21-9893-A649C6E2A47D}" type="datetimeFigureOut">
              <a:rPr lang="en-US" dirty="0"/>
              <a:t>4/24/2023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11C9-A66C-49F0-970E-F7B68D9109A0}" type="datetimeFigureOut">
              <a:rPr lang="en-US" dirty="0"/>
              <a:t>4/24/2023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AE78-96A2-4A23-B183-3B6DB4374FE7}" type="datetimeFigureOut">
              <a:rPr lang="en-US" dirty="0"/>
              <a:t>4/24/2023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E0757-B101-4811-9189-10EB2F458E2D}" type="datetimeFigureOut">
              <a:rPr lang="en-US" dirty="0"/>
              <a:t>4/24/2023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C078-589F-40E3-816C-EE21D62B5BBA}" type="datetimeFigureOut">
              <a:rPr lang="en-US" dirty="0"/>
              <a:t>4/24/2023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04436-CA73-4D53-89B4-2A5C7347BF2F}" type="datetimeFigureOut">
              <a:rPr lang="en-US" dirty="0"/>
              <a:t>4/24/2023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B8FEB9-6749-49FE-B4E0-22819CE32C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19269" y="2733709"/>
            <a:ext cx="9104243" cy="1373070"/>
          </a:xfrm>
        </p:spPr>
        <p:txBody>
          <a:bodyPr/>
          <a:lstStyle/>
          <a:p>
            <a:r>
              <a:rPr lang="es-MX" sz="4000" dirty="0"/>
              <a:t>LAS PERSONAS Y LAS ORGANIZACIONES</a:t>
            </a:r>
            <a:endParaRPr lang="es-AR" sz="40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6EC8E47-56A1-47A3-BD0B-729ACE5E9C6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/>
              <a:t>Adalberto Chiavenato</a:t>
            </a:r>
            <a:endParaRPr lang="es-AR" dirty="0"/>
          </a:p>
          <a:p>
            <a:r>
              <a:rPr lang="es-AR" dirty="0"/>
              <a:t>Robbins y </a:t>
            </a:r>
            <a:r>
              <a:rPr lang="es-AR" dirty="0" err="1"/>
              <a:t>Judge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432723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BCFBFE-E202-4061-9D14-400326AE8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95130"/>
            <a:ext cx="9613861" cy="728870"/>
          </a:xfrm>
        </p:spPr>
        <p:txBody>
          <a:bodyPr/>
          <a:lstStyle/>
          <a:p>
            <a:r>
              <a:rPr lang="es-MX" dirty="0"/>
              <a:t>TEORÍAS DE LA MOTIVACIÓN 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A02EBBE-5222-4DBD-A55D-79177E4ECB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5" y="2014330"/>
            <a:ext cx="11688416" cy="4585253"/>
          </a:xfrm>
        </p:spPr>
        <p:txBody>
          <a:bodyPr>
            <a:normAutofit lnSpcReduction="10000"/>
          </a:bodyPr>
          <a:lstStyle/>
          <a:p>
            <a:pPr>
              <a:lnSpc>
                <a:spcPct val="170000"/>
              </a:lnSpc>
            </a:pPr>
            <a:r>
              <a:rPr lang="es-MX" sz="1600" dirty="0"/>
              <a:t>Base: necesidades elementales, primarias (fisiológicas, seguridad)</a:t>
            </a:r>
          </a:p>
          <a:p>
            <a:pPr>
              <a:lnSpc>
                <a:spcPct val="170000"/>
              </a:lnSpc>
            </a:pPr>
            <a:r>
              <a:rPr lang="es-MX" sz="1600" dirty="0"/>
              <a:t>Cima: necesidades abstractas, secundarias (sociales, autoestima, autorrealización)</a:t>
            </a:r>
          </a:p>
          <a:p>
            <a:pPr>
              <a:lnSpc>
                <a:spcPct val="170000"/>
              </a:lnSpc>
            </a:pPr>
            <a:r>
              <a:rPr lang="es-AR" sz="1600" dirty="0"/>
              <a:t>Pirámide.</a:t>
            </a:r>
          </a:p>
          <a:p>
            <a:pPr>
              <a:lnSpc>
                <a:spcPct val="170000"/>
              </a:lnSpc>
            </a:pPr>
            <a:r>
              <a:rPr lang="es-AR" sz="1600" dirty="0"/>
              <a:t>Aspectos importantes: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s-AR" sz="1600" dirty="0"/>
              <a:t>-Solo necesidades insatisfechas motivan el comportamiento;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s-AR" sz="1600" dirty="0"/>
              <a:t>-Nacemos con necesidades fisiológicas innatas o hereditarias.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s-AR" sz="1600" dirty="0"/>
              <a:t>-Aprendizaje de nuevos patrones de necesidades.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s-AR" sz="1600" dirty="0"/>
              <a:t>-Control de las n. básicas</a:t>
            </a:r>
            <a:r>
              <a:rPr lang="es-AR" sz="1600" dirty="0">
                <a:sym typeface="Wingdings" panose="05000000000000000000" pitchFamily="2" charset="2"/>
              </a:rPr>
              <a:t> aparecen n. mas elevadas.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s-AR" sz="1600" dirty="0">
                <a:sym typeface="Wingdings" panose="05000000000000000000" pitchFamily="2" charset="2"/>
              </a:rPr>
              <a:t>-No se satisfacen las mas altas antes. </a:t>
            </a:r>
            <a:endParaRPr lang="es-AR" sz="1600" dirty="0"/>
          </a:p>
        </p:txBody>
      </p:sp>
    </p:spTree>
    <p:extLst>
      <p:ext uri="{BB962C8B-B14F-4D97-AF65-F5344CB8AC3E}">
        <p14:creationId xmlns:p14="http://schemas.microsoft.com/office/powerpoint/2010/main" val="35871368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B9AC8B-6C0B-4C93-ADE2-5AF262873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TEORÍAS DE LA MOTIVACIÓN 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79EEA64-02AD-4879-82CE-9B78C14B1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3" y="2014330"/>
            <a:ext cx="11343860" cy="469126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60000"/>
              </a:lnSpc>
            </a:pPr>
            <a:r>
              <a:rPr lang="es-MX" dirty="0"/>
              <a:t>TEORÍA DE HERZBERG.</a:t>
            </a:r>
          </a:p>
          <a:p>
            <a:pPr>
              <a:lnSpc>
                <a:spcPct val="160000"/>
              </a:lnSpc>
            </a:pPr>
            <a:r>
              <a:rPr lang="es-AR" dirty="0"/>
              <a:t>Enfoque orientado hacia el exterior. </a:t>
            </a:r>
          </a:p>
          <a:p>
            <a:pPr>
              <a:lnSpc>
                <a:spcPct val="160000"/>
              </a:lnSpc>
            </a:pPr>
            <a:r>
              <a:rPr lang="es-AR" dirty="0"/>
              <a:t>La motivación depende de dos factores: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s-AR" dirty="0"/>
              <a:t>1- Factores higiénicos</a:t>
            </a:r>
            <a:r>
              <a:rPr lang="es-AR" dirty="0">
                <a:sym typeface="Wingdings" panose="05000000000000000000" pitchFamily="2" charset="2"/>
              </a:rPr>
              <a:t> condiciones físicas y ambientales de trabajo; factores que las empresas utilizan par lograr motivación en sus empleados. 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s-AR" dirty="0">
                <a:sym typeface="Wingdings" panose="05000000000000000000" pitchFamily="2" charset="2"/>
              </a:rPr>
              <a:t>Poseen capacidad limitada para influir en el comportamiento (solo se evita la insatisfacción). 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s-AR" dirty="0">
                <a:sym typeface="Wingdings" panose="05000000000000000000" pitchFamily="2" charset="2"/>
              </a:rPr>
              <a:t>Factores influyentes (precarios o no)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2281602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4BA9E7-95DF-4367-8060-0834E8838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TEORÍAS DE LA MOTIVACIÓN 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AE7DA4D-530E-4D71-89AA-18329CC285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027" y="2336873"/>
            <a:ext cx="11622156" cy="3599316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s-MX" dirty="0"/>
              <a:t>2- Factores motivacionales: tareas y deberes relacionadas con el cargo.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MX" dirty="0"/>
              <a:t>Efecto de satisfacción duradera y aumento de productividad;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MX" dirty="0"/>
              <a:t>Sentimientos de realización, crecimiento y reconocimiento profesional;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MX" dirty="0"/>
              <a:t>Factores óptimos</a:t>
            </a:r>
            <a:r>
              <a:rPr lang="es-MX" dirty="0">
                <a:sym typeface="Wingdings" panose="05000000000000000000" pitchFamily="2" charset="2"/>
              </a:rPr>
              <a:t> elevan la satisfacción.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4646240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573808-C56D-4E22-8232-F03E1A948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TEORÍAS DE LA MOTIVACIÓN 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52F296F-21A8-4D57-ACC3-3A0FCAC52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557" y="2336873"/>
            <a:ext cx="11436626" cy="359931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s-MX" dirty="0"/>
              <a:t>Satisfacción del cargo </a:t>
            </a:r>
            <a:r>
              <a:rPr lang="es-MX" dirty="0">
                <a:sym typeface="Wingdings" panose="05000000000000000000" pitchFamily="2" charset="2"/>
              </a:rPr>
              <a:t> función del contenido  factores motivadores.</a:t>
            </a:r>
          </a:p>
          <a:p>
            <a:pPr>
              <a:lnSpc>
                <a:spcPct val="150000"/>
              </a:lnSpc>
            </a:pPr>
            <a:r>
              <a:rPr lang="es-MX" dirty="0">
                <a:sym typeface="Wingdings" panose="05000000000000000000" pitchFamily="2" charset="2"/>
              </a:rPr>
              <a:t>Insatisfacción  ambiente, supervisión, contexto factores higiénicos.</a:t>
            </a:r>
          </a:p>
          <a:p>
            <a:pPr>
              <a:lnSpc>
                <a:spcPct val="150000"/>
              </a:lnSpc>
            </a:pPr>
            <a:r>
              <a:rPr lang="es-MX" dirty="0">
                <a:sym typeface="Wingdings" panose="05000000000000000000" pitchFamily="2" charset="2"/>
              </a:rPr>
              <a:t>Factores satisfactorios desligados de los insatisfactorios. </a:t>
            </a:r>
          </a:p>
          <a:p>
            <a:endParaRPr lang="es-MX" dirty="0">
              <a:sym typeface="Wingdings" panose="05000000000000000000" pitchFamily="2" charset="2"/>
            </a:endParaRP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1580645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C88DB9-9930-4FA8-B4EA-48D78DB82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TEORÍAS MOTIVACIONALES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25EF07C-2B8B-478B-8053-2FC0ED0268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4" y="2336873"/>
            <a:ext cx="11913703" cy="414344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MX" dirty="0"/>
              <a:t>MODELO SITUACIONAL DE MOTIVACIÓN DE </a:t>
            </a:r>
            <a:r>
              <a:rPr lang="es-MX" dirty="0" err="1"/>
              <a:t>VROOM</a:t>
            </a:r>
            <a:r>
              <a:rPr lang="es-MX" dirty="0"/>
              <a:t>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MX" dirty="0"/>
              <a:t>Rechazo de nociones preconcebidas.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MX" dirty="0"/>
              <a:t>Motivación para producir</a:t>
            </a:r>
            <a:r>
              <a:rPr lang="es-MX" dirty="0">
                <a:sym typeface="Wingdings" panose="05000000000000000000" pitchFamily="2" charset="2"/>
              </a:rPr>
              <a:t> en cada individuo influyen 3 factores: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MX" dirty="0">
                <a:sym typeface="Wingdings" panose="05000000000000000000" pitchFamily="2" charset="2"/>
              </a:rPr>
              <a:t>1- Objetivos individuales;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MX" dirty="0">
                <a:sym typeface="Wingdings" panose="05000000000000000000" pitchFamily="2" charset="2"/>
              </a:rPr>
              <a:t>2- Relación entre productividad y logro de objetivos;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MX" dirty="0">
                <a:sym typeface="Wingdings" panose="05000000000000000000" pitchFamily="2" charset="2"/>
              </a:rPr>
              <a:t>3- Capacidad para influir en su productividad;</a:t>
            </a:r>
          </a:p>
          <a:p>
            <a:pPr marL="0" indent="0">
              <a:buNone/>
            </a:pPr>
            <a:endParaRPr lang="es-MX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0990120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32B497-1803-46F8-AE64-2C26EA988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TEORÍAS MOTIVACIONALES 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E896D83-C55A-4965-8F0D-C5AFF839E9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035" y="2080591"/>
            <a:ext cx="11781182" cy="467801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60000"/>
              </a:lnSpc>
            </a:pPr>
            <a:r>
              <a:rPr lang="es-MX" dirty="0"/>
              <a:t>TEORÍA DE LA EXPECTATIVA: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s-AR" dirty="0" err="1"/>
              <a:t>Lawler</a:t>
            </a:r>
            <a:r>
              <a:rPr lang="es-AR" dirty="0"/>
              <a:t> III: dinero como motivador de desempeño y otros comportamientos. </a:t>
            </a:r>
          </a:p>
          <a:p>
            <a:pPr>
              <a:lnSpc>
                <a:spcPct val="160000"/>
              </a:lnSpc>
              <a:buFontTx/>
              <a:buChar char="-"/>
            </a:pPr>
            <a:r>
              <a:rPr lang="es-AR" dirty="0"/>
              <a:t>Escasa motivación del dinero es por empleo incorrecto de el;</a:t>
            </a:r>
          </a:p>
          <a:p>
            <a:pPr>
              <a:lnSpc>
                <a:spcPct val="160000"/>
              </a:lnSpc>
              <a:buFontTx/>
              <a:buChar char="-"/>
            </a:pPr>
            <a:r>
              <a:rPr lang="es-AR" dirty="0"/>
              <a:t>Incoherencia entre dinero y desempeño en organizaciones:</a:t>
            </a:r>
          </a:p>
          <a:p>
            <a:pPr>
              <a:lnSpc>
                <a:spcPct val="160000"/>
              </a:lnSpc>
              <a:buFontTx/>
              <a:buChar char="-"/>
            </a:pPr>
            <a:r>
              <a:rPr lang="es-AR" dirty="0"/>
              <a:t>Por el largo periodo entre el desempeño y el incentivo;</a:t>
            </a:r>
          </a:p>
          <a:p>
            <a:pPr>
              <a:lnSpc>
                <a:spcPct val="160000"/>
              </a:lnSpc>
              <a:buFontTx/>
              <a:buChar char="-"/>
            </a:pPr>
            <a:r>
              <a:rPr lang="es-AR" dirty="0"/>
              <a:t>Evaluaciones de desempeño no producen distinciones salariales (para no comparar), salarios promedios.</a:t>
            </a:r>
          </a:p>
          <a:p>
            <a:pPr>
              <a:lnSpc>
                <a:spcPct val="160000"/>
              </a:lnSpc>
              <a:buFontTx/>
              <a:buChar char="-"/>
            </a:pPr>
            <a:r>
              <a:rPr lang="es-AR" dirty="0"/>
              <a:t>Políticas salariales ligadas a políticas gubernamentales o convenciones laborales. </a:t>
            </a:r>
          </a:p>
          <a:p>
            <a:pPr>
              <a:buFontTx/>
              <a:buChar char="-"/>
            </a:pPr>
            <a:endParaRPr lang="es-AR" dirty="0"/>
          </a:p>
          <a:p>
            <a:pPr>
              <a:buFontTx/>
              <a:buChar char="-"/>
            </a:pPr>
            <a:endParaRPr lang="es-AR" dirty="0"/>
          </a:p>
          <a:p>
            <a:pPr>
              <a:buFontTx/>
              <a:buChar char="-"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6138274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9D562E-712B-4814-9DBF-338830BBA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TEORÍAS DE LA MOTIVACIÓN 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1643FA3-A116-468D-9FC9-DCDD18FA91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272" y="2257359"/>
            <a:ext cx="11924728" cy="3599316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s-MX" dirty="0"/>
              <a:t>-Prejuicios hacia el dinero;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AR" dirty="0"/>
              <a:t>2 fundamentos de </a:t>
            </a:r>
            <a:r>
              <a:rPr lang="es-AR" dirty="0" err="1"/>
              <a:t>Lawler</a:t>
            </a:r>
            <a:r>
              <a:rPr lang="es-AR" dirty="0"/>
              <a:t>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AR" dirty="0"/>
              <a:t>1- Personas desean ganar dinero </a:t>
            </a:r>
            <a:r>
              <a:rPr lang="es-AR" dirty="0">
                <a:sym typeface="Wingdings" panose="05000000000000000000" pitchFamily="2" charset="2"/>
              </a:rPr>
              <a:t> satisfacción de necesidades (un medio y no fin)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AR" dirty="0">
                <a:sym typeface="Wingdings" panose="05000000000000000000" pitchFamily="2" charset="2"/>
              </a:rPr>
              <a:t>2- Mas desempeño  mas dinero. (crear la percepción)</a:t>
            </a:r>
          </a:p>
        </p:txBody>
      </p:sp>
    </p:spTree>
    <p:extLst>
      <p:ext uri="{BB962C8B-B14F-4D97-AF65-F5344CB8AC3E}">
        <p14:creationId xmlns:p14="http://schemas.microsoft.com/office/powerpoint/2010/main" val="25078924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7788E6-E83F-4E5D-A577-F07272C19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TEORÍAS DE LA MOTIVACIÓN 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94F7809-5E20-4317-BCD4-17A0D5451A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530" y="2054086"/>
            <a:ext cx="11714921" cy="4651513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s-MX" dirty="0"/>
              <a:t>ROBBINS Y </a:t>
            </a:r>
            <a:r>
              <a:rPr lang="es-MX" dirty="0" err="1"/>
              <a:t>JUDGE</a:t>
            </a:r>
            <a:r>
              <a:rPr lang="es-MX" dirty="0"/>
              <a:t>:</a:t>
            </a:r>
          </a:p>
          <a:p>
            <a:pPr>
              <a:lnSpc>
                <a:spcPct val="150000"/>
              </a:lnSpc>
            </a:pPr>
            <a:r>
              <a:rPr lang="es-AR" dirty="0"/>
              <a:t>Motivación</a:t>
            </a:r>
            <a:r>
              <a:rPr lang="es-AR" dirty="0">
                <a:sym typeface="Wingdings" panose="05000000000000000000" pitchFamily="2" charset="2"/>
              </a:rPr>
              <a:t> es el resultado de la interacción de los individuos con la situación; varía dependiendo de ésta. </a:t>
            </a:r>
          </a:p>
          <a:p>
            <a:pPr>
              <a:lnSpc>
                <a:spcPct val="150000"/>
              </a:lnSpc>
            </a:pPr>
            <a:r>
              <a:rPr lang="es-AR" dirty="0">
                <a:sym typeface="Wingdings" panose="05000000000000000000" pitchFamily="2" charset="2"/>
              </a:rPr>
              <a:t>Procesos que inciden en la intensidad, dirección y persistencia del esfuerzo, para lograr un objetivo.</a:t>
            </a:r>
          </a:p>
          <a:p>
            <a:pPr>
              <a:lnSpc>
                <a:spcPct val="150000"/>
              </a:lnSpc>
            </a:pPr>
            <a:endParaRPr lang="es-AR" dirty="0">
              <a:sym typeface="Wingdings" panose="05000000000000000000" pitchFamily="2" charset="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s-AR" dirty="0">
                <a:sym typeface="Wingdings" panose="05000000000000000000" pitchFamily="2" charset="2"/>
              </a:rPr>
              <a:t>TEORÍAS CONTEMPORÁNEAS DE LA MOTIVACIÓN</a:t>
            </a:r>
          </a:p>
          <a:p>
            <a:pPr>
              <a:lnSpc>
                <a:spcPct val="150000"/>
              </a:lnSpc>
            </a:pPr>
            <a:r>
              <a:rPr lang="es-AR" dirty="0">
                <a:sym typeface="Wingdings" panose="05000000000000000000" pitchFamily="2" charset="2"/>
              </a:rPr>
              <a:t>Teoría de la evaluación cognitiva: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AR" dirty="0">
                <a:sym typeface="Wingdings" panose="05000000000000000000" pitchFamily="2" charset="2"/>
              </a:rPr>
              <a:t>+ premios extrínsecos por el mismo trabajo con recompensas intrínsecas – motivación. </a:t>
            </a:r>
          </a:p>
          <a:p>
            <a:endParaRPr lang="es-AR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344210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BE26E6-C5EF-4782-A501-549C89DF9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TEORÍAS CONTEMPORÁNEAS 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24F2755-C664-483D-9D40-01859B2C88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530" y="2173358"/>
            <a:ext cx="11741427" cy="45057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MX" dirty="0"/>
              <a:t>Teoría del establecimiento de metas: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MX" dirty="0"/>
              <a:t>-Las metas sirven para saber que se debe hacer y cuento esfuerzo requiere.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MX" dirty="0"/>
              <a:t>-Metas especificas + desempeño;</a:t>
            </a:r>
          </a:p>
          <a:p>
            <a:pPr>
              <a:lnSpc>
                <a:spcPct val="150000"/>
              </a:lnSpc>
            </a:pPr>
            <a:r>
              <a:rPr lang="es-MX" dirty="0"/>
              <a:t>Teoría de la eficacia personal: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MX" dirty="0"/>
              <a:t>Convicción de la persona sobre su capacidad;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MX" dirty="0"/>
              <a:t>+ eficacia personal + confianza para lograr éxito en una tarea.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194383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264AB9-7A6B-4269-A924-6061F507F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TEORÍAS CONTEMPORÁNEAS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D9E4A52-7D77-4A71-88E5-D08E061780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322" y="2336872"/>
            <a:ext cx="11330607" cy="4368727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s-MX" dirty="0"/>
              <a:t>Teoría del reforzamiento: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AR" dirty="0"/>
              <a:t>-Contraria a la teoría de establecimiento de metas;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AR" dirty="0"/>
              <a:t>-El reforzamiento condiciona el comportamiento (no los eventos internos)</a:t>
            </a:r>
          </a:p>
          <a:p>
            <a:pPr marL="0" indent="0">
              <a:lnSpc>
                <a:spcPct val="150000"/>
              </a:lnSpc>
              <a:buNone/>
            </a:pPr>
            <a:endParaRPr lang="es-AR" dirty="0"/>
          </a:p>
          <a:p>
            <a:pPr>
              <a:lnSpc>
                <a:spcPct val="150000"/>
              </a:lnSpc>
            </a:pPr>
            <a:r>
              <a:rPr lang="es-AR" dirty="0"/>
              <a:t>Teoría de la equidad: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AR" dirty="0"/>
              <a:t>Percibimos lo que obtenemos de un trabajo en relación con lo que aportamos y luego comparamos con otros.</a:t>
            </a:r>
          </a:p>
          <a:p>
            <a:pPr marL="0" indent="0">
              <a:buNone/>
            </a:pPr>
            <a:endParaRPr lang="es-AR" dirty="0"/>
          </a:p>
          <a:p>
            <a:pPr marL="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967148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E0B99F-F1A4-4A01-A885-D3E498EA2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921810"/>
            <a:ext cx="9613861" cy="761215"/>
          </a:xfrm>
        </p:spPr>
        <p:txBody>
          <a:bodyPr/>
          <a:lstStyle/>
          <a:p>
            <a:r>
              <a:rPr lang="es-MX" dirty="0"/>
              <a:t>PERSONAS Y ORGANIZACIONES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294EA68-856F-4177-809A-5EAA3D17F3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lnSpc>
                <a:spcPct val="150000"/>
              </a:lnSpc>
            </a:pPr>
            <a:r>
              <a:rPr lang="es-MX" dirty="0"/>
              <a:t>“</a:t>
            </a:r>
            <a:r>
              <a:rPr lang="es-MX" i="1" dirty="0"/>
              <a:t>Las personas planean, organizan, dirigen y controlan las empresas, para que funcionen y operen. Sin personas no existe organización. Toda organización esta compuesta de personas de las cuales dependen para alcanzar el éxito y mantener la continuidad”.</a:t>
            </a:r>
          </a:p>
          <a:p>
            <a:pPr>
              <a:lnSpc>
                <a:spcPct val="150000"/>
              </a:lnSpc>
            </a:pPr>
            <a:r>
              <a:rPr lang="es-MX" dirty="0">
                <a:effectLst/>
              </a:rPr>
              <a:t>Personas como personas;</a:t>
            </a:r>
          </a:p>
          <a:p>
            <a:pPr>
              <a:lnSpc>
                <a:spcPct val="150000"/>
              </a:lnSpc>
            </a:pPr>
            <a:r>
              <a:rPr lang="es-MX" dirty="0">
                <a:effectLst/>
              </a:rPr>
              <a:t>Personas como recursos. </a:t>
            </a:r>
            <a:endParaRPr lang="es-AR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292322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603CF5-29AC-4E0F-BEFF-0AFF4D116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CLIMA ORGANIZACIONAL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DE1FA93-5991-426B-9FF4-3D20493E1B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040834"/>
            <a:ext cx="12191999" cy="463826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MX" dirty="0"/>
              <a:t>MOTIVACIÓN </a:t>
            </a:r>
            <a:r>
              <a:rPr lang="es-MX" dirty="0">
                <a:sym typeface="Wingdings" panose="05000000000000000000" pitchFamily="2" charset="2"/>
              </a:rPr>
              <a:t> INDIVIDUAL = CLIMA  NIVEL ORGANIZACIONAL.</a:t>
            </a:r>
          </a:p>
          <a:p>
            <a:pPr>
              <a:lnSpc>
                <a:spcPct val="150000"/>
              </a:lnSpc>
            </a:pPr>
            <a:r>
              <a:rPr lang="es-MX" dirty="0">
                <a:sym typeface="Wingdings" panose="05000000000000000000" pitchFamily="2" charset="2"/>
              </a:rPr>
              <a:t>Satisfacción / insatisfacción de necesidades adaptación/ desadaptación de las personas.</a:t>
            </a:r>
          </a:p>
          <a:p>
            <a:pPr>
              <a:lnSpc>
                <a:spcPct val="150000"/>
              </a:lnSpc>
            </a:pPr>
            <a:r>
              <a:rPr lang="es-MX" dirty="0">
                <a:sym typeface="Wingdings" panose="05000000000000000000" pitchFamily="2" charset="2"/>
              </a:rPr>
              <a:t>Adaptación = “salud mental”: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MX" dirty="0">
                <a:sym typeface="Wingdings" panose="05000000000000000000" pitchFamily="2" charset="2"/>
              </a:rPr>
              <a:t>-Sentirse bien consigo mismas;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AR" dirty="0"/>
              <a:t>-Sentirse bien con respecto a los demás;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AR" dirty="0"/>
              <a:t>-Ser capaces de enfrentar por si mismas las exigencias de la vida.</a:t>
            </a:r>
          </a:p>
        </p:txBody>
      </p:sp>
    </p:spTree>
    <p:extLst>
      <p:ext uri="{BB962C8B-B14F-4D97-AF65-F5344CB8AC3E}">
        <p14:creationId xmlns:p14="http://schemas.microsoft.com/office/powerpoint/2010/main" val="27386865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6355B4-7851-4145-822D-9854C30DB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CLIMA ORGANIZACIONAL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DDCC3C9-028E-4291-88B8-9B6A8C5019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530" y="2336872"/>
            <a:ext cx="11701669" cy="407717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s-MX" dirty="0" err="1"/>
              <a:t>C.O</a:t>
            </a:r>
            <a:r>
              <a:rPr lang="es-MX" dirty="0"/>
              <a:t>: ambiente interno entre los miembros de una </a:t>
            </a:r>
            <a:r>
              <a:rPr lang="es-MX" dirty="0" err="1"/>
              <a:t>org</a:t>
            </a:r>
            <a:r>
              <a:rPr lang="es-MX" dirty="0"/>
              <a:t>. </a:t>
            </a:r>
            <a:r>
              <a:rPr lang="es-MX" dirty="0">
                <a:sym typeface="Wingdings" panose="05000000000000000000" pitchFamily="2" charset="2"/>
              </a:rPr>
              <a:t> ligado al grado de motivación de los empleados.</a:t>
            </a:r>
          </a:p>
          <a:p>
            <a:pPr>
              <a:lnSpc>
                <a:spcPct val="150000"/>
              </a:lnSpc>
            </a:pPr>
            <a:r>
              <a:rPr lang="es-MX" dirty="0">
                <a:sym typeface="Wingdings" panose="05000000000000000000" pitchFamily="2" charset="2"/>
              </a:rPr>
              <a:t>+ motivación + relaciones satisfactorias = interés, colaboración.</a:t>
            </a:r>
          </a:p>
          <a:p>
            <a:pPr>
              <a:lnSpc>
                <a:spcPct val="150000"/>
              </a:lnSpc>
            </a:pPr>
            <a:r>
              <a:rPr lang="es-MX" dirty="0">
                <a:sym typeface="Wingdings" panose="05000000000000000000" pitchFamily="2" charset="2"/>
              </a:rPr>
              <a:t>- motivación + relaciones insatisfactorias = + frustración, desinterés, etc.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489730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142DE7-526B-47CB-A032-489AA2607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808382"/>
            <a:ext cx="9613861" cy="848139"/>
          </a:xfrm>
        </p:spPr>
        <p:txBody>
          <a:bodyPr/>
          <a:lstStyle/>
          <a:p>
            <a:r>
              <a:rPr lang="es-MX" dirty="0"/>
              <a:t>PERSONAS Y ORGANIZACIONES 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372FC76-9424-45AF-88F4-2E662A623B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49" y="2336873"/>
            <a:ext cx="11330608" cy="413018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MX" dirty="0"/>
              <a:t>Tendencia actual</a:t>
            </a:r>
            <a:r>
              <a:rPr lang="es-MX" dirty="0">
                <a:sym typeface="Wingdings" panose="05000000000000000000" pitchFamily="2" charset="2"/>
              </a:rPr>
              <a:t> persona como administrador de sus tareas y no como ejecutor. </a:t>
            </a:r>
          </a:p>
          <a:p>
            <a:pPr>
              <a:lnSpc>
                <a:spcPct val="150000"/>
              </a:lnSpc>
            </a:pPr>
            <a:r>
              <a:rPr lang="es-MX" dirty="0">
                <a:sym typeface="Wingdings" panose="05000000000000000000" pitchFamily="2" charset="2"/>
              </a:rPr>
              <a:t>Persona como elemento de diagnostico y resolución de problemas.</a:t>
            </a:r>
          </a:p>
          <a:p>
            <a:pPr>
              <a:lnSpc>
                <a:spcPct val="150000"/>
              </a:lnSpc>
            </a:pPr>
            <a:r>
              <a:rPr lang="es-MX" dirty="0">
                <a:sym typeface="Wingdings" panose="05000000000000000000" pitchFamily="2" charset="2"/>
              </a:rPr>
              <a:t>Organizaciones como personas (gerentes que administran personas);</a:t>
            </a:r>
          </a:p>
          <a:p>
            <a:pPr>
              <a:lnSpc>
                <a:spcPct val="150000"/>
              </a:lnSpc>
            </a:pPr>
            <a:r>
              <a:rPr lang="es-MX" dirty="0">
                <a:sym typeface="Wingdings" panose="05000000000000000000" pitchFamily="2" charset="2"/>
              </a:rPr>
              <a:t>Organizaciones como grupos (gerentes administran grupos);</a:t>
            </a:r>
          </a:p>
          <a:p>
            <a:pPr>
              <a:lnSpc>
                <a:spcPct val="150000"/>
              </a:lnSpc>
            </a:pPr>
            <a:r>
              <a:rPr lang="es-MX" dirty="0">
                <a:sym typeface="Wingdings" panose="05000000000000000000" pitchFamily="2" charset="2"/>
              </a:rPr>
              <a:t>Organizaciones como organizaciones (gerentes administran organizaciones).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545973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9CA26D-DB41-423F-99E7-CA1E21B1D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916546"/>
          </a:xfrm>
        </p:spPr>
        <p:txBody>
          <a:bodyPr/>
          <a:lstStyle/>
          <a:p>
            <a:r>
              <a:rPr lang="es-MX" dirty="0"/>
              <a:t>VARIABILIDAD HUMANA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C6D89D9-CD16-48EC-AC8A-144728C0E9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279" y="2336872"/>
            <a:ext cx="11264348" cy="423620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s-MX" dirty="0"/>
              <a:t>Persona multidimensional sujeto a variables. </a:t>
            </a:r>
          </a:p>
          <a:p>
            <a:pPr>
              <a:lnSpc>
                <a:spcPct val="150000"/>
              </a:lnSpc>
            </a:pPr>
            <a:r>
              <a:rPr lang="es-MX" dirty="0"/>
              <a:t>Patrones de comportamientos aprendidos muy diversos.</a:t>
            </a:r>
          </a:p>
          <a:p>
            <a:pPr>
              <a:lnSpc>
                <a:spcPct val="150000"/>
              </a:lnSpc>
            </a:pPr>
            <a:r>
              <a:rPr lang="es-MX" dirty="0"/>
              <a:t>Organizaciones no disponen de datos o elementos para comprender la complejidad de sus miembros. </a:t>
            </a:r>
          </a:p>
          <a:p>
            <a:pPr>
              <a:lnSpc>
                <a:spcPct val="150000"/>
              </a:lnSpc>
            </a:pPr>
            <a:r>
              <a:rPr lang="es-MX" dirty="0"/>
              <a:t>Estudio de las personas </a:t>
            </a:r>
            <a:r>
              <a:rPr lang="es-MX" dirty="0">
                <a:sym typeface="Wingdings" panose="05000000000000000000" pitchFamily="2" charset="2"/>
              </a:rPr>
              <a:t> estudio de las organizaciones.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18520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9A2C18-19AA-4AFE-9ECB-AD546AA564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921810"/>
            <a:ext cx="9613861" cy="628693"/>
          </a:xfrm>
        </p:spPr>
        <p:txBody>
          <a:bodyPr/>
          <a:lstStyle/>
          <a:p>
            <a:r>
              <a:rPr lang="es-MX" dirty="0"/>
              <a:t>MOTIVACIÓN HUMANA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483CFD1-53B9-4D72-90FA-46E66C15D2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791" y="2146852"/>
            <a:ext cx="11569148" cy="4412974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s-MX" dirty="0"/>
              <a:t>Factor interno de gran importancia para comprender las personas en las organizaciones. </a:t>
            </a:r>
          </a:p>
          <a:p>
            <a:pPr>
              <a:lnSpc>
                <a:spcPct val="150000"/>
              </a:lnSpc>
            </a:pPr>
            <a:r>
              <a:rPr lang="es-MX" dirty="0"/>
              <a:t>Concepto no unívoco. </a:t>
            </a:r>
          </a:p>
          <a:p>
            <a:pPr>
              <a:lnSpc>
                <a:spcPct val="150000"/>
              </a:lnSpc>
            </a:pPr>
            <a:r>
              <a:rPr lang="es-MX" dirty="0"/>
              <a:t>Motivo: lo que impulsa a una persona a actuar.</a:t>
            </a:r>
          </a:p>
          <a:p>
            <a:pPr>
              <a:lnSpc>
                <a:spcPct val="150000"/>
              </a:lnSpc>
            </a:pPr>
            <a:r>
              <a:rPr lang="es-MX" dirty="0"/>
              <a:t>Estímulos internos o externos. </a:t>
            </a:r>
          </a:p>
          <a:p>
            <a:pPr>
              <a:lnSpc>
                <a:spcPct val="150000"/>
              </a:lnSpc>
            </a:pPr>
            <a:r>
              <a:rPr lang="es-MX" dirty="0"/>
              <a:t>Asociado al sistema de cognición.</a:t>
            </a:r>
          </a:p>
          <a:p>
            <a:pPr>
              <a:lnSpc>
                <a:spcPct val="150000"/>
              </a:lnSpc>
            </a:pPr>
            <a:r>
              <a:rPr lang="es-MX" dirty="0"/>
              <a:t>Depende de las necesidades de cada uno. Diversos patrones de comportamientos. </a:t>
            </a:r>
          </a:p>
          <a:p>
            <a:endParaRPr lang="es-MX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01405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E892E0-AAF5-452B-9F12-33A7FF4EE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921811"/>
            <a:ext cx="9613861" cy="814224"/>
          </a:xfrm>
        </p:spPr>
        <p:txBody>
          <a:bodyPr/>
          <a:lstStyle/>
          <a:p>
            <a:r>
              <a:rPr lang="es-MX" dirty="0"/>
              <a:t>MOTIVACIÓN HUMANA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724CB19-FA5E-4BD4-8432-CDDB98FE8D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791" y="2336872"/>
            <a:ext cx="11423374" cy="403742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MX" dirty="0"/>
              <a:t>3 premisas que explican el comportamiento humano:</a:t>
            </a:r>
          </a:p>
          <a:p>
            <a:pPr>
              <a:lnSpc>
                <a:spcPct val="150000"/>
              </a:lnSpc>
            </a:pPr>
            <a:r>
              <a:rPr lang="es-MX" dirty="0"/>
              <a:t>1- Causalidad del comportamiento: herencia y ambiente;</a:t>
            </a:r>
          </a:p>
          <a:p>
            <a:pPr>
              <a:lnSpc>
                <a:spcPct val="150000"/>
              </a:lnSpc>
            </a:pPr>
            <a:r>
              <a:rPr lang="es-MX" dirty="0"/>
              <a:t>2- Comportamiento motivado: no es casual ni aleatorio, orientado hacia un objetivo;</a:t>
            </a:r>
          </a:p>
          <a:p>
            <a:pPr>
              <a:lnSpc>
                <a:spcPct val="150000"/>
              </a:lnSpc>
            </a:pPr>
            <a:r>
              <a:rPr lang="es-MX" dirty="0"/>
              <a:t>3- Orientado hacia objetivos: impulso, deseo, necesidad, tendencia: son motivos del comportamiento. </a:t>
            </a:r>
          </a:p>
          <a:p>
            <a:pPr marL="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570216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920038-196F-4404-B058-98B52B34B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CICLO MOTIVACIONAL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6EA627E-A5F4-4008-83C2-6C7608989C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817" y="2336872"/>
            <a:ext cx="11184835" cy="4368727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s-MX" dirty="0"/>
              <a:t>*NECESIDAD. Fuerza dinámica y persistente que origina comportamiento.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MX" dirty="0"/>
              <a:t>*Se rompe el estado de equilibrio: tensión, insatisfacción</a:t>
            </a:r>
            <a:r>
              <a:rPr lang="es-MX" dirty="0">
                <a:sym typeface="Wingdings" panose="05000000000000000000" pitchFamily="2" charset="2"/>
              </a:rPr>
              <a:t> comportamiento para descargar la tensión.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MX" dirty="0">
                <a:sym typeface="Wingdings" panose="05000000000000000000" pitchFamily="2" charset="2"/>
              </a:rPr>
              <a:t>*Comportamiento eficaz satisfacción de la necesidad;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MX" dirty="0">
                <a:sym typeface="Wingdings" panose="05000000000000000000" pitchFamily="2" charset="2"/>
              </a:rPr>
              <a:t>*Estado nuevo de equilibrio.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MX" dirty="0">
                <a:sym typeface="Wingdings" panose="05000000000000000000" pitchFamily="2" charset="2"/>
              </a:rPr>
              <a:t>*Satisfecha la necesidad, deja de ser motivo de comportamiento.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MX" dirty="0">
                <a:sym typeface="Wingdings" panose="05000000000000000000" pitchFamily="2" charset="2"/>
              </a:rPr>
              <a:t>Puede generar insatisfacción. 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869970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A51E69-6630-4E07-8095-535291F56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CICLO MOTIVACIONAL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B5D4B47-2001-4336-8EAD-906B6180A6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557" y="2336873"/>
            <a:ext cx="11847443" cy="415669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MX" dirty="0"/>
              <a:t>El fracaso de la satisfacción </a:t>
            </a:r>
            <a:r>
              <a:rPr lang="es-MX" dirty="0">
                <a:sym typeface="Wingdings" panose="05000000000000000000" pitchFamily="2" charset="2"/>
              </a:rPr>
              <a:t> barrera u obstáculo psicológico (agresividad, descontento, etc.), o fisiológico (tensión nerviosa, insomnio, etc.)</a:t>
            </a:r>
          </a:p>
          <a:p>
            <a:pPr>
              <a:lnSpc>
                <a:spcPct val="150000"/>
              </a:lnSpc>
            </a:pPr>
            <a:r>
              <a:rPr lang="es-MX" dirty="0">
                <a:sym typeface="Wingdings" panose="05000000000000000000" pitchFamily="2" charset="2"/>
              </a:rPr>
              <a:t>Puede no satisfacerse necesidad y que no haya frustración (se compensa)</a:t>
            </a:r>
          </a:p>
          <a:p>
            <a:pPr>
              <a:lnSpc>
                <a:spcPct val="150000"/>
              </a:lnSpc>
            </a:pPr>
            <a:r>
              <a:rPr lang="es-AR" dirty="0"/>
              <a:t>Motivación cíclica. </a:t>
            </a:r>
          </a:p>
          <a:p>
            <a:pPr>
              <a:lnSpc>
                <a:spcPct val="150000"/>
              </a:lnSpc>
            </a:pPr>
            <a:r>
              <a:rPr lang="es-AR" dirty="0"/>
              <a:t>Comportamiento: proceso continuo de solución de problemas y satisfacción de necesidades.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9735236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4E891B-886A-4A25-952E-6F04B44B4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921810"/>
            <a:ext cx="9613861" cy="602189"/>
          </a:xfrm>
        </p:spPr>
        <p:txBody>
          <a:bodyPr/>
          <a:lstStyle/>
          <a:p>
            <a:r>
              <a:rPr lang="es-MX" dirty="0"/>
              <a:t>TEORÍAS DE LA MOTIVACIÓN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EAD7694-F062-4398-A884-F1756EB70C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557" y="2336873"/>
            <a:ext cx="11489634" cy="4103684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s-MX" dirty="0"/>
              <a:t>JERARQUÍA DE LAS NECESIDADES DE MASLOW.</a:t>
            </a:r>
          </a:p>
          <a:p>
            <a:pPr>
              <a:lnSpc>
                <a:spcPct val="150000"/>
              </a:lnSpc>
            </a:pPr>
            <a:r>
              <a:rPr lang="es-MX" dirty="0"/>
              <a:t>Motivo de comportamiento reside en el individuo.</a:t>
            </a:r>
          </a:p>
          <a:p>
            <a:pPr>
              <a:lnSpc>
                <a:spcPct val="150000"/>
              </a:lnSpc>
            </a:pPr>
            <a:r>
              <a:rPr lang="es-MX" dirty="0"/>
              <a:t>Actúa mediante fuerzas internas;</a:t>
            </a:r>
          </a:p>
          <a:p>
            <a:pPr>
              <a:lnSpc>
                <a:spcPct val="150000"/>
              </a:lnSpc>
            </a:pPr>
            <a:r>
              <a:rPr lang="es-MX" dirty="0"/>
              <a:t>Consciente de sus necesidades (algunas).</a:t>
            </a:r>
          </a:p>
          <a:p>
            <a:pPr>
              <a:lnSpc>
                <a:spcPct val="150000"/>
              </a:lnSpc>
            </a:pPr>
            <a:endParaRPr lang="es-MX" dirty="0"/>
          </a:p>
          <a:p>
            <a:pPr marL="0" indent="0">
              <a:lnSpc>
                <a:spcPct val="150000"/>
              </a:lnSpc>
              <a:buNone/>
            </a:pPr>
            <a:r>
              <a:rPr lang="es-MX" dirty="0"/>
              <a:t>Las necesidades humanas distribuidas dependiendo la importancia e influencia en el comportamiento.</a:t>
            </a:r>
          </a:p>
          <a:p>
            <a:pPr marL="0" indent="0">
              <a:buNone/>
            </a:pPr>
            <a:endParaRPr lang="es-MX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193855212"/>
      </p:ext>
    </p:extLst>
  </p:cSld>
  <p:clrMapOvr>
    <a:masterClrMapping/>
  </p:clrMapOvr>
</p:sld>
</file>

<file path=ppt/theme/theme1.xml><?xml version="1.0" encoding="utf-8"?>
<a:theme xmlns:a="http://schemas.openxmlformats.org/drawingml/2006/main" name="Berlín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TM04033917[[fn=Berlín]]</Template>
  <TotalTime>221</TotalTime>
  <Words>1096</Words>
  <Application>Microsoft Office PowerPoint</Application>
  <PresentationFormat>Panorámica</PresentationFormat>
  <Paragraphs>129</Paragraphs>
  <Slides>21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4" baseType="lpstr">
      <vt:lpstr>Arial</vt:lpstr>
      <vt:lpstr>Trebuchet MS</vt:lpstr>
      <vt:lpstr>Berlín</vt:lpstr>
      <vt:lpstr>LAS PERSONAS Y LAS ORGANIZACIONES</vt:lpstr>
      <vt:lpstr>PERSONAS Y ORGANIZACIONES</vt:lpstr>
      <vt:lpstr>PERSONAS Y ORGANIZACIONES </vt:lpstr>
      <vt:lpstr>VARIABILIDAD HUMANA</vt:lpstr>
      <vt:lpstr>MOTIVACIÓN HUMANA</vt:lpstr>
      <vt:lpstr>MOTIVACIÓN HUMANA</vt:lpstr>
      <vt:lpstr>CICLO MOTIVACIONAL</vt:lpstr>
      <vt:lpstr>CICLO MOTIVACIONAL</vt:lpstr>
      <vt:lpstr>TEORÍAS DE LA MOTIVACIÓN</vt:lpstr>
      <vt:lpstr>TEORÍAS DE LA MOTIVACIÓN </vt:lpstr>
      <vt:lpstr>TEORÍAS DE LA MOTIVACIÓN </vt:lpstr>
      <vt:lpstr>TEORÍAS DE LA MOTIVACIÓN </vt:lpstr>
      <vt:lpstr>TEORÍAS DE LA MOTIVACIÓN </vt:lpstr>
      <vt:lpstr>TEORÍAS MOTIVACIONALES</vt:lpstr>
      <vt:lpstr>TEORÍAS MOTIVACIONALES </vt:lpstr>
      <vt:lpstr>TEORÍAS DE LA MOTIVACIÓN </vt:lpstr>
      <vt:lpstr>TEORÍAS DE LA MOTIVACIÓN </vt:lpstr>
      <vt:lpstr>TEORÍAS CONTEMPORÁNEAS </vt:lpstr>
      <vt:lpstr>TEORÍAS CONTEMPORÁNEAS</vt:lpstr>
      <vt:lpstr>CLIMA ORGANIZACIONAL</vt:lpstr>
      <vt:lpstr>CLIMA ORGANIZACIONAL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PERSONAS Y LAS ORGANIZACIONES</dc:title>
  <dc:creator>Usuario</dc:creator>
  <cp:lastModifiedBy>Usuario</cp:lastModifiedBy>
  <cp:revision>3</cp:revision>
  <dcterms:created xsi:type="dcterms:W3CDTF">2023-04-12T00:09:09Z</dcterms:created>
  <dcterms:modified xsi:type="dcterms:W3CDTF">2023-04-24T16:48:14Z</dcterms:modified>
</cp:coreProperties>
</file>