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0" r:id="rId9"/>
    <p:sldId id="271" r:id="rId10"/>
    <p:sldId id="272" r:id="rId11"/>
    <p:sldId id="273" r:id="rId12"/>
    <p:sldId id="274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2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6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9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32794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74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8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0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5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6757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295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CA8AE-BEEA-4359-A9E5-8AFF255711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6000" dirty="0"/>
              <a:t>Comunicación</a:t>
            </a:r>
            <a:r>
              <a:rPr lang="es-MX" dirty="0"/>
              <a:t> 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03AB47-3AC8-4723-98EB-CB1D13EF5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1800" dirty="0"/>
              <a:t>Adalberto Chiavenato</a:t>
            </a:r>
          </a:p>
          <a:p>
            <a:r>
              <a:rPr lang="es-MX" sz="1800" dirty="0"/>
              <a:t>Robbins y </a:t>
            </a:r>
            <a:r>
              <a:rPr lang="es-MX" sz="1800" dirty="0" err="1"/>
              <a:t>judge</a:t>
            </a:r>
            <a:r>
              <a:rPr lang="es-MX" sz="1800" dirty="0"/>
              <a:t> 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39473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5C696-02E1-4DEC-8B07-0773FF26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interpersonal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9194D5-6393-4875-8B49-BEDD0318D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0748"/>
            <a:ext cx="10516252" cy="522135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dirty="0"/>
              <a:t>Comunicación oral</a:t>
            </a:r>
            <a:r>
              <a:rPr lang="es-MX" sz="2400" dirty="0">
                <a:sym typeface="Wingdings" panose="05000000000000000000" pitchFamily="2" charset="2"/>
              </a:rPr>
              <a:t> discursos, análisis persona a persona o grupales, rumores informales o chismes.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Ventajas: velocidad y retroalimentación.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Desventaja: cuando un mensaje pasa a través de varias personas (“teléfono descompuesto”)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400" b="1" dirty="0">
                <a:sym typeface="Wingdings" panose="05000000000000000000" pitchFamily="2" charset="2"/>
              </a:rPr>
              <a:t>Comunicación escrita</a:t>
            </a:r>
            <a:r>
              <a:rPr lang="es-MX" sz="2400" dirty="0">
                <a:sym typeface="Wingdings" panose="05000000000000000000" pitchFamily="2" charset="2"/>
              </a:rPr>
              <a:t> memorandos, cartas, fax, correo electrónico, mensajería instantánea, noticias en tableros, etc.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400" dirty="0">
                <a:sym typeface="Wingdings" panose="05000000000000000000" pitchFamily="2" charset="2"/>
              </a:rPr>
              <a:t>Ventaja: se puede almacenar por período indefinido el mensaje. </a:t>
            </a:r>
            <a:endParaRPr lang="es-AR" sz="2400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AR" sz="2400" dirty="0">
                <a:sym typeface="Wingdings" panose="05000000000000000000" pitchFamily="2" charset="2"/>
              </a:rPr>
              <a:t>Mensaje bien pensado, lógico y claro.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400" dirty="0">
                <a:sym typeface="Wingdings" panose="05000000000000000000" pitchFamily="2" charset="2"/>
              </a:rPr>
              <a:t>Desventajas: consumen tiempo; falta de retroalimentación automática.</a:t>
            </a:r>
            <a:endParaRPr lang="es-MX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892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C6423-ACF6-4915-8385-6A42BCB4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interpersonal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BD4525-6D11-49DA-8424-28E7EC41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40836"/>
            <a:ext cx="10343974" cy="42274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dirty="0"/>
              <a:t>Comunicación no verbal</a:t>
            </a:r>
            <a:r>
              <a:rPr lang="es-MX" sz="2400" dirty="0">
                <a:sym typeface="Wingdings" panose="05000000000000000000" pitchFamily="2" charset="2"/>
              </a:rPr>
              <a:t> miradas, gestos, sonrisas, movimientos del cuerpo, entonación, expresiones faciales, distancia física entre ambos, etc.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Todo movimiento corporal tiene un significado y un mensaje.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Desventaja: las posturas o movimientos no tienen significado preciso y universal.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Estar atentos a las contradicciones de los mensajes (verbal y no verbal)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01786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25C2E-94D6-467B-99DD-E8576BC1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organizacional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B240AD-FA63-4157-AF1A-6C27FF36A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285461"/>
            <a:ext cx="10721009" cy="532737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MX" sz="2200" b="1" dirty="0"/>
              <a:t>Redes formales de grupos pequeños:</a:t>
            </a:r>
          </a:p>
          <a:p>
            <a:pPr>
              <a:lnSpc>
                <a:spcPct val="170000"/>
              </a:lnSpc>
            </a:pPr>
            <a:r>
              <a:rPr lang="es-MX" sz="2200" dirty="0"/>
              <a:t>Cadena</a:t>
            </a:r>
            <a:r>
              <a:rPr lang="es-MX" sz="2200" dirty="0">
                <a:sym typeface="Wingdings" panose="05000000000000000000" pitchFamily="2" charset="2"/>
              </a:rPr>
              <a:t> sigue en forma rígida la cadena de mando formal;</a:t>
            </a:r>
          </a:p>
          <a:p>
            <a:pPr>
              <a:lnSpc>
                <a:spcPct val="170000"/>
              </a:lnSpc>
            </a:pPr>
            <a:r>
              <a:rPr lang="es-MX" sz="2200" dirty="0">
                <a:sym typeface="Wingdings" panose="05000000000000000000" pitchFamily="2" charset="2"/>
              </a:rPr>
              <a:t>Rueda depende de una figura central que actúa como conducto para todas las comunicaciones del grupo.</a:t>
            </a:r>
          </a:p>
          <a:p>
            <a:pPr>
              <a:lnSpc>
                <a:spcPct val="170000"/>
              </a:lnSpc>
            </a:pPr>
            <a:r>
              <a:rPr lang="es-MX" sz="2200" dirty="0">
                <a:sym typeface="Wingdings" panose="05000000000000000000" pitchFamily="2" charset="2"/>
              </a:rPr>
              <a:t>Todos los canales permite que todos los miembros se comuniquen activamente unos con otros. Equipos autodirigidos.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200" dirty="0">
                <a:sym typeface="Wingdings" panose="05000000000000000000" pitchFamily="2" charset="2"/>
              </a:rPr>
              <a:t>La eficacia de cada red depende de la variable de interés.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200" b="1" dirty="0">
                <a:sym typeface="Wingdings" panose="05000000000000000000" pitchFamily="2" charset="2"/>
              </a:rPr>
              <a:t>Red informal los rumores: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200" dirty="0">
                <a:sym typeface="Wingdings" panose="05000000000000000000" pitchFamily="2" charset="2"/>
              </a:rPr>
              <a:t>Mas confianza que los formales; sirven a los intereses propios de las personas involucradas.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200" dirty="0">
                <a:sym typeface="Wingdings" panose="05000000000000000000" pitchFamily="2" charset="2"/>
              </a:rPr>
              <a:t>Desventajas: mensajes distorsionados, conflictos. </a:t>
            </a:r>
          </a:p>
          <a:p>
            <a:pPr marL="0" indent="0">
              <a:buNone/>
            </a:pPr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486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35F08-B6A6-4BBA-ADCE-493C2D8D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7302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19384A-0779-415B-91AF-A3F03B6AF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391478"/>
            <a:ext cx="10582513" cy="534062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s-AR" sz="2000" dirty="0"/>
              <a:t>Comunicación humana, otras complicaciones</a:t>
            </a:r>
            <a:r>
              <a:rPr lang="es-AR" sz="2000" dirty="0">
                <a:sym typeface="Wingdings" panose="05000000000000000000" pitchFamily="2" charset="2"/>
              </a:rPr>
              <a:t> cada sistema cognitivo, percepciones, valores personales, motivaciones, etc.  patrón individual de referencia que vuelve personal y singular la interpretación de las cosas. </a:t>
            </a:r>
            <a:endParaRPr lang="es-AR" sz="2000" dirty="0"/>
          </a:p>
          <a:p>
            <a:pPr>
              <a:lnSpc>
                <a:spcPct val="160000"/>
              </a:lnSpc>
            </a:pPr>
            <a:r>
              <a:rPr lang="es-AR" dirty="0"/>
              <a:t>Filtro que condiciona la información. Acepta o rechaza </a:t>
            </a:r>
            <a:r>
              <a:rPr lang="es-AR" dirty="0" err="1"/>
              <a:t>info</a:t>
            </a:r>
            <a:r>
              <a:rPr lang="es-AR" dirty="0"/>
              <a:t> que no se adapte a ese sistema.</a:t>
            </a:r>
          </a:p>
          <a:p>
            <a:pPr>
              <a:lnSpc>
                <a:spcPct val="160000"/>
              </a:lnSpc>
            </a:pPr>
            <a:r>
              <a:rPr lang="es-AR" dirty="0"/>
              <a:t>Codificación perceptiva: percepción selectiva</a:t>
            </a:r>
            <a:r>
              <a:rPr lang="es-AR" dirty="0">
                <a:sym typeface="Wingdings" panose="05000000000000000000" pitchFamily="2" charset="2"/>
              </a:rPr>
              <a:t> mecanismo de defensa que bloquea </a:t>
            </a:r>
            <a:r>
              <a:rPr lang="es-AR" dirty="0" err="1">
                <a:sym typeface="Wingdings" panose="05000000000000000000" pitchFamily="2" charset="2"/>
              </a:rPr>
              <a:t>info</a:t>
            </a:r>
            <a:r>
              <a:rPr lang="es-AR" dirty="0">
                <a:sym typeface="Wingdings" panose="05000000000000000000" pitchFamily="2" charset="2"/>
              </a:rPr>
              <a:t> indeseable o no pertinente.</a:t>
            </a:r>
          </a:p>
          <a:p>
            <a:pPr>
              <a:lnSpc>
                <a:spcPct val="160000"/>
              </a:lnSpc>
            </a:pPr>
            <a:r>
              <a:rPr lang="es-AR" dirty="0">
                <a:sym typeface="Wingdings" panose="05000000000000000000" pitchFamily="2" charset="2"/>
              </a:rPr>
              <a:t>Dos personas que se comunican están determinadas por la percepción que cada una tiene de si misma y de la otra persona en la situación. </a:t>
            </a:r>
          </a:p>
          <a:p>
            <a:pPr>
              <a:lnSpc>
                <a:spcPct val="160000"/>
              </a:lnSpc>
            </a:pPr>
            <a:r>
              <a:rPr lang="es-AR" dirty="0">
                <a:sym typeface="Wingdings" panose="05000000000000000000" pitchFamily="2" charset="2"/>
              </a:rPr>
              <a:t>La idea comunicada esta ligada a las percepciones y motivaciones de la fuente y el destinatario en determinado contexto social.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47148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A50D4-0F77-4EA0-9E75-F04C04C8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4050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EB09B1-EEA4-47F1-A91C-DEF0C0C31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524000"/>
            <a:ext cx="10529505" cy="49516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Cada persona desarrolla su propio conjunto de conceptos para interpretar el ambiente externo e interno y organizar sus múltiples experiencias cotidianas. 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Patrones personales de referencia </a:t>
            </a:r>
            <a:r>
              <a:rPr lang="es-MX" sz="2400" dirty="0">
                <a:sym typeface="Wingdings" panose="05000000000000000000" pitchFamily="2" charset="2"/>
              </a:rPr>
              <a:t> importantes para la comprensión del proceso de comunicación humana.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Relación entre: conocimiento, percepción, motivación y comunicación.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Percepción social el medio a través del cual una persona se forma una idea sobre otra, para comprenderla. No siempre es racional o consciente.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Empatía o sensibilidad social medio mas impresiones mas precisas de los demás.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66869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6A3FD-FB76-4365-BC2F-4668D2C1E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0554"/>
          </a:xfrm>
        </p:spPr>
        <p:txBody>
          <a:bodyPr>
            <a:normAutofit fontScale="90000"/>
          </a:bodyPr>
          <a:lstStyle/>
          <a:p>
            <a:r>
              <a:rPr lang="es-MX" dirty="0"/>
              <a:t>Percepción social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692708-06D6-4F00-B8D5-CF499E5EB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5" y="1457739"/>
            <a:ext cx="10787268" cy="527436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u="sng" dirty="0"/>
              <a:t>3 aspectos</a:t>
            </a:r>
            <a:r>
              <a:rPr lang="es-MX" sz="2400" b="1" u="sng" dirty="0">
                <a:sym typeface="Wingdings" panose="05000000000000000000" pitchFamily="2" charset="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El perceptor: persona que esta “oyendo” e intentando comprender;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El percibido: persona a la que se “oye” o comprende;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La situación: conjunto de fuerzas sociales y no sociales en las cuales ocurre el acto de la percepción social.</a:t>
            </a:r>
          </a:p>
          <a:p>
            <a:pPr>
              <a:lnSpc>
                <a:spcPct val="150000"/>
              </a:lnSpc>
            </a:pPr>
            <a:endParaRPr lang="es-MX" sz="2400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MX" sz="2400" u="sng" dirty="0">
                <a:sym typeface="Wingdings" panose="05000000000000000000" pitchFamily="2" charset="2"/>
              </a:rPr>
              <a:t>La PS puede mejorarse teniendo en cuenta: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sym typeface="Wingdings" panose="05000000000000000000" pitchFamily="2" charset="2"/>
              </a:rPr>
              <a:t>Conocerse a si mismo hace mas fácil tener percepción precisa acerca de los demás;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sym typeface="Wingdings" panose="05000000000000000000" pitchFamily="2" charset="2"/>
              </a:rPr>
              <a:t>Las características del observador afectan las que él tiende a ver en los demás. </a:t>
            </a:r>
          </a:p>
          <a:p>
            <a:pPr marL="0" indent="0">
              <a:lnSpc>
                <a:spcPct val="150000"/>
              </a:lnSpc>
              <a:buNone/>
            </a:pPr>
            <a:endParaRPr lang="es-MX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6155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9F189-CF6C-4B5E-BBCB-AB2E6656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4050"/>
          </a:xfrm>
        </p:spPr>
        <p:txBody>
          <a:bodyPr>
            <a:normAutofit fontScale="90000"/>
          </a:bodyPr>
          <a:lstStyle/>
          <a:p>
            <a:r>
              <a:rPr lang="es-MX" dirty="0"/>
              <a:t>Percepción social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32375D-7AE9-43DE-BC6B-CD7F339C4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4975"/>
            <a:ext cx="10463244" cy="53406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/>
              <a:t>La persona que se acepta a sí misma está mas dispuesta a ver favorablemente aspectos de otra persona. </a:t>
            </a:r>
          </a:p>
          <a:p>
            <a:pPr marL="0" indent="0">
              <a:lnSpc>
                <a:spcPct val="150000"/>
              </a:lnSpc>
              <a:buNone/>
            </a:pPr>
            <a:endParaRPr lang="es-MX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s-MX" sz="2400" u="sng" dirty="0"/>
              <a:t>En consecuencia, la PS está influida por: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400" dirty="0"/>
              <a:t>Estereotipos. Distorsiones en la percepción de las personas.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400" dirty="0"/>
              <a:t>Generalizaciones: una impresión general favorable o desfavorable, influye en el juicio y en la evaluación que se hace de otros rasgos específicos de las personas.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400" dirty="0"/>
              <a:t>Proyección</a:t>
            </a:r>
            <a:r>
              <a:rPr lang="es-MX" sz="2400" dirty="0">
                <a:sym typeface="Wingdings" panose="05000000000000000000" pitchFamily="2" charset="2"/>
              </a:rPr>
              <a:t> mecanismo de defensa, se atribuyen algunas características propias a los demás.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400" dirty="0">
                <a:sym typeface="Wingdings" panose="05000000000000000000" pitchFamily="2" charset="2"/>
              </a:rPr>
              <a:t>Defensa de percepción: el observador deforma los datos.</a:t>
            </a:r>
            <a:endParaRPr lang="es-MX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20389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7A157-A4C0-4985-936F-F1B7E3AA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17545"/>
          </a:xfrm>
        </p:spPr>
        <p:txBody>
          <a:bodyPr>
            <a:normAutofit fontScale="90000"/>
          </a:bodyPr>
          <a:lstStyle/>
          <a:p>
            <a:r>
              <a:rPr lang="es-MX" dirty="0"/>
              <a:t>Barreras de la 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9C364-0D23-4010-BA06-0DBCE3105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17" y="1497495"/>
            <a:ext cx="10734261" cy="52478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dirty="0"/>
              <a:t>Sirven de obstáculos o resistencia a la comunicación entre las personas. El mensaje recibido es diferente al que fue enviado. </a:t>
            </a:r>
          </a:p>
          <a:p>
            <a:pPr marL="0" indent="0">
              <a:lnSpc>
                <a:spcPct val="150000"/>
              </a:lnSpc>
              <a:buNone/>
            </a:pPr>
            <a:endParaRPr lang="es-MX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Barreras personales</a:t>
            </a:r>
            <a:r>
              <a:rPr lang="es-MX" sz="2400" dirty="0">
                <a:sym typeface="Wingdings" panose="05000000000000000000" pitchFamily="2" charset="2"/>
              </a:rPr>
              <a:t> interferencias derivadas de las limitaciones, emociones y valores humanos del individuo. Limitan o distorsionan la comunicación.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>
                <a:sym typeface="Wingdings" panose="05000000000000000000" pitchFamily="2" charset="2"/>
              </a:rPr>
              <a:t>Barreras físicas interferencias del ambiente en donde ocurre la comunicación.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>
                <a:sym typeface="Wingdings" panose="05000000000000000000" pitchFamily="2" charset="2"/>
              </a:rPr>
              <a:t>Barreras semánticas las palabras y otras formas de comunicación (no verbal) pueden tener sentidos diferentes para las personas que intervienen. Diferencias de lenguaje. </a:t>
            </a:r>
          </a:p>
          <a:p>
            <a:pPr>
              <a:buFont typeface="Wingdings" panose="05000000000000000000" pitchFamily="2" charset="2"/>
              <a:buChar char="Ø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081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C8A89-6593-41F5-871D-4AC14EDC8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4050"/>
          </a:xfrm>
        </p:spPr>
        <p:txBody>
          <a:bodyPr>
            <a:normAutofit fontScale="90000"/>
          </a:bodyPr>
          <a:lstStyle/>
          <a:p>
            <a:r>
              <a:rPr lang="es-MX" dirty="0"/>
              <a:t>Barreras de la 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D9A723-1AAC-4A7F-9E4C-9017133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736035"/>
            <a:ext cx="10556009" cy="49165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dirty="0"/>
              <a:t>Otras dificultades: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/>
              <a:t>Omisión</a:t>
            </a:r>
            <a:r>
              <a:rPr lang="es-MX" sz="2400" dirty="0">
                <a:sym typeface="Wingdings" panose="05000000000000000000" pitchFamily="2" charset="2"/>
              </a:rPr>
              <a:t> se omiten, cancelan o cortan ciertas partes o aspectos de la comunicación. Se pierde la esencia del significado.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sym typeface="Wingdings" panose="05000000000000000000" pitchFamily="2" charset="2"/>
              </a:rPr>
              <a:t>Distorsión el mensaje experimenta alteración, desfiguración, perturbación o modificación, lo cual afecta el significado original.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sym typeface="Wingdings" panose="05000000000000000000" pitchFamily="2" charset="2"/>
              </a:rPr>
              <a:t>Sobrecarga cantidad de información sobrepasa la capacidad personal del procesamiento del destinatario, se distorsiona el contenido</a:t>
            </a:r>
            <a:r>
              <a:rPr lang="es-AR" sz="2400" dirty="0">
                <a:sym typeface="Wingdings" panose="05000000000000000000" pitchFamily="2" charset="2"/>
              </a:rPr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70105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95260-3D90-4138-8CFC-9012039F3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6C05F2-0B88-415C-9D3C-2D10570C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i="1" dirty="0"/>
              <a:t>“La comunicación es la primera área a estudiar en las interacciones humanas y los métodos para cambiar o influir en el comportamiento. En esta área, cada persona puede hacer grandes progresos para mejorar su propia eficacia en sus relaciones interpersonales o con el mundo externo</a:t>
            </a:r>
            <a:r>
              <a:rPr lang="es-MX" sz="2400" i="1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i="1"/>
              <a:t>También </a:t>
            </a:r>
            <a:r>
              <a:rPr lang="es-MX" sz="2400" i="1" dirty="0"/>
              <a:t>es el área de mayores malentendidos y conflictos entre dos o mas personas, entre miembros de un grupo, entre grupos y en la organización como sistema”. </a:t>
            </a:r>
            <a:endParaRPr lang="es-AR" sz="2400" i="1" dirty="0"/>
          </a:p>
        </p:txBody>
      </p:sp>
    </p:spTree>
    <p:extLst>
      <p:ext uri="{BB962C8B-B14F-4D97-AF65-F5344CB8AC3E}">
        <p14:creationId xmlns:p14="http://schemas.microsoft.com/office/powerpoint/2010/main" val="181401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9DCD1-C70D-4F46-B7B1-5E57EBF1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9B078F-9A70-4689-BFC8-0796A6BE0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1802297"/>
            <a:ext cx="10827026" cy="422744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Las personas en constante interacción con otras y con sus ambientes.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Implica transferencia de información y significado de una persona a otra.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Manera de relacionarnos a través de ideas, datos, pensamientos, etc.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Implica transacciones entre personas.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Se necesitan al menos dos, se completa la comunicación cuando hay receptor.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Las organizaciones no existen sin comunicación </a:t>
            </a:r>
            <a:r>
              <a:rPr lang="es-MX" sz="2400" dirty="0">
                <a:sym typeface="Wingdings" panose="05000000000000000000" pitchFamily="2" charset="2"/>
              </a:rPr>
              <a:t> red que integra y coordina todas sus operaciones. </a:t>
            </a:r>
            <a:endParaRPr lang="es-MX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6391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E8A31-028D-469D-981B-80BB329F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4050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888A2-771F-425A-B6CD-5D6B2E739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3513"/>
            <a:ext cx="10516252" cy="487210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dirty="0"/>
              <a:t>Comprensión de la comunicación</a:t>
            </a:r>
            <a:r>
              <a:rPr lang="es-MX" sz="2400" dirty="0">
                <a:sym typeface="Wingdings" panose="05000000000000000000" pitchFamily="2" charset="2"/>
              </a:rPr>
              <a:t> 3 elementos básicos:</a:t>
            </a:r>
          </a:p>
          <a:p>
            <a:pPr>
              <a:lnSpc>
                <a:spcPct val="150000"/>
              </a:lnSpc>
            </a:pPr>
            <a:r>
              <a:rPr lang="es-AR" sz="2400" dirty="0"/>
              <a:t>Dato: registro de determinado evento o suceso. Conjunto de datos que se procesan. </a:t>
            </a:r>
          </a:p>
          <a:p>
            <a:pPr>
              <a:lnSpc>
                <a:spcPct val="150000"/>
              </a:lnSpc>
            </a:pPr>
            <a:r>
              <a:rPr lang="es-AR" sz="2400" dirty="0"/>
              <a:t>Información: conjunto de datos con determinado significado.</a:t>
            </a:r>
          </a:p>
          <a:p>
            <a:pPr>
              <a:lnSpc>
                <a:spcPct val="150000"/>
              </a:lnSpc>
            </a:pPr>
            <a:r>
              <a:rPr lang="es-AR" sz="2400" dirty="0"/>
              <a:t>Comunicación: información transmitida a alguien y se comparte. Es necesario que el destinatario reciba y comprenda. La simple transmisión de </a:t>
            </a:r>
            <a:r>
              <a:rPr lang="es-AR" sz="2400" dirty="0" err="1"/>
              <a:t>info</a:t>
            </a:r>
            <a:r>
              <a:rPr lang="es-AR" sz="2400" dirty="0"/>
              <a:t> no implica comunicación. </a:t>
            </a:r>
          </a:p>
          <a:p>
            <a:pPr>
              <a:lnSpc>
                <a:spcPct val="150000"/>
              </a:lnSpc>
            </a:pPr>
            <a:r>
              <a:rPr lang="es-AR" sz="2400" dirty="0"/>
              <a:t>Comunicar: volver común a una o varias personas cierta información. </a:t>
            </a:r>
          </a:p>
        </p:txBody>
      </p:sp>
    </p:spTree>
    <p:extLst>
      <p:ext uri="{BB962C8B-B14F-4D97-AF65-F5344CB8AC3E}">
        <p14:creationId xmlns:p14="http://schemas.microsoft.com/office/powerpoint/2010/main" val="380259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F58B5-E22D-4406-99D3-BC0EC959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91041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8C3B3-B6C3-4343-B18F-944BFA21C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457739"/>
            <a:ext cx="10641495" cy="501787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u="sng" dirty="0"/>
              <a:t>Elementos fundamentales en el proceso de C: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Emisor o fuente</a:t>
            </a:r>
            <a:r>
              <a:rPr lang="es-MX" sz="2400" dirty="0">
                <a:sym typeface="Wingdings" panose="05000000000000000000" pitchFamily="2" charset="2"/>
              </a:rPr>
              <a:t> persona, cosa o proceso que emite un mensaje a alguien.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Transmisor o codificador equipo que codifica el mensaje de la fuente (</a:t>
            </a:r>
            <a:r>
              <a:rPr lang="es-MX" sz="2400" dirty="0" err="1">
                <a:sym typeface="Wingdings" panose="05000000000000000000" pitchFamily="2" charset="2"/>
              </a:rPr>
              <a:t>ej</a:t>
            </a:r>
            <a:r>
              <a:rPr lang="es-MX" sz="2400" dirty="0">
                <a:sym typeface="Wingdings" panose="05000000000000000000" pitchFamily="2" charset="2"/>
              </a:rPr>
              <a:t>: teléfono)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Canal parte del sistema que establece el contacto entre la fuente y el destino, físicamente próximos o distantes.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Receptor o decodificador equipo entre el canal y el destino; decodifica el mensaje para hacerlo comprensible.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Destino persona, cosa o proceso hacia el que se envía el mensaje.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8939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B9FF2-AB4D-4685-B1B1-82366A81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E45FC-49D1-401A-9183-4B07E89B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29" y="1205948"/>
            <a:ext cx="10721009" cy="552615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u="sng" dirty="0"/>
              <a:t>Principales funciones dentro de un grupo u organización: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Control</a:t>
            </a:r>
            <a:r>
              <a:rPr lang="es-MX" sz="2400" dirty="0">
                <a:sym typeface="Wingdings" panose="05000000000000000000" pitchFamily="2" charset="2"/>
              </a:rPr>
              <a:t> actúa para controlar el comportamiento de los miembros. Las </a:t>
            </a:r>
            <a:r>
              <a:rPr lang="es-MX" sz="2400" dirty="0" err="1">
                <a:sym typeface="Wingdings" panose="05000000000000000000" pitchFamily="2" charset="2"/>
              </a:rPr>
              <a:t>org</a:t>
            </a:r>
            <a:r>
              <a:rPr lang="es-MX" sz="2400" dirty="0">
                <a:sym typeface="Wingdings" panose="05000000000000000000" pitchFamily="2" charset="2"/>
              </a:rPr>
              <a:t> tienen jerarquías de autoridad y lineamientos formales (también informales) que se exige que los empleados sigan.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Motivación la C la impulsa, aclara a los empleados lo que se hace, qué tan bien se hace y lo que puede hacer para mejorar el desempeño.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Expresión emocional para muchos el trabajo como principal fuente de interacción social. Se expresan frustraciones y sentimientos de satisfacción, entre otros.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Información para la toma de decisiones por medio de la transmisión de datos para identificar y evaluar las alternativas de selección.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814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A12C3-8DA3-4E97-9C11-A466CDA0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4050"/>
          </a:xfrm>
        </p:spPr>
        <p:txBody>
          <a:bodyPr>
            <a:normAutofit fontScale="90000"/>
          </a:bodyPr>
          <a:lstStyle/>
          <a:p>
            <a:r>
              <a:rPr lang="es-MX" dirty="0"/>
              <a:t>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59CF6-038A-4D76-BD51-FEFEF89CB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2" y="1961321"/>
            <a:ext cx="10668000" cy="39624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Proceso de comunicación </a:t>
            </a:r>
            <a:r>
              <a:rPr lang="es-MX" sz="2400" dirty="0">
                <a:sym typeface="Wingdings" panose="05000000000000000000" pitchFamily="2" charset="2"/>
              </a:rPr>
              <a:t> sistema abierto ruidos: perturbaciones que tienden a desfigurar o alterar los mensajes. Interferencia procedente del ambiente.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Proceso de doble vía que implica retroalimentación: solo es efectivo cuando el destinatario interpreta y comprende el mensaje.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La señal puede experimentar perdidas, mutilaciones, distorsiones, acompañada de ruidos, interferencias, vacíos, amplificaciones o desvíos.</a:t>
            </a:r>
          </a:p>
        </p:txBody>
      </p:sp>
    </p:spTree>
    <p:extLst>
      <p:ext uri="{BB962C8B-B14F-4D97-AF65-F5344CB8AC3E}">
        <p14:creationId xmlns:p14="http://schemas.microsoft.com/office/powerpoint/2010/main" val="387242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20B56-CED5-422B-970D-EDC41075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4293"/>
          </a:xfrm>
        </p:spPr>
        <p:txBody>
          <a:bodyPr>
            <a:normAutofit fontScale="90000"/>
          </a:bodyPr>
          <a:lstStyle/>
          <a:p>
            <a:r>
              <a:rPr lang="es-MX" dirty="0"/>
              <a:t>Dirección de la 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EB782C-2A69-428C-99D6-67772D468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89043"/>
            <a:ext cx="10178322" cy="479728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u="sng" dirty="0"/>
              <a:t>C hacia abajo</a:t>
            </a:r>
            <a:r>
              <a:rPr lang="es-MX" sz="2400" dirty="0">
                <a:sym typeface="Wingdings" panose="05000000000000000000" pitchFamily="2" charset="2"/>
              </a:rPr>
              <a:t> fluye desde un nivel de un grupo u organización hacia otro nivel inferior. La utilizan lideres y gerentes para asignar metas, dar instrucciones, informar de políticas y procedimientos; señalar problemas que necesitan atención y proveer retroalimentación acerca del desempeño.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No tiene que ser oral o cara a cara. Puede ser mediante cartas; correo electrónico, etc.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Se deben dar explicaciones del por qué de la decisión (incrementa el compromiso de los trabajadores)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Naturaleza de un solo sentido. Informan pero no piden consejo ni opinión.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6329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74138-84C6-4851-88FA-19B9FB49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Dirección de la información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3A9230-1FA1-4923-BBBC-B85AA0D0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9287"/>
            <a:ext cx="10178322" cy="47263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u="sng" dirty="0"/>
              <a:t>C. hacia arriba </a:t>
            </a:r>
            <a:r>
              <a:rPr lang="es-MX" sz="2400" b="1" u="sng" dirty="0">
                <a:sym typeface="Wingdings" panose="05000000000000000000" pitchFamily="2" charset="2"/>
              </a:rPr>
              <a:t> </a:t>
            </a:r>
            <a:r>
              <a:rPr lang="es-MX" sz="2400" dirty="0">
                <a:sym typeface="Wingdings" panose="05000000000000000000" pitchFamily="2" charset="2"/>
              </a:rPr>
              <a:t>fluye hacia un nivel superior del grupo u organización. Proporciona retroalimentación a los superiores, información sobre el progreso de las metas y plantear nuevos problemas.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Mantiene a los gerentes informados sobre como se sienten los empleados hacia sus trabajos, con los colegas y la organización en general.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Mejorar la comunicación: reducir distracciones; captar la atención de los jefes, no entrar en discusiones tortuosas; acciones posibles y preparación de agenda.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99379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04E5D-9B59-4FC1-A86F-D9E62685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es-MX" dirty="0"/>
              <a:t>Dirección de la comunicación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2DCE08-5E7B-4ACC-9A32-DEB0BAB54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08313"/>
            <a:ext cx="10463244" cy="44129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b="1" u="sng" dirty="0"/>
              <a:t>Comunicación lateral </a:t>
            </a:r>
            <a:r>
              <a:rPr lang="es-MX" sz="2400" dirty="0">
                <a:sym typeface="Wingdings" panose="05000000000000000000" pitchFamily="2" charset="2"/>
              </a:rPr>
              <a:t> tiene lugar entre miembros del mismo grupo de trabajo del mismo nivel, entre gerentes del mismo rango o entre cualquier personal equivalente en lo horizontal. 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Ahorran tiempo y facilitan la coordinación.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Ocurren con el conocimiento y apoyo de los supervisores.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Crean conflictos disfuncionales cuando los canales verticales formales son pasados por alto.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373498269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177</TotalTime>
  <Words>1579</Words>
  <Application>Microsoft Office PowerPoint</Application>
  <PresentationFormat>Panorámica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Gill Sans MT</vt:lpstr>
      <vt:lpstr>Impact</vt:lpstr>
      <vt:lpstr>Wingdings</vt:lpstr>
      <vt:lpstr>Distintivo</vt:lpstr>
      <vt:lpstr>Comunicación </vt:lpstr>
      <vt:lpstr>Comunicación </vt:lpstr>
      <vt:lpstr>Comunicación </vt:lpstr>
      <vt:lpstr>Comunicación </vt:lpstr>
      <vt:lpstr>Comunicación </vt:lpstr>
      <vt:lpstr>Comunicación </vt:lpstr>
      <vt:lpstr>Dirección de la comunicación </vt:lpstr>
      <vt:lpstr>Dirección de la información </vt:lpstr>
      <vt:lpstr>Dirección de la comunicación </vt:lpstr>
      <vt:lpstr>Comunicación interpersonal</vt:lpstr>
      <vt:lpstr>Comunicación interpersonal</vt:lpstr>
      <vt:lpstr>Comunicación organizacional</vt:lpstr>
      <vt:lpstr>Comunicación </vt:lpstr>
      <vt:lpstr>Comunicación </vt:lpstr>
      <vt:lpstr>Percepción social</vt:lpstr>
      <vt:lpstr>Percepción social </vt:lpstr>
      <vt:lpstr>Barreras de la comunicación </vt:lpstr>
      <vt:lpstr>Barreras de la comunicación </vt:lpstr>
      <vt:lpstr>Comunicación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</dc:title>
  <dc:creator>Usuario</dc:creator>
  <cp:lastModifiedBy>Usuario</cp:lastModifiedBy>
  <cp:revision>2</cp:revision>
  <dcterms:created xsi:type="dcterms:W3CDTF">2023-04-26T13:04:01Z</dcterms:created>
  <dcterms:modified xsi:type="dcterms:W3CDTF">2023-04-26T16:04:43Z</dcterms:modified>
</cp:coreProperties>
</file>