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8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64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0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50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0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9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7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91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5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2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8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7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0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5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6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03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452B9-0643-4DFF-A05E-148C31343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93843"/>
            <a:ext cx="8676222" cy="1577008"/>
          </a:xfrm>
        </p:spPr>
        <p:txBody>
          <a:bodyPr/>
          <a:lstStyle/>
          <a:p>
            <a:r>
              <a:rPr lang="es-MX" dirty="0"/>
              <a:t>Desarrollo organizacional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632381-9804-442F-83A4-2B986AEC71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Adalberto </a:t>
            </a:r>
            <a:r>
              <a:rPr lang="es-MX" dirty="0" err="1"/>
              <a:t>chiavenato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064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FBF19-D91A-4898-815A-EAADE0DC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62000"/>
          </a:xfrm>
        </p:spPr>
        <p:txBody>
          <a:bodyPr/>
          <a:lstStyle/>
          <a:p>
            <a:r>
              <a:rPr lang="es-AR" dirty="0"/>
              <a:t>Presupuestos básicos del 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7772F-B1DE-45CA-AED7-86EA5A9D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0" y="1173892"/>
            <a:ext cx="11800703" cy="56841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Bennis establece </a:t>
            </a:r>
            <a:r>
              <a:rPr lang="es-AR" dirty="0"/>
              <a:t>cuatro condiciones básicas para el surgimiento del Do: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Transformación rápida e inesperada del ambiente organizacional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Aumento en el tamaño de las organizaciones: impide que el volumen de las actividades tradicionales de la organización sea suficiente para sostener el crecimiento.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Diversificación creciente y complejidad gradual de la tecnología moderna: exigen estrecha integración entre actividades y personas muy especializadas y de competencias muy diferentes.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Cambio en el comportamiento administrativo debido a: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-un nuevo concepto de hombre, basado en un mayor conocimiento de sus necesidades complejas y cambiantes;</a:t>
            </a:r>
          </a:p>
        </p:txBody>
      </p:sp>
    </p:spTree>
    <p:extLst>
      <p:ext uri="{BB962C8B-B14F-4D97-AF65-F5344CB8AC3E}">
        <p14:creationId xmlns:p14="http://schemas.microsoft.com/office/powerpoint/2010/main" val="168336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41161-E77C-491A-969F-82B15BC4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24930"/>
          </a:xfrm>
        </p:spPr>
        <p:txBody>
          <a:bodyPr/>
          <a:lstStyle/>
          <a:p>
            <a:r>
              <a:rPr lang="es-AR" dirty="0"/>
              <a:t>Presupuestos básicos del 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4EAFA-92C8-47E7-81DB-3286A4AC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1" y="1495169"/>
            <a:ext cx="11986054" cy="521455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AR" dirty="0"/>
              <a:t>-Un nuevo concepto de poder basado en la colaboración y en la razón;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-Un nuevo concepto de valores organizacionales basado en ideales humanístico-democráticos. </a:t>
            </a:r>
          </a:p>
          <a:p>
            <a:pPr marL="0" indent="0">
              <a:lnSpc>
                <a:spcPct val="150000"/>
              </a:lnSpc>
              <a:buNone/>
            </a:pPr>
            <a:endParaRPr lang="es-AR" dirty="0"/>
          </a:p>
          <a:p>
            <a:pPr marL="0" indent="0">
              <a:lnSpc>
                <a:spcPct val="150000"/>
              </a:lnSpc>
              <a:buNone/>
            </a:pPr>
            <a:r>
              <a:rPr lang="es-AR" u="sng" dirty="0"/>
              <a:t>Características del do: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AR" dirty="0"/>
              <a:t>Focalización en toda la organización: es un programa amplio que busca que todas las partes integrantes de la organización estén bien coordinadas para un cambio efectivo.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AR" dirty="0"/>
              <a:t>Orientación sistémica: se orienta a las interacciones de las diversas partes de la organización, a las relaciones laborales entre las personas y a la estructura y los procesos organizacionales.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AR" dirty="0"/>
              <a:t>Agente de cambio: el Do utiliza a personas que desempeñan el papel de estimular y coordinar el cambio dentro de un grupo o dentro de una organización.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9256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70D74-F747-435F-9E36-85493897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37286"/>
          </a:xfrm>
        </p:spPr>
        <p:txBody>
          <a:bodyPr/>
          <a:lstStyle/>
          <a:p>
            <a:r>
              <a:rPr lang="es-MX" dirty="0"/>
              <a:t>Características del do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BD72E-8E9C-4204-8A5B-02474C075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8" y="1767015"/>
            <a:ext cx="11813060" cy="4843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AR" dirty="0"/>
              <a:t>Solución de problemas: analiza los problemas en teoría pero pone énfasis en las soluciones, focaliza los problemas reales, no los artificiales, utilizando la investigación-acción.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AR" dirty="0"/>
              <a:t>Aprendizaje experimental: los participantes aprenden a resolver experimentalmente en el ambiente de entrenamiento los problemas que deben enfrentar en el trabajo. Aprender de la propia experiencia.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AR" dirty="0"/>
              <a:t>Procesos grupales: el Do se basa en procesos grupales como debates, discusiones en grupo, conflictos intergrupales y procedimientos de cooperación </a:t>
            </a:r>
            <a:r>
              <a:rPr lang="es-AR" dirty="0">
                <a:sym typeface="Wingdings" panose="05000000000000000000" pitchFamily="2" charset="2"/>
              </a:rPr>
              <a:t> para mejorar relaciones, canales de comunicación, confianza, etc. 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639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C502D-88D1-4FA7-9548-123DBC3E9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49643"/>
          </a:xfrm>
        </p:spPr>
        <p:txBody>
          <a:bodyPr/>
          <a:lstStyle/>
          <a:p>
            <a:r>
              <a:rPr lang="es-MX" dirty="0"/>
              <a:t>Características del do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0DCF42-9008-42AC-95C4-82406E62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68" y="1198605"/>
            <a:ext cx="11887200" cy="504979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AR" dirty="0"/>
              <a:t>Retroalimentación: el do suministra información de retorno sobre el comportamiento y estimula a las personas a comprender las situaciones en que se desenvuelven y a comprender las acciones autocorrectivas más eficaces.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AR" dirty="0"/>
              <a:t>Orientación situacional: no es rígido ni inmutable sino situacional, flexible y orientado hacia la contingencia; pragmático, y adapta las acciones a necesidades especificas.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AR" dirty="0"/>
              <a:t>Desarrollo de equipos: el objetivo general del Do es construir mejores equipos de trabajo en la organización. Énfasis en los grupos; cooperación e integración. Enseña a superar diferencias individuales y grupales. </a:t>
            </a:r>
          </a:p>
        </p:txBody>
      </p:sp>
    </p:spTree>
    <p:extLst>
      <p:ext uri="{BB962C8B-B14F-4D97-AF65-F5344CB8AC3E}">
        <p14:creationId xmlns:p14="http://schemas.microsoft.com/office/powerpoint/2010/main" val="299296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05EEB-3FA2-4D42-82E4-734A7517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87859"/>
          </a:xfrm>
        </p:spPr>
        <p:txBody>
          <a:bodyPr/>
          <a:lstStyle/>
          <a:p>
            <a:r>
              <a:rPr lang="es-MX" dirty="0"/>
              <a:t>Proceso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5A552F-2669-4370-8684-BD0536219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297459"/>
            <a:ext cx="11751275" cy="510334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u="sng" dirty="0"/>
              <a:t>proceso de 4 etapas </a:t>
            </a:r>
            <a:r>
              <a:rPr lang="es-MX" u="sng" dirty="0">
                <a:sym typeface="Wingdings" panose="05000000000000000000" pitchFamily="2" charset="2"/>
              </a:rPr>
              <a:t>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Recolección y análisis de datos: determinación de los datos necesarios y los métodos </a:t>
            </a:r>
            <a:r>
              <a:rPr lang="es-AR" dirty="0" err="1"/>
              <a:t>utiles</a:t>
            </a:r>
            <a:r>
              <a:rPr lang="es-AR" dirty="0"/>
              <a:t> para recolectarlos dentro de la empresa.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Diagnóstico organizacional: análisis de los datos e interpretación, para identificar preocupaciones, problemas y sus consecuencias, establecer prioridades, metas y objetivos.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Acción de intervención: es la fase de acción planeada en el proceso de DO. Se selecciona la intervención más apropiada para solucionar un problema organizacional particular.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Evaluación: etapa final del proceso que funciona como circuito cerrado. El resultado de la evaluación implica la modificación de los anteriores dando dinámica al propio proceso. </a:t>
            </a:r>
          </a:p>
        </p:txBody>
      </p:sp>
    </p:spTree>
    <p:extLst>
      <p:ext uri="{BB962C8B-B14F-4D97-AF65-F5344CB8AC3E}">
        <p14:creationId xmlns:p14="http://schemas.microsoft.com/office/powerpoint/2010/main" val="1007100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6492F-84E4-4191-A2F6-8C6E172EB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37286"/>
          </a:xfrm>
        </p:spPr>
        <p:txBody>
          <a:bodyPr/>
          <a:lstStyle/>
          <a:p>
            <a:r>
              <a:rPr lang="es-AR" dirty="0"/>
              <a:t>TÉCNICAS DE INTERVENCIÓN EN 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6DE62E-5ED0-4666-BAC0-96AC95758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" y="1705232"/>
            <a:ext cx="11813059" cy="454316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AR" dirty="0"/>
              <a:t>Los agentes de cambio emplean una o varias técnicas para intervenir en las organizaciones. Pueden clasificarse en: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DO para el individuo: (T- </a:t>
            </a:r>
            <a:r>
              <a:rPr lang="es-AR" dirty="0" err="1"/>
              <a:t>Groups</a:t>
            </a:r>
            <a:r>
              <a:rPr lang="es-AR" dirty="0"/>
              <a:t>) el entrenamiento de la sensibilidad es la técnica más antigua del DO. Enfoque orientado a desarrollar la sensibilidad social de una persona y la flexibilidad de su comportamiento frente a los demás.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DO para dos o más personas: análisis transaccional. busca el autodiagnóstico de las relaciones interpersonales. Enseña a las personas a enviar mensajes claros y agiles y dar respuestas razonables, reduciendo hábitos destructivos de comunicación. </a:t>
            </a:r>
          </a:p>
        </p:txBody>
      </p:sp>
    </p:spTree>
    <p:extLst>
      <p:ext uri="{BB962C8B-B14F-4D97-AF65-F5344CB8AC3E}">
        <p14:creationId xmlns:p14="http://schemas.microsoft.com/office/powerpoint/2010/main" val="1557795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92992F-22AC-44C1-9B58-63F9A11A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87859"/>
          </a:xfrm>
        </p:spPr>
        <p:txBody>
          <a:bodyPr/>
          <a:lstStyle/>
          <a:p>
            <a:r>
              <a:rPr lang="es-AR" dirty="0"/>
              <a:t>TÉCNICAS DE INTERVENCIÓN EN 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679DE8-302C-4F80-8F6C-77E20CECE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1" y="1186249"/>
            <a:ext cx="11924270" cy="54246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AR" dirty="0"/>
              <a:t>3. DO para equipos o grupos: consultoría de procesos. Cada equipo es coordinado por un consultor en procesos humanos y de información, quien actúa como tercero. Interviene para objetivos, metas, toma de decisiones, liderazgos, participación, confianza, etc.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Se trata de transformar grupos de personas en equipos integrados y cohesionados.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4. DO para relaciones intergrupales: reuniones de confrontación. Técnica de modificación del comportamiento dirigida por un consultor externo o interno. Grupos en conflicto, se evalúan y autoevalúan.</a:t>
            </a:r>
          </a:p>
        </p:txBody>
      </p:sp>
    </p:spTree>
    <p:extLst>
      <p:ext uri="{BB962C8B-B14F-4D97-AF65-F5344CB8AC3E}">
        <p14:creationId xmlns:p14="http://schemas.microsoft.com/office/powerpoint/2010/main" val="2047404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DBDDC3-7C3E-46D4-A71C-FB3A0053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75503"/>
          </a:xfrm>
        </p:spPr>
        <p:txBody>
          <a:bodyPr/>
          <a:lstStyle/>
          <a:p>
            <a:r>
              <a:rPr lang="es-AR" dirty="0"/>
              <a:t>TÉCNICAS DE INTERVENCIÓN EN 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C09A84-8276-405F-8978-8CC79C4D1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0" y="1742303"/>
            <a:ext cx="11825417" cy="282969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AR" dirty="0"/>
              <a:t>5. DO para la organización como totalidad: retroalimentación de datos. Proporciona aprendizaje de nuevos datos respecto de sí mismo, de los demás, de los procesos grupales o de la dinámica organizacional. Se refiere a las actividades y procesos que reflejan como una persona es percibida por los demás. </a:t>
            </a:r>
          </a:p>
        </p:txBody>
      </p:sp>
    </p:spTree>
    <p:extLst>
      <p:ext uri="{BB962C8B-B14F-4D97-AF65-F5344CB8AC3E}">
        <p14:creationId xmlns:p14="http://schemas.microsoft.com/office/powerpoint/2010/main" val="64155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1C1DB4-00D0-455D-9DC9-0B3DFFBC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50789"/>
          </a:xfrm>
        </p:spPr>
        <p:txBody>
          <a:bodyPr/>
          <a:lstStyle/>
          <a:p>
            <a:r>
              <a:rPr lang="es-AR" dirty="0"/>
              <a:t>TÉCNICAS DE INTERVENCIÓN EN 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81C6E7-DF9A-4905-9E38-1FD884CF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2" y="1396314"/>
            <a:ext cx="11578282" cy="485208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AR" dirty="0"/>
              <a:t>La retroalimentación de datos requiere que haya un flujo adecuado de información en la organización a través de: </a:t>
            </a:r>
          </a:p>
          <a:p>
            <a:pPr>
              <a:lnSpc>
                <a:spcPct val="150000"/>
              </a:lnSpc>
            </a:pPr>
            <a:r>
              <a:rPr lang="es-AR" dirty="0"/>
              <a:t>Distribución abundante de información.</a:t>
            </a:r>
          </a:p>
          <a:p>
            <a:pPr>
              <a:lnSpc>
                <a:spcPct val="150000"/>
              </a:lnSpc>
            </a:pPr>
            <a:r>
              <a:rPr lang="es-AR" dirty="0"/>
              <a:t>Documentación y distribución de resultados de las investigaciones internas.</a:t>
            </a:r>
          </a:p>
          <a:p>
            <a:pPr>
              <a:lnSpc>
                <a:spcPct val="150000"/>
              </a:lnSpc>
            </a:pPr>
            <a:r>
              <a:rPr lang="es-AR" dirty="0"/>
              <a:t>Realización de discusiones periódicas entre elementos de diferentes áreas de la organización.</a:t>
            </a:r>
          </a:p>
          <a:p>
            <a:pPr>
              <a:lnSpc>
                <a:spcPct val="150000"/>
              </a:lnSpc>
            </a:pPr>
            <a:r>
              <a:rPr lang="es-AR" dirty="0"/>
              <a:t>Realización de conferencias sobre asuntos internos, programas y planes de trabajo.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8736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E3FF9-BB36-4F4E-924E-D30CB3DD1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576649"/>
          </a:xfrm>
        </p:spPr>
        <p:txBody>
          <a:bodyPr>
            <a:normAutofit fontScale="90000"/>
          </a:bodyPr>
          <a:lstStyle/>
          <a:p>
            <a:r>
              <a:rPr lang="es-MX" dirty="0"/>
              <a:t>Modelos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F79FA9-90E9-426A-A2DE-A9D7C0F24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4" y="1631091"/>
            <a:ext cx="11775990" cy="47944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AR" dirty="0"/>
              <a:t>Existe una variedad de modelos de DO, cada uno de los cuales utiliza diferentes tecnologías de modificación del comportamiento. Cada uno sigue su proceso, etapas, consolidación del cambio.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AR" dirty="0"/>
              <a:t>Red o malla gerencial (</a:t>
            </a:r>
            <a:r>
              <a:rPr lang="es-AR" dirty="0" err="1"/>
              <a:t>managerial</a:t>
            </a:r>
            <a:r>
              <a:rPr lang="es-AR" dirty="0"/>
              <a:t> </a:t>
            </a:r>
            <a:r>
              <a:rPr lang="es-AR" dirty="0" err="1"/>
              <a:t>grid</a:t>
            </a:r>
            <a:r>
              <a:rPr lang="es-AR" dirty="0"/>
              <a:t>) de Blake y </a:t>
            </a:r>
            <a:r>
              <a:rPr lang="es-AR" dirty="0" err="1"/>
              <a:t>Mouton</a:t>
            </a:r>
            <a:r>
              <a:rPr lang="es-AR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Tecnología de cambio organizacional. Grafica de dos entradas, con dos ejes: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AR" dirty="0"/>
              <a:t>Eje horizontal</a:t>
            </a:r>
            <a:r>
              <a:rPr lang="es-AR" dirty="0">
                <a:sym typeface="Wingdings" panose="05000000000000000000" pitchFamily="2" charset="2"/>
              </a:rPr>
              <a:t> representa la preocupación por la producción;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AR" dirty="0">
                <a:sym typeface="Wingdings" panose="05000000000000000000" pitchFamily="2" charset="2"/>
              </a:rPr>
              <a:t>Eje vertical preocupación por las personas.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>
                <a:sym typeface="Wingdings" panose="05000000000000000000" pitchFamily="2" charset="2"/>
              </a:rPr>
              <a:t>La malla gerencial representa esas dos preocupaciones y su interacción. La idea es llegar a 9.9= desempeño excelente + producción +satisfacción de los empleados. </a:t>
            </a: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2216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547E3-1BE4-4879-96C3-7D59D63E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07165"/>
          </a:xfrm>
        </p:spPr>
        <p:txBody>
          <a:bodyPr/>
          <a:lstStyle/>
          <a:p>
            <a:r>
              <a:rPr lang="es-MX" dirty="0"/>
              <a:t>Desarrollo organizacional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4630FB-7D0E-4F08-B438-8F2991F5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1921565"/>
            <a:ext cx="11330609" cy="47972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dirty="0"/>
              <a:t>Organizaciones y personas </a:t>
            </a:r>
            <a:r>
              <a:rPr lang="es-MX" dirty="0">
                <a:sym typeface="Wingdings" panose="05000000000000000000" pitchFamily="2" charset="2"/>
              </a:rPr>
              <a:t> constante cambio.</a:t>
            </a:r>
          </a:p>
          <a:p>
            <a:pPr>
              <a:lnSpc>
                <a:spcPct val="150000"/>
              </a:lnSpc>
            </a:pPr>
            <a:r>
              <a:rPr lang="es-MX" dirty="0">
                <a:sym typeface="Wingdings" panose="05000000000000000000" pitchFamily="2" charset="2"/>
              </a:rPr>
              <a:t>Desarrollo cambios intencionales, proyectados con anticipación. </a:t>
            </a:r>
          </a:p>
          <a:p>
            <a:pPr>
              <a:lnSpc>
                <a:spcPct val="150000"/>
              </a:lnSpc>
            </a:pPr>
            <a:r>
              <a:rPr lang="es-MX" dirty="0">
                <a:sym typeface="Wingdings" panose="05000000000000000000" pitchFamily="2" charset="2"/>
              </a:rPr>
              <a:t>Desarrollo organizacional a nivel macro, global, sistémico, a largo plazo.</a:t>
            </a:r>
          </a:p>
          <a:p>
            <a:pPr>
              <a:lnSpc>
                <a:spcPct val="150000"/>
              </a:lnSpc>
            </a:pPr>
            <a:r>
              <a:rPr lang="es-MX" dirty="0">
                <a:sym typeface="Wingdings" panose="05000000000000000000" pitchFamily="2" charset="2"/>
              </a:rPr>
              <a:t>DO: campo reciente; basado en conceptos y métodos de la ciencia del comportamiento.</a:t>
            </a:r>
          </a:p>
          <a:p>
            <a:pPr>
              <a:lnSpc>
                <a:spcPct val="150000"/>
              </a:lnSpc>
            </a:pPr>
            <a:r>
              <a:rPr lang="es-MX" dirty="0">
                <a:sym typeface="Wingdings" panose="05000000000000000000" pitchFamily="2" charset="2"/>
              </a:rPr>
              <a:t>Estudia la organización como sistema total; mejorar la eficacia. </a:t>
            </a:r>
          </a:p>
          <a:p>
            <a:pPr>
              <a:lnSpc>
                <a:spcPct val="150000"/>
              </a:lnSpc>
            </a:pPr>
            <a:r>
              <a:rPr lang="es-MX" dirty="0"/>
              <a:t>Concepto asociado a cambio y capacidad de adaptación de la organización a ellos.</a:t>
            </a:r>
            <a:endParaRPr lang="es-MX" dirty="0">
              <a:sym typeface="Wingdings" panose="05000000000000000000" pitchFamily="2" charset="2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51253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B58BC-EAB7-4BA1-B30D-3464B6A5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75861"/>
          </a:xfrm>
        </p:spPr>
        <p:txBody>
          <a:bodyPr/>
          <a:lstStyle/>
          <a:p>
            <a:r>
              <a:rPr lang="es-MX" dirty="0"/>
              <a:t>Modelos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14EDCE-443C-45AD-A30A-41C8D4DD9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874643"/>
            <a:ext cx="11555896" cy="57116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AR" dirty="0"/>
              <a:t>El programa de DO de tipo </a:t>
            </a:r>
            <a:r>
              <a:rPr lang="es-AR" dirty="0" err="1"/>
              <a:t>grid</a:t>
            </a:r>
            <a:r>
              <a:rPr lang="es-AR" dirty="0"/>
              <a:t> se desarrolla en seis fases: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Seminarios de laboratorio </a:t>
            </a:r>
            <a:r>
              <a:rPr lang="es-AR" dirty="0">
                <a:sym typeface="Wingdings" panose="05000000000000000000" pitchFamily="2" charset="2"/>
              </a:rPr>
              <a:t> participan todos los miembros de la </a:t>
            </a:r>
            <a:r>
              <a:rPr lang="es-AR" dirty="0" err="1">
                <a:sym typeface="Wingdings" panose="05000000000000000000" pitchFamily="2" charset="2"/>
              </a:rPr>
              <a:t>org</a:t>
            </a:r>
            <a:r>
              <a:rPr lang="es-AR" dirty="0">
                <a:sym typeface="Wingdings" panose="05000000000000000000" pitchFamily="2" charset="2"/>
              </a:rPr>
              <a:t> para analizar como se desempeña la empresa o parte.</a:t>
            </a:r>
            <a:endParaRPr lang="es-AR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Desarrollo de equipos </a:t>
            </a:r>
            <a:r>
              <a:rPr lang="es-AR" dirty="0">
                <a:sym typeface="Wingdings" panose="05000000000000000000" pitchFamily="2" charset="2"/>
              </a:rPr>
              <a:t> para estudiar la dinámica del comportamiento de la organización. Fortalece la participación y el comportamiento social.</a:t>
            </a:r>
            <a:endParaRPr lang="es-AR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Reuniones de confrontación intergrupal </a:t>
            </a:r>
            <a:r>
              <a:rPr lang="es-AR" dirty="0">
                <a:sym typeface="Wingdings" panose="05000000000000000000" pitchFamily="2" charset="2"/>
              </a:rPr>
              <a:t> para el intercambio entre los grupos. desarrollo intergrupal. Énfasis en la cooperación y coordinación.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0020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4885C-2426-425E-9595-3DBF58C7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49357"/>
          </a:xfrm>
        </p:spPr>
        <p:txBody>
          <a:bodyPr/>
          <a:lstStyle/>
          <a:p>
            <a:r>
              <a:rPr lang="es-MX" dirty="0"/>
              <a:t>Modelos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8EF5B4-A658-477B-BEC7-EB12E655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795131"/>
            <a:ext cx="11648661" cy="545326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AR" dirty="0"/>
              <a:t>4. Establecimiento de los objetivos organizacionales</a:t>
            </a:r>
            <a:r>
              <a:rPr lang="es-AR" dirty="0">
                <a:sym typeface="Wingdings" panose="05000000000000000000" pitchFamily="2" charset="2"/>
              </a:rPr>
              <a:t> la alta gerencia establece lo que considera que es la excelencia empresarial, hasta donde pretende llegar con el cambio.</a:t>
            </a:r>
            <a:r>
              <a:rPr lang="es-AR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5. Implementación del modelo organizacional planeado mediante equipos.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6. Evaluación de los resultados: de los cambios ocurridos para estabilizar los objetivos organizacionales y establecer otros nuevos para el futuro. Para cambiar, la empresa necesita transformarse en un ambiente de cambios, donde las personas se sientan estimuladas a innovar y crear. El ambiente de cambios exige una planificación minuciosa.</a:t>
            </a:r>
          </a:p>
        </p:txBody>
      </p:sp>
    </p:spTree>
    <p:extLst>
      <p:ext uri="{BB962C8B-B14F-4D97-AF65-F5344CB8AC3E}">
        <p14:creationId xmlns:p14="http://schemas.microsoft.com/office/powerpoint/2010/main" val="335372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31BF6-8418-4CB5-906A-71B4398D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1791"/>
            <a:ext cx="9905998" cy="861391"/>
          </a:xfrm>
        </p:spPr>
        <p:txBody>
          <a:bodyPr>
            <a:normAutofit/>
          </a:bodyPr>
          <a:lstStyle/>
          <a:p>
            <a:r>
              <a:rPr lang="es-MX" dirty="0"/>
              <a:t>Objetivos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E5FFE6-F9FC-4F96-B955-E6688D54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8" y="1113183"/>
            <a:ext cx="11820939" cy="5493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/>
              <a:t>Aumentar </a:t>
            </a:r>
            <a:r>
              <a:rPr lang="es-AR" dirty="0"/>
              <a:t>el nivel de confianza y apoyo entre los miembros de la organización.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dirty="0"/>
              <a:t>Aumentar la confrontación de los problemas empresariales y no esconderlos.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dirty="0"/>
              <a:t>Crear un ambiente en que la autoridad esté basada en el conocimiento y la habilidad social.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dirty="0"/>
              <a:t> Incrementar la apertura de las comunicaciones verticales, laterales y diagonales.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dirty="0"/>
              <a:t> Incrementar el nivel de entusiasmo y satisfacción personal en la empresa.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dirty="0"/>
              <a:t>Buscar soluciones sinérgicas a los problemas. Es más importante la cooperación que el conflicto.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AR" dirty="0"/>
              <a:t>Incrementar la responsabilidad individual y la responsabilidad grupal en la planeación y la implementación.</a:t>
            </a:r>
          </a:p>
        </p:txBody>
      </p:sp>
    </p:spTree>
    <p:extLst>
      <p:ext uri="{BB962C8B-B14F-4D97-AF65-F5344CB8AC3E}">
        <p14:creationId xmlns:p14="http://schemas.microsoft.com/office/powerpoint/2010/main" val="316678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63929-D379-4DC3-B544-6B72648C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08383"/>
          </a:xfrm>
        </p:spPr>
        <p:txBody>
          <a:bodyPr/>
          <a:lstStyle/>
          <a:p>
            <a:r>
              <a:rPr lang="es-AR" dirty="0"/>
              <a:t>Desarrollo organizacional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657297-5A73-4AF7-9FAD-8557A7F0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5" y="1815548"/>
            <a:ext cx="11635408" cy="49033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u="sng" dirty="0"/>
              <a:t>Presupuestos básicos del do: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Organización </a:t>
            </a:r>
            <a:r>
              <a:rPr lang="es-MX" dirty="0">
                <a:sym typeface="Wingdings" panose="05000000000000000000" pitchFamily="2" charset="2"/>
              </a:rPr>
              <a:t> coordinación de diferentes actividades de contribuyentes individuales, para efectuar intercambios planeados con el ambiente. (Lawrence y </a:t>
            </a:r>
            <a:r>
              <a:rPr lang="es-MX" dirty="0" err="1">
                <a:sym typeface="Wingdings" panose="05000000000000000000" pitchFamily="2" charset="2"/>
              </a:rPr>
              <a:t>lorsch</a:t>
            </a:r>
            <a:r>
              <a:rPr lang="es-MX" dirty="0">
                <a:sym typeface="Wingdings" panose="05000000000000000000" pitchFamily="2" charset="2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>
                <a:sym typeface="Wingdings" panose="05000000000000000000" pitchFamily="2" charset="2"/>
              </a:rPr>
              <a:t>                                -sistema complejo y humano, con características, cultura y valore propios.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>
                <a:sym typeface="Wingdings" panose="05000000000000000000" pitchFamily="2" charset="2"/>
              </a:rPr>
              <a:t>Cultura  la única forma de modificar una organización. Los sistemas dentro de los cuales trabajan y viven las personas.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>
                <a:sym typeface="Wingdings" panose="05000000000000000000" pitchFamily="2" charset="2"/>
              </a:rPr>
              <a:t>                     - Expresa un modo de vida; sistema de creencias, expectativas, valores, formas de interacción y de relación de cada </a:t>
            </a:r>
            <a:r>
              <a:rPr lang="es-MX" dirty="0" err="1">
                <a:sym typeface="Wingdings" panose="05000000000000000000" pitchFamily="2" charset="2"/>
              </a:rPr>
              <a:t>org</a:t>
            </a:r>
            <a:r>
              <a:rPr lang="es-MX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es-MX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954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6FCF4-BA02-433A-8171-212A032D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21635"/>
          </a:xfrm>
        </p:spPr>
        <p:txBody>
          <a:bodyPr/>
          <a:lstStyle/>
          <a:p>
            <a:r>
              <a:rPr lang="es-MX" dirty="0"/>
              <a:t>Presupuestos básicos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B8B96A-F7C6-4CFF-AC21-4AB213209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431235"/>
            <a:ext cx="10901637" cy="526111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Cambio organizacional</a:t>
            </a:r>
            <a:r>
              <a:rPr lang="es-MX" dirty="0">
                <a:sym typeface="Wingdings" panose="05000000000000000000" pitchFamily="2" charset="2"/>
              </a:rPr>
              <a:t> cuando surgen fuerzas que crean la necesidad de establecer transformaciones en una o varias secciones de la </a:t>
            </a:r>
            <a:r>
              <a:rPr lang="es-MX" dirty="0" err="1">
                <a:sym typeface="Wingdings" panose="05000000000000000000" pitchFamily="2" charset="2"/>
              </a:rPr>
              <a:t>org</a:t>
            </a:r>
            <a:r>
              <a:rPr lang="es-MX" dirty="0">
                <a:sym typeface="Wingdings" panose="05000000000000000000" pitchFamily="2" charset="2"/>
              </a:rPr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dirty="0">
                <a:sym typeface="Wingdings" panose="05000000000000000000" pitchFamily="2" charset="2"/>
              </a:rPr>
              <a:t>Fuerzas exógenas: provenientes del ambiente (nuevas tecnologías, cambios en valores de una sociedad; oportunidades o limitaciones económicas, políticas, sociales, </a:t>
            </a:r>
            <a:r>
              <a:rPr lang="es-MX" dirty="0" err="1">
                <a:sym typeface="Wingdings" panose="05000000000000000000" pitchFamily="2" charset="2"/>
              </a:rPr>
              <a:t>etc</a:t>
            </a:r>
            <a:r>
              <a:rPr lang="es-MX" dirty="0"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dirty="0">
                <a:sym typeface="Wingdings" panose="05000000000000000000" pitchFamily="2" charset="2"/>
              </a:rPr>
              <a:t>Fuerzas endógenas: necesidad de cambiar estructuras; provienen del interior de la organización, producto de la interacción de los participantes.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213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E324D0-C491-4FD6-8C07-8BBDAC35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34887"/>
          </a:xfrm>
        </p:spPr>
        <p:txBody>
          <a:bodyPr/>
          <a:lstStyle/>
          <a:p>
            <a:r>
              <a:rPr lang="es-MX" dirty="0"/>
              <a:t>Presupuestos básicos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34E578-BBEA-4EBC-BB7B-17748695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6" y="1444487"/>
            <a:ext cx="11926957" cy="424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AR" dirty="0"/>
              <a:t>Necesidad de adaptación y cambios permanentes </a:t>
            </a:r>
            <a:r>
              <a:rPr lang="es-AR" dirty="0">
                <a:sym typeface="Wingdings" panose="05000000000000000000" pitchFamily="2" charset="2"/>
              </a:rPr>
              <a:t> </a:t>
            </a:r>
            <a:r>
              <a:rPr lang="es-AR" dirty="0"/>
              <a:t>El individuo, el grupo, la organización y la comunidad sistemas dinámicos y vivos de adaptación, ajuste y reorganización si quieren sobrevivir en un ambiente de cambios.</a:t>
            </a:r>
          </a:p>
          <a:p>
            <a:pPr>
              <a:lnSpc>
                <a:spcPct val="150000"/>
              </a:lnSpc>
            </a:pPr>
            <a:r>
              <a:rPr lang="es-AR" dirty="0"/>
              <a:t>El cambio organizacional no debe ser aleatorio sino planeado. </a:t>
            </a:r>
          </a:p>
          <a:p>
            <a:pPr>
              <a:lnSpc>
                <a:spcPct val="150000"/>
              </a:lnSpc>
            </a:pPr>
            <a:r>
              <a:rPr lang="es-AR" dirty="0"/>
              <a:t>Existen cuatro clases de cambios en las organizaciones: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1- estructurales: afectan la estructura organizacional, divisiones o departamentos; redes de información internas y externas; incorporaciones o eliminación, etc.  </a:t>
            </a:r>
          </a:p>
        </p:txBody>
      </p:sp>
    </p:spTree>
    <p:extLst>
      <p:ext uri="{BB962C8B-B14F-4D97-AF65-F5344CB8AC3E}">
        <p14:creationId xmlns:p14="http://schemas.microsoft.com/office/powerpoint/2010/main" val="150705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3A7A6-9F84-4820-B3EA-4FC0C397A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55374"/>
          </a:xfrm>
        </p:spPr>
        <p:txBody>
          <a:bodyPr/>
          <a:lstStyle/>
          <a:p>
            <a:r>
              <a:rPr lang="es-MX" dirty="0"/>
              <a:t>Presupuestos básicos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B5E41-45BA-4C4C-881B-82218D239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364974"/>
            <a:ext cx="11887200" cy="518159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2- tecnológicos: </a:t>
            </a:r>
            <a:r>
              <a:rPr lang="es-AR" dirty="0"/>
              <a:t>afectan máquinas, equipos, instalaciones, procesos empresariales, etc.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La tecnología afecta la manera como la empresa ejecuta sus tareas, fabrica sus productos y presta sus servicios.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3- De productos o servicios: afectan los resultados o las salidas de la organización.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4- Culturales: cambios en las personas, en sus comportamientos, actitudes, expectativas, aspiraciones y necesidades.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Todos estos cambios no son aislados, son sistémicos, se afectan entre sí y producen un fuerte efecto multiplicador. </a:t>
            </a:r>
          </a:p>
        </p:txBody>
      </p:sp>
    </p:spTree>
    <p:extLst>
      <p:ext uri="{BB962C8B-B14F-4D97-AF65-F5344CB8AC3E}">
        <p14:creationId xmlns:p14="http://schemas.microsoft.com/office/powerpoint/2010/main" val="80051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06BD7A-3E8A-4045-AD07-5AFD3F45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75503"/>
          </a:xfrm>
        </p:spPr>
        <p:txBody>
          <a:bodyPr/>
          <a:lstStyle/>
          <a:p>
            <a:r>
              <a:rPr lang="es-MX" dirty="0"/>
              <a:t>Presupuestos básicos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391428-35F5-4B89-B4D3-4B5CEBE8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6" y="1717588"/>
            <a:ext cx="11648661" cy="49427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Los cambios pueden presentarse en varias dimensiones y en diferentes velocidades.</a:t>
            </a:r>
          </a:p>
          <a:p>
            <a:pPr>
              <a:lnSpc>
                <a:spcPct val="150000"/>
              </a:lnSpc>
            </a:pPr>
            <a:r>
              <a:rPr lang="es-MX" dirty="0"/>
              <a:t>Depende de la situación de la empresa, de las circunstancias que rodean, de la percepción de urgencia y la viabilidad del cambio.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AR" dirty="0"/>
              <a:t>La interacción organización- ambiente </a:t>
            </a:r>
            <a:r>
              <a:rPr lang="es-AR" dirty="0">
                <a:sym typeface="Wingdings" panose="05000000000000000000" pitchFamily="2" charset="2"/>
              </a:rPr>
              <a:t> </a:t>
            </a:r>
            <a:r>
              <a:rPr lang="es-AR" dirty="0"/>
              <a:t>Una de las cualidades más importantes de una organización es su sensibilidad y su adaptabilidad: su capacidad de percepción y cambio para adaptarse a la variación de los estímulos externos.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s-MX" dirty="0"/>
              <a:t>Interacción individuo organización</a:t>
            </a:r>
            <a:r>
              <a:rPr lang="es-MX" dirty="0">
                <a:sym typeface="Wingdings" panose="05000000000000000000" pitchFamily="2" charset="2"/>
              </a:rPr>
              <a:t> </a:t>
            </a:r>
            <a:r>
              <a:rPr lang="es-AR" dirty="0"/>
              <a:t>El do hace énfasis en la interacción mas estrecha y democrática entre las personas y la organización para alcanzar la administración participativa.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6649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49F35-5DE8-4CE9-BC8A-31F34612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62000"/>
          </a:xfrm>
        </p:spPr>
        <p:txBody>
          <a:bodyPr/>
          <a:lstStyle/>
          <a:p>
            <a:r>
              <a:rPr lang="es-MX" dirty="0"/>
              <a:t>Presupuestos básicos del do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3D921E-A133-4F85-891F-8ED83F889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80" y="1371601"/>
            <a:ext cx="11775989" cy="5214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AR" dirty="0"/>
              <a:t>Objetivos individuales y objetivos organizacionales: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El DO parte del supuesto de que es posible que las metas de los individuos se integren con los objetivos de la organización </a:t>
            </a:r>
            <a:r>
              <a:rPr lang="es-AR" dirty="0">
                <a:sym typeface="Wingdings" panose="05000000000000000000" pitchFamily="2" charset="2"/>
              </a:rPr>
              <a:t> </a:t>
            </a:r>
            <a:r>
              <a:rPr lang="es-AR" dirty="0"/>
              <a:t>el significado del trabajo sea estimulante y gratificante y conlleve posibilidades de desarrollo personal.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El DO es una actividad de cambio planeado que involucra a la empresa como totalidad.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Es un programa educativo a largo plazo.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dirty="0"/>
              <a:t>En la base del DO están los aspectos de revitalización, energía, actualización, activación y renovación de las organizaciones.</a:t>
            </a:r>
          </a:p>
        </p:txBody>
      </p:sp>
    </p:spTree>
    <p:extLst>
      <p:ext uri="{BB962C8B-B14F-4D97-AF65-F5344CB8AC3E}">
        <p14:creationId xmlns:p14="http://schemas.microsoft.com/office/powerpoint/2010/main" val="326183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0C26-A105-4C71-AF70-AD29ED39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87859"/>
          </a:xfrm>
        </p:spPr>
        <p:txBody>
          <a:bodyPr/>
          <a:lstStyle/>
          <a:p>
            <a:r>
              <a:rPr lang="es-AR" dirty="0"/>
              <a:t>Presupuestos básicos del 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56667-F060-48F5-AFFB-2B2286F66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351" y="1297460"/>
            <a:ext cx="11775990" cy="46584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AR" dirty="0"/>
              <a:t>Elementos esenciales en cualquier actividad de DO: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Orientación a largo plazo </a:t>
            </a:r>
            <a:r>
              <a:rPr lang="es-AR" dirty="0">
                <a:sym typeface="Wingdings" panose="05000000000000000000" pitchFamily="2" charset="2"/>
              </a:rPr>
              <a:t> orientado a mejorar los procesos de solución de problemas y de renovación de una </a:t>
            </a:r>
            <a:r>
              <a:rPr lang="es-AR" dirty="0" err="1">
                <a:sym typeface="Wingdings" panose="05000000000000000000" pitchFamily="2" charset="2"/>
              </a:rPr>
              <a:t>org</a:t>
            </a:r>
            <a:r>
              <a:rPr lang="es-AR" dirty="0">
                <a:sym typeface="Wingdings" panose="05000000000000000000" pitchFamily="2" charset="2"/>
              </a:rPr>
              <a:t>.</a:t>
            </a:r>
            <a:endParaRPr lang="es-AR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Generación de esfuerzos para obtener mayor eficacia de toda la organización y no solo de una parte de ella.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s-AR" dirty="0"/>
              <a:t> Desarrollo conjunto de los pasos de diagnóstico y de intervención entre los gerentes de línea y el consultor. </a:t>
            </a:r>
          </a:p>
        </p:txBody>
      </p:sp>
    </p:spTree>
    <p:extLst>
      <p:ext uri="{BB962C8B-B14F-4D97-AF65-F5344CB8AC3E}">
        <p14:creationId xmlns:p14="http://schemas.microsoft.com/office/powerpoint/2010/main" val="3496697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187</TotalTime>
  <Words>1959</Words>
  <Application>Microsoft Office PowerPoint</Application>
  <PresentationFormat>Panorámica</PresentationFormat>
  <Paragraphs>115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</vt:lpstr>
      <vt:lpstr>Malla</vt:lpstr>
      <vt:lpstr>Desarrollo organizacional</vt:lpstr>
      <vt:lpstr>Desarrollo organizacional</vt:lpstr>
      <vt:lpstr>Desarrollo organizacional</vt:lpstr>
      <vt:lpstr>Presupuestos básicos del do</vt:lpstr>
      <vt:lpstr>Presupuestos básicos del do</vt:lpstr>
      <vt:lpstr>Presupuestos básicos del do</vt:lpstr>
      <vt:lpstr>Presupuestos básicos del do</vt:lpstr>
      <vt:lpstr>Presupuestos básicos del do</vt:lpstr>
      <vt:lpstr>Presupuestos básicos del do</vt:lpstr>
      <vt:lpstr>Presupuestos básicos del do</vt:lpstr>
      <vt:lpstr>Presupuestos básicos del do</vt:lpstr>
      <vt:lpstr>Características del do </vt:lpstr>
      <vt:lpstr>Características del do </vt:lpstr>
      <vt:lpstr>Proceso del do</vt:lpstr>
      <vt:lpstr>TÉCNICAS DE INTERVENCIÓN EN DO</vt:lpstr>
      <vt:lpstr>TÉCNICAS DE INTERVENCIÓN EN DO</vt:lpstr>
      <vt:lpstr>TÉCNICAS DE INTERVENCIÓN EN DO</vt:lpstr>
      <vt:lpstr>TÉCNICAS DE INTERVENCIÓN EN DO</vt:lpstr>
      <vt:lpstr>Modelos del do</vt:lpstr>
      <vt:lpstr>Modelos del do</vt:lpstr>
      <vt:lpstr>Modelos del do</vt:lpstr>
      <vt:lpstr>Objetivos del 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organizacional</dc:title>
  <dc:creator>Usuario</dc:creator>
  <cp:lastModifiedBy>Usuario</cp:lastModifiedBy>
  <cp:revision>1</cp:revision>
  <dcterms:created xsi:type="dcterms:W3CDTF">2023-04-26T00:51:08Z</dcterms:created>
  <dcterms:modified xsi:type="dcterms:W3CDTF">2023-04-26T03:58:32Z</dcterms:modified>
</cp:coreProperties>
</file>