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gramsci+ideas+principales&amp;&amp;view=detail&amp;mid=395D066CECD506166DC7395D066CECD506166DC7&amp;&amp;FORM=VRDGAR&amp;ru=%2Fvideos%2Fsearch%3Fq%3Dgramsci%2Bideas%2Bprincipales%26FORM%3DHDRS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AF825-8BDA-4FFB-9EDF-1A9E7726C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000" dirty="0"/>
              <a:t>LA TEORÍA SOCIOLÓGICA DE ANTONIO GRAMSCI</a:t>
            </a:r>
            <a:endParaRPr lang="es-AR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1CEF65-478F-4344-A77D-2C1CED0D7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900" y="2571750"/>
            <a:ext cx="3086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1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EA143-4977-4AF9-8BFE-4077F860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588937"/>
          </a:xfrm>
        </p:spPr>
        <p:txBody>
          <a:bodyPr/>
          <a:lstStyle/>
          <a:p>
            <a:r>
              <a:rPr lang="es-MX" dirty="0"/>
              <a:t>GRAMSCI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C666C0-38E8-4660-A260-03FB55079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1" y="2067339"/>
            <a:ext cx="11926956" cy="467801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1891/Cerdeña, Italia - 1937/Roma.</a:t>
            </a:r>
          </a:p>
          <a:p>
            <a:pPr>
              <a:lnSpc>
                <a:spcPct val="150000"/>
              </a:lnSpc>
            </a:pPr>
            <a:r>
              <a:rPr lang="es-MX" dirty="0"/>
              <a:t>Militante partido socialista Italiano.</a:t>
            </a:r>
          </a:p>
          <a:p>
            <a:pPr>
              <a:lnSpc>
                <a:spcPct val="150000"/>
              </a:lnSpc>
            </a:pPr>
            <a:r>
              <a:rPr lang="es-MX" dirty="0"/>
              <a:t>Filósofo, teórico marxista, político, sociólogo y periodista. </a:t>
            </a:r>
          </a:p>
          <a:p>
            <a:pPr>
              <a:lnSpc>
                <a:spcPct val="150000"/>
              </a:lnSpc>
            </a:pPr>
            <a:r>
              <a:rPr lang="es-MX" dirty="0"/>
              <a:t>Escribió su obra en la cárcel; trasciende el marxismo. Gran obra sobre la comunicación social. </a:t>
            </a:r>
          </a:p>
          <a:p>
            <a:pPr>
              <a:lnSpc>
                <a:spcPct val="150000"/>
              </a:lnSpc>
            </a:pPr>
            <a:r>
              <a:rPr lang="es-MX" dirty="0"/>
              <a:t>2 objetivos como ejes de sus análisis y teorizaciones: por qué la revolución proletaria había tenido éxito en “oriente” (Unión Soviética) y por qué fracasado en Occidente (Europa Occidental); elaborar estrategias para que funcione.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2979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6831A-7C09-4256-A511-7C127AEC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615441"/>
          </a:xfrm>
        </p:spPr>
        <p:txBody>
          <a:bodyPr/>
          <a:lstStyle/>
          <a:p>
            <a:r>
              <a:rPr lang="es-MX" dirty="0"/>
              <a:t>GRAMSCI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CEF2F3-9BBD-4A25-A1F7-B4E9E8DAE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2080590"/>
            <a:ext cx="12019721" cy="477740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Su formula central</a:t>
            </a:r>
            <a:r>
              <a:rPr lang="es-MX" dirty="0">
                <a:sym typeface="Wingdings" panose="05000000000000000000" pitchFamily="2" charset="2"/>
              </a:rPr>
              <a:t> concepto de HEGEMONÍA  algunas de las clases fundamentales como capitalismo, la burguesía “dominan” por el consenso o usan la coerción como complemento.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Conclusión: el triunfo de las “clases subalternas” solo sería posible  a partir de la construcción de un nuevo sistema hegemónico: la “sociedad sin clases”.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Pasar de “guerra de movimientos” a “guerra de posiciones”.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La hegemonía es económica, política y cultural.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Se construye en el tiempo, no de una vez.</a:t>
            </a:r>
          </a:p>
          <a:p>
            <a:endParaRPr lang="es-MX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8987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4203C-C52F-423A-958E-072182AA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1"/>
            <a:ext cx="9613861" cy="681702"/>
          </a:xfrm>
        </p:spPr>
        <p:txBody>
          <a:bodyPr/>
          <a:lstStyle/>
          <a:p>
            <a:r>
              <a:rPr lang="es-MX" dirty="0"/>
              <a:t>HEGEMONÍA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6233EF-0343-498B-8C54-78FF4651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2067339"/>
            <a:ext cx="11913703" cy="46912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Consenso sería: una transición donde la clase dominante sede beneficios materiales y/o simbólicos, espacios. Construcción de organizaciones alternativas. CONTRAHEGEMONÍA. </a:t>
            </a:r>
          </a:p>
          <a:p>
            <a:pPr>
              <a:lnSpc>
                <a:spcPct val="150000"/>
              </a:lnSpc>
            </a:pPr>
            <a:r>
              <a:rPr lang="es-MX" dirty="0"/>
              <a:t>Ceder espacios de lucha y competencia.</a:t>
            </a:r>
          </a:p>
          <a:p>
            <a:pPr>
              <a:lnSpc>
                <a:spcPct val="150000"/>
              </a:lnSpc>
            </a:pPr>
            <a:r>
              <a:rPr lang="es-MX" dirty="0"/>
              <a:t>Crisis de la hegemonía (si no hay consenso)</a:t>
            </a:r>
          </a:p>
          <a:p>
            <a:pPr>
              <a:lnSpc>
                <a:spcPct val="150000"/>
              </a:lnSpc>
            </a:pPr>
            <a:r>
              <a:rPr lang="es-MX" dirty="0"/>
              <a:t>Triunfo de la contrahegemonía. </a:t>
            </a:r>
          </a:p>
          <a:p>
            <a:pPr>
              <a:lnSpc>
                <a:spcPct val="150000"/>
              </a:lnSpc>
            </a:pPr>
            <a:r>
              <a:rPr lang="es-MX" dirty="0"/>
              <a:t>Estructura/superestructura. Broque histórico, Relación recíproca.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1918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9F219-C095-48D4-903C-5E53F975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54157"/>
            <a:ext cx="9613861" cy="609600"/>
          </a:xfrm>
        </p:spPr>
        <p:txBody>
          <a:bodyPr/>
          <a:lstStyle/>
          <a:p>
            <a:r>
              <a:rPr lang="es-MX" dirty="0"/>
              <a:t>IDEAS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9500C-115F-433C-869A-CAD239E1D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1781183" cy="434222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Estructura: base real de la sociedad, fuerzas de producción y relaciones sociales. </a:t>
            </a:r>
          </a:p>
          <a:p>
            <a:pPr>
              <a:lnSpc>
                <a:spcPct val="150000"/>
              </a:lnSpc>
            </a:pPr>
            <a:r>
              <a:rPr lang="es-MX" dirty="0"/>
              <a:t>Superestructura: conjunto de relaciones sociales de producción. </a:t>
            </a:r>
          </a:p>
          <a:p>
            <a:pPr>
              <a:lnSpc>
                <a:spcPct val="150000"/>
              </a:lnSpc>
            </a:pPr>
            <a:r>
              <a:rPr lang="es-MX" dirty="0"/>
              <a:t>2 grandes: sociedades civiles</a:t>
            </a:r>
            <a:r>
              <a:rPr lang="es-MX" dirty="0">
                <a:sym typeface="Wingdings" panose="05000000000000000000" pitchFamily="2" charset="2"/>
              </a:rPr>
              <a:t> conjunto de organismos llamados privados. 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Sociedades políticas función de hegemonía que el grupo dominante ejerce en la sociedad (Estado o gobierno jurídico)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“ideología” (instituciones, sistemas de ideas, doctrinas y creencias de una sociedad.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08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ABE19-2742-46A6-AFD6-02B38A61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0"/>
            <a:ext cx="9613861" cy="602189"/>
          </a:xfrm>
        </p:spPr>
        <p:txBody>
          <a:bodyPr/>
          <a:lstStyle/>
          <a:p>
            <a:r>
              <a:rPr lang="es-MX" dirty="0"/>
              <a:t>IDEAS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37F3E7-772B-49B5-9177-238BD0971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“Intelectuales orgánicos”. Elemento pensante que organiza una clase. Guían la humanidad por la ruta del progreso. </a:t>
            </a:r>
          </a:p>
          <a:p>
            <a:pPr>
              <a:lnSpc>
                <a:spcPct val="150000"/>
              </a:lnSpc>
            </a:pPr>
            <a:r>
              <a:rPr lang="es-MX" dirty="0"/>
              <a:t>“Intelectuales tradicionales”. Por profesión, sin ideología. </a:t>
            </a:r>
          </a:p>
          <a:p>
            <a:pPr>
              <a:lnSpc>
                <a:spcPct val="150000"/>
              </a:lnSpc>
            </a:pPr>
            <a:r>
              <a:rPr lang="es-MX" dirty="0"/>
              <a:t>Educación</a:t>
            </a:r>
            <a:r>
              <a:rPr lang="es-MX" dirty="0">
                <a:sym typeface="Wingdings" panose="05000000000000000000" pitchFamily="2" charset="2"/>
              </a:rPr>
              <a:t> amplía la visión del hombre, lo capacita para tomar decisiones.</a:t>
            </a:r>
            <a:r>
              <a:rPr lang="es-MX" dirty="0"/>
              <a:t> </a:t>
            </a:r>
          </a:p>
          <a:p>
            <a:r>
              <a:rPr lang="es-AR" dirty="0">
                <a:hlinkClick r:id="rId2"/>
              </a:rPr>
              <a:t>¿Qué es la HEGEMONÍA y por qué es importante para la IZQUIERDA? | Antonio Gramsci - Bing video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03164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117</TotalTime>
  <Words>386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Berlín</vt:lpstr>
      <vt:lpstr>LA TEORÍA SOCIOLÓGICA DE ANTONIO GRAMSCI</vt:lpstr>
      <vt:lpstr>GRAMSCI</vt:lpstr>
      <vt:lpstr>GRAMSCI</vt:lpstr>
      <vt:lpstr>HEGEMONÍA </vt:lpstr>
      <vt:lpstr>IDEAS</vt:lpstr>
      <vt:lpstr>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TEORÍA SOCIOLÓGICA DE ANTONIO GRAMSCI</dc:title>
  <dc:creator>Usuario</dc:creator>
  <cp:lastModifiedBy>Usuario</cp:lastModifiedBy>
  <cp:revision>1</cp:revision>
  <dcterms:created xsi:type="dcterms:W3CDTF">2023-04-03T15:29:11Z</dcterms:created>
  <dcterms:modified xsi:type="dcterms:W3CDTF">2023-04-03T17:26:31Z</dcterms:modified>
</cp:coreProperties>
</file>