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6" r:id="rId10"/>
    <p:sldId id="261" r:id="rId11"/>
    <p:sldId id="267" r:id="rId12"/>
    <p:sldId id="268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4/29/2024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2E4B7-85B5-4BC7-B89B-9A72C9FB8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sz="7200" dirty="0"/>
              <a:t>Teorías sociológicas </a:t>
            </a:r>
            <a:endParaRPr lang="es-AR" sz="7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8B16D8-BE67-4D61-84FB-4E416C9808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dirty="0"/>
              <a:t>UNIDAD 2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18772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5C78A-5701-41F1-A886-5F448B36A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53099"/>
          </a:xfrm>
        </p:spPr>
        <p:txBody>
          <a:bodyPr/>
          <a:lstStyle/>
          <a:p>
            <a:r>
              <a:rPr lang="es-MX" dirty="0" err="1"/>
              <a:t>Maximilian</a:t>
            </a:r>
            <a:r>
              <a:rPr lang="es-MX" dirty="0"/>
              <a:t> Weber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5193BE-2333-4A8D-B4E0-A598075F5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25" y="2027583"/>
            <a:ext cx="8013214" cy="41446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dirty="0"/>
              <a:t>Max Weber: la sociología comprensiva.</a:t>
            </a:r>
          </a:p>
          <a:p>
            <a:pPr>
              <a:lnSpc>
                <a:spcPct val="150000"/>
              </a:lnSpc>
            </a:pPr>
            <a:r>
              <a:rPr lang="es-AR" dirty="0"/>
              <a:t>Propuesta metodológica y papel de los tipos ideales. </a:t>
            </a:r>
          </a:p>
          <a:p>
            <a:pPr>
              <a:lnSpc>
                <a:spcPct val="150000"/>
              </a:lnSpc>
            </a:pPr>
            <a:r>
              <a:rPr lang="es-AR" dirty="0"/>
              <a:t>Ética protestante.</a:t>
            </a:r>
          </a:p>
          <a:p>
            <a:pPr>
              <a:lnSpc>
                <a:spcPct val="150000"/>
              </a:lnSpc>
            </a:pPr>
            <a:r>
              <a:rPr lang="es-AR" dirty="0"/>
              <a:t>Antipositivista; (investigación cualitativa)</a:t>
            </a:r>
          </a:p>
          <a:p>
            <a:pPr>
              <a:lnSpc>
                <a:spcPct val="150000"/>
              </a:lnSpc>
            </a:pPr>
            <a:r>
              <a:rPr lang="es-AR" dirty="0"/>
              <a:t>Hermenéutico e idealista</a:t>
            </a:r>
            <a:r>
              <a:rPr lang="es-AR" dirty="0">
                <a:sym typeface="Wingdings" panose="05000000000000000000" pitchFamily="2" charset="2"/>
              </a:rPr>
              <a:t> la realidad que conocemos, constructo de la mente, inmaterial.</a:t>
            </a:r>
          </a:p>
          <a:p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1ADD734-0980-412F-85AF-A3FF72B37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384" y="484632"/>
            <a:ext cx="2544002" cy="348728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59C4F9D-5F82-4759-AC48-626D7FE1817C}"/>
              </a:ext>
            </a:extLst>
          </p:cNvPr>
          <p:cNvSpPr txBox="1"/>
          <p:nvPr/>
        </p:nvSpPr>
        <p:spPr>
          <a:xfrm>
            <a:off x="8163339" y="4240696"/>
            <a:ext cx="3578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1864/1920</a:t>
            </a:r>
          </a:p>
          <a:p>
            <a:r>
              <a:rPr lang="es-MX" dirty="0"/>
              <a:t>Sociólogo, economista, político, historiador alemán.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98245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75D1D-EFC2-43ED-B1F9-67C6F09D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26116"/>
          </a:xfrm>
        </p:spPr>
        <p:txBody>
          <a:bodyPr/>
          <a:lstStyle/>
          <a:p>
            <a:r>
              <a:rPr lang="es-MX" dirty="0"/>
              <a:t>Antonio Gramsci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0BB08C-076C-4909-8CFA-9733C27E0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1806122"/>
            <a:ext cx="7566991" cy="43660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dirty="0" err="1"/>
              <a:t>Neomarxista</a:t>
            </a:r>
            <a:r>
              <a:rPr lang="es-AR" dirty="0">
                <a:sym typeface="Wingdings" panose="05000000000000000000" pitchFamily="2" charset="2"/>
              </a:rPr>
              <a:t></a:t>
            </a:r>
            <a:r>
              <a:rPr lang="es-AR" dirty="0"/>
              <a:t> Rechazo del determinismo económico.</a:t>
            </a:r>
          </a:p>
          <a:p>
            <a:pPr>
              <a:lnSpc>
                <a:spcPct val="150000"/>
              </a:lnSpc>
            </a:pPr>
            <a:r>
              <a:rPr lang="es-AR" dirty="0"/>
              <a:t>Hegemonía: centró estudios en elementos políticos y culturales de dominación;</a:t>
            </a:r>
          </a:p>
          <a:p>
            <a:pPr>
              <a:lnSpc>
                <a:spcPct val="150000"/>
              </a:lnSpc>
            </a:pPr>
            <a:r>
              <a:rPr lang="es-AR" dirty="0"/>
              <a:t>Las hegemonías impiden el pensamiento crítico. </a:t>
            </a:r>
          </a:p>
          <a:p>
            <a:pPr>
              <a:lnSpc>
                <a:spcPct val="150000"/>
              </a:lnSpc>
            </a:pPr>
            <a:r>
              <a:rPr lang="es-AR" dirty="0"/>
              <a:t>Estructura- superestructura</a:t>
            </a:r>
            <a:r>
              <a:rPr lang="es-AR" dirty="0">
                <a:sym typeface="Wingdings" panose="05000000000000000000" pitchFamily="2" charset="2"/>
              </a:rPr>
              <a:t> reciprocidad.</a:t>
            </a:r>
            <a:endParaRPr lang="es-AR" dirty="0"/>
          </a:p>
          <a:p>
            <a:pPr>
              <a:lnSpc>
                <a:spcPct val="150000"/>
              </a:lnSpc>
            </a:pPr>
            <a:r>
              <a:rPr lang="es-AR" dirty="0"/>
              <a:t>Materialismo histórico</a:t>
            </a:r>
            <a:r>
              <a:rPr lang="es-AR" dirty="0">
                <a:sym typeface="Wingdings" panose="05000000000000000000" pitchFamily="2" charset="2"/>
              </a:rPr>
              <a:t> ideas no pueden ser entendidas fuera del contexto social-histórico. </a:t>
            </a: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758754C-191C-48A8-9F14-9FBCCC10D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1754" y="189258"/>
            <a:ext cx="2520398" cy="357624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738E413-E99B-44F8-B583-AA4980FBE7D6}"/>
              </a:ext>
            </a:extLst>
          </p:cNvPr>
          <p:cNvSpPr txBox="1"/>
          <p:nvPr/>
        </p:nvSpPr>
        <p:spPr>
          <a:xfrm>
            <a:off x="8150087" y="4219161"/>
            <a:ext cx="3869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1891/1937</a:t>
            </a:r>
          </a:p>
          <a:p>
            <a:r>
              <a:rPr lang="es-MX" dirty="0"/>
              <a:t>Filosofo, político, sociólogo y periodista italiano.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53255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A13307-B754-4F10-92DE-8D472B20A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20098"/>
          </a:xfrm>
        </p:spPr>
        <p:txBody>
          <a:bodyPr/>
          <a:lstStyle/>
          <a:p>
            <a:r>
              <a:rPr lang="es-MX" dirty="0"/>
              <a:t>Teorías sociológicas contemporáneas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D1A73C-C7A8-43B3-852A-35A086835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722783"/>
            <a:ext cx="6904382" cy="4770781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s-AR" dirty="0"/>
              <a:t>PIERRE BOURDIEU</a:t>
            </a:r>
          </a:p>
          <a:p>
            <a:pPr>
              <a:lnSpc>
                <a:spcPct val="150000"/>
              </a:lnSpc>
            </a:pPr>
            <a:r>
              <a:rPr lang="es-AR" dirty="0"/>
              <a:t>Constructivismo-estructuralista. (hermenéutica)</a:t>
            </a:r>
          </a:p>
          <a:p>
            <a:pPr>
              <a:lnSpc>
                <a:spcPct val="150000"/>
              </a:lnSpc>
            </a:pPr>
            <a:r>
              <a:rPr lang="es-AR" dirty="0"/>
              <a:t>Espacio social y teoría de campos;</a:t>
            </a:r>
          </a:p>
          <a:p>
            <a:pPr>
              <a:lnSpc>
                <a:spcPct val="150000"/>
              </a:lnSpc>
            </a:pPr>
            <a:r>
              <a:rPr lang="es-AR" dirty="0"/>
              <a:t>Tipos de capital y lucha;</a:t>
            </a:r>
          </a:p>
          <a:p>
            <a:pPr>
              <a:lnSpc>
                <a:spcPct val="150000"/>
              </a:lnSpc>
            </a:pPr>
            <a:r>
              <a:rPr lang="es-AR" dirty="0"/>
              <a:t>Concepto de “</a:t>
            </a:r>
            <a:r>
              <a:rPr lang="es-AR" dirty="0" err="1"/>
              <a:t>Habitus</a:t>
            </a:r>
            <a:r>
              <a:rPr lang="es-AR" dirty="0"/>
              <a:t>”. </a:t>
            </a:r>
          </a:p>
          <a:p>
            <a:pPr>
              <a:lnSpc>
                <a:spcPct val="150000"/>
              </a:lnSpc>
            </a:pPr>
            <a:r>
              <a:rPr lang="es-AR" dirty="0"/>
              <a:t>Poder simbólico y violencia simbólica en la construcción de la realidad. </a:t>
            </a:r>
          </a:p>
          <a:p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74C360B-FA7B-4FCF-BA0E-92F7E0560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607" y="1513028"/>
            <a:ext cx="3747128" cy="249368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C505DC7-0B0A-4557-BABE-C6B15995BC8A}"/>
              </a:ext>
            </a:extLst>
          </p:cNvPr>
          <p:cNvSpPr txBox="1"/>
          <p:nvPr/>
        </p:nvSpPr>
        <p:spPr>
          <a:xfrm>
            <a:off x="7878608" y="4205907"/>
            <a:ext cx="3747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1930/2002</a:t>
            </a:r>
          </a:p>
          <a:p>
            <a:pPr algn="ctr"/>
            <a:r>
              <a:rPr lang="es-MX" dirty="0"/>
              <a:t>Sociólogo francés.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44261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C6294-AAA5-4A38-BBC8-EBA894B5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16622"/>
          </a:xfrm>
        </p:spPr>
        <p:txBody>
          <a:bodyPr/>
          <a:lstStyle/>
          <a:p>
            <a:r>
              <a:rPr lang="es-MX" dirty="0"/>
              <a:t>Talcott Parsons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570734-12B5-4F23-AED1-120E9551D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895060"/>
            <a:ext cx="7262191" cy="427713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AR" dirty="0"/>
              <a:t>Paradigma estructural- funcionalista. (pero no deja de lado la hermenéutica)</a:t>
            </a:r>
          </a:p>
          <a:p>
            <a:pPr>
              <a:lnSpc>
                <a:spcPct val="150000"/>
              </a:lnSpc>
            </a:pPr>
            <a:r>
              <a:rPr lang="es-AR" dirty="0"/>
              <a:t>Teoría de la acción social. Componentes.</a:t>
            </a:r>
          </a:p>
          <a:p>
            <a:pPr>
              <a:lnSpc>
                <a:spcPct val="150000"/>
              </a:lnSpc>
            </a:pPr>
            <a:r>
              <a:rPr lang="es-AR" dirty="0"/>
              <a:t>Sociedad como sistema ordenado y equilibrado: sistema general de acción y sus subsistemas. </a:t>
            </a:r>
          </a:p>
          <a:p>
            <a:pPr>
              <a:lnSpc>
                <a:spcPct val="150000"/>
              </a:lnSpc>
            </a:pPr>
            <a:r>
              <a:rPr lang="es-AR" dirty="0"/>
              <a:t>Los componentes del sistema social.</a:t>
            </a:r>
          </a:p>
          <a:p>
            <a:endParaRPr lang="es-AR" dirty="0"/>
          </a:p>
          <a:p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09BCB44-9A9A-4A29-80D0-29B5C0885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6921" y="484632"/>
            <a:ext cx="2667265" cy="390331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702BF60-B4F4-407E-94B6-5338F000F24A}"/>
              </a:ext>
            </a:extLst>
          </p:cNvPr>
          <p:cNvSpPr txBox="1"/>
          <p:nvPr/>
        </p:nvSpPr>
        <p:spPr>
          <a:xfrm>
            <a:off x="8428383" y="4532243"/>
            <a:ext cx="3631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1902/1979</a:t>
            </a:r>
          </a:p>
          <a:p>
            <a:r>
              <a:rPr lang="es-MX" dirty="0"/>
              <a:t>Sociólogo estadounidense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41376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21A3B-F0FA-41A6-9DBA-4EB009DE0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SOBRE EL ORIGEN DE LAS TEORÍAS…</a:t>
            </a:r>
            <a:endParaRPr lang="es-AR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C4F9B2-2814-4A2D-A325-915E83260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696" y="2114782"/>
            <a:ext cx="11330608" cy="473659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Sociología = sociologías </a:t>
            </a:r>
            <a:r>
              <a:rPr lang="es-MX" sz="2400" dirty="0">
                <a:sym typeface="Wingdings" panose="05000000000000000000" pitchFamily="2" charset="2"/>
              </a:rPr>
              <a:t> desacuerdos, diferencias, distintos métodos y objetivos.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ym typeface="Wingdings" panose="05000000000000000000" pitchFamily="2" charset="2"/>
              </a:rPr>
              <a:t>Acuerdo entre ellas  “las teorías sociales solo se entienden en su contexto histórico”.</a:t>
            </a:r>
          </a:p>
          <a:p>
            <a:pPr>
              <a:lnSpc>
                <a:spcPct val="150000"/>
              </a:lnSpc>
            </a:pPr>
            <a:r>
              <a:rPr lang="es-AR" sz="2400" dirty="0"/>
              <a:t>El impacto de las determinaciones e influencias sociales </a:t>
            </a:r>
            <a:r>
              <a:rPr lang="es-AR" sz="2400" dirty="0">
                <a:sym typeface="Wingdings" panose="05000000000000000000" pitchFamily="2" charset="2"/>
              </a:rPr>
              <a:t> sociología de la sociología.</a:t>
            </a:r>
          </a:p>
          <a:p>
            <a:pPr>
              <a:lnSpc>
                <a:spcPct val="150000"/>
              </a:lnSpc>
            </a:pPr>
            <a:r>
              <a:rPr lang="es-AR" sz="2400" dirty="0">
                <a:sym typeface="Wingdings" panose="05000000000000000000" pitchFamily="2" charset="2"/>
              </a:rPr>
              <a:t>“Historias” de las sociologías, tantas como teorías.</a:t>
            </a:r>
          </a:p>
          <a:p>
            <a:pPr>
              <a:lnSpc>
                <a:spcPct val="150000"/>
              </a:lnSpc>
            </a:pPr>
            <a:r>
              <a:rPr lang="es-AR" sz="2400" dirty="0">
                <a:sym typeface="Wingdings" panose="05000000000000000000" pitchFamily="2" charset="2"/>
              </a:rPr>
              <a:t>Existieron siempre; S. XVIII y XIX  estudiarlas científicamente. 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07098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76BA55-3146-4220-B5CE-BA9C68B6A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71213"/>
          </a:xfrm>
        </p:spPr>
        <p:txBody>
          <a:bodyPr>
            <a:normAutofit/>
          </a:bodyPr>
          <a:lstStyle/>
          <a:p>
            <a:r>
              <a:rPr lang="es-MX" sz="4400" dirty="0"/>
              <a:t>Teorías sociológicas </a:t>
            </a:r>
            <a:endParaRPr lang="es-AR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9F0A28-5219-441D-A4A7-0A11B8E5E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069" y="2121408"/>
            <a:ext cx="11532357" cy="4736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Sede geográfica: Europa occidental.</a:t>
            </a:r>
          </a:p>
          <a:p>
            <a:pPr>
              <a:lnSpc>
                <a:spcPct val="150000"/>
              </a:lnSpc>
            </a:pPr>
            <a:r>
              <a:rPr lang="es-AR" dirty="0"/>
              <a:t>Punto de referencia intelectual: revolución filosófica de las luces. </a:t>
            </a:r>
          </a:p>
          <a:p>
            <a:pPr>
              <a:lnSpc>
                <a:spcPct val="150000"/>
              </a:lnSpc>
            </a:pPr>
            <a:r>
              <a:rPr lang="es-AR" dirty="0"/>
              <a:t>Kant </a:t>
            </a:r>
            <a:r>
              <a:rPr lang="es-AR" dirty="0">
                <a:sym typeface="Wingdings" panose="05000000000000000000" pitchFamily="2" charset="2"/>
              </a:rPr>
              <a:t></a:t>
            </a:r>
            <a:r>
              <a:rPr lang="es-AR" dirty="0"/>
              <a:t>“Sapere </a:t>
            </a:r>
            <a:r>
              <a:rPr lang="es-AR" dirty="0" err="1"/>
              <a:t>aude</a:t>
            </a:r>
            <a:r>
              <a:rPr lang="es-AR" dirty="0"/>
              <a:t>”: atrévete a saber </a:t>
            </a:r>
            <a:r>
              <a:rPr lang="es-AR" dirty="0">
                <a:sym typeface="Wingdings" panose="05000000000000000000" pitchFamily="2" charset="2"/>
              </a:rPr>
              <a:t> espíritu de la revolución.</a:t>
            </a:r>
          </a:p>
          <a:p>
            <a:pPr>
              <a:lnSpc>
                <a:spcPct val="150000"/>
              </a:lnSpc>
            </a:pPr>
            <a:r>
              <a:rPr lang="es-AR" dirty="0">
                <a:sym typeface="Wingdings" panose="05000000000000000000" pitchFamily="2" charset="2"/>
              </a:rPr>
              <a:t> “mayoría de edad de la humanidad”.</a:t>
            </a:r>
          </a:p>
          <a:p>
            <a:pPr>
              <a:lnSpc>
                <a:spcPct val="150000"/>
              </a:lnSpc>
            </a:pPr>
            <a:r>
              <a:rPr lang="es-AR" dirty="0">
                <a:sym typeface="Wingdings" panose="05000000000000000000" pitchFamily="2" charset="2"/>
              </a:rPr>
              <a:t>Romper con las doctrinas conservadoras de base religiosa.</a:t>
            </a:r>
          </a:p>
          <a:p>
            <a:pPr>
              <a:lnSpc>
                <a:spcPct val="150000"/>
              </a:lnSpc>
            </a:pPr>
            <a:r>
              <a:rPr lang="es-AR" dirty="0">
                <a:sym typeface="Wingdings" panose="05000000000000000000" pitchFamily="2" charset="2"/>
              </a:rPr>
              <a:t>Cambios en estructura legal, política: revolución francesa. </a:t>
            </a:r>
          </a:p>
          <a:p>
            <a:pPr>
              <a:lnSpc>
                <a:spcPct val="150000"/>
              </a:lnSpc>
            </a:pPr>
            <a:r>
              <a:rPr lang="es-AR" dirty="0">
                <a:sym typeface="Wingdings" panose="05000000000000000000" pitchFamily="2" charset="2"/>
              </a:rPr>
              <a:t>Transformaciones sociales revolución industrial. </a:t>
            </a:r>
          </a:p>
          <a:p>
            <a:endParaRPr lang="es-AR" dirty="0">
              <a:sym typeface="Wingdings" panose="05000000000000000000" pitchFamily="2" charset="2"/>
            </a:endParaRPr>
          </a:p>
          <a:p>
            <a:endParaRPr lang="es-AR" dirty="0">
              <a:sym typeface="Wingdings" panose="05000000000000000000" pitchFamily="2" charset="2"/>
            </a:endParaRPr>
          </a:p>
          <a:p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1D12CDD-6AC1-43BA-9095-435564DF0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714" y="484632"/>
            <a:ext cx="2544210" cy="211040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C69D9E2-97F4-4737-A84A-889A94292241}"/>
              </a:ext>
            </a:extLst>
          </p:cNvPr>
          <p:cNvSpPr txBox="1"/>
          <p:nvPr/>
        </p:nvSpPr>
        <p:spPr>
          <a:xfrm>
            <a:off x="8759687" y="2822713"/>
            <a:ext cx="3241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Immanuel Kant- filósofo Prusiano 1724/1804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1725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BF05D-E0F1-465D-8CD0-E75BBB65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3"/>
            <a:ext cx="10058400" cy="708064"/>
          </a:xfrm>
        </p:spPr>
        <p:txBody>
          <a:bodyPr>
            <a:normAutofit fontScale="90000"/>
          </a:bodyPr>
          <a:lstStyle/>
          <a:p>
            <a:r>
              <a:rPr lang="es-MX" dirty="0"/>
              <a:t>Teorías sociológicas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DF4631-C463-4D0A-B042-4FD07D7D1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1364974"/>
            <a:ext cx="11585960" cy="52814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Proyecto de una ciencia de la sociedad</a:t>
            </a:r>
            <a:r>
              <a:rPr lang="es-MX" dirty="0">
                <a:sym typeface="Wingdings" panose="05000000000000000000" pitchFamily="2" charset="2"/>
              </a:rPr>
              <a:t> A. Comte  “sociología”: estudio de los fenómenos sociales, sujetos a leyes naturales y a la observación. </a:t>
            </a:r>
          </a:p>
          <a:p>
            <a:pPr>
              <a:lnSpc>
                <a:spcPct val="150000"/>
              </a:lnSpc>
            </a:pPr>
            <a:r>
              <a:rPr lang="es-AR" dirty="0"/>
              <a:t>Wilhelm Hegel</a:t>
            </a:r>
            <a:r>
              <a:rPr lang="es-AR" dirty="0">
                <a:sym typeface="Wingdings" panose="05000000000000000000" pitchFamily="2" charset="2"/>
              </a:rPr>
              <a:t> mayor conciencia y libertad de las sociedades humanas.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0DFAC6C-815C-4E11-A2AF-A849B75EC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307" y="3429000"/>
            <a:ext cx="2464754" cy="207315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C316CCD-C5A0-4AA3-A7FA-E9D3FB134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7051" y="3428999"/>
            <a:ext cx="1721001" cy="216680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7AA9211-2C6F-49F1-AE5B-E28E8CC1B26A}"/>
              </a:ext>
            </a:extLst>
          </p:cNvPr>
          <p:cNvSpPr txBox="1"/>
          <p:nvPr/>
        </p:nvSpPr>
        <p:spPr>
          <a:xfrm>
            <a:off x="650343" y="5493026"/>
            <a:ext cx="4327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Auguste Comte- 1798/1857</a:t>
            </a:r>
          </a:p>
          <a:p>
            <a:r>
              <a:rPr lang="es-MX" dirty="0"/>
              <a:t>Filósofo y escritor Frances.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C917C57-7DB7-400C-985B-AA56F118F1FA}"/>
              </a:ext>
            </a:extLst>
          </p:cNvPr>
          <p:cNvSpPr txBox="1"/>
          <p:nvPr/>
        </p:nvSpPr>
        <p:spPr>
          <a:xfrm>
            <a:off x="5892374" y="5521187"/>
            <a:ext cx="3485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Wilhelm Hegel- 1770/1831</a:t>
            </a:r>
          </a:p>
          <a:p>
            <a:r>
              <a:rPr lang="es-MX" dirty="0"/>
              <a:t>Filosofo Alemán.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146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C0A1E-1F6B-4CA6-9571-2256615F9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59855"/>
          </a:xfrm>
        </p:spPr>
        <p:txBody>
          <a:bodyPr/>
          <a:lstStyle/>
          <a:p>
            <a:r>
              <a:rPr lang="es-MX" dirty="0"/>
              <a:t>Teorías sociológicas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8223B8-9A20-4B01-A646-7CA43FD54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696278"/>
            <a:ext cx="10637918" cy="44759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AR" dirty="0">
                <a:sym typeface="Wingdings" panose="05000000000000000000" pitchFamily="2" charset="2"/>
              </a:rPr>
              <a:t>Continuador Karl Marx  el desarrollo de las sociedades a través de los modos de producción. </a:t>
            </a:r>
          </a:p>
          <a:p>
            <a:pPr>
              <a:lnSpc>
                <a:spcPct val="150000"/>
              </a:lnSpc>
            </a:pPr>
            <a:r>
              <a:rPr lang="es-AR" dirty="0">
                <a:sym typeface="Wingdings" panose="05000000000000000000" pitchFamily="2" charset="2"/>
              </a:rPr>
              <a:t>Filósofo, sociólogo, economista, historiador.</a:t>
            </a:r>
          </a:p>
          <a:p>
            <a:pPr>
              <a:lnSpc>
                <a:spcPct val="150000"/>
              </a:lnSpc>
            </a:pPr>
            <a:r>
              <a:rPr lang="es-AR" dirty="0">
                <a:sym typeface="Wingdings" panose="05000000000000000000" pitchFamily="2" charset="2"/>
              </a:rPr>
              <a:t>Critica a la economía. </a:t>
            </a:r>
            <a:r>
              <a:rPr lang="es-AR" dirty="0"/>
              <a:t>                            </a:t>
            </a:r>
            <a:endParaRPr lang="es-AR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s-AR" dirty="0">
                <a:sym typeface="Wingdings" panose="05000000000000000000" pitchFamily="2" charset="2"/>
              </a:rPr>
              <a:t>Método: materialismo dialéctico.</a:t>
            </a:r>
          </a:p>
          <a:p>
            <a:pPr>
              <a:lnSpc>
                <a:spcPct val="150000"/>
              </a:lnSpc>
            </a:pPr>
            <a:r>
              <a:rPr lang="es-AR" dirty="0"/>
              <a:t>Teoría del valor-trabajo/división </a:t>
            </a:r>
          </a:p>
          <a:p>
            <a:pPr>
              <a:lnSpc>
                <a:spcPct val="150000"/>
              </a:lnSpc>
            </a:pPr>
            <a:r>
              <a:rPr lang="es-AR" dirty="0"/>
              <a:t>Lucha de clases.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89FF6ED-946F-4153-97B6-7444C51E6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757" y="2361050"/>
            <a:ext cx="3169548" cy="356267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F12C666-B5B1-47DA-81EA-75F02C834FF5}"/>
              </a:ext>
            </a:extLst>
          </p:cNvPr>
          <p:cNvSpPr txBox="1"/>
          <p:nvPr/>
        </p:nvSpPr>
        <p:spPr>
          <a:xfrm>
            <a:off x="8481392" y="6046304"/>
            <a:ext cx="3154017" cy="374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1818/1883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95599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43CF4-EF72-4376-B25E-F12612001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79125"/>
          </a:xfrm>
        </p:spPr>
        <p:txBody>
          <a:bodyPr/>
          <a:lstStyle/>
          <a:p>
            <a:r>
              <a:rPr lang="es-MX" dirty="0"/>
              <a:t>Karl Marx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8FC806-F007-4A4D-A641-4879F263E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934817"/>
            <a:ext cx="10717431" cy="461175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Materialismo dialéctico: corriente filosófica, materia como sustrato de toda realidad, concreta o abstracta.</a:t>
            </a:r>
          </a:p>
          <a:p>
            <a:pPr>
              <a:lnSpc>
                <a:spcPct val="150000"/>
              </a:lnSpc>
            </a:pPr>
            <a:r>
              <a:rPr lang="es-AR" dirty="0"/>
              <a:t>Conocemos el mundo a través de lo material; opuesto al idealismo filosófico (espíritu como principio de realidad)</a:t>
            </a:r>
          </a:p>
          <a:p>
            <a:pPr>
              <a:lnSpc>
                <a:spcPct val="150000"/>
              </a:lnSpc>
            </a:pPr>
            <a:r>
              <a:rPr lang="es-AR" dirty="0"/>
              <a:t>Las ideas tienen un origen físico lo</a:t>
            </a:r>
            <a:r>
              <a:rPr lang="es-AR" dirty="0">
                <a:sym typeface="Wingdings" panose="05000000000000000000" pitchFamily="2" charset="2"/>
              </a:rPr>
              <a:t> primero es la materia, después la conciencia;</a:t>
            </a:r>
          </a:p>
          <a:p>
            <a:pPr>
              <a:lnSpc>
                <a:spcPct val="150000"/>
              </a:lnSpc>
            </a:pPr>
            <a:r>
              <a:rPr lang="es-AR" dirty="0"/>
              <a:t>Se apoya en los datos, resultados y avances de las ciencias;</a:t>
            </a:r>
          </a:p>
          <a:p>
            <a:pPr>
              <a:lnSpc>
                <a:spcPct val="150000"/>
              </a:lnSpc>
            </a:pPr>
            <a:r>
              <a:rPr lang="es-AR" dirty="0"/>
              <a:t>Dialéctico: arte de debatir y razonar ideas diferentes.</a:t>
            </a:r>
          </a:p>
        </p:txBody>
      </p:sp>
    </p:spTree>
    <p:extLst>
      <p:ext uri="{BB962C8B-B14F-4D97-AF65-F5344CB8AC3E}">
        <p14:creationId xmlns:p14="http://schemas.microsoft.com/office/powerpoint/2010/main" val="135191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88ED7-6385-4FCE-8BB6-D57A4AB78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94043"/>
          </a:xfrm>
        </p:spPr>
        <p:txBody>
          <a:bodyPr/>
          <a:lstStyle/>
          <a:p>
            <a:r>
              <a:rPr lang="es-MX" dirty="0"/>
              <a:t>Karl Marx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299AB4-0681-4105-BEF8-D9680B647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908313"/>
            <a:ext cx="11633825" cy="47244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dirty="0"/>
              <a:t>Explotación de la fuerza de trabajo como mercancía, alienación del trabajo. </a:t>
            </a:r>
          </a:p>
          <a:p>
            <a:pPr>
              <a:lnSpc>
                <a:spcPct val="150000"/>
              </a:lnSpc>
            </a:pPr>
            <a:r>
              <a:rPr lang="es-AR" dirty="0"/>
              <a:t>Relación infraestructura- superestructura </a:t>
            </a:r>
            <a:r>
              <a:rPr lang="es-AR" dirty="0">
                <a:sym typeface="Wingdings" panose="05000000000000000000" pitchFamily="2" charset="2"/>
              </a:rPr>
              <a:t> conjunto de elementos de una sociedad que dependen directamente de la infraestructura (relaciones de producción y fuerzas productivas); estructura: base material desde donde sale el trabajo.</a:t>
            </a:r>
          </a:p>
          <a:p>
            <a:pPr>
              <a:lnSpc>
                <a:spcPct val="150000"/>
              </a:lnSpc>
            </a:pPr>
            <a:r>
              <a:rPr lang="es-AR" dirty="0">
                <a:sym typeface="Wingdings" panose="05000000000000000000" pitchFamily="2" charset="2"/>
              </a:rPr>
              <a:t>Comprenden normas jurídicas; sistemas políticos, religiosos, económicos, que dependen de las clases dominantes. 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4656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88E72-E680-4EA3-98D7-3B257C368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53838"/>
          </a:xfrm>
        </p:spPr>
        <p:txBody>
          <a:bodyPr/>
          <a:lstStyle/>
          <a:p>
            <a:r>
              <a:rPr lang="es-MX" dirty="0"/>
              <a:t>Emile Durkheim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7DC174-7D48-4EFA-9DD9-6EB682CDC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4" y="1669775"/>
            <a:ext cx="7421216" cy="45024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AR" dirty="0"/>
              <a:t>La sociología como ciencia objetiva. </a:t>
            </a:r>
          </a:p>
          <a:p>
            <a:pPr>
              <a:lnSpc>
                <a:spcPct val="150000"/>
              </a:lnSpc>
            </a:pPr>
            <a:r>
              <a:rPr lang="es-AR" dirty="0"/>
              <a:t>Caracterización de los hechos sociales, sus métodos y reglas.</a:t>
            </a:r>
          </a:p>
          <a:p>
            <a:pPr>
              <a:lnSpc>
                <a:spcPct val="150000"/>
              </a:lnSpc>
            </a:pPr>
            <a:r>
              <a:rPr lang="es-AR" dirty="0"/>
              <a:t>La división del trabajo: su función en la generación de lazos de solidaridad. </a:t>
            </a:r>
          </a:p>
          <a:p>
            <a:pPr>
              <a:lnSpc>
                <a:spcPct val="150000"/>
              </a:lnSpc>
            </a:pPr>
            <a:r>
              <a:rPr lang="es-AR" dirty="0"/>
              <a:t>Conciencia colectiva e individual. </a:t>
            </a:r>
          </a:p>
          <a:p>
            <a:pPr>
              <a:lnSpc>
                <a:spcPct val="150000"/>
              </a:lnSpc>
            </a:pPr>
            <a:r>
              <a:rPr lang="es-AR" dirty="0"/>
              <a:t>Anomia.</a:t>
            </a:r>
          </a:p>
          <a:p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406CD12-A015-4DE3-873D-43DE014F6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6516" y="435864"/>
            <a:ext cx="2829865" cy="294436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8306DC0-7A9B-482E-ACCC-ACAED51BCC8D}"/>
              </a:ext>
            </a:extLst>
          </p:cNvPr>
          <p:cNvSpPr txBox="1"/>
          <p:nvPr/>
        </p:nvSpPr>
        <p:spPr>
          <a:xfrm>
            <a:off x="8004313" y="3723861"/>
            <a:ext cx="3988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1858/1917</a:t>
            </a:r>
          </a:p>
          <a:p>
            <a:r>
              <a:rPr lang="es-MX" dirty="0"/>
              <a:t>Sociólogo, pedagogo y filosofo francés.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41854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9CE5B3-2760-4D89-AC80-B5FB15A07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Durkheim (corriente filosófica)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249ED-A4A5-4598-8A7F-3F2219C3F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Positivista</a:t>
            </a:r>
          </a:p>
          <a:p>
            <a:pPr>
              <a:lnSpc>
                <a:spcPct val="150000"/>
              </a:lnSpc>
            </a:pPr>
            <a:r>
              <a:rPr lang="es-MX" dirty="0"/>
              <a:t>Realismo epistemológico;</a:t>
            </a:r>
          </a:p>
          <a:p>
            <a:pPr>
              <a:lnSpc>
                <a:spcPct val="150000"/>
              </a:lnSpc>
            </a:pPr>
            <a:r>
              <a:rPr lang="es-MX" dirty="0"/>
              <a:t>Método: hipotético-deductivo.</a:t>
            </a:r>
          </a:p>
          <a:p>
            <a:pPr>
              <a:lnSpc>
                <a:spcPct val="150000"/>
              </a:lnSpc>
            </a:pPr>
            <a:r>
              <a:rPr lang="es-MX" dirty="0"/>
              <a:t>Funcionalista-estructuralista (sociedad como un todo)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82846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Letras en madera</Template>
  <TotalTime>228</TotalTime>
  <Words>670</Words>
  <Application>Microsoft Office PowerPoint</Application>
  <PresentationFormat>Panorámica</PresentationFormat>
  <Paragraphs>88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Rockwell</vt:lpstr>
      <vt:lpstr>Rockwell Condensed</vt:lpstr>
      <vt:lpstr>Wingdings</vt:lpstr>
      <vt:lpstr>Letras en madera</vt:lpstr>
      <vt:lpstr>Teorías sociológicas </vt:lpstr>
      <vt:lpstr>SOBRE EL ORIGEN DE LAS TEORÍAS…</vt:lpstr>
      <vt:lpstr>Teorías sociológicas </vt:lpstr>
      <vt:lpstr>Teorías sociológicas</vt:lpstr>
      <vt:lpstr>Teorías sociológicas</vt:lpstr>
      <vt:lpstr>Karl Marx</vt:lpstr>
      <vt:lpstr>Karl Marx</vt:lpstr>
      <vt:lpstr>Emile Durkheim</vt:lpstr>
      <vt:lpstr>Durkheim (corriente filosófica)</vt:lpstr>
      <vt:lpstr>Maximilian Weber</vt:lpstr>
      <vt:lpstr>Antonio Gramsci</vt:lpstr>
      <vt:lpstr>Teorías sociológicas contemporáneas</vt:lpstr>
      <vt:lpstr>Talcott Parsons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Teorías sociológicas </dc:title>
  <dc:creator>Usuario</dc:creator>
  <cp:lastModifiedBy>Usuario</cp:lastModifiedBy>
  <cp:revision>4</cp:revision>
  <dcterms:created xsi:type="dcterms:W3CDTF">2023-04-17T15:18:46Z</dcterms:created>
  <dcterms:modified xsi:type="dcterms:W3CDTF">2024-04-29T16:43:37Z</dcterms:modified>
</cp:coreProperties>
</file>