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Lst>
  <p:sldIdLst>
    <p:sldId id="256" r:id="rId2"/>
    <p:sldId id="386"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0727" autoAdjust="0"/>
  </p:normalViewPr>
  <p:slideViewPr>
    <p:cSldViewPr>
      <p:cViewPr varScale="1">
        <p:scale>
          <a:sx n="73" d="100"/>
          <a:sy n="73" d="100"/>
        </p:scale>
        <p:origin x="6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pPr>
              <a:defRPr/>
            </a:pPr>
            <a:fld id="{AB8DE8D1-11B6-4104-851E-29686B919F39}" type="datetimeFigureOut">
              <a:rPr lang="es-ES" smtClean="0"/>
              <a:pPr>
                <a:defRPr/>
              </a:pPr>
              <a:t>11/05/2023</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4ECC888F-9C1D-412A-B07A-16AD8412D22D}" type="slidenum">
              <a:rPr lang="es-ES" altLang="es-PE" smtClean="0"/>
              <a:pPr>
                <a:defRPr/>
              </a:pPr>
              <a:t>‹Nº›</a:t>
            </a:fld>
            <a:endParaRPr lang="es-ES" altLang="es-PE"/>
          </a:p>
        </p:txBody>
      </p:sp>
    </p:spTree>
    <p:extLst>
      <p:ext uri="{BB962C8B-B14F-4D97-AF65-F5344CB8AC3E}">
        <p14:creationId xmlns:p14="http://schemas.microsoft.com/office/powerpoint/2010/main" val="391026532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a:defRPr/>
            </a:pPr>
            <a:fld id="{B13BB66F-0D23-4237-8EC0-6E4F2120B3FC}" type="datetimeFigureOut">
              <a:rPr lang="es-ES" smtClean="0"/>
              <a:pPr>
                <a:defRPr/>
              </a:pPr>
              <a:t>11/05/2023</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7B9DE151-E84C-424C-AABF-126DC7FAA688}" type="slidenum">
              <a:rPr lang="es-ES" altLang="es-PE" smtClean="0"/>
              <a:pPr>
                <a:defRPr/>
              </a:pPr>
              <a:t>‹Nº›</a:t>
            </a:fld>
            <a:endParaRPr lang="es-ES" altLang="es-PE"/>
          </a:p>
        </p:txBody>
      </p:sp>
    </p:spTree>
    <p:extLst>
      <p:ext uri="{BB962C8B-B14F-4D97-AF65-F5344CB8AC3E}">
        <p14:creationId xmlns:p14="http://schemas.microsoft.com/office/powerpoint/2010/main" val="2838100090"/>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a:defRPr/>
            </a:pPr>
            <a:fld id="{E96C2038-1F83-485B-B2CA-F0C48CA88484}" type="datetimeFigureOut">
              <a:rPr lang="es-ES" smtClean="0"/>
              <a:pPr>
                <a:defRPr/>
              </a:pPr>
              <a:t>11/05/2023</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44C5F710-BFF5-484B-803D-B0CD234995CA}" type="slidenum">
              <a:rPr lang="es-ES" altLang="es-PE" smtClean="0"/>
              <a:pPr>
                <a:defRPr/>
              </a:pPr>
              <a:t>‹Nº›</a:t>
            </a:fld>
            <a:endParaRPr lang="es-ES" altLang="es-PE"/>
          </a:p>
        </p:txBody>
      </p:sp>
    </p:spTree>
    <p:extLst>
      <p:ext uri="{BB962C8B-B14F-4D97-AF65-F5344CB8AC3E}">
        <p14:creationId xmlns:p14="http://schemas.microsoft.com/office/powerpoint/2010/main" val="104672827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a:defRPr/>
            </a:pPr>
            <a:fld id="{B3DB9C7A-D738-4F59-BAFF-471D5D5ACC1D}" type="datetimeFigureOut">
              <a:rPr lang="es-ES" smtClean="0"/>
              <a:pPr>
                <a:defRPr/>
              </a:pPr>
              <a:t>11/05/2023</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AEA19AD9-B832-43DF-B59A-4DA42AC4722A}" type="slidenum">
              <a:rPr lang="es-ES" altLang="es-PE" smtClean="0"/>
              <a:pPr>
                <a:defRPr/>
              </a:pPr>
              <a:t>‹Nº›</a:t>
            </a:fld>
            <a:endParaRPr lang="es-ES" altLang="es-PE"/>
          </a:p>
        </p:txBody>
      </p:sp>
    </p:spTree>
    <p:extLst>
      <p:ext uri="{BB962C8B-B14F-4D97-AF65-F5344CB8AC3E}">
        <p14:creationId xmlns:p14="http://schemas.microsoft.com/office/powerpoint/2010/main" val="309637282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a:defRPr/>
            </a:pPr>
            <a:fld id="{40DC8F0D-D490-4FDC-81CA-3AB0A4A8D8E2}" type="datetimeFigureOut">
              <a:rPr lang="es-ES" smtClean="0"/>
              <a:pPr>
                <a:defRPr/>
              </a:pPr>
              <a:t>11/05/2023</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1ACDE886-8909-4E38-83F6-86DCBD4AC8E8}" type="slidenum">
              <a:rPr lang="es-ES" altLang="es-PE" smtClean="0"/>
              <a:pPr>
                <a:defRPr/>
              </a:pPr>
              <a:t>‹Nº›</a:t>
            </a:fld>
            <a:endParaRPr lang="es-ES" altLang="es-PE"/>
          </a:p>
        </p:txBody>
      </p:sp>
    </p:spTree>
    <p:extLst>
      <p:ext uri="{BB962C8B-B14F-4D97-AF65-F5344CB8AC3E}">
        <p14:creationId xmlns:p14="http://schemas.microsoft.com/office/powerpoint/2010/main" val="426666816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pPr>
              <a:defRPr/>
            </a:pPr>
            <a:fld id="{F4834922-3D7F-4A4C-AFFF-01AA1053E4AF}" type="datetimeFigureOut">
              <a:rPr lang="es-ES" smtClean="0"/>
              <a:pPr>
                <a:defRPr/>
              </a:pPr>
              <a:t>11/05/2023</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BB8D9E51-AA4B-4EA1-92D8-90BCD8B6981D}" type="slidenum">
              <a:rPr lang="es-ES" altLang="es-PE" smtClean="0"/>
              <a:pPr>
                <a:defRPr/>
              </a:pPr>
              <a:t>‹Nº›</a:t>
            </a:fld>
            <a:endParaRPr lang="es-ES" altLang="es-PE"/>
          </a:p>
        </p:txBody>
      </p:sp>
    </p:spTree>
    <p:extLst>
      <p:ext uri="{BB962C8B-B14F-4D97-AF65-F5344CB8AC3E}">
        <p14:creationId xmlns:p14="http://schemas.microsoft.com/office/powerpoint/2010/main" val="43701829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pPr>
              <a:defRPr/>
            </a:pPr>
            <a:fld id="{C7A286F6-2A1C-437A-B96F-620A2CF98FDA}" type="datetimeFigureOut">
              <a:rPr lang="es-ES" smtClean="0"/>
              <a:pPr>
                <a:defRPr/>
              </a:pPr>
              <a:t>11/05/2023</a:t>
            </a:fld>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F7BCF02E-9D3A-4FA0-84BE-97C1D6B37B93}" type="slidenum">
              <a:rPr lang="es-ES" altLang="es-PE" smtClean="0"/>
              <a:pPr>
                <a:defRPr/>
              </a:pPr>
              <a:t>‹Nº›</a:t>
            </a:fld>
            <a:endParaRPr lang="es-ES" altLang="es-PE"/>
          </a:p>
        </p:txBody>
      </p:sp>
    </p:spTree>
    <p:extLst>
      <p:ext uri="{BB962C8B-B14F-4D97-AF65-F5344CB8AC3E}">
        <p14:creationId xmlns:p14="http://schemas.microsoft.com/office/powerpoint/2010/main" val="1118099539"/>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pPr>
              <a:defRPr/>
            </a:pPr>
            <a:fld id="{4EE618E8-83DF-4842-B8B8-3612C73D5BE4}" type="datetimeFigureOut">
              <a:rPr lang="es-ES" smtClean="0"/>
              <a:pPr>
                <a:defRPr/>
              </a:pPr>
              <a:t>11/05/2023</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61339DE3-D9E8-44C1-8D6F-E0410A979CC8}" type="slidenum">
              <a:rPr lang="es-ES" altLang="es-PE" smtClean="0"/>
              <a:pPr>
                <a:defRPr/>
              </a:pPr>
              <a:t>‹Nº›</a:t>
            </a:fld>
            <a:endParaRPr lang="es-ES" altLang="es-PE"/>
          </a:p>
        </p:txBody>
      </p:sp>
    </p:spTree>
    <p:extLst>
      <p:ext uri="{BB962C8B-B14F-4D97-AF65-F5344CB8AC3E}">
        <p14:creationId xmlns:p14="http://schemas.microsoft.com/office/powerpoint/2010/main" val="2338219304"/>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50069AFA-3DB8-4712-B971-DA1973781F59}" type="datetimeFigureOut">
              <a:rPr lang="es-ES" smtClean="0"/>
              <a:pPr>
                <a:defRPr/>
              </a:pPr>
              <a:t>11/05/2023</a:t>
            </a:fld>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E69C520E-0767-4970-A630-3997D2891133}" type="slidenum">
              <a:rPr lang="es-ES" altLang="es-PE" smtClean="0"/>
              <a:pPr>
                <a:defRPr/>
              </a:pPr>
              <a:t>‹Nº›</a:t>
            </a:fld>
            <a:endParaRPr lang="es-ES" altLang="es-PE"/>
          </a:p>
        </p:txBody>
      </p:sp>
    </p:spTree>
    <p:extLst>
      <p:ext uri="{BB962C8B-B14F-4D97-AF65-F5344CB8AC3E}">
        <p14:creationId xmlns:p14="http://schemas.microsoft.com/office/powerpoint/2010/main" val="421298685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A4BA4FD4-3DAE-41D6-8B8C-F43CB71FC67A}" type="datetimeFigureOut">
              <a:rPr lang="es-ES" smtClean="0"/>
              <a:pPr>
                <a:defRPr/>
              </a:pPr>
              <a:t>11/05/2023</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4F7F6771-674A-4038-8C80-D959A4B884D4}" type="slidenum">
              <a:rPr lang="es-ES" altLang="es-PE" smtClean="0"/>
              <a:pPr>
                <a:defRPr/>
              </a:pPr>
              <a:t>‹Nº›</a:t>
            </a:fld>
            <a:endParaRPr lang="es-ES" altLang="es-PE"/>
          </a:p>
        </p:txBody>
      </p:sp>
    </p:spTree>
    <p:extLst>
      <p:ext uri="{BB962C8B-B14F-4D97-AF65-F5344CB8AC3E}">
        <p14:creationId xmlns:p14="http://schemas.microsoft.com/office/powerpoint/2010/main" val="300979524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77E0EF83-B15B-43C8-9D60-DAD33CFD4A6F}" type="datetimeFigureOut">
              <a:rPr lang="es-ES" smtClean="0"/>
              <a:pPr>
                <a:defRPr/>
              </a:pPr>
              <a:t>11/05/2023</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4DE8CA89-0121-48AF-89A2-78A9CCEF89E1}" type="slidenum">
              <a:rPr lang="es-ES" altLang="es-PE" smtClean="0"/>
              <a:pPr>
                <a:defRPr/>
              </a:pPr>
              <a:t>‹Nº›</a:t>
            </a:fld>
            <a:endParaRPr lang="es-ES" altLang="es-PE"/>
          </a:p>
        </p:txBody>
      </p:sp>
    </p:spTree>
    <p:extLst>
      <p:ext uri="{BB962C8B-B14F-4D97-AF65-F5344CB8AC3E}">
        <p14:creationId xmlns:p14="http://schemas.microsoft.com/office/powerpoint/2010/main" val="297628991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7EB3C37-B759-4033-B582-2FC7CAF648A1}" type="datetimeFigureOut">
              <a:rPr lang="es-ES" smtClean="0"/>
              <a:pPr>
                <a:defRPr/>
              </a:pPr>
              <a:t>11/05/2023</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608153-08EA-46D3-9623-1E812E7F861D}" type="slidenum">
              <a:rPr lang="es-ES" altLang="es-PE" smtClean="0"/>
              <a:pPr>
                <a:defRPr/>
              </a:pPr>
              <a:t>‹Nº›</a:t>
            </a:fld>
            <a:endParaRPr lang="es-ES" altLang="es-PE"/>
          </a:p>
        </p:txBody>
      </p:sp>
    </p:spTree>
    <p:extLst>
      <p:ext uri="{BB962C8B-B14F-4D97-AF65-F5344CB8AC3E}">
        <p14:creationId xmlns:p14="http://schemas.microsoft.com/office/powerpoint/2010/main" val="3906487652"/>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ransition spd="med">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TCYPafKI1J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813760" y="4941168"/>
            <a:ext cx="3830248" cy="128894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fontAlgn="auto"/>
            <a:r>
              <a:rPr lang="es-MX" dirty="0" smtClean="0"/>
              <a:t>UNIDAD 3 – parte 4</a:t>
            </a:r>
          </a:p>
          <a:p>
            <a:pPr algn="l" fontAlgn="auto"/>
            <a:r>
              <a:rPr lang="es-MX" dirty="0" smtClean="0"/>
              <a:t>ENERGÍAS – EIA – MATRIZ DE LEOPOLD</a:t>
            </a:r>
          </a:p>
          <a:p>
            <a:pPr algn="l" fontAlgn="auto"/>
            <a:r>
              <a:rPr lang="es-MX" dirty="0" smtClean="0"/>
              <a:t>Ing. Mauro Ferrarese</a:t>
            </a:r>
            <a:endParaRPr lang="en-US" dirty="0"/>
          </a:p>
        </p:txBody>
      </p:sp>
      <p:sp>
        <p:nvSpPr>
          <p:cNvPr id="6" name="Título 1"/>
          <p:cNvSpPr txBox="1">
            <a:spLocks/>
          </p:cNvSpPr>
          <p:nvPr/>
        </p:nvSpPr>
        <p:spPr>
          <a:xfrm>
            <a:off x="552100" y="2375892"/>
            <a:ext cx="8124356" cy="120493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pPr>
            <a:r>
              <a:rPr lang="es-MX" sz="3200" dirty="0" smtClean="0"/>
              <a:t>UTN FRRTA – INGENIERÍA ELECTROMECÁNICA III</a:t>
            </a:r>
            <a:endParaRPr lang="en-US" sz="32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0688"/>
            <a:ext cx="3403836" cy="1599803"/>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260648"/>
            <a:ext cx="8136904" cy="2103781"/>
          </a:xfrm>
          <a:prstGeom prst="rect">
            <a:avLst/>
          </a:prstGeom>
        </p:spPr>
        <p:txBody>
          <a:bodyPr wrap="square">
            <a:spAutoFit/>
          </a:bodyPr>
          <a:lstStyle/>
          <a:p>
            <a:pPr marL="176530" marR="4801870" indent="-6350">
              <a:lnSpc>
                <a:spcPct val="103000"/>
              </a:lnSpc>
              <a:spcAft>
                <a:spcPts val="520"/>
              </a:spcAft>
            </a:pPr>
            <a:r>
              <a:rPr lang="es-MX" b="1" kern="0" dirty="0">
                <a:solidFill>
                  <a:srgbClr val="000000"/>
                </a:solidFill>
                <a:latin typeface="Times New Roman" panose="02020603050405020304" pitchFamily="18" charset="0"/>
                <a:ea typeface="Times New Roman" panose="02020603050405020304" pitchFamily="18" charset="0"/>
              </a:rPr>
              <a:t>Energía de la biomasa</a:t>
            </a:r>
            <a:r>
              <a:rPr lang="es-MX" kern="0" dirty="0">
                <a:solidFill>
                  <a:srgbClr val="000000"/>
                </a:solidFill>
                <a:latin typeface="Times New Roman" panose="02020603050405020304" pitchFamily="18" charset="0"/>
                <a:ea typeface="Times New Roman" panose="02020603050405020304" pitchFamily="18" charset="0"/>
              </a:rPr>
              <a:t> </a:t>
            </a:r>
            <a:endParaRPr lang="en-US" b="1" kern="0" dirty="0">
              <a:solidFill>
                <a:srgbClr val="000000"/>
              </a:solidFill>
              <a:latin typeface="Times New Roman" panose="02020603050405020304" pitchFamily="18" charset="0"/>
              <a:ea typeface="Times New Roman" panose="02020603050405020304" pitchFamily="18" charset="0"/>
            </a:endParaRPr>
          </a:p>
          <a:p>
            <a:r>
              <a:rPr lang="es-MX" dirty="0">
                <a:solidFill>
                  <a:srgbClr val="000000"/>
                </a:solidFill>
                <a:latin typeface="Times New Roman" panose="02020603050405020304" pitchFamily="18" charset="0"/>
                <a:ea typeface="Times New Roman" panose="02020603050405020304" pitchFamily="18" charset="0"/>
              </a:rPr>
              <a:t>La Energía de la biomasa es la que se obtiene de los compuestos orgánicos mediante procesos naturales. Con el término biomasa se alude a la energía solar, convertida en materia orgánica por la vegetación, que se puede recuperar por combustión directa o transformando esa materia en otros combustibles, como alcohol, metanol o aceite. También se puede obtener biogás, de composición parecida al gas natural, a partir de desechos orgánicos.</a:t>
            </a:r>
            <a:endParaRPr lang="en-US" dirty="0"/>
          </a:p>
        </p:txBody>
      </p:sp>
      <p:pic>
        <p:nvPicPr>
          <p:cNvPr id="3" name="Picture 362"/>
          <p:cNvPicPr/>
          <p:nvPr/>
        </p:nvPicPr>
        <p:blipFill>
          <a:blip r:embed="rId2"/>
          <a:stretch>
            <a:fillRect/>
          </a:stretch>
        </p:blipFill>
        <p:spPr>
          <a:xfrm>
            <a:off x="2339752" y="2636912"/>
            <a:ext cx="4392488" cy="3820155"/>
          </a:xfrm>
          <a:prstGeom prst="rect">
            <a:avLst/>
          </a:prstGeom>
        </p:spPr>
      </p:pic>
    </p:spTree>
    <p:extLst>
      <p:ext uri="{BB962C8B-B14F-4D97-AF65-F5344CB8AC3E}">
        <p14:creationId xmlns:p14="http://schemas.microsoft.com/office/powerpoint/2010/main" val="363592644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74"/>
          <p:cNvPicPr/>
          <p:nvPr/>
        </p:nvPicPr>
        <p:blipFill>
          <a:blip r:embed="rId2"/>
          <a:stretch>
            <a:fillRect/>
          </a:stretch>
        </p:blipFill>
        <p:spPr>
          <a:xfrm>
            <a:off x="1547664" y="404664"/>
            <a:ext cx="6120680" cy="6120679"/>
          </a:xfrm>
          <a:prstGeom prst="rect">
            <a:avLst/>
          </a:prstGeom>
        </p:spPr>
      </p:pic>
    </p:spTree>
    <p:extLst>
      <p:ext uri="{BB962C8B-B14F-4D97-AF65-F5344CB8AC3E}">
        <p14:creationId xmlns:p14="http://schemas.microsoft.com/office/powerpoint/2010/main" val="39437757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548680"/>
            <a:ext cx="7776864" cy="5654305"/>
          </a:xfrm>
          <a:prstGeom prst="rect">
            <a:avLst/>
          </a:prstGeom>
        </p:spPr>
        <p:txBody>
          <a:bodyPr wrap="square">
            <a:spAutoFit/>
          </a:bodyPr>
          <a:lstStyle/>
          <a:p>
            <a:pPr marL="6350" marR="4801870" indent="-6350">
              <a:lnSpc>
                <a:spcPct val="103000"/>
              </a:lnSpc>
              <a:spcAft>
                <a:spcPts val="520"/>
              </a:spcAft>
            </a:pPr>
            <a:r>
              <a:rPr lang="es-MX" sz="2400" b="1" kern="0" dirty="0">
                <a:solidFill>
                  <a:srgbClr val="000000"/>
                </a:solidFill>
                <a:latin typeface="Times New Roman" panose="02020603050405020304" pitchFamily="18" charset="0"/>
                <a:ea typeface="Times New Roman" panose="02020603050405020304" pitchFamily="18" charset="0"/>
              </a:rPr>
              <a:t>Energías no </a:t>
            </a:r>
            <a:r>
              <a:rPr lang="es-MX" sz="2400" b="1" kern="0" dirty="0" smtClean="0">
                <a:solidFill>
                  <a:srgbClr val="000000"/>
                </a:solidFill>
                <a:latin typeface="Times New Roman" panose="02020603050405020304" pitchFamily="18" charset="0"/>
                <a:ea typeface="Times New Roman" panose="02020603050405020304" pitchFamily="18" charset="0"/>
              </a:rPr>
              <a:t>renovables</a:t>
            </a:r>
            <a:r>
              <a:rPr lang="es-MX" sz="2400" kern="0" dirty="0" smtClean="0">
                <a:solidFill>
                  <a:srgbClr val="000000"/>
                </a:solidFill>
                <a:latin typeface="Times New Roman" panose="02020603050405020304" pitchFamily="18" charset="0"/>
                <a:ea typeface="Times New Roman" panose="02020603050405020304" pitchFamily="18" charset="0"/>
              </a:rPr>
              <a:t> </a:t>
            </a:r>
            <a:endParaRPr lang="en-US" sz="2400" b="1" kern="0" dirty="0">
              <a:solidFill>
                <a:srgbClr val="000000"/>
              </a:solidFill>
              <a:latin typeface="Times New Roman" panose="02020603050405020304" pitchFamily="18" charset="0"/>
              <a:ea typeface="Times New Roman" panose="02020603050405020304" pitchFamily="18" charset="0"/>
            </a:endParaRPr>
          </a:p>
          <a:p>
            <a:pPr marL="186055" indent="-6350" algn="just">
              <a:lnSpc>
                <a:spcPct val="103000"/>
              </a:lnSpc>
              <a:spcAft>
                <a:spcPts val="15"/>
              </a:spcAft>
            </a:pPr>
            <a:r>
              <a:rPr lang="es-MX" sz="2400" dirty="0">
                <a:solidFill>
                  <a:srgbClr val="000000"/>
                </a:solidFill>
                <a:latin typeface="Times New Roman" panose="02020603050405020304" pitchFamily="18" charset="0"/>
                <a:ea typeface="Times New Roman" panose="02020603050405020304" pitchFamily="18" charset="0"/>
              </a:rPr>
              <a:t>Las Fuentes de energía no renovables son aquellas que se encuentran de forma limitada en el planeta y cuya velocidad de consumo es mayor que la de su regeneración.  Existen varias fuentes de energía no renovables, como son:  </a:t>
            </a:r>
            <a:endParaRPr lang="en-US"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Los combustibles fósiles (carbón, petróleo y gas natural) </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560"/>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La energía nuclear (fisión y fusión nuclear) </a:t>
            </a:r>
            <a:endParaRPr lang="en-US" sz="2400" dirty="0">
              <a:solidFill>
                <a:srgbClr val="000000"/>
              </a:solidFill>
              <a:uFill>
                <a:solidFill>
                  <a:srgbClr val="000000"/>
                </a:solidFill>
              </a:uFill>
              <a:ea typeface="Arial" panose="020B0604020202020204" pitchFamily="34" charset="0"/>
            </a:endParaRPr>
          </a:p>
          <a:p>
            <a:pPr marL="176530" indent="-6350">
              <a:lnSpc>
                <a:spcPct val="103000"/>
              </a:lnSpc>
              <a:spcAft>
                <a:spcPts val="520"/>
              </a:spcAft>
            </a:pPr>
            <a:endParaRPr lang="es-MX" sz="2400" b="1" kern="0" dirty="0">
              <a:solidFill>
                <a:srgbClr val="000000"/>
              </a:solidFill>
              <a:latin typeface="Times New Roman" panose="02020603050405020304" pitchFamily="18" charset="0"/>
              <a:ea typeface="Times New Roman" panose="02020603050405020304" pitchFamily="18" charset="0"/>
            </a:endParaRPr>
          </a:p>
          <a:p>
            <a:pPr marL="176530" indent="-6350">
              <a:lnSpc>
                <a:spcPct val="103000"/>
              </a:lnSpc>
              <a:spcAft>
                <a:spcPts val="520"/>
              </a:spcAft>
            </a:pPr>
            <a:r>
              <a:rPr lang="es-MX" sz="2400" b="1" kern="0" dirty="0" smtClean="0">
                <a:solidFill>
                  <a:srgbClr val="000000"/>
                </a:solidFill>
                <a:latin typeface="Times New Roman" panose="02020603050405020304" pitchFamily="18" charset="0"/>
                <a:ea typeface="Times New Roman" panose="02020603050405020304" pitchFamily="18" charset="0"/>
              </a:rPr>
              <a:t>Los </a:t>
            </a:r>
            <a:r>
              <a:rPr lang="es-MX" sz="2400" b="1" kern="0" dirty="0">
                <a:solidFill>
                  <a:srgbClr val="000000"/>
                </a:solidFill>
                <a:latin typeface="Times New Roman" panose="02020603050405020304" pitchFamily="18" charset="0"/>
                <a:ea typeface="Times New Roman" panose="02020603050405020304" pitchFamily="18" charset="0"/>
              </a:rPr>
              <a:t>Combustibles fósiles (carbón, petróleo y gas natural)</a:t>
            </a:r>
            <a:r>
              <a:rPr lang="es-MX" sz="2400" kern="0" dirty="0">
                <a:solidFill>
                  <a:srgbClr val="000000"/>
                </a:solidFill>
                <a:latin typeface="Times New Roman" panose="02020603050405020304" pitchFamily="18" charset="0"/>
                <a:ea typeface="Times New Roman" panose="02020603050405020304" pitchFamily="18" charset="0"/>
              </a:rPr>
              <a:t> </a:t>
            </a:r>
            <a:endParaRPr lang="en-US" sz="2400" b="1" kern="0" dirty="0">
              <a:solidFill>
                <a:srgbClr val="000000"/>
              </a:solidFill>
              <a:latin typeface="Times New Roman" panose="02020603050405020304" pitchFamily="18" charset="0"/>
              <a:ea typeface="Times New Roman" panose="02020603050405020304" pitchFamily="18" charset="0"/>
            </a:endParaRPr>
          </a:p>
          <a:p>
            <a:r>
              <a:rPr lang="es-MX" sz="2400" dirty="0">
                <a:solidFill>
                  <a:srgbClr val="000000"/>
                </a:solidFill>
                <a:latin typeface="Times New Roman" panose="02020603050405020304" pitchFamily="18" charset="0"/>
                <a:ea typeface="Times New Roman" panose="02020603050405020304" pitchFamily="18" charset="0"/>
              </a:rPr>
              <a:t>Son sustancias originadas por la acumulación, hace millones de años, de grandes cantidades de restos de seres vivos en el fondo de lagos y otras cuencas sedimentarias. </a:t>
            </a:r>
            <a:endParaRPr lang="en-US" sz="2400" dirty="0"/>
          </a:p>
        </p:txBody>
      </p:sp>
    </p:spTree>
    <p:extLst>
      <p:ext uri="{BB962C8B-B14F-4D97-AF65-F5344CB8AC3E}">
        <p14:creationId xmlns:p14="http://schemas.microsoft.com/office/powerpoint/2010/main" val="53280052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260648"/>
            <a:ext cx="8568952" cy="1477328"/>
          </a:xfrm>
          <a:prstGeom prst="rect">
            <a:avLst/>
          </a:prstGeom>
        </p:spPr>
        <p:txBody>
          <a:bodyPr wrap="square">
            <a:spAutoFit/>
          </a:bodyPr>
          <a:lstStyle/>
          <a:p>
            <a:r>
              <a:rPr lang="es-MX" b="1" dirty="0"/>
              <a:t>El Carbón</a:t>
            </a:r>
          </a:p>
          <a:p>
            <a:r>
              <a:rPr lang="es-MX" dirty="0"/>
              <a:t>Es una sustancia ligera, de color negro, que procede de la fosilización de restos orgánicos vegetales. Existen 4 tipos: antracita, hulla, lignito y turba.</a:t>
            </a:r>
          </a:p>
          <a:p>
            <a:r>
              <a:rPr lang="es-MX" dirty="0"/>
              <a:t>El carbón se utiliza como combustible en la industria, en las centrales térmicas y en las calefacciones </a:t>
            </a:r>
            <a:r>
              <a:rPr lang="es-MX" dirty="0" smtClean="0"/>
              <a:t>domésticas</a:t>
            </a:r>
          </a:p>
        </p:txBody>
      </p:sp>
      <p:pic>
        <p:nvPicPr>
          <p:cNvPr id="5" name="Picture 427"/>
          <p:cNvPicPr/>
          <p:nvPr/>
        </p:nvPicPr>
        <p:blipFill>
          <a:blip r:embed="rId2"/>
          <a:stretch>
            <a:fillRect/>
          </a:stretch>
        </p:blipFill>
        <p:spPr>
          <a:xfrm>
            <a:off x="323528" y="1916832"/>
            <a:ext cx="8352928" cy="4680520"/>
          </a:xfrm>
          <a:prstGeom prst="rect">
            <a:avLst/>
          </a:prstGeom>
        </p:spPr>
      </p:pic>
    </p:spTree>
    <p:extLst>
      <p:ext uri="{BB962C8B-B14F-4D97-AF65-F5344CB8AC3E}">
        <p14:creationId xmlns:p14="http://schemas.microsoft.com/office/powerpoint/2010/main" val="220298287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3228" y="548680"/>
            <a:ext cx="8067203" cy="3693319"/>
          </a:xfrm>
          <a:prstGeom prst="rect">
            <a:avLst/>
          </a:prstGeom>
        </p:spPr>
        <p:txBody>
          <a:bodyPr wrap="square">
            <a:spAutoFit/>
          </a:bodyPr>
          <a:lstStyle/>
          <a:p>
            <a:r>
              <a:rPr lang="es-MX" b="1" dirty="0"/>
              <a:t>El Petróleo  </a:t>
            </a:r>
          </a:p>
          <a:p>
            <a:r>
              <a:rPr lang="es-MX" dirty="0"/>
              <a:t>Es el producto de la descomposición de los restos de organismos vivos microscópicos que vivieron hace millones de años en mares, lagos y desembocaduras de ríos. Se trata de una sustancia líquida, menos densa que el agua, de color oscuro, aspecto aceitoso y olor fuerte, formada por una mezcla de hidrocarburos (compuestos químicos que sólo contienen en sus moléculas carbono e hidrógeno). </a:t>
            </a:r>
          </a:p>
          <a:p>
            <a:r>
              <a:rPr lang="es-MX" dirty="0"/>
              <a:t>El petróleo tiene, hoy día, muchísimas aplicaciones, entre ellas: gasolinas, gasóleo, abonos, plásticos, explosivos, medicamentos, colorantes, fibras sintéticas, etc. De ahí la necesidad de no malgastarlo como simple combustible.  </a:t>
            </a:r>
          </a:p>
          <a:p>
            <a:r>
              <a:rPr lang="es-MX" dirty="0"/>
              <a:t>Se emplea en las centrales térmicas como combustible, en el transporte y en usos domésticos</a:t>
            </a:r>
            <a:r>
              <a:rPr lang="es-MX" sz="1600" dirty="0"/>
              <a:t>.  </a:t>
            </a:r>
          </a:p>
        </p:txBody>
      </p:sp>
      <p:sp>
        <p:nvSpPr>
          <p:cNvPr id="3" name="Rectángulo 2"/>
          <p:cNvSpPr/>
          <p:nvPr/>
        </p:nvSpPr>
        <p:spPr>
          <a:xfrm>
            <a:off x="395536" y="4365104"/>
            <a:ext cx="8208912" cy="1754326"/>
          </a:xfrm>
          <a:prstGeom prst="rect">
            <a:avLst/>
          </a:prstGeom>
        </p:spPr>
        <p:txBody>
          <a:bodyPr wrap="square">
            <a:spAutoFit/>
          </a:bodyPr>
          <a:lstStyle/>
          <a:p>
            <a:r>
              <a:rPr lang="es-MX" b="1" dirty="0"/>
              <a:t>El Gas natural  </a:t>
            </a:r>
          </a:p>
          <a:p>
            <a:r>
              <a:rPr lang="es-MX" dirty="0"/>
              <a:t>Tiene un origen similar al del petróleo y suele estar formando una capa o bolsa sobre los yacimientos de petróleo. Está compuesto, fundamentalmente, por metano (CH4). El gas natural es un buen sustituto del carbón como combustible, debido a su facilidad de transporte y elevado poder calorífico y a que es menos contaminante que los otros combustibles fósiles. </a:t>
            </a:r>
          </a:p>
        </p:txBody>
      </p:sp>
    </p:spTree>
    <p:extLst>
      <p:ext uri="{BB962C8B-B14F-4D97-AF65-F5344CB8AC3E}">
        <p14:creationId xmlns:p14="http://schemas.microsoft.com/office/powerpoint/2010/main" val="330580398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908720"/>
            <a:ext cx="8424936" cy="4893647"/>
          </a:xfrm>
          <a:prstGeom prst="rect">
            <a:avLst/>
          </a:prstGeom>
        </p:spPr>
        <p:txBody>
          <a:bodyPr wrap="square">
            <a:spAutoFit/>
          </a:bodyPr>
          <a:lstStyle/>
          <a:p>
            <a:r>
              <a:rPr lang="es-MX" sz="2400" b="1" dirty="0"/>
              <a:t>La Energía nuclear  </a:t>
            </a:r>
          </a:p>
          <a:p>
            <a:r>
              <a:rPr lang="es-MX" sz="2400" dirty="0"/>
              <a:t>Es la energía almacenada en el núcleo de los átomos, que se desprende en la desintegración de dichos núcleos. </a:t>
            </a:r>
          </a:p>
          <a:p>
            <a:r>
              <a:rPr lang="es-MX" sz="2400" dirty="0"/>
              <a:t>Una central nuclear es un tipo de central eléctrica en la que, en lugar de combustibles fósiles, se emplea uranio-235, un isótopo del elemento uranio que se fisiona en núcleos de átomos más pequeños y libera una gran cantidad de energía (según la ecuación E = mc2 de Einstein), la cual se emplea para calentar agua que, convertida en vapor, acciona unas turbinas unidas a un generador que produce la electricidad.  Las reacciones nucleares de fisión en cadena se llevan a cabo en los reactores nucleares, que equivaldrían a la caldera en una central eléctrica de combustibles fósiles.</a:t>
            </a:r>
          </a:p>
        </p:txBody>
      </p:sp>
    </p:spTree>
    <p:extLst>
      <p:ext uri="{BB962C8B-B14F-4D97-AF65-F5344CB8AC3E}">
        <p14:creationId xmlns:p14="http://schemas.microsoft.com/office/powerpoint/2010/main" val="15515839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328" t="32484" r="27310" b="10423"/>
          <a:stretch/>
        </p:blipFill>
        <p:spPr>
          <a:xfrm>
            <a:off x="323528" y="620688"/>
            <a:ext cx="8586333" cy="5472608"/>
          </a:xfrm>
          <a:prstGeom prst="rect">
            <a:avLst/>
          </a:prstGeom>
        </p:spPr>
      </p:pic>
    </p:spTree>
    <p:extLst>
      <p:ext uri="{BB962C8B-B14F-4D97-AF65-F5344CB8AC3E}">
        <p14:creationId xmlns:p14="http://schemas.microsoft.com/office/powerpoint/2010/main" val="28114110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92"/>
          <p:cNvPicPr/>
          <p:nvPr/>
        </p:nvPicPr>
        <p:blipFill>
          <a:blip r:embed="rId2"/>
          <a:stretch>
            <a:fillRect/>
          </a:stretch>
        </p:blipFill>
        <p:spPr>
          <a:xfrm>
            <a:off x="251520" y="260648"/>
            <a:ext cx="8640960" cy="6408712"/>
          </a:xfrm>
          <a:prstGeom prst="rect">
            <a:avLst/>
          </a:prstGeom>
        </p:spPr>
      </p:pic>
    </p:spTree>
    <p:extLst>
      <p:ext uri="{BB962C8B-B14F-4D97-AF65-F5344CB8AC3E}">
        <p14:creationId xmlns:p14="http://schemas.microsoft.com/office/powerpoint/2010/main" val="14936747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08"/>
          <p:cNvPicPr/>
          <p:nvPr/>
        </p:nvPicPr>
        <p:blipFill>
          <a:blip r:embed="rId2"/>
          <a:stretch>
            <a:fillRect/>
          </a:stretch>
        </p:blipFill>
        <p:spPr>
          <a:xfrm>
            <a:off x="179512" y="188640"/>
            <a:ext cx="8712968" cy="6408712"/>
          </a:xfrm>
          <a:prstGeom prst="rect">
            <a:avLst/>
          </a:prstGeom>
        </p:spPr>
      </p:pic>
    </p:spTree>
    <p:extLst>
      <p:ext uri="{BB962C8B-B14F-4D97-AF65-F5344CB8AC3E}">
        <p14:creationId xmlns:p14="http://schemas.microsoft.com/office/powerpoint/2010/main" val="103388125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CYPafKI1Jk"/>
          <p:cNvPicPr>
            <a:picLocks noRot="1" noChangeAspect="1"/>
          </p:cNvPicPr>
          <p:nvPr>
            <a:videoFile r:link="rId1"/>
          </p:nvPr>
        </p:nvPicPr>
        <p:blipFill>
          <a:blip r:embed="rId3"/>
          <a:stretch>
            <a:fillRect/>
          </a:stretch>
        </p:blipFill>
        <p:spPr>
          <a:xfrm>
            <a:off x="251520" y="260648"/>
            <a:ext cx="8448939" cy="4752528"/>
          </a:xfrm>
          <a:prstGeom prst="rect">
            <a:avLst/>
          </a:prstGeom>
        </p:spPr>
      </p:pic>
    </p:spTree>
    <p:extLst>
      <p:ext uri="{BB962C8B-B14F-4D97-AF65-F5344CB8AC3E}">
        <p14:creationId xmlns:p14="http://schemas.microsoft.com/office/powerpoint/2010/main" val="125674462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ángulo 1"/>
          <p:cNvSpPr>
            <a:spLocks noChangeArrowheads="1"/>
          </p:cNvSpPr>
          <p:nvPr/>
        </p:nvSpPr>
        <p:spPr bwMode="auto">
          <a:xfrm>
            <a:off x="323528" y="620688"/>
            <a:ext cx="85693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sz="2400" b="1" dirty="0" smtClean="0"/>
              <a:t>Energía </a:t>
            </a:r>
            <a:r>
              <a:rPr lang="es-MX" sz="2400" b="1" dirty="0"/>
              <a:t>Renovable y no </a:t>
            </a:r>
            <a:r>
              <a:rPr lang="es-MX" sz="2400" b="1" dirty="0" smtClean="0"/>
              <a:t>Renovable</a:t>
            </a:r>
            <a:endParaRPr lang="en-US" sz="2400" dirty="0"/>
          </a:p>
          <a:p>
            <a:r>
              <a:rPr lang="es-MX" sz="2400" b="1" dirty="0" smtClean="0"/>
              <a:t>Fuentes </a:t>
            </a:r>
            <a:r>
              <a:rPr lang="es-MX" sz="2400" b="1" dirty="0"/>
              <a:t>de energía</a:t>
            </a:r>
            <a:endParaRPr lang="en-US" sz="2400" b="1" dirty="0"/>
          </a:p>
          <a:p>
            <a:r>
              <a:rPr lang="es-MX" sz="2400" dirty="0"/>
              <a:t>La energía es una propiedad de la materia que le confiere la </a:t>
            </a:r>
            <a:r>
              <a:rPr lang="es-MX" sz="2400" b="1" dirty="0"/>
              <a:t>capacidad de producir cambios </a:t>
            </a:r>
            <a:r>
              <a:rPr lang="es-MX" sz="2400" b="1" dirty="0" smtClean="0"/>
              <a:t>a la misma </a:t>
            </a:r>
            <a:r>
              <a:rPr lang="es-MX" sz="2400" dirty="0"/>
              <a:t>y nos permite describir de una forma sencilla las transformaciones.</a:t>
            </a:r>
            <a:endParaRPr lang="en-US" sz="2400" dirty="0"/>
          </a:p>
          <a:p>
            <a:endParaRPr lang="es-MX" sz="2400" dirty="0" smtClean="0"/>
          </a:p>
          <a:p>
            <a:r>
              <a:rPr lang="es-MX" sz="2400" dirty="0" smtClean="0"/>
              <a:t>La </a:t>
            </a:r>
            <a:r>
              <a:rPr lang="es-MX" sz="2400" dirty="0"/>
              <a:t>unidad de la energía en el SI es el joule (J); </a:t>
            </a:r>
            <a:r>
              <a:rPr lang="es-MX" sz="2400" dirty="0" smtClean="0"/>
              <a:t>caloría </a:t>
            </a:r>
            <a:r>
              <a:rPr lang="es-MX" sz="2400" dirty="0"/>
              <a:t>(cal).</a:t>
            </a:r>
            <a:endParaRPr lang="en-US" sz="2400" dirty="0"/>
          </a:p>
          <a:p>
            <a:endParaRPr lang="es-MX" sz="2400" dirty="0" smtClean="0"/>
          </a:p>
          <a:p>
            <a:r>
              <a:rPr lang="es-MX" sz="2400" dirty="0" smtClean="0"/>
              <a:t>Las </a:t>
            </a:r>
            <a:r>
              <a:rPr lang="es-MX" sz="2400" dirty="0"/>
              <a:t>Fuentes de energía son los </a:t>
            </a:r>
            <a:r>
              <a:rPr lang="es-MX" sz="2400" b="1" dirty="0"/>
              <a:t>recursos existentes en la naturaleza</a:t>
            </a:r>
            <a:r>
              <a:rPr lang="es-MX" sz="2400" dirty="0"/>
              <a:t> de los que la humanidad puede obtener energía utilizable en sus actividades.</a:t>
            </a:r>
            <a:endParaRPr lang="en-US" sz="2400" dirty="0"/>
          </a:p>
          <a:p>
            <a:r>
              <a:rPr lang="es-MX" sz="2400" dirty="0"/>
              <a:t>El origen de casi todas las fuentes de energía es el Sol, que "recarga los depósitos de energía". Las fuentes de energías se clasifican en dos grandes grupos: renovables y no renovables; según sean recursos "ilimitados" o "limitados".</a:t>
            </a:r>
            <a:endParaRPr lang="en-US" sz="2400" dirty="0"/>
          </a:p>
          <a:p>
            <a:pPr algn="just"/>
            <a:endParaRPr lang="es-MX" altLang="es-PE" sz="2400" dirty="0">
              <a:latin typeface="+mn-lt"/>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260648"/>
            <a:ext cx="8280920" cy="3139321"/>
          </a:xfrm>
          <a:prstGeom prst="rect">
            <a:avLst/>
          </a:prstGeom>
        </p:spPr>
        <p:txBody>
          <a:bodyPr wrap="square">
            <a:spAutoFit/>
          </a:bodyPr>
          <a:lstStyle/>
          <a:p>
            <a:r>
              <a:rPr lang="es-MX" b="1" dirty="0"/>
              <a:t>Energía </a:t>
            </a:r>
            <a:r>
              <a:rPr lang="es-MX" b="1" dirty="0" smtClean="0"/>
              <a:t>solar</a:t>
            </a:r>
          </a:p>
          <a:p>
            <a:r>
              <a:rPr lang="es-MX" dirty="0" smtClean="0"/>
              <a:t>A- </a:t>
            </a:r>
            <a:r>
              <a:rPr lang="es-MX" dirty="0"/>
              <a:t>Ventajas </a:t>
            </a:r>
          </a:p>
          <a:p>
            <a:r>
              <a:rPr lang="es-MX" dirty="0" smtClean="0"/>
              <a:t>-No </a:t>
            </a:r>
            <a:r>
              <a:rPr lang="es-MX" dirty="0"/>
              <a:t>utiliza combustibles </a:t>
            </a:r>
          </a:p>
          <a:p>
            <a:r>
              <a:rPr lang="es-MX" dirty="0" smtClean="0"/>
              <a:t>-La </a:t>
            </a:r>
            <a:r>
              <a:rPr lang="es-MX" dirty="0"/>
              <a:t>energía solar no produce desechos contaminantes. </a:t>
            </a:r>
          </a:p>
          <a:p>
            <a:r>
              <a:rPr lang="es-MX" dirty="0" smtClean="0"/>
              <a:t>-Proviene </a:t>
            </a:r>
            <a:r>
              <a:rPr lang="es-MX" dirty="0"/>
              <a:t>de una fuente de energía inagotable. </a:t>
            </a:r>
          </a:p>
          <a:p>
            <a:r>
              <a:rPr lang="es-MX" dirty="0" smtClean="0"/>
              <a:t>-Los </a:t>
            </a:r>
            <a:r>
              <a:rPr lang="es-MX" dirty="0"/>
              <a:t>sistemas de captación solar no requieren de </a:t>
            </a:r>
            <a:r>
              <a:rPr lang="es-MX" dirty="0" smtClean="0"/>
              <a:t>mucho mantenimiento</a:t>
            </a:r>
            <a:r>
              <a:rPr lang="es-MX" dirty="0"/>
              <a:t>. </a:t>
            </a:r>
          </a:p>
          <a:p>
            <a:r>
              <a:rPr lang="es-MX" dirty="0"/>
              <a:t> </a:t>
            </a:r>
          </a:p>
          <a:p>
            <a:r>
              <a:rPr lang="es-MX" dirty="0"/>
              <a:t>B- Desventajas </a:t>
            </a:r>
          </a:p>
          <a:p>
            <a:r>
              <a:rPr lang="es-MX" dirty="0" smtClean="0"/>
              <a:t>-Requiere </a:t>
            </a:r>
            <a:r>
              <a:rPr lang="es-MX" dirty="0"/>
              <a:t>una gran inversión inicial. </a:t>
            </a:r>
          </a:p>
          <a:p>
            <a:r>
              <a:rPr lang="es-MX" dirty="0" smtClean="0"/>
              <a:t>-La </a:t>
            </a:r>
            <a:r>
              <a:rPr lang="es-MX" dirty="0"/>
              <a:t>construcción de las placas solares es compleja y cara. </a:t>
            </a:r>
          </a:p>
          <a:p>
            <a:r>
              <a:rPr lang="es-MX" dirty="0" smtClean="0"/>
              <a:t>-Para </a:t>
            </a:r>
            <a:r>
              <a:rPr lang="es-MX" dirty="0"/>
              <a:t>captar mucha energía requieren grandes extensiones de terreno. </a:t>
            </a:r>
          </a:p>
        </p:txBody>
      </p:sp>
      <p:sp>
        <p:nvSpPr>
          <p:cNvPr id="4" name="Rectángulo 3"/>
          <p:cNvSpPr/>
          <p:nvPr/>
        </p:nvSpPr>
        <p:spPr>
          <a:xfrm>
            <a:off x="395536" y="3574842"/>
            <a:ext cx="8280920" cy="3139321"/>
          </a:xfrm>
          <a:prstGeom prst="rect">
            <a:avLst/>
          </a:prstGeom>
        </p:spPr>
        <p:txBody>
          <a:bodyPr wrap="square">
            <a:spAutoFit/>
          </a:bodyPr>
          <a:lstStyle/>
          <a:p>
            <a:r>
              <a:rPr lang="es-MX" b="1" dirty="0"/>
              <a:t>Energía eólica  </a:t>
            </a:r>
            <a:endParaRPr lang="es-MX" b="1" dirty="0" smtClean="0"/>
          </a:p>
          <a:p>
            <a:r>
              <a:rPr lang="es-MX" dirty="0" smtClean="0"/>
              <a:t>A- </a:t>
            </a:r>
            <a:r>
              <a:rPr lang="es-MX" dirty="0"/>
              <a:t>Ventajas </a:t>
            </a:r>
          </a:p>
          <a:p>
            <a:r>
              <a:rPr lang="es-MX" dirty="0" smtClean="0"/>
              <a:t>-No </a:t>
            </a:r>
            <a:r>
              <a:rPr lang="es-MX" dirty="0"/>
              <a:t>produce emisiones dañinas para el medio ambiente. </a:t>
            </a:r>
          </a:p>
          <a:p>
            <a:r>
              <a:rPr lang="es-MX" dirty="0" smtClean="0"/>
              <a:t>-Los </a:t>
            </a:r>
            <a:r>
              <a:rPr lang="es-MX" dirty="0"/>
              <a:t>parques eólicos son compatibles con otros usos </a:t>
            </a:r>
            <a:r>
              <a:rPr lang="es-MX" dirty="0" smtClean="0"/>
              <a:t>(agroindustria, </a:t>
            </a:r>
            <a:r>
              <a:rPr lang="es-MX" dirty="0"/>
              <a:t>etc.) </a:t>
            </a:r>
          </a:p>
          <a:p>
            <a:r>
              <a:rPr lang="es-MX" dirty="0" smtClean="0"/>
              <a:t>-En </a:t>
            </a:r>
            <a:r>
              <a:rPr lang="es-MX" dirty="0"/>
              <a:t>menos de seis meses un aerogenerador recupera la energía gastada en su fabricación, instalación y mantenimiento. </a:t>
            </a:r>
          </a:p>
          <a:p>
            <a:r>
              <a:rPr lang="es-MX" dirty="0" smtClean="0"/>
              <a:t>-Los </a:t>
            </a:r>
            <a:r>
              <a:rPr lang="es-MX" dirty="0"/>
              <a:t>aerogeneradores no requieren suministro de combustible. </a:t>
            </a:r>
          </a:p>
          <a:p>
            <a:r>
              <a:rPr lang="es-MX" dirty="0"/>
              <a:t>B- Desventajas </a:t>
            </a:r>
          </a:p>
          <a:p>
            <a:r>
              <a:rPr lang="es-MX" dirty="0" smtClean="0"/>
              <a:t>-Provocan </a:t>
            </a:r>
            <a:r>
              <a:rPr lang="es-MX" dirty="0"/>
              <a:t>un gran impacto paisajístico. </a:t>
            </a:r>
          </a:p>
          <a:p>
            <a:r>
              <a:rPr lang="es-MX" dirty="0" smtClean="0"/>
              <a:t>-Las </a:t>
            </a:r>
            <a:r>
              <a:rPr lang="es-MX" dirty="0"/>
              <a:t>hélices pueden provocar daños a las aves. </a:t>
            </a:r>
          </a:p>
          <a:p>
            <a:r>
              <a:rPr lang="es-MX" dirty="0" smtClean="0"/>
              <a:t>-No </a:t>
            </a:r>
            <a:r>
              <a:rPr lang="es-MX" dirty="0"/>
              <a:t>funcionan cuando no hay viento. </a:t>
            </a:r>
          </a:p>
        </p:txBody>
      </p:sp>
    </p:spTree>
    <p:extLst>
      <p:ext uri="{BB962C8B-B14F-4D97-AF65-F5344CB8AC3E}">
        <p14:creationId xmlns:p14="http://schemas.microsoft.com/office/powerpoint/2010/main" val="398942881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60648"/>
            <a:ext cx="8640960" cy="6186309"/>
          </a:xfrm>
          <a:prstGeom prst="rect">
            <a:avLst/>
          </a:prstGeom>
        </p:spPr>
        <p:txBody>
          <a:bodyPr wrap="square">
            <a:spAutoFit/>
          </a:bodyPr>
          <a:lstStyle/>
          <a:p>
            <a:r>
              <a:rPr lang="es-MX" b="1" dirty="0"/>
              <a:t>Energía </a:t>
            </a:r>
            <a:r>
              <a:rPr lang="es-MX" b="1" dirty="0" smtClean="0"/>
              <a:t>mareomotriz</a:t>
            </a:r>
          </a:p>
          <a:p>
            <a:r>
              <a:rPr lang="es-MX" dirty="0" smtClean="0"/>
              <a:t>Ventajas </a:t>
            </a:r>
            <a:endParaRPr lang="es-MX" dirty="0"/>
          </a:p>
          <a:p>
            <a:r>
              <a:rPr lang="es-MX" dirty="0" smtClean="0"/>
              <a:t>-Es </a:t>
            </a:r>
            <a:r>
              <a:rPr lang="es-MX" dirty="0"/>
              <a:t>una energía no contaminante. </a:t>
            </a:r>
          </a:p>
          <a:p>
            <a:r>
              <a:rPr lang="es-MX" dirty="0" smtClean="0"/>
              <a:t>-La </a:t>
            </a:r>
            <a:r>
              <a:rPr lang="es-MX" dirty="0"/>
              <a:t>central utilizada para captar la energía es silenciosa. </a:t>
            </a:r>
          </a:p>
          <a:p>
            <a:r>
              <a:rPr lang="es-MX" dirty="0" smtClean="0"/>
              <a:t>-Está </a:t>
            </a:r>
            <a:r>
              <a:rPr lang="es-MX" dirty="0"/>
              <a:t>disponible en cualquier época del año y cualquier clima.</a:t>
            </a:r>
          </a:p>
          <a:p>
            <a:r>
              <a:rPr lang="es-MX" dirty="0" smtClean="0"/>
              <a:t>Desventajas</a:t>
            </a:r>
            <a:endParaRPr lang="es-MX" dirty="0"/>
          </a:p>
          <a:p>
            <a:r>
              <a:rPr lang="es-MX" dirty="0" smtClean="0"/>
              <a:t>-Alto </a:t>
            </a:r>
            <a:r>
              <a:rPr lang="es-MX" dirty="0"/>
              <a:t>costo de las instalaciones.</a:t>
            </a:r>
          </a:p>
          <a:p>
            <a:r>
              <a:rPr lang="es-MX" dirty="0" smtClean="0"/>
              <a:t>-Produce </a:t>
            </a:r>
            <a:r>
              <a:rPr lang="es-MX" dirty="0"/>
              <a:t>impacto ambiental, visual y estructural sobre el paisaje de la costa. - Impacto sobre la flora y fauna de la zona.</a:t>
            </a:r>
          </a:p>
          <a:p>
            <a:endParaRPr lang="es-MX" dirty="0"/>
          </a:p>
          <a:p>
            <a:r>
              <a:rPr lang="es-MX" b="1" dirty="0" smtClean="0"/>
              <a:t>Energía </a:t>
            </a:r>
            <a:r>
              <a:rPr lang="es-MX" b="1" dirty="0"/>
              <a:t>hidráulica</a:t>
            </a:r>
            <a:r>
              <a:rPr lang="es-MX" dirty="0"/>
              <a:t> </a:t>
            </a:r>
            <a:endParaRPr lang="es-MX" dirty="0" smtClean="0"/>
          </a:p>
          <a:p>
            <a:r>
              <a:rPr lang="es-MX" dirty="0" smtClean="0"/>
              <a:t>Ventajas</a:t>
            </a:r>
            <a:endParaRPr lang="es-MX" dirty="0"/>
          </a:p>
          <a:p>
            <a:r>
              <a:rPr lang="es-MX" dirty="0" smtClean="0"/>
              <a:t>-Es </a:t>
            </a:r>
            <a:r>
              <a:rPr lang="es-MX" dirty="0"/>
              <a:t>una fuente de energía limpia, sin residuos y fácil de almacenar.</a:t>
            </a:r>
          </a:p>
          <a:p>
            <a:r>
              <a:rPr lang="es-MX" dirty="0" smtClean="0"/>
              <a:t>-Además</a:t>
            </a:r>
            <a:r>
              <a:rPr lang="es-MX" dirty="0"/>
              <a:t>, el agua almacenada en embalses situados en lugares altos permite regular el caudal del río.</a:t>
            </a:r>
          </a:p>
          <a:p>
            <a:r>
              <a:rPr lang="es-MX" dirty="0" smtClean="0"/>
              <a:t>Desventajas</a:t>
            </a:r>
            <a:endParaRPr lang="es-MX" dirty="0"/>
          </a:p>
          <a:p>
            <a:r>
              <a:rPr lang="es-MX" dirty="0" smtClean="0"/>
              <a:t>-La </a:t>
            </a:r>
            <a:r>
              <a:rPr lang="es-MX" dirty="0"/>
              <a:t>construcción de centrales hidroeléctricas es costosa y se necesitan grandes tendidos eléctricos.</a:t>
            </a:r>
          </a:p>
          <a:p>
            <a:r>
              <a:rPr lang="es-MX" dirty="0" smtClean="0"/>
              <a:t>-Además</a:t>
            </a:r>
            <a:r>
              <a:rPr lang="es-MX" dirty="0"/>
              <a:t>, los embalses producen pérdidas de suelo productivo y fauna terrestre debido a la inundación del terreno destinado a ellos.</a:t>
            </a:r>
          </a:p>
          <a:p>
            <a:r>
              <a:rPr lang="es-MX" dirty="0" smtClean="0"/>
              <a:t>-También </a:t>
            </a:r>
            <a:r>
              <a:rPr lang="es-MX" dirty="0"/>
              <a:t>provocan la disminución del caudal de los ríos y arroyos bajo la presa y alteran la calidad de las aguas.</a:t>
            </a:r>
          </a:p>
        </p:txBody>
      </p:sp>
    </p:spTree>
    <p:extLst>
      <p:ext uri="{BB962C8B-B14F-4D97-AF65-F5344CB8AC3E}">
        <p14:creationId xmlns:p14="http://schemas.microsoft.com/office/powerpoint/2010/main" val="174126231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548680"/>
            <a:ext cx="8496944" cy="3139321"/>
          </a:xfrm>
          <a:prstGeom prst="rect">
            <a:avLst/>
          </a:prstGeom>
        </p:spPr>
        <p:txBody>
          <a:bodyPr wrap="square">
            <a:spAutoFit/>
          </a:bodyPr>
          <a:lstStyle/>
          <a:p>
            <a:r>
              <a:rPr lang="es-MX" b="1" dirty="0"/>
              <a:t>Energía de la </a:t>
            </a:r>
            <a:r>
              <a:rPr lang="es-MX" b="1" dirty="0" smtClean="0"/>
              <a:t>biomasa</a:t>
            </a:r>
          </a:p>
          <a:p>
            <a:r>
              <a:rPr lang="es-MX" dirty="0" smtClean="0"/>
              <a:t>Ventajas</a:t>
            </a:r>
            <a:endParaRPr lang="es-MX" dirty="0"/>
          </a:p>
          <a:p>
            <a:r>
              <a:rPr lang="es-MX" dirty="0" smtClean="0"/>
              <a:t>-Es </a:t>
            </a:r>
            <a:r>
              <a:rPr lang="es-MX" dirty="0"/>
              <a:t>una fuente de energía limpia y con pocos residuos que, además son biodegradables. </a:t>
            </a:r>
            <a:endParaRPr lang="es-MX" dirty="0" smtClean="0"/>
          </a:p>
          <a:p>
            <a:r>
              <a:rPr lang="es-MX" dirty="0" smtClean="0"/>
              <a:t>-Se </a:t>
            </a:r>
            <a:r>
              <a:rPr lang="es-MX" dirty="0"/>
              <a:t>produce de forma continua como consecuencia de la actividad humana</a:t>
            </a:r>
            <a:r>
              <a:rPr lang="es-MX" dirty="0" smtClean="0"/>
              <a:t>.</a:t>
            </a:r>
          </a:p>
          <a:p>
            <a:endParaRPr lang="es-MX" dirty="0" smtClean="0"/>
          </a:p>
          <a:p>
            <a:r>
              <a:rPr lang="es-MX" dirty="0" smtClean="0"/>
              <a:t>Desventajas</a:t>
            </a:r>
            <a:endParaRPr lang="es-MX" dirty="0"/>
          </a:p>
          <a:p>
            <a:r>
              <a:rPr lang="es-MX" dirty="0" smtClean="0"/>
              <a:t>-Se </a:t>
            </a:r>
            <a:r>
              <a:rPr lang="es-MX" dirty="0"/>
              <a:t>necesitan grandes cantidades de plantas y, por tanto, de terreno.</a:t>
            </a:r>
          </a:p>
          <a:p>
            <a:r>
              <a:rPr lang="es-MX" dirty="0" smtClean="0"/>
              <a:t>-Se </a:t>
            </a:r>
            <a:r>
              <a:rPr lang="es-MX" dirty="0"/>
              <a:t>intenta "fabricar" el vegetal adecuado mediante ingeniería genética.</a:t>
            </a:r>
          </a:p>
          <a:p>
            <a:r>
              <a:rPr lang="es-MX" dirty="0" smtClean="0"/>
              <a:t>-Su </a:t>
            </a:r>
            <a:r>
              <a:rPr lang="es-MX" dirty="0"/>
              <a:t>rendimiento es menor que el de los combustibles fósiles y produce gases, como el dióxido de carbono, que aumentan el efecto invernadero.</a:t>
            </a:r>
          </a:p>
        </p:txBody>
      </p:sp>
    </p:spTree>
    <p:extLst>
      <p:ext uri="{BB962C8B-B14F-4D97-AF65-F5344CB8AC3E}">
        <p14:creationId xmlns:p14="http://schemas.microsoft.com/office/powerpoint/2010/main" val="273415906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16632"/>
            <a:ext cx="8424936" cy="6463308"/>
          </a:xfrm>
          <a:prstGeom prst="rect">
            <a:avLst/>
          </a:prstGeom>
        </p:spPr>
        <p:txBody>
          <a:bodyPr wrap="square">
            <a:spAutoFit/>
          </a:bodyPr>
          <a:lstStyle/>
          <a:p>
            <a:r>
              <a:rPr lang="es-MX" b="1" dirty="0"/>
              <a:t>Recursos no </a:t>
            </a:r>
            <a:r>
              <a:rPr lang="es-MX" b="1" dirty="0" smtClean="0"/>
              <a:t>renovables</a:t>
            </a:r>
          </a:p>
          <a:p>
            <a:r>
              <a:rPr lang="es-MX" b="1" dirty="0" smtClean="0"/>
              <a:t>Energía nuclear</a:t>
            </a:r>
          </a:p>
          <a:p>
            <a:r>
              <a:rPr lang="es-MX" dirty="0" smtClean="0"/>
              <a:t>Ventajas</a:t>
            </a:r>
            <a:endParaRPr lang="es-MX" dirty="0"/>
          </a:p>
          <a:p>
            <a:r>
              <a:rPr lang="es-MX" dirty="0" smtClean="0"/>
              <a:t>-Pequeñas </a:t>
            </a:r>
            <a:r>
              <a:rPr lang="es-MX" dirty="0"/>
              <a:t>cantidades de combustible producen mucha energía y las reservas de materiales nucleares son abundantes.</a:t>
            </a:r>
          </a:p>
          <a:p>
            <a:r>
              <a:rPr lang="es-MX" dirty="0" smtClean="0"/>
              <a:t>-La </a:t>
            </a:r>
            <a:r>
              <a:rPr lang="es-MX" dirty="0"/>
              <a:t>cantidad de residuos es menor que las alimentadas por combustibles fósiles (petróleo, carbón o gas natural)</a:t>
            </a:r>
          </a:p>
          <a:p>
            <a:r>
              <a:rPr lang="es-MX" dirty="0" smtClean="0"/>
              <a:t>Desventajas</a:t>
            </a:r>
            <a:endParaRPr lang="es-MX" dirty="0"/>
          </a:p>
          <a:p>
            <a:r>
              <a:rPr lang="es-MX" dirty="0" smtClean="0"/>
              <a:t>-Las </a:t>
            </a:r>
            <a:r>
              <a:rPr lang="es-MX" dirty="0"/>
              <a:t>centrales nucleares generan residuos de difícil eliminación.</a:t>
            </a:r>
          </a:p>
          <a:p>
            <a:r>
              <a:rPr lang="es-MX" dirty="0" smtClean="0"/>
              <a:t>-El </a:t>
            </a:r>
            <a:r>
              <a:rPr lang="es-MX" dirty="0"/>
              <a:t>peligro de radiactividad exige la adopción de medidas de seguridad y control que resultan muy costosas.</a:t>
            </a:r>
          </a:p>
          <a:p>
            <a:endParaRPr lang="es-MX" dirty="0"/>
          </a:p>
          <a:p>
            <a:r>
              <a:rPr lang="es-MX" b="1" dirty="0" smtClean="0"/>
              <a:t>Combustibles </a:t>
            </a:r>
            <a:r>
              <a:rPr lang="es-MX" b="1" dirty="0"/>
              <a:t>fósiles </a:t>
            </a:r>
          </a:p>
          <a:p>
            <a:r>
              <a:rPr lang="es-MX" b="1" dirty="0" smtClean="0"/>
              <a:t>Petróleo</a:t>
            </a:r>
          </a:p>
          <a:p>
            <a:r>
              <a:rPr lang="es-MX" dirty="0" smtClean="0"/>
              <a:t>Ventajas</a:t>
            </a:r>
            <a:endParaRPr lang="es-MX" dirty="0"/>
          </a:p>
          <a:p>
            <a:r>
              <a:rPr lang="es-MX" dirty="0" smtClean="0"/>
              <a:t>-De </a:t>
            </a:r>
            <a:r>
              <a:rPr lang="es-MX" dirty="0"/>
              <a:t>él se obtienen muchos productos de gran interés (combustible, plástico, etc.) - Produce energía de una forma muy regular y con buen </a:t>
            </a:r>
            <a:r>
              <a:rPr lang="es-MX" dirty="0" smtClean="0"/>
              <a:t>rendimiento.</a:t>
            </a:r>
          </a:p>
          <a:p>
            <a:r>
              <a:rPr lang="es-MX" dirty="0" smtClean="0"/>
              <a:t>Desventajas</a:t>
            </a:r>
            <a:endParaRPr lang="es-MX" dirty="0"/>
          </a:p>
          <a:p>
            <a:r>
              <a:rPr lang="es-MX" dirty="0" smtClean="0"/>
              <a:t>-La </a:t>
            </a:r>
            <a:r>
              <a:rPr lang="es-MX" dirty="0"/>
              <a:t>formación de una reserva de petróleo lleva cientos de miles de años.</a:t>
            </a:r>
          </a:p>
          <a:p>
            <a:r>
              <a:rPr lang="es-MX" dirty="0" smtClean="0"/>
              <a:t>-Alto </a:t>
            </a:r>
            <a:r>
              <a:rPr lang="es-MX" dirty="0"/>
              <a:t>riesgo ecológico.</a:t>
            </a:r>
          </a:p>
          <a:p>
            <a:r>
              <a:rPr lang="es-MX" dirty="0" smtClean="0"/>
              <a:t>-Su </a:t>
            </a:r>
            <a:r>
              <a:rPr lang="es-MX" dirty="0"/>
              <a:t>combustión provoca la emisión de gases contaminantes. </a:t>
            </a:r>
          </a:p>
          <a:p>
            <a:r>
              <a:rPr lang="es-MX" dirty="0" smtClean="0"/>
              <a:t>-Se </a:t>
            </a:r>
            <a:r>
              <a:rPr lang="es-MX" dirty="0"/>
              <a:t>cree que hay reservas de petróleo únicamente para los próximos 60-80 años. </a:t>
            </a:r>
          </a:p>
        </p:txBody>
      </p:sp>
    </p:spTree>
    <p:extLst>
      <p:ext uri="{BB962C8B-B14F-4D97-AF65-F5344CB8AC3E}">
        <p14:creationId xmlns:p14="http://schemas.microsoft.com/office/powerpoint/2010/main" val="68574209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476672"/>
            <a:ext cx="8424936" cy="5909310"/>
          </a:xfrm>
          <a:prstGeom prst="rect">
            <a:avLst/>
          </a:prstGeom>
        </p:spPr>
        <p:txBody>
          <a:bodyPr wrap="square">
            <a:spAutoFit/>
          </a:bodyPr>
          <a:lstStyle/>
          <a:p>
            <a:r>
              <a:rPr lang="es-MX" b="1" dirty="0" smtClean="0"/>
              <a:t>Carbón </a:t>
            </a:r>
            <a:endParaRPr lang="es-MX" b="1" dirty="0"/>
          </a:p>
          <a:p>
            <a:r>
              <a:rPr lang="es-MX" dirty="0" smtClean="0"/>
              <a:t>Ventajas </a:t>
            </a:r>
            <a:endParaRPr lang="es-MX" dirty="0"/>
          </a:p>
          <a:p>
            <a:r>
              <a:rPr lang="es-MX" dirty="0" smtClean="0"/>
              <a:t>-Es </a:t>
            </a:r>
            <a:r>
              <a:rPr lang="es-MX" dirty="0"/>
              <a:t>una energía barata con alto poder energético. </a:t>
            </a:r>
          </a:p>
          <a:p>
            <a:r>
              <a:rPr lang="es-MX" dirty="0" smtClean="0"/>
              <a:t>-El </a:t>
            </a:r>
            <a:r>
              <a:rPr lang="es-MX" dirty="0"/>
              <a:t>carbón es fácil de transportar. </a:t>
            </a:r>
          </a:p>
          <a:p>
            <a:endParaRPr lang="es-MX" dirty="0"/>
          </a:p>
          <a:p>
            <a:r>
              <a:rPr lang="es-MX" b="1" dirty="0" smtClean="0"/>
              <a:t>Desventajas </a:t>
            </a:r>
            <a:endParaRPr lang="es-MX" b="1" dirty="0"/>
          </a:p>
          <a:p>
            <a:r>
              <a:rPr lang="es-MX" dirty="0" smtClean="0"/>
              <a:t>-Es </a:t>
            </a:r>
            <a:r>
              <a:rPr lang="es-MX" dirty="0"/>
              <a:t>bastante contaminante. </a:t>
            </a:r>
          </a:p>
          <a:p>
            <a:r>
              <a:rPr lang="es-MX" dirty="0" smtClean="0"/>
              <a:t>-El </a:t>
            </a:r>
            <a:r>
              <a:rPr lang="es-MX" dirty="0"/>
              <a:t>proceso de extracción es peligroso. </a:t>
            </a:r>
          </a:p>
          <a:p>
            <a:r>
              <a:rPr lang="es-MX" dirty="0" smtClean="0"/>
              <a:t>-Su </a:t>
            </a:r>
            <a:r>
              <a:rPr lang="es-MX" dirty="0"/>
              <a:t>extracción provoca una importante degradación paisajística. </a:t>
            </a:r>
          </a:p>
          <a:p>
            <a:endParaRPr lang="es-MX" dirty="0"/>
          </a:p>
          <a:p>
            <a:r>
              <a:rPr lang="es-MX" b="1" dirty="0" smtClean="0"/>
              <a:t>Gas </a:t>
            </a:r>
            <a:r>
              <a:rPr lang="es-MX" b="1" dirty="0"/>
              <a:t>natural </a:t>
            </a:r>
          </a:p>
          <a:p>
            <a:r>
              <a:rPr lang="es-MX" dirty="0" smtClean="0"/>
              <a:t>Ventajas </a:t>
            </a:r>
            <a:endParaRPr lang="es-MX" dirty="0"/>
          </a:p>
          <a:p>
            <a:r>
              <a:rPr lang="es-MX" dirty="0" smtClean="0"/>
              <a:t>-No </a:t>
            </a:r>
            <a:r>
              <a:rPr lang="es-MX" dirty="0"/>
              <a:t>necesita procesado. </a:t>
            </a:r>
          </a:p>
          <a:p>
            <a:r>
              <a:rPr lang="es-MX" dirty="0" smtClean="0"/>
              <a:t>-Es </a:t>
            </a:r>
            <a:r>
              <a:rPr lang="es-MX" dirty="0"/>
              <a:t>el combustible fósil con menor impacto medioambiental, tanto en la etapa de extracción, elaboración, y transporte, en la fase de utilización. </a:t>
            </a:r>
          </a:p>
          <a:p>
            <a:r>
              <a:rPr lang="es-MX" dirty="0" smtClean="0"/>
              <a:t>-Alto </a:t>
            </a:r>
            <a:r>
              <a:rPr lang="es-MX" dirty="0"/>
              <a:t>rendimiento energético. </a:t>
            </a:r>
          </a:p>
          <a:p>
            <a:endParaRPr lang="es-MX" dirty="0"/>
          </a:p>
          <a:p>
            <a:r>
              <a:rPr lang="es-MX" dirty="0" smtClean="0"/>
              <a:t>Desventajas </a:t>
            </a:r>
            <a:endParaRPr lang="es-MX" dirty="0"/>
          </a:p>
          <a:p>
            <a:r>
              <a:rPr lang="es-MX" dirty="0" smtClean="0"/>
              <a:t>-La </a:t>
            </a:r>
            <a:r>
              <a:rPr lang="es-MX" dirty="0"/>
              <a:t>instalación de conductos produce impactos ambientales. </a:t>
            </a:r>
          </a:p>
          <a:p>
            <a:r>
              <a:rPr lang="es-MX" dirty="0" smtClean="0"/>
              <a:t>-Genera </a:t>
            </a:r>
            <a:r>
              <a:rPr lang="es-MX" dirty="0"/>
              <a:t>elementos químicos en la combustión que provocan contaminación. </a:t>
            </a:r>
            <a:endParaRPr lang="es-MX" dirty="0" smtClean="0"/>
          </a:p>
          <a:p>
            <a:r>
              <a:rPr lang="es-MX" dirty="0" smtClean="0"/>
              <a:t>-No </a:t>
            </a:r>
            <a:r>
              <a:rPr lang="es-MX" dirty="0"/>
              <a:t>es una fuente energética renovable.</a:t>
            </a:r>
          </a:p>
        </p:txBody>
      </p:sp>
    </p:spTree>
    <p:extLst>
      <p:ext uri="{BB962C8B-B14F-4D97-AF65-F5344CB8AC3E}">
        <p14:creationId xmlns:p14="http://schemas.microsoft.com/office/powerpoint/2010/main" val="280983393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1268760"/>
            <a:ext cx="8496944" cy="3477875"/>
          </a:xfrm>
          <a:prstGeom prst="rect">
            <a:avLst/>
          </a:prstGeom>
        </p:spPr>
        <p:txBody>
          <a:bodyPr wrap="square">
            <a:spAutoFit/>
          </a:bodyPr>
          <a:lstStyle/>
          <a:p>
            <a:pPr algn="ctr"/>
            <a:r>
              <a:rPr lang="es-MX" sz="2000" b="1" dirty="0"/>
              <a:t>UTILIZACIÓN DE LA ENERGÍA</a:t>
            </a:r>
          </a:p>
          <a:p>
            <a:pPr algn="just"/>
            <a:r>
              <a:rPr lang="es-MX" sz="2000" dirty="0"/>
              <a:t>Desde el punto de vista de utilización de la energía se puede distinguir </a:t>
            </a:r>
            <a:r>
              <a:rPr lang="es-MX" sz="2000" dirty="0" smtClean="0"/>
              <a:t>entre energía primaria</a:t>
            </a:r>
            <a:r>
              <a:rPr lang="es-MX" sz="2000" dirty="0"/>
              <a:t>, energía secundaria y energía final o útil. ·</a:t>
            </a:r>
          </a:p>
          <a:p>
            <a:pPr algn="just"/>
            <a:endParaRPr lang="es-MX" sz="2000" dirty="0" smtClean="0"/>
          </a:p>
          <a:p>
            <a:pPr algn="just"/>
            <a:r>
              <a:rPr lang="es-MX" sz="2000" dirty="0" smtClean="0"/>
              <a:t>La </a:t>
            </a:r>
            <a:r>
              <a:rPr lang="es-MX" sz="2000" dirty="0"/>
              <a:t>energía primaria se define como la energía que no se ha sometido a ningún </a:t>
            </a:r>
            <a:r>
              <a:rPr lang="es-MX" sz="2000" dirty="0" smtClean="0"/>
              <a:t>proceso de </a:t>
            </a:r>
            <a:r>
              <a:rPr lang="es-MX" sz="2000" dirty="0"/>
              <a:t>conversión, es decir, se extrae directamente de la naturaleza por medios técnicos</a:t>
            </a:r>
            <a:r>
              <a:rPr lang="es-MX" sz="2000" dirty="0" smtClean="0"/>
              <a:t>, encontrándose </a:t>
            </a:r>
            <a:r>
              <a:rPr lang="es-MX" sz="2000" dirty="0"/>
              <a:t>almacenada en forma de yacimientos (</a:t>
            </a:r>
            <a:r>
              <a:rPr lang="es-MX" sz="2000" dirty="0" err="1"/>
              <a:t>combustibies</a:t>
            </a:r>
            <a:r>
              <a:rPr lang="es-MX" sz="2000" dirty="0"/>
              <a:t> fósiles, nuclear</a:t>
            </a:r>
            <a:r>
              <a:rPr lang="es-MX" sz="2000" dirty="0" smtClean="0"/>
              <a:t>, hidráulica</a:t>
            </a:r>
            <a:r>
              <a:rPr lang="es-MX" sz="2000" dirty="0"/>
              <a:t>, solar, eólica, </a:t>
            </a:r>
            <a:r>
              <a:rPr lang="es-MX" sz="2000" dirty="0" err="1"/>
              <a:t>maremotriz</a:t>
            </a:r>
            <a:r>
              <a:rPr lang="es-MX" sz="2000" dirty="0"/>
              <a:t>, geotérmica, etc.). </a:t>
            </a:r>
            <a:endParaRPr lang="es-MX" sz="2000" dirty="0" smtClean="0"/>
          </a:p>
          <a:p>
            <a:pPr algn="just"/>
            <a:r>
              <a:rPr lang="es-MX" sz="2000" dirty="0" smtClean="0"/>
              <a:t>La </a:t>
            </a:r>
            <a:r>
              <a:rPr lang="es-MX" sz="2000" dirty="0"/>
              <a:t>energía primaria aplicada a </a:t>
            </a:r>
            <a:r>
              <a:rPr lang="es-MX" sz="2000" dirty="0" smtClean="0"/>
              <a:t>un territorio </a:t>
            </a:r>
            <a:r>
              <a:rPr lang="es-MX" sz="2000" dirty="0"/>
              <a:t>es la energía que necesita en términos absolutos.</a:t>
            </a:r>
            <a:endParaRPr lang="en-US" sz="2000" dirty="0"/>
          </a:p>
        </p:txBody>
      </p:sp>
    </p:spTree>
    <p:extLst>
      <p:ext uri="{BB962C8B-B14F-4D97-AF65-F5344CB8AC3E}">
        <p14:creationId xmlns:p14="http://schemas.microsoft.com/office/powerpoint/2010/main" val="362142259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548680"/>
            <a:ext cx="8280920" cy="5324535"/>
          </a:xfrm>
          <a:prstGeom prst="rect">
            <a:avLst/>
          </a:prstGeom>
        </p:spPr>
        <p:txBody>
          <a:bodyPr wrap="square">
            <a:spAutoFit/>
          </a:bodyPr>
          <a:lstStyle/>
          <a:p>
            <a:pPr algn="just"/>
            <a:r>
              <a:rPr lang="es-MX" sz="2000" dirty="0"/>
              <a:t>La energía secundaria o intermedia, que supone un eslabón entre la energía primaria y </a:t>
            </a:r>
            <a:r>
              <a:rPr lang="es-MX" sz="2000" dirty="0" smtClean="0"/>
              <a:t>la energía </a:t>
            </a:r>
            <a:r>
              <a:rPr lang="es-MX" sz="2000" dirty="0"/>
              <a:t>útil, sirve para transformar los recursos energéticos en energía utilizable para </a:t>
            </a:r>
            <a:r>
              <a:rPr lang="es-MX" sz="2000" dirty="0" smtClean="0"/>
              <a:t>el consumidor</a:t>
            </a:r>
            <a:r>
              <a:rPr lang="es-MX" sz="2000" dirty="0"/>
              <a:t>. </a:t>
            </a:r>
            <a:endParaRPr lang="es-MX" sz="2000" dirty="0" smtClean="0"/>
          </a:p>
          <a:p>
            <a:pPr algn="just"/>
            <a:endParaRPr lang="es-MX" sz="2000" dirty="0"/>
          </a:p>
          <a:p>
            <a:pPr algn="just"/>
            <a:r>
              <a:rPr lang="es-MX" sz="2000" dirty="0" smtClean="0"/>
              <a:t>La </a:t>
            </a:r>
            <a:r>
              <a:rPr lang="es-MX" sz="2000" dirty="0"/>
              <a:t>característica fundamental de las energías intermedias radica en </a:t>
            </a:r>
            <a:r>
              <a:rPr lang="es-MX" sz="2000" dirty="0" smtClean="0"/>
              <a:t>su </a:t>
            </a:r>
            <a:r>
              <a:rPr lang="es-MX" sz="2000" dirty="0"/>
              <a:t>facilidad </a:t>
            </a:r>
            <a:r>
              <a:rPr lang="es-MX" sz="2000" dirty="0" smtClean="0"/>
              <a:t>de </a:t>
            </a:r>
            <a:r>
              <a:rPr lang="es-MX" sz="2000" dirty="0"/>
              <a:t>transporte y distribución. </a:t>
            </a:r>
            <a:endParaRPr lang="es-MX" sz="2000" dirty="0" smtClean="0"/>
          </a:p>
          <a:p>
            <a:pPr algn="just"/>
            <a:endParaRPr lang="es-MX" sz="2000" dirty="0" smtClean="0"/>
          </a:p>
          <a:p>
            <a:pPr algn="just"/>
            <a:r>
              <a:rPr lang="es-MX" sz="2000" dirty="0" smtClean="0"/>
              <a:t>El </a:t>
            </a:r>
            <a:r>
              <a:rPr lang="es-MX" sz="2000" dirty="0"/>
              <a:t>ejemplo más ilustrativo es la electricidad, </a:t>
            </a:r>
            <a:r>
              <a:rPr lang="es-MX" sz="2000" dirty="0" smtClean="0"/>
              <a:t>ya que </a:t>
            </a:r>
            <a:r>
              <a:rPr lang="es-MX" sz="2000" dirty="0"/>
              <a:t>se produce </a:t>
            </a:r>
            <a:r>
              <a:rPr lang="es-MX" sz="2000" dirty="0" smtClean="0"/>
              <a:t>a partir </a:t>
            </a:r>
            <a:r>
              <a:rPr lang="es-MX" sz="2000" dirty="0"/>
              <a:t>de </a:t>
            </a:r>
            <a:r>
              <a:rPr lang="es-MX" sz="2000" dirty="0" smtClean="0"/>
              <a:t>diferentes </a:t>
            </a:r>
            <a:r>
              <a:rPr lang="es-MX" sz="2000" dirty="0"/>
              <a:t>fuentes de energía primaria y, a su vez, </a:t>
            </a:r>
            <a:r>
              <a:rPr lang="es-MX" sz="2000" dirty="0" smtClean="0"/>
              <a:t>se transforma </a:t>
            </a:r>
            <a:r>
              <a:rPr lang="es-MX" sz="2000" dirty="0"/>
              <a:t>a distintas formas de energía útil.</a:t>
            </a:r>
          </a:p>
          <a:p>
            <a:pPr algn="just"/>
            <a:endParaRPr lang="es-MX" sz="2000" dirty="0" smtClean="0"/>
          </a:p>
          <a:p>
            <a:pPr algn="just"/>
            <a:r>
              <a:rPr lang="es-MX" sz="2000" dirty="0" smtClean="0"/>
              <a:t>Por </a:t>
            </a:r>
            <a:r>
              <a:rPr lang="es-MX" sz="2000" dirty="0"/>
              <a:t>último, la energía final o útil es de la que dispone el consumidor después </a:t>
            </a:r>
            <a:r>
              <a:rPr lang="es-MX" sz="2000" dirty="0" smtClean="0"/>
              <a:t>de su última </a:t>
            </a:r>
            <a:r>
              <a:rPr lang="es-MX" sz="2000" dirty="0"/>
              <a:t>conversión</a:t>
            </a:r>
            <a:r>
              <a:rPr lang="es-MX" sz="2000" dirty="0" smtClean="0"/>
              <a:t>.</a:t>
            </a:r>
          </a:p>
          <a:p>
            <a:pPr algn="just"/>
            <a:endParaRPr lang="es-MX" sz="2000" dirty="0"/>
          </a:p>
          <a:p>
            <a:pPr algn="just"/>
            <a:r>
              <a:rPr lang="es-MX" sz="2000" dirty="0" smtClean="0"/>
              <a:t>La </a:t>
            </a:r>
            <a:r>
              <a:rPr lang="es-MX" sz="2000" dirty="0"/>
              <a:t>transformación de las diferentes </a:t>
            </a:r>
            <a:r>
              <a:rPr lang="es-MX" sz="2000" dirty="0" smtClean="0"/>
              <a:t>energías </a:t>
            </a:r>
            <a:r>
              <a:rPr lang="es-MX" sz="2000" dirty="0"/>
              <a:t>primarias en energía útil</a:t>
            </a:r>
          </a:p>
          <a:p>
            <a:pPr algn="just"/>
            <a:r>
              <a:rPr lang="es-MX" sz="2000" dirty="0"/>
              <a:t>entraña un proceso selectivo derivado de un determinado nivel tecnológico y de </a:t>
            </a:r>
            <a:r>
              <a:rPr lang="es-MX" sz="2000" dirty="0" smtClean="0"/>
              <a:t>una inevitable </a:t>
            </a:r>
            <a:r>
              <a:rPr lang="es-MX" sz="2000" dirty="0"/>
              <a:t>pérdida de energía</a:t>
            </a:r>
            <a:endParaRPr lang="en-US" sz="2000" dirty="0"/>
          </a:p>
        </p:txBody>
      </p:sp>
    </p:spTree>
    <p:extLst>
      <p:ext uri="{BB962C8B-B14F-4D97-AF65-F5344CB8AC3E}">
        <p14:creationId xmlns:p14="http://schemas.microsoft.com/office/powerpoint/2010/main" val="229865297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clrChange>
              <a:clrFrom>
                <a:srgbClr val="FFFFFF"/>
              </a:clrFrom>
              <a:clrTo>
                <a:srgbClr val="FFFFFF">
                  <a:alpha val="0"/>
                </a:srgbClr>
              </a:clrTo>
            </a:clrChange>
            <a:lum contrast="40000"/>
          </a:blip>
          <a:stretch>
            <a:fillRect/>
          </a:stretch>
        </p:blipFill>
        <p:spPr>
          <a:xfrm>
            <a:off x="611560" y="1196752"/>
            <a:ext cx="8114532" cy="4214330"/>
          </a:xfrm>
          <a:prstGeom prst="rect">
            <a:avLst/>
          </a:prstGeom>
        </p:spPr>
      </p:pic>
      <p:sp>
        <p:nvSpPr>
          <p:cNvPr id="3" name="Rectángulo 2"/>
          <p:cNvSpPr/>
          <p:nvPr/>
        </p:nvSpPr>
        <p:spPr>
          <a:xfrm>
            <a:off x="2771800" y="692696"/>
            <a:ext cx="4043094" cy="369332"/>
          </a:xfrm>
          <a:prstGeom prst="rect">
            <a:avLst/>
          </a:prstGeom>
        </p:spPr>
        <p:txBody>
          <a:bodyPr wrap="none">
            <a:spAutoFit/>
          </a:bodyPr>
          <a:lstStyle/>
          <a:p>
            <a:r>
              <a:rPr lang="es-MX" dirty="0">
                <a:solidFill>
                  <a:srgbClr val="090909"/>
                </a:solidFill>
              </a:rPr>
              <a:t>Conversión </a:t>
            </a:r>
            <a:r>
              <a:rPr lang="es-MX" sz="1400" dirty="0">
                <a:solidFill>
                  <a:srgbClr val="090909"/>
                </a:solidFill>
              </a:rPr>
              <a:t>y </a:t>
            </a:r>
            <a:r>
              <a:rPr lang="es-MX" dirty="0">
                <a:solidFill>
                  <a:srgbClr val="090909"/>
                </a:solidFill>
              </a:rPr>
              <a:t>utilización de la energía.</a:t>
            </a:r>
            <a:endParaRPr lang="en-US" dirty="0"/>
          </a:p>
        </p:txBody>
      </p:sp>
    </p:spTree>
    <p:extLst>
      <p:ext uri="{BB962C8B-B14F-4D97-AF65-F5344CB8AC3E}">
        <p14:creationId xmlns:p14="http://schemas.microsoft.com/office/powerpoint/2010/main" val="10083199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47664" y="2780928"/>
            <a:ext cx="6120680" cy="584775"/>
          </a:xfrm>
          <a:prstGeom prst="rect">
            <a:avLst/>
          </a:prstGeom>
          <a:noFill/>
        </p:spPr>
        <p:txBody>
          <a:bodyPr wrap="square" rtlCol="0">
            <a:spAutoFit/>
          </a:bodyPr>
          <a:lstStyle/>
          <a:p>
            <a:pPr algn="ctr"/>
            <a:r>
              <a:rPr lang="es-MX" sz="3200" dirty="0" smtClean="0"/>
              <a:t>GRACIAS POR TU ATENCIÓN</a:t>
            </a:r>
            <a:endParaRPr lang="en-US" sz="3200" dirty="0"/>
          </a:p>
        </p:txBody>
      </p:sp>
    </p:spTree>
    <p:extLst>
      <p:ext uri="{BB962C8B-B14F-4D97-AF65-F5344CB8AC3E}">
        <p14:creationId xmlns:p14="http://schemas.microsoft.com/office/powerpoint/2010/main" val="280750741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620688"/>
            <a:ext cx="7992888" cy="4696478"/>
          </a:xfrm>
          <a:prstGeom prst="rect">
            <a:avLst/>
          </a:prstGeom>
        </p:spPr>
        <p:txBody>
          <a:bodyPr wrap="square">
            <a:spAutoFit/>
          </a:bodyPr>
          <a:lstStyle/>
          <a:p>
            <a:pPr marL="6350" marR="4801870" indent="-6350" algn="ctr">
              <a:lnSpc>
                <a:spcPct val="103000"/>
              </a:lnSpc>
              <a:spcAft>
                <a:spcPts val="520"/>
              </a:spcAft>
            </a:pPr>
            <a:r>
              <a:rPr lang="es-MX" sz="2400" b="1" kern="0" dirty="0">
                <a:solidFill>
                  <a:srgbClr val="000000"/>
                </a:solidFill>
                <a:latin typeface="Times New Roman" panose="02020603050405020304" pitchFamily="18" charset="0"/>
                <a:ea typeface="Times New Roman" panose="02020603050405020304" pitchFamily="18" charset="0"/>
              </a:rPr>
              <a:t>Energías renovables</a:t>
            </a:r>
            <a:endParaRPr lang="en-US" sz="2400" b="1" kern="0" dirty="0">
              <a:solidFill>
                <a:srgbClr val="000000"/>
              </a:solidFill>
              <a:latin typeface="Times New Roman" panose="02020603050405020304" pitchFamily="18" charset="0"/>
              <a:ea typeface="Times New Roman" panose="02020603050405020304" pitchFamily="18" charset="0"/>
            </a:endParaRPr>
          </a:p>
          <a:p>
            <a:pPr marL="186055" indent="-6350" algn="just">
              <a:lnSpc>
                <a:spcPct val="103000"/>
              </a:lnSpc>
              <a:spcAft>
                <a:spcPts val="15"/>
              </a:spcAft>
            </a:pPr>
            <a:r>
              <a:rPr lang="es-MX" sz="2400" dirty="0">
                <a:solidFill>
                  <a:srgbClr val="000000"/>
                </a:solidFill>
                <a:latin typeface="Times New Roman" panose="02020603050405020304" pitchFamily="18" charset="0"/>
                <a:ea typeface="Times New Roman" panose="02020603050405020304" pitchFamily="18" charset="0"/>
              </a:rPr>
              <a:t>Son fuentes en que la energía disponible existe en cantidades ilimitadas, de modo que no se agotan a medida que se van utilizando. El Sol, el viento, las caídas de agua y la biomasa son ejemplos de fuentes de energía renovables.</a:t>
            </a:r>
            <a:endParaRPr lang="en-US" sz="2400" dirty="0">
              <a:solidFill>
                <a:srgbClr val="000000"/>
              </a:solidFill>
              <a:latin typeface="Times New Roman" panose="02020603050405020304" pitchFamily="18" charset="0"/>
              <a:ea typeface="Times New Roman" panose="02020603050405020304" pitchFamily="18" charset="0"/>
            </a:endParaRPr>
          </a:p>
          <a:p>
            <a:pPr marL="186055" indent="-6350" algn="just">
              <a:lnSpc>
                <a:spcPct val="103000"/>
              </a:lnSpc>
              <a:spcAft>
                <a:spcPts val="15"/>
              </a:spcAft>
            </a:pPr>
            <a:r>
              <a:rPr lang="es-MX" sz="2400" dirty="0">
                <a:solidFill>
                  <a:srgbClr val="000000"/>
                </a:solidFill>
                <a:latin typeface="Times New Roman" panose="02020603050405020304" pitchFamily="18" charset="0"/>
                <a:ea typeface="Times New Roman" panose="02020603050405020304" pitchFamily="18" charset="0"/>
              </a:rPr>
              <a:t>Existen varias fuentes de energía renovables, como son:</a:t>
            </a:r>
            <a:endParaRPr lang="en-US"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mareomotriz (mareas)</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geotérmica (calor de la tierra)</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hidráulica (embalses)</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eólica (viento)</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15"/>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solar (Sol)</a:t>
            </a:r>
            <a:endParaRPr lang="en-US" sz="2400" dirty="0">
              <a:solidFill>
                <a:srgbClr val="000000"/>
              </a:solidFill>
              <a:uFill>
                <a:solidFill>
                  <a:srgbClr val="000000"/>
                </a:solidFill>
              </a:uFill>
              <a:ea typeface="Arial" panose="020B0604020202020204" pitchFamily="34" charset="0"/>
            </a:endParaRPr>
          </a:p>
          <a:p>
            <a:pPr marL="342900" lvl="0" indent="-342900" algn="just">
              <a:lnSpc>
                <a:spcPct val="103000"/>
              </a:lnSpc>
              <a:spcAft>
                <a:spcPts val="560"/>
              </a:spcAft>
              <a:buClr>
                <a:srgbClr val="000000"/>
              </a:buClr>
              <a:buSzPts val="1000"/>
              <a:buFont typeface="Arial" panose="020B0604020202020204" pitchFamily="34" charset="0"/>
              <a:buChar char="•"/>
            </a:pPr>
            <a:r>
              <a:rPr lang="es-MX" sz="2400" dirty="0">
                <a:solidFill>
                  <a:srgbClr val="000000"/>
                </a:solidFill>
                <a:uFill>
                  <a:solidFill>
                    <a:srgbClr val="000000"/>
                  </a:solidFill>
                </a:uFill>
                <a:ea typeface="Arial" panose="020B0604020202020204" pitchFamily="34" charset="0"/>
              </a:rPr>
              <a:t>Energía de la biomasa (vegetación)</a:t>
            </a:r>
            <a:endParaRPr lang="en-US" sz="2400" dirty="0">
              <a:solidFill>
                <a:srgbClr val="000000"/>
              </a:solidFill>
              <a:uFill>
                <a:solidFill>
                  <a:srgbClr val="000000"/>
                </a:solidFill>
              </a:uFill>
              <a:ea typeface="Arial" panose="020B0604020202020204" pitchFamily="34" charset="0"/>
            </a:endParaRPr>
          </a:p>
        </p:txBody>
      </p:sp>
    </p:spTree>
    <p:extLst>
      <p:ext uri="{BB962C8B-B14F-4D97-AF65-F5344CB8AC3E}">
        <p14:creationId xmlns:p14="http://schemas.microsoft.com/office/powerpoint/2010/main" val="138480754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404664"/>
            <a:ext cx="7992888" cy="2014206"/>
          </a:xfrm>
          <a:prstGeom prst="rect">
            <a:avLst/>
          </a:prstGeom>
        </p:spPr>
        <p:txBody>
          <a:bodyPr wrap="square">
            <a:spAutoFit/>
          </a:bodyPr>
          <a:lstStyle/>
          <a:p>
            <a:pPr marL="176530" marR="4801870" indent="-6350">
              <a:lnSpc>
                <a:spcPct val="103000"/>
              </a:lnSpc>
              <a:spcAft>
                <a:spcPts val="520"/>
              </a:spcAft>
            </a:pPr>
            <a:r>
              <a:rPr lang="es-MX" sz="2400" b="1" kern="0" dirty="0">
                <a:solidFill>
                  <a:srgbClr val="000000"/>
                </a:solidFill>
                <a:latin typeface="Times New Roman" panose="02020603050405020304" pitchFamily="18" charset="0"/>
                <a:ea typeface="Times New Roman" panose="02020603050405020304" pitchFamily="18" charset="0"/>
              </a:rPr>
              <a:t>Energía mareomotriz </a:t>
            </a:r>
            <a:endParaRPr lang="en-US" sz="2400" b="1" kern="0" dirty="0">
              <a:solidFill>
                <a:srgbClr val="000000"/>
              </a:solidFill>
              <a:latin typeface="Times New Roman" panose="02020603050405020304" pitchFamily="18" charset="0"/>
              <a:ea typeface="Times New Roman" panose="02020603050405020304" pitchFamily="18" charset="0"/>
            </a:endParaRPr>
          </a:p>
          <a:p>
            <a:r>
              <a:rPr lang="es-MX" sz="2400" dirty="0">
                <a:solidFill>
                  <a:srgbClr val="000000"/>
                </a:solidFill>
                <a:latin typeface="Times New Roman" panose="02020603050405020304" pitchFamily="18" charset="0"/>
                <a:ea typeface="Times New Roman" panose="02020603050405020304" pitchFamily="18" charset="0"/>
              </a:rPr>
              <a:t>Es la producida por el movimiento de las masas de agua provocado por las subidas y bajadas de las mareas, así como por las olas que se originan en la superficie del mar por la acción del viento. </a:t>
            </a:r>
            <a:endParaRPr lang="en-US" sz="2400" dirty="0"/>
          </a:p>
        </p:txBody>
      </p:sp>
      <p:pic>
        <p:nvPicPr>
          <p:cNvPr id="5" name="Picture 9"/>
          <p:cNvPicPr/>
          <p:nvPr/>
        </p:nvPicPr>
        <p:blipFill>
          <a:blip r:embed="rId2"/>
          <a:stretch>
            <a:fillRect/>
          </a:stretch>
        </p:blipFill>
        <p:spPr>
          <a:xfrm>
            <a:off x="755576" y="2437273"/>
            <a:ext cx="7128792" cy="3888432"/>
          </a:xfrm>
          <a:prstGeom prst="rect">
            <a:avLst/>
          </a:prstGeom>
        </p:spPr>
      </p:pic>
    </p:spTree>
    <p:extLst>
      <p:ext uri="{BB962C8B-B14F-4D97-AF65-F5344CB8AC3E}">
        <p14:creationId xmlns:p14="http://schemas.microsoft.com/office/powerpoint/2010/main" val="242385113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332656"/>
            <a:ext cx="8280920" cy="2990049"/>
          </a:xfrm>
          <a:prstGeom prst="rect">
            <a:avLst/>
          </a:prstGeom>
        </p:spPr>
        <p:txBody>
          <a:bodyPr wrap="square">
            <a:spAutoFit/>
          </a:bodyPr>
          <a:lstStyle/>
          <a:p>
            <a:pPr marL="176530" marR="4801870" indent="-6350">
              <a:lnSpc>
                <a:spcPct val="103000"/>
              </a:lnSpc>
              <a:spcAft>
                <a:spcPts val="520"/>
              </a:spcAft>
            </a:pPr>
            <a:r>
              <a:rPr lang="es-MX" sz="2000" b="1" kern="0" dirty="0">
                <a:solidFill>
                  <a:srgbClr val="000000"/>
                </a:solidFill>
                <a:latin typeface="Times New Roman" panose="02020603050405020304" pitchFamily="18" charset="0"/>
                <a:ea typeface="Times New Roman" panose="02020603050405020304" pitchFamily="18" charset="0"/>
              </a:rPr>
              <a:t>Energía geotérmica </a:t>
            </a:r>
            <a:endParaRPr lang="en-US" sz="2000" b="1" kern="0" dirty="0" smtClean="0">
              <a:solidFill>
                <a:srgbClr val="000000"/>
              </a:solidFill>
              <a:latin typeface="Times New Roman" panose="02020603050405020304" pitchFamily="18" charset="0"/>
              <a:ea typeface="Times New Roman" panose="02020603050405020304" pitchFamily="18" charset="0"/>
            </a:endParaRPr>
          </a:p>
          <a:p>
            <a:pPr marL="446405" indent="-6350">
              <a:lnSpc>
                <a:spcPct val="103000"/>
              </a:lnSpc>
              <a:spcAft>
                <a:spcPts val="15"/>
              </a:spcAft>
            </a:pPr>
            <a:r>
              <a:rPr lang="es-MX" sz="2000" dirty="0" smtClean="0">
                <a:solidFill>
                  <a:srgbClr val="000000"/>
                </a:solidFill>
                <a:latin typeface="Times New Roman" panose="02020603050405020304" pitchFamily="18" charset="0"/>
                <a:ea typeface="Times New Roman" panose="02020603050405020304" pitchFamily="18" charset="0"/>
              </a:rPr>
              <a:t>Es aquella energía que puede obtenerse mediante el aprovechamiento del calor del interior de la Tierra. La energía geotérmica puede hacer uso de las aguas termales que se encuentran a poca profundidad y que emanan vapor. Otra fuente de energía geotérmica es el magma (mezcla de roca fundida y gases), aunque no existen recursos tecnológicos suficientes para una explotación industrial del mismo. La </a:t>
            </a:r>
            <a:r>
              <a:rPr lang="es-MX" sz="2000" dirty="0">
                <a:solidFill>
                  <a:srgbClr val="000000"/>
                </a:solidFill>
                <a:latin typeface="Times New Roman" panose="02020603050405020304" pitchFamily="18" charset="0"/>
                <a:ea typeface="Times New Roman" panose="02020603050405020304" pitchFamily="18" charset="0"/>
              </a:rPr>
              <a:t>energía geotérmica, tiene distintas aplicaciones, entre las que se cuentan: Calefacción de viviendas, Usos agrícolas, Usos industriales, Generación de electricidad.</a:t>
            </a:r>
            <a:endParaRPr lang="en-US" sz="2000" dirty="0"/>
          </a:p>
        </p:txBody>
      </p:sp>
      <p:grpSp>
        <p:nvGrpSpPr>
          <p:cNvPr id="3" name="Group 17466"/>
          <p:cNvGrpSpPr/>
          <p:nvPr/>
        </p:nvGrpSpPr>
        <p:grpSpPr>
          <a:xfrm>
            <a:off x="650256" y="3322422"/>
            <a:ext cx="8026200" cy="3067616"/>
            <a:chOff x="-1185487" y="-849"/>
            <a:chExt cx="8026516" cy="3067616"/>
          </a:xfrm>
        </p:grpSpPr>
        <p:pic>
          <p:nvPicPr>
            <p:cNvPr id="4" name="Picture 90"/>
            <p:cNvPicPr/>
            <p:nvPr/>
          </p:nvPicPr>
          <p:blipFill>
            <a:blip r:embed="rId2"/>
            <a:stretch>
              <a:fillRect/>
            </a:stretch>
          </p:blipFill>
          <p:spPr>
            <a:xfrm>
              <a:off x="-1185487" y="-849"/>
              <a:ext cx="3258345" cy="3067616"/>
            </a:xfrm>
            <a:prstGeom prst="rect">
              <a:avLst/>
            </a:prstGeom>
          </p:spPr>
        </p:pic>
        <p:pic>
          <p:nvPicPr>
            <p:cNvPr id="5" name="Picture 92"/>
            <p:cNvPicPr/>
            <p:nvPr/>
          </p:nvPicPr>
          <p:blipFill>
            <a:blip r:embed="rId3"/>
            <a:stretch>
              <a:fillRect/>
            </a:stretch>
          </p:blipFill>
          <p:spPr>
            <a:xfrm>
              <a:off x="2292268" y="-566"/>
              <a:ext cx="4548761" cy="3067050"/>
            </a:xfrm>
            <a:prstGeom prst="rect">
              <a:avLst/>
            </a:prstGeom>
          </p:spPr>
        </p:pic>
      </p:grpSp>
    </p:spTree>
    <p:extLst>
      <p:ext uri="{BB962C8B-B14F-4D97-AF65-F5344CB8AC3E}">
        <p14:creationId xmlns:p14="http://schemas.microsoft.com/office/powerpoint/2010/main" val="10840942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332656"/>
            <a:ext cx="8280920" cy="6337632"/>
          </a:xfrm>
          <a:prstGeom prst="rect">
            <a:avLst/>
          </a:prstGeom>
        </p:spPr>
        <p:txBody>
          <a:bodyPr wrap="square">
            <a:spAutoFit/>
          </a:bodyPr>
          <a:lstStyle/>
          <a:p>
            <a:pPr marL="176530" marR="4801870" indent="-6350">
              <a:lnSpc>
                <a:spcPct val="103000"/>
              </a:lnSpc>
              <a:spcAft>
                <a:spcPts val="520"/>
              </a:spcAft>
            </a:pPr>
            <a:r>
              <a:rPr lang="es-MX" b="1" kern="0" dirty="0">
                <a:solidFill>
                  <a:srgbClr val="000000"/>
                </a:solidFill>
                <a:latin typeface="Times New Roman" panose="02020603050405020304" pitchFamily="18" charset="0"/>
                <a:ea typeface="Times New Roman" panose="02020603050405020304" pitchFamily="18" charset="0"/>
              </a:rPr>
              <a:t>Energía hidráulica </a:t>
            </a:r>
            <a:endParaRPr lang="en-US" b="1" kern="0" dirty="0">
              <a:solidFill>
                <a:srgbClr val="000000"/>
              </a:solidFill>
              <a:latin typeface="Times New Roman" panose="02020603050405020304" pitchFamily="18" charset="0"/>
              <a:ea typeface="Times New Roman" panose="02020603050405020304" pitchFamily="18" charset="0"/>
            </a:endParaRPr>
          </a:p>
          <a:p>
            <a:pPr marL="446405" indent="-6350" algn="just">
              <a:lnSpc>
                <a:spcPct val="103000"/>
              </a:lnSpc>
              <a:spcAft>
                <a:spcPts val="550"/>
              </a:spcAft>
            </a:pPr>
            <a:r>
              <a:rPr lang="es-MX" dirty="0">
                <a:solidFill>
                  <a:srgbClr val="000000"/>
                </a:solidFill>
                <a:latin typeface="Times New Roman" panose="02020603050405020304" pitchFamily="18" charset="0"/>
                <a:ea typeface="Times New Roman" panose="02020603050405020304" pitchFamily="18" charset="0"/>
              </a:rPr>
              <a:t>Es la producida por el agua retenida en embalses o pantanos a gran altura (que posee energía potencial gravitatoria). Si en un momento dado se deja caer hasta un nivel inferior, esta energía se convierte en energía cinética y, posteriormente, en energía eléctrica en la central hidroeléctrica. </a:t>
            </a:r>
            <a:endParaRPr lang="en-US" dirty="0">
              <a:solidFill>
                <a:srgbClr val="000000"/>
              </a:solidFill>
              <a:latin typeface="Times New Roman" panose="02020603050405020304" pitchFamily="18" charset="0"/>
              <a:ea typeface="Times New Roman" panose="02020603050405020304" pitchFamily="18" charset="0"/>
            </a:endParaRPr>
          </a:p>
          <a:p>
            <a:pPr marL="446405" indent="-6350" algn="just">
              <a:lnSpc>
                <a:spcPct val="103000"/>
              </a:lnSpc>
              <a:spcAft>
                <a:spcPts val="550"/>
              </a:spcAft>
            </a:pPr>
            <a:r>
              <a:rPr lang="es-MX" dirty="0">
                <a:solidFill>
                  <a:srgbClr val="000000"/>
                </a:solidFill>
                <a:latin typeface="Times New Roman" panose="02020603050405020304" pitchFamily="18" charset="0"/>
                <a:ea typeface="Times New Roman" panose="02020603050405020304" pitchFamily="18" charset="0"/>
              </a:rPr>
              <a:t>La principal aplicación de la energía hidráulica en la actualidad es la obtención de electricidad. Las centrales hidroeléctricas generalmente se ubican en regiones donde existe una combinación adecuada de lluvias y desniveles geológicos favorables para la construcción de represas. La energía hidráulica se obtiene a partir de la energía potencial y cinética de las masas de agua que transportan los ríos, provenientes de la lluvia y del deshielo. En su caída entre dos niveles del cauce, se hace pasar el agua por una turbina hidráulica, la cual transmite la energía a un alternador que la convierte en energía eléctrica. </a:t>
            </a:r>
            <a:endParaRPr lang="en-US" dirty="0">
              <a:solidFill>
                <a:srgbClr val="000000"/>
              </a:solidFill>
              <a:latin typeface="Times New Roman" panose="02020603050405020304" pitchFamily="18" charset="0"/>
              <a:ea typeface="Times New Roman" panose="02020603050405020304" pitchFamily="18" charset="0"/>
            </a:endParaRPr>
          </a:p>
          <a:p>
            <a:pPr marL="446405" indent="-6350" algn="just">
              <a:lnSpc>
                <a:spcPct val="103000"/>
              </a:lnSpc>
              <a:spcAft>
                <a:spcPts val="2530"/>
              </a:spcAft>
            </a:pPr>
            <a:r>
              <a:rPr lang="es-MX" dirty="0">
                <a:solidFill>
                  <a:srgbClr val="000000"/>
                </a:solidFill>
                <a:latin typeface="Times New Roman" panose="02020603050405020304" pitchFamily="18" charset="0"/>
                <a:ea typeface="Times New Roman" panose="02020603050405020304" pitchFamily="18" charset="0"/>
              </a:rPr>
              <a:t>Otro sistema que se emplea es conducir el agua de un arroyo con gran desnivel, por una tubería cerrada, en cuya base hay una turbina. El agua se recoge en una presa pequeña y la diferencia de altura proporciona la energía potencial necesaria. </a:t>
            </a:r>
            <a:endParaRPr lang="en-US" dirty="0">
              <a:solidFill>
                <a:srgbClr val="000000"/>
              </a:solidFill>
              <a:latin typeface="Times New Roman" panose="02020603050405020304" pitchFamily="18" charset="0"/>
              <a:ea typeface="Times New Roman" panose="02020603050405020304" pitchFamily="18" charset="0"/>
            </a:endParaRPr>
          </a:p>
          <a:p>
            <a:pPr marL="446405" indent="-6350" algn="just">
              <a:lnSpc>
                <a:spcPct val="103000"/>
              </a:lnSpc>
              <a:spcAft>
                <a:spcPts val="15"/>
              </a:spcAft>
            </a:pPr>
            <a:r>
              <a:rPr lang="es-MX" dirty="0">
                <a:solidFill>
                  <a:srgbClr val="000000"/>
                </a:solidFill>
                <a:latin typeface="Times New Roman" panose="02020603050405020304" pitchFamily="18" charset="0"/>
                <a:ea typeface="Times New Roman" panose="02020603050405020304" pitchFamily="18" charset="0"/>
              </a:rPr>
              <a:t>Otro más consiste en hacer en el río una presa pequeña y desviar parte del caudal por un canal con menor pendiente que el río, de modo que unos kilómetros más adelante habrán ganado una cierta diferencia de nivel con el cauce y se hace caer el agua a él por una tubería, con una turbina.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921495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4860032" cy="6896313"/>
          </a:xfrm>
          <a:prstGeom prst="rect">
            <a:avLst/>
          </a:prstGeom>
        </p:spPr>
      </p:pic>
      <p:pic>
        <p:nvPicPr>
          <p:cNvPr id="6" name="Imagen 5"/>
          <p:cNvPicPr>
            <a:picLocks noChangeAspect="1"/>
          </p:cNvPicPr>
          <p:nvPr/>
        </p:nvPicPr>
        <p:blipFill rotWithShape="1">
          <a:blip r:embed="rId3"/>
          <a:srcRect l="26756" t="38188" r="52767" b="14563"/>
          <a:stretch/>
        </p:blipFill>
        <p:spPr>
          <a:xfrm>
            <a:off x="4880048" y="764704"/>
            <a:ext cx="4273975" cy="5544616"/>
          </a:xfrm>
          <a:prstGeom prst="rect">
            <a:avLst/>
          </a:prstGeom>
        </p:spPr>
      </p:pic>
    </p:spTree>
    <p:extLst>
      <p:ext uri="{BB962C8B-B14F-4D97-AF65-F5344CB8AC3E}">
        <p14:creationId xmlns:p14="http://schemas.microsoft.com/office/powerpoint/2010/main" val="55635006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16632"/>
            <a:ext cx="8136904" cy="1272784"/>
          </a:xfrm>
          <a:prstGeom prst="rect">
            <a:avLst/>
          </a:prstGeom>
        </p:spPr>
        <p:txBody>
          <a:bodyPr wrap="square">
            <a:spAutoFit/>
          </a:bodyPr>
          <a:lstStyle/>
          <a:p>
            <a:pPr marL="176530" marR="4801870" indent="-6350">
              <a:lnSpc>
                <a:spcPct val="103000"/>
              </a:lnSpc>
              <a:spcAft>
                <a:spcPts val="520"/>
              </a:spcAft>
            </a:pPr>
            <a:r>
              <a:rPr lang="es-MX" b="1" kern="0" dirty="0">
                <a:solidFill>
                  <a:srgbClr val="000000"/>
                </a:solidFill>
                <a:latin typeface="Times New Roman" panose="02020603050405020304" pitchFamily="18" charset="0"/>
                <a:ea typeface="Times New Roman" panose="02020603050405020304" pitchFamily="18" charset="0"/>
              </a:rPr>
              <a:t>Energía eólica</a:t>
            </a:r>
            <a:r>
              <a:rPr lang="es-MX" kern="0" dirty="0">
                <a:solidFill>
                  <a:srgbClr val="000000"/>
                </a:solidFill>
                <a:latin typeface="Times New Roman" panose="02020603050405020304" pitchFamily="18" charset="0"/>
                <a:ea typeface="Times New Roman" panose="02020603050405020304" pitchFamily="18" charset="0"/>
              </a:rPr>
              <a:t> </a:t>
            </a:r>
            <a:endParaRPr lang="en-US" b="1" kern="0" dirty="0">
              <a:solidFill>
                <a:srgbClr val="000000"/>
              </a:solidFill>
              <a:latin typeface="Times New Roman" panose="02020603050405020304" pitchFamily="18" charset="0"/>
              <a:ea typeface="Times New Roman" panose="02020603050405020304" pitchFamily="18" charset="0"/>
            </a:endParaRPr>
          </a:p>
          <a:p>
            <a:r>
              <a:rPr lang="es-MX" dirty="0">
                <a:solidFill>
                  <a:srgbClr val="000000"/>
                </a:solidFill>
                <a:latin typeface="Times New Roman" panose="02020603050405020304" pitchFamily="18" charset="0"/>
                <a:ea typeface="Times New Roman" panose="02020603050405020304" pitchFamily="18" charset="0"/>
              </a:rPr>
              <a:t>La Energía eólica es la energía cinética producida por el viento. se transforma en electricidad en unos aparatos llamados aerogeneradores (molinos de viento especiales).</a:t>
            </a:r>
            <a:endParaRPr lang="en-US" dirty="0"/>
          </a:p>
        </p:txBody>
      </p:sp>
      <p:pic>
        <p:nvPicPr>
          <p:cNvPr id="3" name="Picture 310"/>
          <p:cNvPicPr/>
          <p:nvPr/>
        </p:nvPicPr>
        <p:blipFill>
          <a:blip r:embed="rId2"/>
          <a:stretch>
            <a:fillRect/>
          </a:stretch>
        </p:blipFill>
        <p:spPr>
          <a:xfrm>
            <a:off x="1331640" y="1268761"/>
            <a:ext cx="7560840" cy="5589239"/>
          </a:xfrm>
          <a:prstGeom prst="rect">
            <a:avLst/>
          </a:prstGeom>
        </p:spPr>
      </p:pic>
    </p:spTree>
    <p:extLst>
      <p:ext uri="{BB962C8B-B14F-4D97-AF65-F5344CB8AC3E}">
        <p14:creationId xmlns:p14="http://schemas.microsoft.com/office/powerpoint/2010/main" val="10193275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392271"/>
            <a:ext cx="8568952" cy="1826782"/>
          </a:xfrm>
          <a:prstGeom prst="rect">
            <a:avLst/>
          </a:prstGeom>
        </p:spPr>
        <p:txBody>
          <a:bodyPr wrap="square">
            <a:spAutoFit/>
          </a:bodyPr>
          <a:lstStyle/>
          <a:p>
            <a:pPr marL="176530" marR="4801870" indent="-6350">
              <a:lnSpc>
                <a:spcPct val="103000"/>
              </a:lnSpc>
              <a:spcAft>
                <a:spcPts val="520"/>
              </a:spcAft>
            </a:pPr>
            <a:r>
              <a:rPr lang="es-MX" b="1" kern="0" dirty="0">
                <a:solidFill>
                  <a:srgbClr val="000000"/>
                </a:solidFill>
                <a:latin typeface="Times New Roman" panose="02020603050405020304" pitchFamily="18" charset="0"/>
                <a:ea typeface="Times New Roman" panose="02020603050405020304" pitchFamily="18" charset="0"/>
              </a:rPr>
              <a:t>Energía solar</a:t>
            </a:r>
            <a:r>
              <a:rPr lang="es-MX" kern="0" dirty="0">
                <a:solidFill>
                  <a:srgbClr val="000000"/>
                </a:solidFill>
                <a:latin typeface="Times New Roman" panose="02020603050405020304" pitchFamily="18" charset="0"/>
                <a:ea typeface="Times New Roman" panose="02020603050405020304" pitchFamily="18" charset="0"/>
              </a:rPr>
              <a:t> </a:t>
            </a:r>
            <a:endParaRPr lang="en-US" b="1" kern="0" dirty="0">
              <a:solidFill>
                <a:srgbClr val="000000"/>
              </a:solidFill>
              <a:latin typeface="Times New Roman" panose="02020603050405020304" pitchFamily="18" charset="0"/>
              <a:ea typeface="Times New Roman" panose="02020603050405020304" pitchFamily="18" charset="0"/>
            </a:endParaRPr>
          </a:p>
          <a:p>
            <a:r>
              <a:rPr lang="es-MX" dirty="0">
                <a:solidFill>
                  <a:srgbClr val="000000"/>
                </a:solidFill>
                <a:latin typeface="Times New Roman" panose="02020603050405020304" pitchFamily="18" charset="0"/>
                <a:ea typeface="Times New Roman" panose="02020603050405020304" pitchFamily="18" charset="0"/>
              </a:rPr>
              <a:t>La Energía solar es la que llega a la Tierra en forma de radiación electromagnética (luz, calor y rayos ultravioleta principalmente) procedente del Sol, donde ha sido generada por un proceso de fusión nuclear. El aprovechamiento de la energía solar se puede realizar de dos formas: por conversión térmica de alta temperatura (sistema </a:t>
            </a:r>
            <a:r>
              <a:rPr lang="es-MX" dirty="0" err="1">
                <a:solidFill>
                  <a:srgbClr val="000000"/>
                </a:solidFill>
                <a:latin typeface="Times New Roman" panose="02020603050405020304" pitchFamily="18" charset="0"/>
                <a:ea typeface="Times New Roman" panose="02020603050405020304" pitchFamily="18" charset="0"/>
              </a:rPr>
              <a:t>fototérmico</a:t>
            </a:r>
            <a:r>
              <a:rPr lang="es-MX" dirty="0">
                <a:solidFill>
                  <a:srgbClr val="000000"/>
                </a:solidFill>
                <a:latin typeface="Times New Roman" panose="02020603050405020304" pitchFamily="18" charset="0"/>
                <a:ea typeface="Times New Roman" panose="02020603050405020304" pitchFamily="18" charset="0"/>
              </a:rPr>
              <a:t>) y por conversión fotovoltaica (sistema fotovoltaico)</a:t>
            </a:r>
            <a:endParaRPr lang="en-US" dirty="0"/>
          </a:p>
        </p:txBody>
      </p:sp>
      <p:pic>
        <p:nvPicPr>
          <p:cNvPr id="3" name="Picture 334"/>
          <p:cNvPicPr/>
          <p:nvPr/>
        </p:nvPicPr>
        <p:blipFill>
          <a:blip r:embed="rId2"/>
          <a:stretch>
            <a:fillRect/>
          </a:stretch>
        </p:blipFill>
        <p:spPr>
          <a:xfrm>
            <a:off x="323528" y="2348880"/>
            <a:ext cx="4248472" cy="3384376"/>
          </a:xfrm>
          <a:prstGeom prst="rect">
            <a:avLst/>
          </a:prstGeom>
        </p:spPr>
      </p:pic>
      <p:pic>
        <p:nvPicPr>
          <p:cNvPr id="4" name="Picture 342"/>
          <p:cNvPicPr/>
          <p:nvPr/>
        </p:nvPicPr>
        <p:blipFill>
          <a:blip r:embed="rId3"/>
          <a:stretch>
            <a:fillRect/>
          </a:stretch>
        </p:blipFill>
        <p:spPr>
          <a:xfrm>
            <a:off x="2593046" y="2780928"/>
            <a:ext cx="6323965" cy="3771265"/>
          </a:xfrm>
          <a:prstGeom prst="rect">
            <a:avLst/>
          </a:prstGeom>
        </p:spPr>
      </p:pic>
    </p:spTree>
    <p:extLst>
      <p:ext uri="{BB962C8B-B14F-4D97-AF65-F5344CB8AC3E}">
        <p14:creationId xmlns:p14="http://schemas.microsoft.com/office/powerpoint/2010/main" val="3318204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1538</TotalTime>
  <Words>2243</Words>
  <Application>Microsoft Office PowerPoint</Application>
  <PresentationFormat>Presentación en pantalla (4:3)</PresentationFormat>
  <Paragraphs>157</Paragraphs>
  <Slides>28</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Times New Roman</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13</dc:title>
  <dc:creator>edususa</dc:creator>
  <cp:lastModifiedBy>Mauro Ferrarese</cp:lastModifiedBy>
  <cp:revision>83</cp:revision>
  <dcterms:created xsi:type="dcterms:W3CDTF">2011-03-26T15:40:30Z</dcterms:created>
  <dcterms:modified xsi:type="dcterms:W3CDTF">2023-05-11T20:39:01Z</dcterms:modified>
</cp:coreProperties>
</file>