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62" r:id="rId17"/>
    <p:sldId id="263" r:id="rId18"/>
    <p:sldId id="264" r:id="rId19"/>
    <p:sldId id="277" r:id="rId20"/>
    <p:sldId id="278" r:id="rId21"/>
    <p:sldId id="279" r:id="rId22"/>
    <p:sldId id="280" r:id="rId23"/>
    <p:sldId id="281" r:id="rId24"/>
    <p:sldId id="282" r:id="rId25"/>
    <p:sldId id="290" r:id="rId26"/>
    <p:sldId id="265" r:id="rId27"/>
    <p:sldId id="266" r:id="rId28"/>
    <p:sldId id="29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1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9A663-EDF8-4B37-B306-0C5B9394E352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549B-2CD8-43BA-957A-17DEBEB43BEC}" type="slidenum">
              <a:rPr lang="en-US" smtClean="0"/>
              <a:t>‹Nº›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9388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9A663-EDF8-4B37-B306-0C5B9394E352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549B-2CD8-43BA-957A-17DEBEB43BE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362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9A663-EDF8-4B37-B306-0C5B9394E352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549B-2CD8-43BA-957A-17DEBEB43BE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349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9A663-EDF8-4B37-B306-0C5B9394E352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549B-2CD8-43BA-957A-17DEBEB43BE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740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9A663-EDF8-4B37-B306-0C5B9394E352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549B-2CD8-43BA-957A-17DEBEB43BEC}" type="slidenum">
              <a:rPr lang="en-US" smtClean="0"/>
              <a:t>‹Nº›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9953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9A663-EDF8-4B37-B306-0C5B9394E352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549B-2CD8-43BA-957A-17DEBEB43BE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207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9A663-EDF8-4B37-B306-0C5B9394E352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549B-2CD8-43BA-957A-17DEBEB43BE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172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9A663-EDF8-4B37-B306-0C5B9394E352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549B-2CD8-43BA-957A-17DEBEB43BE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809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9A663-EDF8-4B37-B306-0C5B9394E352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549B-2CD8-43BA-957A-17DEBEB43BE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684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B39A663-EDF8-4B37-B306-0C5B9394E352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23E549B-2CD8-43BA-957A-17DEBEB43BE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967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9A663-EDF8-4B37-B306-0C5B9394E352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549B-2CD8-43BA-957A-17DEBEB43BE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838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B39A663-EDF8-4B37-B306-0C5B9394E352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23E549B-2CD8-43BA-957A-17DEBEB43BEC}" type="slidenum">
              <a:rPr lang="en-US" smtClean="0"/>
              <a:t>‹Nº›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2163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87998" y="826187"/>
            <a:ext cx="10058400" cy="2562472"/>
          </a:xfrm>
        </p:spPr>
        <p:txBody>
          <a:bodyPr>
            <a:normAutofit/>
          </a:bodyPr>
          <a:lstStyle/>
          <a:p>
            <a:pPr algn="ctr"/>
            <a:r>
              <a:rPr lang="es-AR" dirty="0" smtClean="0"/>
              <a:t>Estructuras Reticuladas      </a:t>
            </a:r>
            <a:r>
              <a:rPr lang="es-AR" sz="4000" dirty="0" smtClean="0"/>
              <a:t>(Segunda Parte)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s-AR" dirty="0"/>
              <a:t>U.T.N. – Facultad Regional Reconquista</a:t>
            </a:r>
          </a:p>
          <a:p>
            <a:endParaRPr lang="en-US" dirty="0"/>
          </a:p>
        </p:txBody>
      </p:sp>
      <p:sp>
        <p:nvSpPr>
          <p:cNvPr id="5" name="Rectángulo 4"/>
          <p:cNvSpPr/>
          <p:nvPr/>
        </p:nvSpPr>
        <p:spPr>
          <a:xfrm>
            <a:off x="8104479" y="3691307"/>
            <a:ext cx="29295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Cátedra de Estabilidad</a:t>
            </a:r>
            <a:endParaRPr lang="en-US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06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621115" cy="564691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5245" y="736518"/>
            <a:ext cx="4076700" cy="118110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372" y="4809567"/>
            <a:ext cx="5362575" cy="1323975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4325" y="4819092"/>
            <a:ext cx="5343525" cy="131445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02124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900" y="169780"/>
            <a:ext cx="10267950" cy="597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73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986427" cy="461950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7867" y="869558"/>
            <a:ext cx="3981450" cy="1152525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1666" y="4814454"/>
            <a:ext cx="3914775" cy="121920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6526" y="4747779"/>
            <a:ext cx="4229100" cy="1285875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538220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252" y="239362"/>
            <a:ext cx="10168556" cy="5981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13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939922" cy="467887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8292" y="981199"/>
            <a:ext cx="4800600" cy="114300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871" y="4945083"/>
            <a:ext cx="4800600" cy="121920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0614" y="4945083"/>
            <a:ext cx="5019675" cy="1171575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948235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2484" y="348343"/>
            <a:ext cx="4267200" cy="563880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543792" y="1033153"/>
            <a:ext cx="50354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4800" dirty="0" smtClean="0"/>
              <a:t>CUADRO RESUMEN</a:t>
            </a:r>
            <a:endParaRPr lang="es-AR" sz="4800" dirty="0"/>
          </a:p>
        </p:txBody>
      </p:sp>
    </p:spTree>
    <p:extLst>
      <p:ext uri="{BB962C8B-B14F-4D97-AF65-F5344CB8AC3E}">
        <p14:creationId xmlns:p14="http://schemas.microsoft.com/office/powerpoint/2010/main" val="118287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097280" y="399246"/>
            <a:ext cx="8759414" cy="849470"/>
          </a:xfrm>
        </p:spPr>
        <p:txBody>
          <a:bodyPr>
            <a:normAutofit/>
          </a:bodyPr>
          <a:lstStyle/>
          <a:p>
            <a:r>
              <a:rPr lang="it-IT" dirty="0" smtClean="0"/>
              <a:t>Método Gráfico de Cullman</a:t>
            </a:r>
            <a:endParaRPr lang="es-AR" dirty="0"/>
          </a:p>
        </p:txBody>
      </p:sp>
      <p:sp>
        <p:nvSpPr>
          <p:cNvPr id="5" name="Rectángulo 4"/>
          <p:cNvSpPr/>
          <p:nvPr/>
        </p:nvSpPr>
        <p:spPr>
          <a:xfrm>
            <a:off x="1097280" y="1769312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AR" dirty="0"/>
              <a:t>Este método al igual que el método de </a:t>
            </a:r>
            <a:r>
              <a:rPr lang="es-AR" dirty="0" err="1"/>
              <a:t>Ritter</a:t>
            </a:r>
            <a:r>
              <a:rPr lang="es-AR" dirty="0"/>
              <a:t> consiste en equilibrar tres fuerzas de </a:t>
            </a:r>
            <a:r>
              <a:rPr lang="es-AR" dirty="0" smtClean="0"/>
              <a:t>las direcciones </a:t>
            </a:r>
            <a:r>
              <a:rPr lang="es-AR" dirty="0"/>
              <a:t>de las tres barras con la resultante de las fuerzas exteriores a la </a:t>
            </a:r>
            <a:r>
              <a:rPr lang="es-AR" dirty="0" smtClean="0"/>
              <a:t>derecha o a la izquierda (según la parte del reticulado elegido), las condiciones </a:t>
            </a:r>
            <a:r>
              <a:rPr lang="es-AR" dirty="0"/>
              <a:t>que se deben cumplir son las mismas tres que para </a:t>
            </a:r>
            <a:r>
              <a:rPr lang="es-AR" dirty="0" err="1"/>
              <a:t>Ritter</a:t>
            </a:r>
            <a:r>
              <a:rPr lang="es-AR" dirty="0"/>
              <a:t>, es decir dividir </a:t>
            </a:r>
            <a:r>
              <a:rPr lang="es-AR" dirty="0" smtClean="0"/>
              <a:t>el reticulado </a:t>
            </a:r>
            <a:r>
              <a:rPr lang="es-AR" dirty="0"/>
              <a:t>en dos, de modo tal que el </a:t>
            </a:r>
            <a:r>
              <a:rPr lang="es-AR" dirty="0" smtClean="0"/>
              <a:t>corte: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097280" y="3729970"/>
            <a:ext cx="6096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AR" dirty="0" smtClean="0"/>
              <a:t>No </a:t>
            </a:r>
            <a:r>
              <a:rPr lang="es-AR" dirty="0"/>
              <a:t>pase por ningún nudo</a:t>
            </a:r>
            <a:r>
              <a:rPr lang="es-AR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endParaRPr lang="es-AR" sz="800" dirty="0"/>
          </a:p>
          <a:p>
            <a:pPr marL="342900" indent="-342900">
              <a:buFont typeface="+mj-lt"/>
              <a:buAutoNum type="arabicPeriod"/>
            </a:pPr>
            <a:r>
              <a:rPr lang="es-AR" dirty="0" smtClean="0"/>
              <a:t>No </a:t>
            </a:r>
            <a:r>
              <a:rPr lang="es-AR" dirty="0"/>
              <a:t>encuentre más de 3 barras</a:t>
            </a:r>
            <a:r>
              <a:rPr lang="es-AR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endParaRPr lang="es-AR" sz="800" dirty="0"/>
          </a:p>
          <a:p>
            <a:pPr marL="342900" indent="-342900">
              <a:buFont typeface="+mj-lt"/>
              <a:buAutoNum type="arabicPeriod"/>
            </a:pPr>
            <a:r>
              <a:rPr lang="es-AR" dirty="0" smtClean="0"/>
              <a:t>Las </a:t>
            </a:r>
            <a:r>
              <a:rPr lang="es-AR" dirty="0"/>
              <a:t>barras no sean concurrentes.</a:t>
            </a:r>
          </a:p>
        </p:txBody>
      </p:sp>
      <p:sp>
        <p:nvSpPr>
          <p:cNvPr id="2" name="Rectángulo 1"/>
          <p:cNvSpPr/>
          <p:nvPr/>
        </p:nvSpPr>
        <p:spPr>
          <a:xfrm>
            <a:off x="1097280" y="496421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AR" dirty="0"/>
              <a:t>Es de destacar que con este método no hay problema si dos de las barras son paralelas.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5042" y="1769312"/>
            <a:ext cx="4615910" cy="3932461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097280" y="5675239"/>
            <a:ext cx="100892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AR" dirty="0"/>
              <a:t>E</a:t>
            </a:r>
            <a:r>
              <a:rPr lang="es-AR" dirty="0" smtClean="0"/>
              <a:t>l </a:t>
            </a:r>
            <a:r>
              <a:rPr lang="es-AR" dirty="0"/>
              <a:t>problema resulta en equilibrar una fuerza en tres </a:t>
            </a:r>
            <a:r>
              <a:rPr lang="es-AR" dirty="0" smtClean="0"/>
              <a:t>direcciones preestablecidas</a:t>
            </a:r>
            <a:r>
              <a:rPr lang="es-AR" dirty="0"/>
              <a:t>, que son en nuestro caso las de las barras afectadas por el corte S-S.</a:t>
            </a:r>
          </a:p>
        </p:txBody>
      </p:sp>
    </p:spTree>
    <p:extLst>
      <p:ext uri="{BB962C8B-B14F-4D97-AF65-F5344CB8AC3E}">
        <p14:creationId xmlns:p14="http://schemas.microsoft.com/office/powerpoint/2010/main" val="1843292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033807" y="1613647"/>
            <a:ext cx="2796989" cy="2554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2481" y="0"/>
            <a:ext cx="8340581" cy="6242723"/>
          </a:xfrm>
          <a:prstGeom prst="rect">
            <a:avLst/>
          </a:prstGeom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 rot="16200000">
            <a:off x="-2184584" y="2696626"/>
            <a:ext cx="6017614" cy="849470"/>
          </a:xfrm>
        </p:spPr>
        <p:txBody>
          <a:bodyPr>
            <a:normAutofit/>
          </a:bodyPr>
          <a:lstStyle/>
          <a:p>
            <a:r>
              <a:rPr lang="it-IT" sz="4200" dirty="0" smtClean="0"/>
              <a:t>Método Gráfico de Cullman</a:t>
            </a:r>
            <a:endParaRPr lang="es-AR" sz="4200" dirty="0"/>
          </a:p>
        </p:txBody>
      </p:sp>
    </p:spTree>
    <p:extLst>
      <p:ext uri="{BB962C8B-B14F-4D97-AF65-F5344CB8AC3E}">
        <p14:creationId xmlns:p14="http://schemas.microsoft.com/office/powerpoint/2010/main" val="1908462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71" y="665019"/>
            <a:ext cx="11194589" cy="519021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2240" y="665019"/>
            <a:ext cx="1268062" cy="131417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7182" y="5855237"/>
            <a:ext cx="1247775" cy="31432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2328" y="5759987"/>
            <a:ext cx="1181100" cy="40957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63699" y="5759987"/>
            <a:ext cx="904875" cy="35242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4471" y="27834"/>
            <a:ext cx="3978234" cy="55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89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3669" y="589932"/>
            <a:ext cx="2835764" cy="278266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8413495" cy="488075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6125" y="4120367"/>
            <a:ext cx="5095875" cy="28194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8973" y="4628841"/>
            <a:ext cx="2495550" cy="14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50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04315"/>
          </a:xfrm>
        </p:spPr>
        <p:txBody>
          <a:bodyPr/>
          <a:lstStyle/>
          <a:p>
            <a:r>
              <a:rPr lang="es-ES" b="1" dirty="0" smtClean="0"/>
              <a:t>Métodos de las Secciones</a:t>
            </a:r>
            <a:endParaRPr lang="en-US" dirty="0"/>
          </a:p>
        </p:txBody>
      </p:sp>
      <p:sp>
        <p:nvSpPr>
          <p:cNvPr id="2" name="Rectángulo 1"/>
          <p:cNvSpPr/>
          <p:nvPr/>
        </p:nvSpPr>
        <p:spPr>
          <a:xfrm>
            <a:off x="1097280" y="1946718"/>
            <a:ext cx="10058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400" dirty="0">
                <a:cs typeface="Calibri Light" panose="020F0302020204030204" pitchFamily="34" charset="0"/>
              </a:rPr>
              <a:t>A diferencia del </a:t>
            </a:r>
            <a:r>
              <a:rPr lang="es-ES" sz="2400" dirty="0" smtClean="0">
                <a:cs typeface="Calibri Light" panose="020F0302020204030204" pitchFamily="34" charset="0"/>
              </a:rPr>
              <a:t>método </a:t>
            </a:r>
            <a:r>
              <a:rPr lang="es-ES" sz="2400" dirty="0">
                <a:cs typeface="Calibri Light" panose="020F0302020204030204" pitchFamily="34" charset="0"/>
              </a:rPr>
              <a:t>de los nudos, los </a:t>
            </a:r>
            <a:r>
              <a:rPr lang="es-ES" sz="2400" dirty="0" smtClean="0">
                <a:cs typeface="Calibri Light" panose="020F0302020204030204" pitchFamily="34" charset="0"/>
              </a:rPr>
              <a:t>métodos </a:t>
            </a:r>
            <a:r>
              <a:rPr lang="es-ES" sz="2400" dirty="0">
                <a:cs typeface="Calibri Light" panose="020F0302020204030204" pitchFamily="34" charset="0"/>
              </a:rPr>
              <a:t>de la secciones se emplean cuando </a:t>
            </a:r>
            <a:r>
              <a:rPr lang="es-ES" sz="2400" dirty="0" smtClean="0">
                <a:cs typeface="Calibri Light" panose="020F0302020204030204" pitchFamily="34" charset="0"/>
              </a:rPr>
              <a:t>no se </a:t>
            </a:r>
            <a:r>
              <a:rPr lang="es-ES" sz="2400" dirty="0">
                <a:cs typeface="Calibri Light" panose="020F0302020204030204" pitchFamily="34" charset="0"/>
              </a:rPr>
              <a:t>busca determinar la totalidad de los esfuerzos en las barras de un reticulado, sino solo </a:t>
            </a:r>
            <a:r>
              <a:rPr lang="es-ES" sz="2400" dirty="0" smtClean="0">
                <a:cs typeface="Calibri Light" panose="020F0302020204030204" pitchFamily="34" charset="0"/>
              </a:rPr>
              <a:t>en </a:t>
            </a:r>
            <a:r>
              <a:rPr lang="en-US" sz="2400" dirty="0" err="1" smtClean="0">
                <a:cs typeface="Calibri Light" panose="020F0302020204030204" pitchFamily="34" charset="0"/>
              </a:rPr>
              <a:t>determinadas</a:t>
            </a:r>
            <a:r>
              <a:rPr lang="en-US" sz="2400" dirty="0" smtClean="0">
                <a:cs typeface="Calibri Light" panose="020F0302020204030204" pitchFamily="34" charset="0"/>
              </a:rPr>
              <a:t> </a:t>
            </a:r>
            <a:r>
              <a:rPr lang="en-US" sz="2400" dirty="0" err="1">
                <a:cs typeface="Calibri Light" panose="020F0302020204030204" pitchFamily="34" charset="0"/>
              </a:rPr>
              <a:t>secciones</a:t>
            </a:r>
            <a:r>
              <a:rPr lang="en-US" sz="2400" dirty="0">
                <a:cs typeface="Calibri Light" panose="020F0302020204030204" pitchFamily="34" charset="0"/>
              </a:rPr>
              <a:t>.</a:t>
            </a:r>
          </a:p>
        </p:txBody>
      </p:sp>
      <p:sp>
        <p:nvSpPr>
          <p:cNvPr id="3" name="Rectángulo 2"/>
          <p:cNvSpPr/>
          <p:nvPr/>
        </p:nvSpPr>
        <p:spPr>
          <a:xfrm>
            <a:off x="1097280" y="3318754"/>
            <a:ext cx="10058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En este caso el corte que se plantea en la estructura reticulada es de tal modo que separa </a:t>
            </a:r>
            <a:r>
              <a:rPr lang="es-E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a la </a:t>
            </a:r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misma en dos partes, en lugar de aislar un </a:t>
            </a:r>
            <a:r>
              <a:rPr lang="es-E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único </a:t>
            </a:r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nudo. Estos </a:t>
            </a:r>
            <a:r>
              <a:rPr lang="es-E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métodos </a:t>
            </a:r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se basan en que </a:t>
            </a:r>
            <a:r>
              <a:rPr lang="es-E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ambas parte </a:t>
            </a:r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de la estructura </a:t>
            </a:r>
            <a:r>
              <a:rPr lang="es-E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deberán </a:t>
            </a:r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encontrarse en equilibrio y es posible plantear las </a:t>
            </a:r>
            <a:r>
              <a:rPr lang="es-E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ecuaciones fundamentales </a:t>
            </a:r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de la </a:t>
            </a:r>
            <a:r>
              <a:rPr lang="es-E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estática </a:t>
            </a:r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para resolver el problema.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ángulo redondeado 9"/>
          <p:cNvSpPr/>
          <p:nvPr/>
        </p:nvSpPr>
        <p:spPr>
          <a:xfrm>
            <a:off x="1559859" y="5607424"/>
            <a:ext cx="3980329" cy="5244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400" dirty="0" smtClean="0"/>
              <a:t>Método del Corte de </a:t>
            </a:r>
            <a:r>
              <a:rPr lang="es-AR" sz="2400" dirty="0" err="1" smtClean="0"/>
              <a:t>Ritter</a:t>
            </a:r>
            <a:endParaRPr lang="en-US" sz="2400" dirty="0"/>
          </a:p>
        </p:txBody>
      </p:sp>
      <p:sp>
        <p:nvSpPr>
          <p:cNvPr id="12" name="Rectángulo redondeado 11"/>
          <p:cNvSpPr/>
          <p:nvPr/>
        </p:nvSpPr>
        <p:spPr>
          <a:xfrm>
            <a:off x="6728012" y="5607424"/>
            <a:ext cx="3980329" cy="5244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400" dirty="0"/>
              <a:t>Método </a:t>
            </a:r>
            <a:r>
              <a:rPr lang="es-AR" sz="2400" dirty="0" smtClean="0"/>
              <a:t>Gráfico de </a:t>
            </a:r>
            <a:r>
              <a:rPr lang="es-AR" sz="2400" dirty="0" err="1" smtClean="0"/>
              <a:t>Cullman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40598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587" y="0"/>
            <a:ext cx="9252424" cy="632535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8666" y="1001671"/>
            <a:ext cx="2533650" cy="366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203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5402" y="3036336"/>
            <a:ext cx="5616598" cy="382166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7539537" cy="464325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8698" y="821588"/>
            <a:ext cx="2762250" cy="2076450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10117777" y="1638795"/>
            <a:ext cx="1116280" cy="1900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04682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134350" cy="469582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4350" y="504578"/>
            <a:ext cx="3314763" cy="327545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6210" y="3777357"/>
            <a:ext cx="3624286" cy="308064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1872" y="4412803"/>
            <a:ext cx="2543175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614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1346"/>
            <a:ext cx="7742712" cy="614142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2122" y="361754"/>
            <a:ext cx="3590059" cy="5780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544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6768935" cy="511757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4150" y="3028950"/>
            <a:ext cx="5657850" cy="38290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8935" y="844289"/>
            <a:ext cx="2466975" cy="1714500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9120249" y="1626919"/>
            <a:ext cx="2090057" cy="3206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93099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2484" y="348343"/>
            <a:ext cx="4267200" cy="56388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543792" y="1033153"/>
            <a:ext cx="50354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4800" dirty="0" smtClean="0"/>
              <a:t>CUADRO RESUMEN</a:t>
            </a:r>
            <a:endParaRPr lang="es-AR" sz="4800" dirty="0"/>
          </a:p>
        </p:txBody>
      </p:sp>
    </p:spTree>
    <p:extLst>
      <p:ext uri="{BB962C8B-B14F-4D97-AF65-F5344CB8AC3E}">
        <p14:creationId xmlns:p14="http://schemas.microsoft.com/office/powerpoint/2010/main" val="1421326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097280" y="399246"/>
            <a:ext cx="8759414" cy="849470"/>
          </a:xfrm>
        </p:spPr>
        <p:txBody>
          <a:bodyPr>
            <a:normAutofit/>
          </a:bodyPr>
          <a:lstStyle/>
          <a:p>
            <a:r>
              <a:rPr lang="it-IT" dirty="0" smtClean="0"/>
              <a:t>Método Gráfico de Cremona</a:t>
            </a:r>
            <a:endParaRPr lang="es-AR" dirty="0"/>
          </a:p>
        </p:txBody>
      </p:sp>
      <p:sp>
        <p:nvSpPr>
          <p:cNvPr id="5" name="Rectángulo 4"/>
          <p:cNvSpPr/>
          <p:nvPr/>
        </p:nvSpPr>
        <p:spPr>
          <a:xfrm>
            <a:off x="1097279" y="1878948"/>
            <a:ext cx="100655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AR" dirty="0"/>
              <a:t>El método de Cremona se basa en la construcción de polígonos de fuerzas en cada nudo </a:t>
            </a:r>
            <a:r>
              <a:rPr lang="es-AR" dirty="0" smtClean="0"/>
              <a:t>de la </a:t>
            </a:r>
            <a:r>
              <a:rPr lang="es-AR" dirty="0"/>
              <a:t>estructura. Así, cuando en un nudo concurren varias fuerzas, de entre las cuales </a:t>
            </a:r>
            <a:r>
              <a:rPr lang="es-AR" dirty="0" smtClean="0"/>
              <a:t>se desconocen </a:t>
            </a:r>
            <a:r>
              <a:rPr lang="es-AR" dirty="0"/>
              <a:t>dos de ellas y son consecutivas en posición, se puede construir el polígono </a:t>
            </a:r>
            <a:r>
              <a:rPr lang="es-AR" dirty="0" smtClean="0"/>
              <a:t>de fuerzas </a:t>
            </a:r>
            <a:r>
              <a:rPr lang="es-AR" dirty="0"/>
              <a:t>para la determinación de las fuerzas desconocidas</a:t>
            </a:r>
          </a:p>
        </p:txBody>
      </p:sp>
      <p:sp>
        <p:nvSpPr>
          <p:cNvPr id="6" name="Rectángulo 5"/>
          <p:cNvSpPr/>
          <p:nvPr/>
        </p:nvSpPr>
        <p:spPr>
          <a:xfrm>
            <a:off x="1097278" y="3079277"/>
            <a:ext cx="100655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dirty="0"/>
              <a:t>Para la aplicación del método de Cremona se siguen las siguientes convenciones: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097278" y="3448609"/>
            <a:ext cx="1006552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s-AR" dirty="0" smtClean="0"/>
              <a:t>El </a:t>
            </a:r>
            <a:r>
              <a:rPr lang="es-AR" dirty="0"/>
              <a:t>análisis del equilibrio en cada nudo se realiza </a:t>
            </a:r>
            <a:r>
              <a:rPr lang="es-AR" dirty="0" smtClean="0"/>
              <a:t>de izquierda a derecha </a:t>
            </a:r>
            <a:r>
              <a:rPr lang="es-AR" dirty="0"/>
              <a:t>y que </a:t>
            </a:r>
            <a:r>
              <a:rPr lang="es-AR" dirty="0" smtClean="0"/>
              <a:t>sean desconocidos los </a:t>
            </a:r>
            <a:r>
              <a:rPr lang="es-AR" dirty="0"/>
              <a:t>esfuerzos en dos </a:t>
            </a:r>
            <a:r>
              <a:rPr lang="es-AR" dirty="0" smtClean="0"/>
              <a:t>de ellas.</a:t>
            </a:r>
            <a:endParaRPr lang="es-AR" dirty="0"/>
          </a:p>
          <a:p>
            <a:pPr marL="342900" indent="-342900" algn="just">
              <a:buFont typeface="+mj-lt"/>
              <a:buAutoNum type="arabicPeriod"/>
            </a:pPr>
            <a:r>
              <a:rPr lang="es-AR" dirty="0" smtClean="0"/>
              <a:t>En </a:t>
            </a:r>
            <a:r>
              <a:rPr lang="es-AR" dirty="0"/>
              <a:t>cada nudo la composición de fuerzas se realiza en sentido horario.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AR" dirty="0" smtClean="0"/>
              <a:t>Las </a:t>
            </a:r>
            <a:r>
              <a:rPr lang="es-AR" dirty="0"/>
              <a:t>fuerzas en equilibrio en cada nudo tienen su sentido indicado por flechas en </a:t>
            </a:r>
            <a:r>
              <a:rPr lang="es-AR" dirty="0" smtClean="0"/>
              <a:t>el polígono </a:t>
            </a:r>
            <a:r>
              <a:rPr lang="es-AR" dirty="0"/>
              <a:t>de fuerzas, las cuales son trasladadas al nudo del esquema de la </a:t>
            </a:r>
            <a:r>
              <a:rPr lang="es-AR" dirty="0" smtClean="0"/>
              <a:t>estructura, donde </a:t>
            </a:r>
            <a:r>
              <a:rPr lang="es-AR" dirty="0"/>
              <a:t>se adopta la siguiente convención: en la barra correspondiente, si la flecha </a:t>
            </a:r>
            <a:r>
              <a:rPr lang="es-AR" dirty="0" smtClean="0"/>
              <a:t>se dirige </a:t>
            </a:r>
            <a:r>
              <a:rPr lang="es-AR" dirty="0"/>
              <a:t>hacia el </a:t>
            </a:r>
            <a:r>
              <a:rPr lang="es-AR" dirty="0" smtClean="0"/>
              <a:t>nudo, </a:t>
            </a:r>
            <a:r>
              <a:rPr lang="es-AR" dirty="0"/>
              <a:t>se considera la barra en compresión, y </a:t>
            </a:r>
            <a:r>
              <a:rPr lang="es-AR" dirty="0" smtClean="0"/>
              <a:t>a tracción </a:t>
            </a:r>
            <a:r>
              <a:rPr lang="es-AR" dirty="0"/>
              <a:t>en caso contrario.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AR" dirty="0" smtClean="0"/>
              <a:t>Se </a:t>
            </a:r>
            <a:r>
              <a:rPr lang="es-AR" dirty="0"/>
              <a:t>pasa a analizar el siguiente nudo al estudiado, invirtiéndose el sentido de </a:t>
            </a:r>
            <a:r>
              <a:rPr lang="es-AR" dirty="0" smtClean="0"/>
              <a:t>la flecha </a:t>
            </a:r>
            <a:r>
              <a:rPr lang="es-AR" dirty="0"/>
              <a:t>en la barra que se dirige a este nudo, indicándolo con doble flecha.</a:t>
            </a:r>
          </a:p>
        </p:txBody>
      </p:sp>
    </p:spTree>
    <p:extLst>
      <p:ext uri="{BB962C8B-B14F-4D97-AF65-F5344CB8AC3E}">
        <p14:creationId xmlns:p14="http://schemas.microsoft.com/office/powerpoint/2010/main" val="2144253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097280" y="1962352"/>
            <a:ext cx="417536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AR" dirty="0"/>
              <a:t>Normalmente se superponen los sucesivos polígonos de fuerzas hasta completar el </a:t>
            </a:r>
            <a:r>
              <a:rPr lang="es-AR" dirty="0" smtClean="0"/>
              <a:t>polígono completo </a:t>
            </a:r>
            <a:r>
              <a:rPr lang="es-AR" dirty="0"/>
              <a:t>de fuerzas interiores. </a:t>
            </a:r>
            <a:endParaRPr lang="es-AR" dirty="0" smtClean="0"/>
          </a:p>
          <a:p>
            <a:pPr algn="just"/>
            <a:endParaRPr lang="es-AR" sz="800" dirty="0" smtClean="0"/>
          </a:p>
          <a:p>
            <a:pPr algn="just"/>
            <a:r>
              <a:rPr lang="es-AR" dirty="0" smtClean="0"/>
              <a:t>Se </a:t>
            </a:r>
            <a:r>
              <a:rPr lang="es-AR" dirty="0"/>
              <a:t>inicia la resolución mediante la creación del polígono </a:t>
            </a:r>
            <a:r>
              <a:rPr lang="es-AR" dirty="0" smtClean="0"/>
              <a:t>de fuerzas </a:t>
            </a:r>
            <a:r>
              <a:rPr lang="es-AR" dirty="0"/>
              <a:t>exteriores (acciones y reacciones</a:t>
            </a:r>
            <a:r>
              <a:rPr lang="es-AR" dirty="0" smtClean="0"/>
              <a:t>), </a:t>
            </a:r>
            <a:r>
              <a:rPr lang="es-AR" dirty="0"/>
              <a:t>este polígono debe ser cerrado cumpliendo </a:t>
            </a:r>
            <a:r>
              <a:rPr lang="es-AR" dirty="0" smtClean="0"/>
              <a:t>la condición </a:t>
            </a:r>
            <a:r>
              <a:rPr lang="es-AR" dirty="0"/>
              <a:t>de equilibrio para las mencionadas fuerzas y a partir de este, se determinan </a:t>
            </a:r>
            <a:r>
              <a:rPr lang="es-AR" dirty="0" smtClean="0"/>
              <a:t>los esfuerzos </a:t>
            </a:r>
            <a:r>
              <a:rPr lang="es-AR" dirty="0"/>
              <a:t>axiales en las diferentes barras mediante el trazado de paralelas a las </a:t>
            </a:r>
            <a:r>
              <a:rPr lang="es-AR" dirty="0" smtClean="0"/>
              <a:t>diferentes barras </a:t>
            </a:r>
            <a:r>
              <a:rPr lang="es-AR" dirty="0"/>
              <a:t>y las reacciones de vinculo del reticulado el que debe estar </a:t>
            </a:r>
            <a:r>
              <a:rPr lang="es-AR" dirty="0" smtClean="0"/>
              <a:t>isostáticamente sustentado</a:t>
            </a:r>
            <a:r>
              <a:rPr lang="es-AR" dirty="0"/>
              <a:t>.</a:t>
            </a: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097280" y="399246"/>
            <a:ext cx="8759414" cy="849470"/>
          </a:xfrm>
        </p:spPr>
        <p:txBody>
          <a:bodyPr>
            <a:normAutofit/>
          </a:bodyPr>
          <a:lstStyle/>
          <a:p>
            <a:r>
              <a:rPr lang="it-IT" dirty="0" smtClean="0"/>
              <a:t>Método Gráfico de Cremona</a:t>
            </a:r>
            <a:endParaRPr lang="es-AR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350" y="2329542"/>
            <a:ext cx="5235318" cy="388012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2662" y="212828"/>
            <a:ext cx="2790825" cy="3152775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1430000" y="1953491"/>
            <a:ext cx="221673" cy="2493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872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71" y="665019"/>
            <a:ext cx="11194589" cy="519021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2240" y="665019"/>
            <a:ext cx="1268062" cy="131417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7182" y="5855237"/>
            <a:ext cx="1247775" cy="31432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2328" y="5759987"/>
            <a:ext cx="1181100" cy="40957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63699" y="5759987"/>
            <a:ext cx="904875" cy="352425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270971" y="115456"/>
            <a:ext cx="36451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Método de Cremona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892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948508" cy="475798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0152" y="173791"/>
            <a:ext cx="8652379" cy="60264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045" y="4886018"/>
            <a:ext cx="1268062" cy="1314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552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399246"/>
            <a:ext cx="10058400" cy="849470"/>
          </a:xfrm>
        </p:spPr>
        <p:txBody>
          <a:bodyPr/>
          <a:lstStyle/>
          <a:p>
            <a:r>
              <a:rPr lang="it-IT" dirty="0" smtClean="0"/>
              <a:t>Método </a:t>
            </a:r>
            <a:r>
              <a:rPr lang="it-IT" dirty="0"/>
              <a:t>del Corte de Ritter</a:t>
            </a:r>
            <a:endParaRPr lang="es-AR" dirty="0"/>
          </a:p>
        </p:txBody>
      </p:sp>
      <p:sp>
        <p:nvSpPr>
          <p:cNvPr id="3" name="Rectángulo 2"/>
          <p:cNvSpPr/>
          <p:nvPr/>
        </p:nvSpPr>
        <p:spPr>
          <a:xfrm>
            <a:off x="1097280" y="1797890"/>
            <a:ext cx="6096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El </a:t>
            </a:r>
            <a:r>
              <a:rPr lang="es-AR" dirty="0" smtClean="0">
                <a:latin typeface="Calibri" panose="020F0502020204030204" pitchFamily="34" charset="0"/>
                <a:cs typeface="Calibri" panose="020F0502020204030204" pitchFamily="34" charset="0"/>
              </a:rPr>
              <a:t>método del corte de </a:t>
            </a:r>
            <a:r>
              <a:rPr lang="es-A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Ritter</a:t>
            </a:r>
            <a:r>
              <a:rPr lang="es-AR" dirty="0" smtClean="0">
                <a:latin typeface="Calibri" panose="020F0502020204030204" pitchFamily="34" charset="0"/>
                <a:cs typeface="Calibri" panose="020F0502020204030204" pitchFamily="34" charset="0"/>
              </a:rPr>
              <a:t> consiste, como su nombre lo indica, en cortar o separar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estructura en dos partes. Es importante destacar que en todos los casos el corte debe 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ser completo, 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de manera tal que se distingan perfectamente ambas parte de la 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estructura; </a:t>
            </a:r>
            <a:r>
              <a:rPr lang="es-AR" dirty="0"/>
              <a:t>de modo tal que el </a:t>
            </a:r>
            <a:r>
              <a:rPr lang="es-AR" dirty="0" smtClean="0"/>
              <a:t>corte: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2711" y="1797890"/>
            <a:ext cx="2596436" cy="4531685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1097280" y="3381589"/>
            <a:ext cx="6096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AR" dirty="0" smtClean="0"/>
              <a:t>No </a:t>
            </a:r>
            <a:r>
              <a:rPr lang="es-AR" dirty="0"/>
              <a:t>pase por ningún nudo</a:t>
            </a:r>
            <a:r>
              <a:rPr lang="es-AR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endParaRPr lang="es-AR" sz="800" dirty="0"/>
          </a:p>
          <a:p>
            <a:pPr marL="342900" indent="-342900">
              <a:buFont typeface="+mj-lt"/>
              <a:buAutoNum type="arabicPeriod"/>
            </a:pPr>
            <a:r>
              <a:rPr lang="es-AR" dirty="0" smtClean="0"/>
              <a:t>No </a:t>
            </a:r>
            <a:r>
              <a:rPr lang="es-AR" dirty="0"/>
              <a:t>encuentre más de 3 barras</a:t>
            </a:r>
            <a:r>
              <a:rPr lang="es-AR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endParaRPr lang="es-AR" sz="800" dirty="0"/>
          </a:p>
          <a:p>
            <a:pPr marL="342900" indent="-342900">
              <a:buFont typeface="+mj-lt"/>
              <a:buAutoNum type="arabicPeriod"/>
            </a:pPr>
            <a:r>
              <a:rPr lang="es-AR" dirty="0" smtClean="0"/>
              <a:t>Las </a:t>
            </a:r>
            <a:r>
              <a:rPr lang="es-AR" dirty="0"/>
              <a:t>barras no sean concurrentes.</a:t>
            </a:r>
          </a:p>
        </p:txBody>
      </p:sp>
      <p:sp>
        <p:nvSpPr>
          <p:cNvPr id="5" name="Rectángulo 4"/>
          <p:cNvSpPr/>
          <p:nvPr/>
        </p:nvSpPr>
        <p:spPr>
          <a:xfrm>
            <a:off x="1097280" y="4777738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AR" dirty="0"/>
              <a:t>Con estas condiciones cumplidas tenemos que se ha destruido el equilibrio de una </a:t>
            </a:r>
            <a:r>
              <a:rPr lang="es-AR" dirty="0" smtClean="0"/>
              <a:t>parte y </a:t>
            </a:r>
            <a:r>
              <a:rPr lang="es-AR" dirty="0"/>
              <a:t>otra del reticulado, el que será restituido si en cada barra que hemos </a:t>
            </a:r>
            <a:r>
              <a:rPr lang="es-AR" dirty="0" smtClean="0"/>
              <a:t>cortado colocamos </a:t>
            </a:r>
            <a:r>
              <a:rPr lang="es-AR" dirty="0"/>
              <a:t>la fuerza correspondiente a la barra.</a:t>
            </a:r>
          </a:p>
        </p:txBody>
      </p:sp>
    </p:spTree>
    <p:extLst>
      <p:ext uri="{BB962C8B-B14F-4D97-AF65-F5344CB8AC3E}">
        <p14:creationId xmlns:p14="http://schemas.microsoft.com/office/powerpoint/2010/main" val="697858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495"/>
            <a:ext cx="9948508" cy="475798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3470" y="200025"/>
            <a:ext cx="8630729" cy="60264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3117742" y="0"/>
            <a:ext cx="13773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800" dirty="0" smtClean="0"/>
              <a:t>NODO 7</a:t>
            </a:r>
            <a:endParaRPr lang="es-AR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/>
              <p:cNvSpPr txBox="1"/>
              <p:nvPr/>
            </p:nvSpPr>
            <p:spPr>
              <a:xfrm>
                <a:off x="404571" y="4961452"/>
                <a:ext cx="148143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s-AR" sz="2400" b="0" i="1" smtClean="0">
                              <a:latin typeface="Cambria Math" panose="02040503050406030204" pitchFamily="18" charset="0"/>
                            </a:rPr>
                            <m:t>7−1</m:t>
                          </m:r>
                        </m:sub>
                      </m:sSub>
                      <m:r>
                        <a:rPr lang="es-AR" sz="2400" b="0" i="1" smtClean="0">
                          <a:latin typeface="Cambria Math" panose="02040503050406030204" pitchFamily="18" charset="0"/>
                        </a:rPr>
                        <m:t>=6 </m:t>
                      </m:r>
                      <m:r>
                        <a:rPr lang="es-AR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uadro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571" y="4961452"/>
                <a:ext cx="1481431" cy="369332"/>
              </a:xfrm>
              <a:prstGeom prst="rect">
                <a:avLst/>
              </a:prstGeom>
              <a:blipFill>
                <a:blip r:embed="rId4"/>
                <a:stretch>
                  <a:fillRect l="-4115" r="-4527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/>
              <p:cNvSpPr txBox="1"/>
              <p:nvPr/>
            </p:nvSpPr>
            <p:spPr>
              <a:xfrm>
                <a:off x="404571" y="5586102"/>
                <a:ext cx="148143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s-AR" sz="2400" b="0" i="1" smtClean="0">
                              <a:latin typeface="Cambria Math" panose="02040503050406030204" pitchFamily="18" charset="0"/>
                            </a:rPr>
                            <m:t>7−6</m:t>
                          </m:r>
                        </m:sub>
                      </m:sSub>
                      <m:r>
                        <a:rPr lang="es-AR" sz="2400" b="0" i="1" smtClean="0">
                          <a:latin typeface="Cambria Math" panose="02040503050406030204" pitchFamily="18" charset="0"/>
                        </a:rPr>
                        <m:t>=9 </m:t>
                      </m:r>
                      <m:r>
                        <a:rPr lang="es-AR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Cuadro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571" y="5586102"/>
                <a:ext cx="1481431" cy="369332"/>
              </a:xfrm>
              <a:prstGeom prst="rect">
                <a:avLst/>
              </a:prstGeom>
              <a:blipFill>
                <a:blip r:embed="rId5"/>
                <a:stretch>
                  <a:fillRect l="-4115" r="-4527"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uadroTexto 3"/>
          <p:cNvSpPr txBox="1"/>
          <p:nvPr/>
        </p:nvSpPr>
        <p:spPr>
          <a:xfrm>
            <a:off x="2014125" y="4884508"/>
            <a:ext cx="637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dirty="0" smtClean="0">
                <a:solidFill>
                  <a:srgbClr val="FF0000"/>
                </a:solidFill>
              </a:rPr>
              <a:t>(-)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2014125" y="5507200"/>
            <a:ext cx="637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dirty="0" smtClean="0">
                <a:solidFill>
                  <a:srgbClr val="FF0000"/>
                </a:solidFill>
              </a:rPr>
              <a:t>(-)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647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  <p:bldP spid="9" grpId="0"/>
      <p:bldP spid="4" grpId="0"/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48508" cy="475798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6900" y="178231"/>
            <a:ext cx="8661281" cy="6026400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868360" y="0"/>
            <a:ext cx="13773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800" dirty="0" smtClean="0"/>
              <a:t>NODO 1</a:t>
            </a:r>
            <a:endParaRPr lang="es-AR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/>
              <p:cNvSpPr txBox="1"/>
              <p:nvPr/>
            </p:nvSpPr>
            <p:spPr>
              <a:xfrm>
                <a:off x="404571" y="4961452"/>
                <a:ext cx="170674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s-AR" sz="2400" b="0" i="1" smtClean="0">
                              <a:latin typeface="Cambria Math" panose="02040503050406030204" pitchFamily="18" charset="0"/>
                            </a:rPr>
                            <m:t>1−2</m:t>
                          </m:r>
                        </m:sub>
                      </m:sSub>
                      <m:r>
                        <a:rPr lang="es-AR" sz="2400" b="0" i="1" smtClean="0">
                          <a:latin typeface="Cambria Math" panose="02040503050406030204" pitchFamily="18" charset="0"/>
                        </a:rPr>
                        <m:t>=6,3 </m:t>
                      </m:r>
                      <m:r>
                        <a:rPr lang="es-AR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Cuadro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571" y="4961452"/>
                <a:ext cx="1706749" cy="369332"/>
              </a:xfrm>
              <a:prstGeom prst="rect">
                <a:avLst/>
              </a:prstGeom>
              <a:blipFill>
                <a:blip r:embed="rId4"/>
                <a:stretch>
                  <a:fillRect l="-3571" r="-3929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/>
              <p:cNvSpPr txBox="1"/>
              <p:nvPr/>
            </p:nvSpPr>
            <p:spPr>
              <a:xfrm>
                <a:off x="404571" y="5586102"/>
                <a:ext cx="170674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s-AR" sz="2400" b="0" i="1" smtClean="0">
                              <a:latin typeface="Cambria Math" panose="02040503050406030204" pitchFamily="18" charset="0"/>
                            </a:rPr>
                            <m:t>1−6</m:t>
                          </m:r>
                        </m:sub>
                      </m:sSub>
                      <m:r>
                        <a:rPr lang="es-AR" sz="2400" b="0" i="1" smtClean="0">
                          <a:latin typeface="Cambria Math" panose="02040503050406030204" pitchFamily="18" charset="0"/>
                        </a:rPr>
                        <m:t>=4,2 </m:t>
                      </m:r>
                      <m:r>
                        <a:rPr lang="es-AR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Cuadro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571" y="5586102"/>
                <a:ext cx="1706749" cy="369332"/>
              </a:xfrm>
              <a:prstGeom prst="rect">
                <a:avLst/>
              </a:prstGeom>
              <a:blipFill>
                <a:blip r:embed="rId5"/>
                <a:stretch>
                  <a:fillRect l="-3571" r="-3929"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uadroTexto 8"/>
          <p:cNvSpPr txBox="1"/>
          <p:nvPr/>
        </p:nvSpPr>
        <p:spPr>
          <a:xfrm>
            <a:off x="2262910" y="4895772"/>
            <a:ext cx="637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dirty="0" smtClean="0">
                <a:solidFill>
                  <a:srgbClr val="00B050"/>
                </a:solidFill>
              </a:rPr>
              <a:t>(+)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2262910" y="5509158"/>
            <a:ext cx="637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dirty="0" smtClean="0">
                <a:solidFill>
                  <a:srgbClr val="00B050"/>
                </a:solidFill>
              </a:rPr>
              <a:t>(+)</a:t>
            </a:r>
            <a:endParaRPr lang="en-US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525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  <p:bldP spid="8" grpId="0"/>
      <p:bldP spid="9" grpId="0"/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8522" y="189288"/>
            <a:ext cx="8643478" cy="602640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3103887" y="0"/>
            <a:ext cx="13773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800" dirty="0" smtClean="0"/>
              <a:t>NODO 6</a:t>
            </a:r>
            <a:endParaRPr lang="es-AR" sz="28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762" y="661554"/>
            <a:ext cx="3343534" cy="219248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/>
              <p:cNvSpPr txBox="1"/>
              <p:nvPr/>
            </p:nvSpPr>
            <p:spPr>
              <a:xfrm>
                <a:off x="543121" y="3686836"/>
                <a:ext cx="148143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s-AR" sz="2400" b="0" i="1" smtClean="0">
                              <a:latin typeface="Cambria Math" panose="02040503050406030204" pitchFamily="18" charset="0"/>
                            </a:rPr>
                            <m:t>6−2</m:t>
                          </m:r>
                        </m:sub>
                      </m:sSub>
                      <m:r>
                        <a:rPr lang="es-AR" sz="2400" b="0" i="1" smtClean="0">
                          <a:latin typeface="Cambria Math" panose="02040503050406030204" pitchFamily="18" charset="0"/>
                        </a:rPr>
                        <m:t>=3 </m:t>
                      </m:r>
                      <m:r>
                        <a:rPr lang="es-AR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Cuadro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121" y="3686836"/>
                <a:ext cx="1481431" cy="369332"/>
              </a:xfrm>
              <a:prstGeom prst="rect">
                <a:avLst/>
              </a:prstGeom>
              <a:blipFill>
                <a:blip r:embed="rId4"/>
                <a:stretch>
                  <a:fillRect l="-4115" r="-4527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/>
              <p:cNvSpPr txBox="1"/>
              <p:nvPr/>
            </p:nvSpPr>
            <p:spPr>
              <a:xfrm>
                <a:off x="543121" y="4311486"/>
                <a:ext cx="148143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s-AR" sz="2400" b="0" i="1" smtClean="0">
                              <a:latin typeface="Cambria Math" panose="02040503050406030204" pitchFamily="18" charset="0"/>
                            </a:rPr>
                            <m:t>6−5</m:t>
                          </m:r>
                        </m:sub>
                      </m:sSub>
                      <m:r>
                        <a:rPr lang="es-AR" sz="2400" b="0" i="1" smtClean="0">
                          <a:latin typeface="Cambria Math" panose="02040503050406030204" pitchFamily="18" charset="0"/>
                        </a:rPr>
                        <m:t>=6 </m:t>
                      </m:r>
                      <m:r>
                        <a:rPr lang="es-AR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Cuadro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121" y="4311486"/>
                <a:ext cx="1481431" cy="369332"/>
              </a:xfrm>
              <a:prstGeom prst="rect">
                <a:avLst/>
              </a:prstGeom>
              <a:blipFill>
                <a:blip r:embed="rId5"/>
                <a:stretch>
                  <a:fillRect l="-4115" r="-4527"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uadroTexto 8"/>
          <p:cNvSpPr txBox="1"/>
          <p:nvPr/>
        </p:nvSpPr>
        <p:spPr>
          <a:xfrm>
            <a:off x="2152675" y="3609892"/>
            <a:ext cx="637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dirty="0" smtClean="0">
                <a:solidFill>
                  <a:srgbClr val="FF0000"/>
                </a:solidFill>
              </a:rPr>
              <a:t>(-)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2152675" y="4232584"/>
            <a:ext cx="637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dirty="0" smtClean="0">
                <a:solidFill>
                  <a:srgbClr val="FF0000"/>
                </a:solidFill>
              </a:rPr>
              <a:t>(-)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218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2382" y="212236"/>
            <a:ext cx="8639618" cy="602640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2555016" y="0"/>
            <a:ext cx="13773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800" dirty="0" smtClean="0"/>
              <a:t>NODO 2</a:t>
            </a:r>
            <a:endParaRPr lang="es-AR" sz="28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3219"/>
            <a:ext cx="3552382" cy="40579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/>
              <p:cNvSpPr txBox="1"/>
              <p:nvPr/>
            </p:nvSpPr>
            <p:spPr>
              <a:xfrm>
                <a:off x="404571" y="4961452"/>
                <a:ext cx="171386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s-AR" sz="2400" b="0" i="1" smtClean="0">
                              <a:latin typeface="Cambria Math" panose="02040503050406030204" pitchFamily="18" charset="0"/>
                            </a:rPr>
                            <m:t>2−3</m:t>
                          </m:r>
                        </m:sub>
                      </m:sSub>
                      <m:r>
                        <a:rPr lang="es-AR" sz="2400" b="0" i="1" smtClean="0">
                          <a:latin typeface="Cambria Math" panose="02040503050406030204" pitchFamily="18" charset="0"/>
                        </a:rPr>
                        <m:t>=3,1 </m:t>
                      </m:r>
                      <m:r>
                        <a:rPr lang="es-AR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Cuadro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571" y="4961452"/>
                <a:ext cx="1713867" cy="369332"/>
              </a:xfrm>
              <a:prstGeom prst="rect">
                <a:avLst/>
              </a:prstGeom>
              <a:blipFill>
                <a:blip r:embed="rId4"/>
                <a:stretch>
                  <a:fillRect l="-3546" r="-3546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/>
              <p:cNvSpPr txBox="1"/>
              <p:nvPr/>
            </p:nvSpPr>
            <p:spPr>
              <a:xfrm>
                <a:off x="404571" y="5586102"/>
                <a:ext cx="171386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s-AR" sz="2400" b="0" i="1" smtClean="0">
                              <a:latin typeface="Cambria Math" panose="02040503050406030204" pitchFamily="18" charset="0"/>
                            </a:rPr>
                            <m:t>2−5</m:t>
                          </m:r>
                        </m:sub>
                      </m:sSub>
                      <m:r>
                        <a:rPr lang="es-AR" sz="2400" b="0" i="1" smtClean="0">
                          <a:latin typeface="Cambria Math" panose="02040503050406030204" pitchFamily="18" charset="0"/>
                        </a:rPr>
                        <m:t>=3,6 </m:t>
                      </m:r>
                      <m:r>
                        <a:rPr lang="es-AR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Cuadro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571" y="5586102"/>
                <a:ext cx="1713867" cy="369332"/>
              </a:xfrm>
              <a:prstGeom prst="rect">
                <a:avLst/>
              </a:prstGeom>
              <a:blipFill>
                <a:blip r:embed="rId5"/>
                <a:stretch>
                  <a:fillRect l="-3546" r="-3546"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uadroTexto 8"/>
          <p:cNvSpPr txBox="1"/>
          <p:nvPr/>
        </p:nvSpPr>
        <p:spPr>
          <a:xfrm>
            <a:off x="2262910" y="4895772"/>
            <a:ext cx="637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dirty="0" smtClean="0">
                <a:solidFill>
                  <a:srgbClr val="00B050"/>
                </a:solidFill>
              </a:rPr>
              <a:t>(+)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2262910" y="5509158"/>
            <a:ext cx="637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dirty="0" smtClean="0">
                <a:solidFill>
                  <a:srgbClr val="00B050"/>
                </a:solidFill>
              </a:rPr>
              <a:t>(+)</a:t>
            </a:r>
            <a:endParaRPr lang="en-US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656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9375" y="179763"/>
            <a:ext cx="8635769" cy="602640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2480433" y="82454"/>
            <a:ext cx="13773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800" dirty="0" smtClean="0"/>
              <a:t>NODO 5</a:t>
            </a:r>
            <a:endParaRPr lang="es-AR" sz="28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82" y="935614"/>
            <a:ext cx="3498465" cy="18768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/>
              <p:cNvSpPr txBox="1"/>
              <p:nvPr/>
            </p:nvSpPr>
            <p:spPr>
              <a:xfrm>
                <a:off x="543121" y="3686836"/>
                <a:ext cx="148143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s-AR" sz="2400" b="0" i="1" smtClean="0">
                              <a:latin typeface="Cambria Math" panose="02040503050406030204" pitchFamily="18" charset="0"/>
                            </a:rPr>
                            <m:t>5−3</m:t>
                          </m:r>
                        </m:sub>
                      </m:sSub>
                      <m:r>
                        <a:rPr lang="es-AR" sz="2400" b="0" i="1" smtClean="0">
                          <a:latin typeface="Cambria Math" panose="02040503050406030204" pitchFamily="18" charset="0"/>
                        </a:rPr>
                        <m:t>=2 </m:t>
                      </m:r>
                      <m:r>
                        <a:rPr lang="es-AR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Cuadro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121" y="3686836"/>
                <a:ext cx="1481431" cy="369332"/>
              </a:xfrm>
              <a:prstGeom prst="rect">
                <a:avLst/>
              </a:prstGeom>
              <a:blipFill>
                <a:blip r:embed="rId4"/>
                <a:stretch>
                  <a:fillRect l="-4115" r="-4527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/>
              <p:cNvSpPr txBox="1"/>
              <p:nvPr/>
            </p:nvSpPr>
            <p:spPr>
              <a:xfrm>
                <a:off x="543121" y="4311486"/>
                <a:ext cx="148143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s-AR" sz="2400" b="0" i="1" smtClean="0">
                              <a:latin typeface="Cambria Math" panose="02040503050406030204" pitchFamily="18" charset="0"/>
                            </a:rPr>
                            <m:t>5−4</m:t>
                          </m:r>
                        </m:sub>
                      </m:sSub>
                      <m:r>
                        <a:rPr lang="es-AR" sz="2400" b="0" i="1" smtClean="0">
                          <a:latin typeface="Cambria Math" panose="02040503050406030204" pitchFamily="18" charset="0"/>
                        </a:rPr>
                        <m:t>=3 </m:t>
                      </m:r>
                      <m:r>
                        <a:rPr lang="es-AR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Cuadro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121" y="4311486"/>
                <a:ext cx="1481431" cy="369332"/>
              </a:xfrm>
              <a:prstGeom prst="rect">
                <a:avLst/>
              </a:prstGeom>
              <a:blipFill>
                <a:blip r:embed="rId5"/>
                <a:stretch>
                  <a:fillRect l="-4115" r="-4527"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uadroTexto 8"/>
          <p:cNvSpPr txBox="1"/>
          <p:nvPr/>
        </p:nvSpPr>
        <p:spPr>
          <a:xfrm>
            <a:off x="2152675" y="3609892"/>
            <a:ext cx="637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dirty="0" smtClean="0">
                <a:solidFill>
                  <a:srgbClr val="FF0000"/>
                </a:solidFill>
              </a:rPr>
              <a:t>(-)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2152675" y="4232584"/>
            <a:ext cx="637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dirty="0" smtClean="0">
                <a:solidFill>
                  <a:srgbClr val="FF0000"/>
                </a:solidFill>
              </a:rPr>
              <a:t>(-)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361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912" y="169029"/>
            <a:ext cx="8630729" cy="602640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995523" y="169029"/>
            <a:ext cx="13773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800" dirty="0" smtClean="0"/>
              <a:t>NODO 3</a:t>
            </a:r>
            <a:endParaRPr lang="es-AR" sz="28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610" y="971563"/>
            <a:ext cx="3017302" cy="30911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/>
              <p:cNvSpPr txBox="1"/>
              <p:nvPr/>
            </p:nvSpPr>
            <p:spPr>
              <a:xfrm>
                <a:off x="404571" y="4961452"/>
                <a:ext cx="171386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s-AR" sz="2400" b="0" i="1" smtClean="0">
                              <a:latin typeface="Cambria Math" panose="02040503050406030204" pitchFamily="18" charset="0"/>
                            </a:rPr>
                            <m:t>3−4</m:t>
                          </m:r>
                        </m:sub>
                      </m:sSub>
                      <m:r>
                        <a:rPr lang="es-AR" sz="2400" b="0" i="1" smtClean="0">
                          <a:latin typeface="Cambria Math" panose="02040503050406030204" pitchFamily="18" charset="0"/>
                        </a:rPr>
                        <m:t>=3,1 </m:t>
                      </m:r>
                      <m:r>
                        <a:rPr lang="es-AR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Cuadro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571" y="4961452"/>
                <a:ext cx="1713867" cy="369332"/>
              </a:xfrm>
              <a:prstGeom prst="rect">
                <a:avLst/>
              </a:prstGeom>
              <a:blipFill>
                <a:blip r:embed="rId4"/>
                <a:stretch>
                  <a:fillRect l="-3546" r="-3546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uadroTexto 7"/>
          <p:cNvSpPr txBox="1"/>
          <p:nvPr/>
        </p:nvSpPr>
        <p:spPr>
          <a:xfrm>
            <a:off x="2262910" y="4895772"/>
            <a:ext cx="637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dirty="0" smtClean="0">
                <a:solidFill>
                  <a:srgbClr val="00B050"/>
                </a:solidFill>
              </a:rPr>
              <a:t>(+)</a:t>
            </a:r>
            <a:endParaRPr lang="en-US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580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2484" y="348343"/>
            <a:ext cx="4267200" cy="56388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543792" y="1033153"/>
            <a:ext cx="50354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4800" dirty="0" smtClean="0"/>
              <a:t>CUADRO RESUMEN</a:t>
            </a:r>
            <a:endParaRPr lang="es-AR" sz="4800" dirty="0"/>
          </a:p>
        </p:txBody>
      </p:sp>
    </p:spTree>
    <p:extLst>
      <p:ext uri="{BB962C8B-B14F-4D97-AF65-F5344CB8AC3E}">
        <p14:creationId xmlns:p14="http://schemas.microsoft.com/office/powerpoint/2010/main" val="462528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097280" y="399246"/>
            <a:ext cx="6769249" cy="849470"/>
          </a:xfrm>
        </p:spPr>
        <p:txBody>
          <a:bodyPr/>
          <a:lstStyle/>
          <a:p>
            <a:r>
              <a:rPr lang="it-IT" dirty="0" smtClean="0"/>
              <a:t>Método </a:t>
            </a:r>
            <a:r>
              <a:rPr lang="it-IT" dirty="0"/>
              <a:t>del Corte de Ritter</a:t>
            </a:r>
            <a:endParaRPr lang="es-AR" dirty="0"/>
          </a:p>
        </p:txBody>
      </p:sp>
      <p:sp>
        <p:nvSpPr>
          <p:cNvPr id="6" name="Rectángulo 5"/>
          <p:cNvSpPr/>
          <p:nvPr/>
        </p:nvSpPr>
        <p:spPr>
          <a:xfrm>
            <a:off x="1097280" y="1783577"/>
            <a:ext cx="498288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En este caso, evidentemente no se 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tratará 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de un sistema de fuerzas concurrentes, sino de 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un caso 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general de fuerzas en el 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plano, 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por 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lo tanto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, se requiere 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tres condiciones de 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equilibrio. Generalmente se emplean tres ecuaciones de momentos respecto de tres puntos del plano de tal manera que en cada ecuación se anulen dos incógnitas y se pueda calcular la tercera.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0167" y="1248716"/>
            <a:ext cx="5833333" cy="4969627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097280" y="4277959"/>
            <a:ext cx="498288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AR" dirty="0"/>
              <a:t>Hay una limitación en este método y es que si la sección de corte S-S cortase dos </a:t>
            </a:r>
            <a:r>
              <a:rPr lang="es-AR" dirty="0" smtClean="0"/>
              <a:t>barras paralelas </a:t>
            </a:r>
            <a:r>
              <a:rPr lang="es-AR" dirty="0"/>
              <a:t>no se podrá calcular la barra diagonal ya que la unión de las barras paralelas </a:t>
            </a:r>
            <a:r>
              <a:rPr lang="es-AR" dirty="0" smtClean="0"/>
              <a:t>es en </a:t>
            </a:r>
            <a:r>
              <a:rPr lang="es-AR" dirty="0"/>
              <a:t>el infinito, por lo que solo se podrán calcular las dos paralelas y por otro método </a:t>
            </a:r>
            <a:r>
              <a:rPr lang="es-AR" dirty="0" smtClean="0"/>
              <a:t>la barra </a:t>
            </a:r>
            <a:r>
              <a:rPr lang="es-AR" dirty="0"/>
              <a:t>diagonal.</a:t>
            </a:r>
          </a:p>
        </p:txBody>
      </p:sp>
    </p:spTree>
    <p:extLst>
      <p:ext uri="{BB962C8B-B14F-4D97-AF65-F5344CB8AC3E}">
        <p14:creationId xmlns:p14="http://schemas.microsoft.com/office/powerpoint/2010/main" val="3206337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1033807" y="1613647"/>
            <a:ext cx="2796989" cy="2554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0642" y="47938"/>
            <a:ext cx="8273863" cy="6211723"/>
          </a:xfrm>
          <a:prstGeom prst="rect">
            <a:avLst/>
          </a:prstGeom>
        </p:spPr>
      </p:pic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 rot="16200000">
            <a:off x="-2251119" y="2759584"/>
            <a:ext cx="6150684" cy="849470"/>
          </a:xfrm>
        </p:spPr>
        <p:txBody>
          <a:bodyPr>
            <a:normAutofit/>
          </a:bodyPr>
          <a:lstStyle/>
          <a:p>
            <a:r>
              <a:rPr lang="it-IT" sz="4400" dirty="0" smtClean="0"/>
              <a:t>Método </a:t>
            </a:r>
            <a:r>
              <a:rPr lang="it-IT" sz="4400" dirty="0"/>
              <a:t>del Corte de Ritter</a:t>
            </a:r>
            <a:endParaRPr lang="es-AR" sz="4400" dirty="0"/>
          </a:p>
        </p:txBody>
      </p:sp>
    </p:spTree>
    <p:extLst>
      <p:ext uri="{BB962C8B-B14F-4D97-AF65-F5344CB8AC3E}">
        <p14:creationId xmlns:p14="http://schemas.microsoft.com/office/powerpoint/2010/main" val="3352418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71" y="665019"/>
            <a:ext cx="11194589" cy="519021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2240" y="665019"/>
            <a:ext cx="1268062" cy="131417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7182" y="5855237"/>
            <a:ext cx="1247775" cy="31432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2328" y="5759987"/>
            <a:ext cx="1181100" cy="40957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63699" y="5759987"/>
            <a:ext cx="904875" cy="35242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4471" y="145906"/>
            <a:ext cx="3514725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954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649" y="133682"/>
            <a:ext cx="10509663" cy="603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56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8415476" cy="454824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3672" y="655617"/>
            <a:ext cx="5267325" cy="129540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264" y="4548248"/>
            <a:ext cx="4591050" cy="131445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3672" y="4548248"/>
            <a:ext cx="4486275" cy="1400175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538993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576" y="0"/>
            <a:ext cx="10782609" cy="6290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0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ción">
  <a:themeElements>
    <a:clrScheme name="Retrospección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1562</TotalTime>
  <Words>862</Words>
  <Application>Microsoft Office PowerPoint</Application>
  <PresentationFormat>Panorámica</PresentationFormat>
  <Paragraphs>73</Paragraphs>
  <Slides>36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42" baseType="lpstr">
      <vt:lpstr>Arial</vt:lpstr>
      <vt:lpstr>Calibri</vt:lpstr>
      <vt:lpstr>Calibri Light</vt:lpstr>
      <vt:lpstr>Cambria Math</vt:lpstr>
      <vt:lpstr>Times New Roman</vt:lpstr>
      <vt:lpstr>Retrospección</vt:lpstr>
      <vt:lpstr>Estructuras Reticuladas      (Segunda Parte)</vt:lpstr>
      <vt:lpstr>Métodos de las Secciones</vt:lpstr>
      <vt:lpstr>Método del Corte de Ritter</vt:lpstr>
      <vt:lpstr>Método del Corte de Ritter</vt:lpstr>
      <vt:lpstr>Método del Corte de Ritter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Método Gráfico de Cullman</vt:lpstr>
      <vt:lpstr>Método Gráfico de Cullman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Método Gráfico de Cremona</vt:lpstr>
      <vt:lpstr>Método Gráfico de Cremona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Walter Adrian Longhi (prof.)</dc:creator>
  <cp:lastModifiedBy>Walter Adrian Longhi (prof.)</cp:lastModifiedBy>
  <cp:revision>89</cp:revision>
  <dcterms:created xsi:type="dcterms:W3CDTF">2021-06-03T11:27:22Z</dcterms:created>
  <dcterms:modified xsi:type="dcterms:W3CDTF">2024-05-24T20:41:30Z</dcterms:modified>
</cp:coreProperties>
</file>