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Lexen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Lexend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a1e0afaa16a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a1e0afaa16a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6a1e0afbc966b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6a1e0afbc966b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6a1e0afbded9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6a1e0afbded9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6a1e0afbdf4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6a1e0afbdf4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6a1e0afbdfb9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6a1e0afbdfb9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a1e0afaeea1d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a1e0afaeea1d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6a1e0afb4ac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6a1e0afb4ac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6a1e0afb5ec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6a1e0afb5ec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6a1e0afb76d4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6a1e0afb76d4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6a1e0afb77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6a1e0afb77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6a1e0afb775b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6a1e0afb775b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6a1e0afb77ac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6a1e0afb77ac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6a1e0afba1e1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6a1e0afba1e1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1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Relationship Id="rId4" Type="http://schemas.openxmlformats.org/officeDocument/2006/relationships/image" Target="../media/image1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6.jpg"/><Relationship Id="rId7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9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8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4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Active and Passive Voice</a:t>
            </a:r>
            <a:endParaRPr b="1" sz="324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Present Simple in Mechatronics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8150" y="0"/>
            <a:ext cx="348555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2"/>
          <p:cNvSpPr txBox="1"/>
          <p:nvPr/>
        </p:nvSpPr>
        <p:spPr>
          <a:xfrm>
            <a:off x="285750" y="171450"/>
            <a:ext cx="5143500" cy="52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4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Reading: Mechatronics Systems</a:t>
            </a:r>
            <a:endParaRPr b="1" sz="324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Vocabulary Analysis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Read the text below. We will analyse the words in the next activity.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In a mechatronics system,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sensors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detect movement. This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information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is sent to the controller. The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motor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then moves the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mechanical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arm. The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process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is automatic.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Match the words with the definitions 🎯</a:t>
            </a:r>
            <a:r>
              <a:rPr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​</a:t>
            </a:r>
            <a:endParaRPr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1.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Process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2" name="Google Shape;152;p23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2.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3" name="Google Shape;153;p23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Information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4" name="Google Shape;154;p23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3.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5" name="Google Shape;155;p23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Mechanical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6" name="Google Shape;156;p23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4.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7" name="Google Shape;157;p23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Sensor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8" name="Google Shape;158;p23"/>
          <p:cNvSpPr txBox="1"/>
          <p:nvPr/>
        </p:nvSpPr>
        <p:spPr>
          <a:xfrm>
            <a:off x="3429000" y="1143000"/>
            <a:ext cx="525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a)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9" name="Google Shape;159;p23"/>
          <p:cNvSpPr txBox="1"/>
          <p:nvPr/>
        </p:nvSpPr>
        <p:spPr>
          <a:xfrm>
            <a:off x="3829050" y="1143000"/>
            <a:ext cx="5143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Noun: Facts or details about something.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0" name="Google Shape;160;p23"/>
          <p:cNvSpPr txBox="1"/>
          <p:nvPr/>
        </p:nvSpPr>
        <p:spPr>
          <a:xfrm>
            <a:off x="3429000" y="2057400"/>
            <a:ext cx="525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b)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1" name="Google Shape;161;p23"/>
          <p:cNvSpPr txBox="1"/>
          <p:nvPr/>
        </p:nvSpPr>
        <p:spPr>
          <a:xfrm>
            <a:off x="3829050" y="2057400"/>
            <a:ext cx="5143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Adjective: Related to machines or moving parts.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2" name="Google Shape;162;p23"/>
          <p:cNvSpPr txBox="1"/>
          <p:nvPr/>
        </p:nvSpPr>
        <p:spPr>
          <a:xfrm>
            <a:off x="3429000" y="2971800"/>
            <a:ext cx="525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c)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3" name="Google Shape;163;p23"/>
          <p:cNvSpPr txBox="1"/>
          <p:nvPr/>
        </p:nvSpPr>
        <p:spPr>
          <a:xfrm>
            <a:off x="3829050" y="2971800"/>
            <a:ext cx="5143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Noun: A series of actions or steps.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4" name="Google Shape;164;p23"/>
          <p:cNvSpPr txBox="1"/>
          <p:nvPr/>
        </p:nvSpPr>
        <p:spPr>
          <a:xfrm>
            <a:off x="3429000" y="3886200"/>
            <a:ext cx="525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d)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3829050" y="3886200"/>
            <a:ext cx="5143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Noun: A device that detects something.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4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Match the words with the definitions 🎯</a:t>
            </a:r>
            <a:r>
              <a:rPr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​</a:t>
            </a:r>
            <a:endParaRPr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1" name="Google Shape;171;p24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✅​</a:t>
            </a:r>
            <a:endParaRPr sz="36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2" name="Google Shape;172;p24"/>
          <p:cNvSpPr txBox="1"/>
          <p:nvPr/>
        </p:nvSpPr>
        <p:spPr>
          <a:xfrm>
            <a:off x="285750" y="11430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1.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3" name="Google Shape;173;p24"/>
          <p:cNvSpPr txBox="1"/>
          <p:nvPr/>
        </p:nvSpPr>
        <p:spPr>
          <a:xfrm>
            <a:off x="685800" y="11430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Process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4" name="Google Shape;174;p24"/>
          <p:cNvSpPr txBox="1"/>
          <p:nvPr/>
        </p:nvSpPr>
        <p:spPr>
          <a:xfrm>
            <a:off x="285750" y="20574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2.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5" name="Google Shape;175;p24"/>
          <p:cNvSpPr txBox="1"/>
          <p:nvPr/>
        </p:nvSpPr>
        <p:spPr>
          <a:xfrm>
            <a:off x="685800" y="20574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Information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6" name="Google Shape;176;p24"/>
          <p:cNvSpPr txBox="1"/>
          <p:nvPr/>
        </p:nvSpPr>
        <p:spPr>
          <a:xfrm>
            <a:off x="285750" y="29718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3.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7" name="Google Shape;177;p24"/>
          <p:cNvSpPr txBox="1"/>
          <p:nvPr/>
        </p:nvSpPr>
        <p:spPr>
          <a:xfrm>
            <a:off x="685800" y="29718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Mechanical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8" name="Google Shape;178;p24"/>
          <p:cNvSpPr txBox="1"/>
          <p:nvPr/>
        </p:nvSpPr>
        <p:spPr>
          <a:xfrm>
            <a:off x="285750" y="3886200"/>
            <a:ext cx="525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4.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9" name="Google Shape;179;p24"/>
          <p:cNvSpPr txBox="1"/>
          <p:nvPr/>
        </p:nvSpPr>
        <p:spPr>
          <a:xfrm>
            <a:off x="685800" y="3886200"/>
            <a:ext cx="2286000" cy="617100"/>
          </a:xfrm>
          <a:prstGeom prst="rect">
            <a:avLst/>
          </a:prstGeom>
          <a:solidFill>
            <a:srgbClr val="F4F9FC"/>
          </a:solidFill>
          <a:ln cap="flat" cmpd="sng" w="34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Sensor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0" name="Google Shape;180;p24"/>
          <p:cNvSpPr txBox="1"/>
          <p:nvPr/>
        </p:nvSpPr>
        <p:spPr>
          <a:xfrm>
            <a:off x="3429000" y="1143000"/>
            <a:ext cx="525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c)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1" name="Google Shape;181;p24"/>
          <p:cNvSpPr txBox="1"/>
          <p:nvPr/>
        </p:nvSpPr>
        <p:spPr>
          <a:xfrm>
            <a:off x="3829050" y="1143000"/>
            <a:ext cx="5143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Noun: A series of actions or steps.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2" name="Google Shape;182;p24"/>
          <p:cNvSpPr txBox="1"/>
          <p:nvPr/>
        </p:nvSpPr>
        <p:spPr>
          <a:xfrm>
            <a:off x="3429000" y="2057400"/>
            <a:ext cx="525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a)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3" name="Google Shape;183;p24"/>
          <p:cNvSpPr txBox="1"/>
          <p:nvPr/>
        </p:nvSpPr>
        <p:spPr>
          <a:xfrm>
            <a:off x="3829050" y="2057400"/>
            <a:ext cx="5143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Noun: Facts or details about something.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4" name="Google Shape;184;p24"/>
          <p:cNvSpPr txBox="1"/>
          <p:nvPr/>
        </p:nvSpPr>
        <p:spPr>
          <a:xfrm>
            <a:off x="3429000" y="2971800"/>
            <a:ext cx="525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b)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5" name="Google Shape;185;p24"/>
          <p:cNvSpPr txBox="1"/>
          <p:nvPr/>
        </p:nvSpPr>
        <p:spPr>
          <a:xfrm>
            <a:off x="3829050" y="2971800"/>
            <a:ext cx="5143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Adjective: Related to machines or moving parts.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6" name="Google Shape;186;p24"/>
          <p:cNvSpPr txBox="1"/>
          <p:nvPr/>
        </p:nvSpPr>
        <p:spPr>
          <a:xfrm>
            <a:off x="3429000" y="3886200"/>
            <a:ext cx="5259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d)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7" name="Google Shape;187;p24"/>
          <p:cNvSpPr txBox="1"/>
          <p:nvPr/>
        </p:nvSpPr>
        <p:spPr>
          <a:xfrm>
            <a:off x="3829050" y="3886200"/>
            <a:ext cx="5143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Noun: A device that detects something.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25"/>
          <p:cNvSpPr txBox="1"/>
          <p:nvPr/>
        </p:nvSpPr>
        <p:spPr>
          <a:xfrm>
            <a:off x="3714750" y="171450"/>
            <a:ext cx="5143500" cy="23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4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Summary</a:t>
            </a:r>
            <a:endParaRPr b="1" sz="324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Today's Lesson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Active Voice: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Subject does the action (e.g., 'The robot moves').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Passive Voice: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Object receives the action (e.g., 'The robot is moved').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Vocabulary: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We learned words like sensor, energy, and system.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Keep practising by looking at technical manuals!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60020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480310" y="91440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686300" y="1600200"/>
            <a:ext cx="196596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880860" y="914400"/>
            <a:ext cx="196596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Key Vocabulary</a:t>
            </a:r>
            <a:endParaRPr b="1"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85750" y="3429000"/>
            <a:ext cx="1965900" cy="149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9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Energy</a:t>
            </a:r>
            <a:endParaRPr b="1" sz="19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power needed to make machines work and move.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2480310" y="2743200"/>
            <a:ext cx="1965900" cy="149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9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Sensor</a:t>
            </a:r>
            <a:endParaRPr b="1" sz="19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 device that detects changes in the environment.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4686300" y="3429000"/>
            <a:ext cx="1965900" cy="149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9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Signal</a:t>
            </a:r>
            <a:endParaRPr b="1" sz="19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An electrical impulse that carries information.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6880860" y="2743200"/>
            <a:ext cx="1965900" cy="149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9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System</a:t>
            </a:r>
            <a:endParaRPr b="1" sz="19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 group of parts working together as a whole.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492" y="800100"/>
            <a:ext cx="3828467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What is Active Voice?</a:t>
            </a:r>
            <a:endParaRPr b="1"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285750" y="800100"/>
            <a:ext cx="4572000" cy="31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Focus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In active voice, the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subject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of the sentence performs the action.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Structure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Subject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+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Verb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+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Object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Example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i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engineer programs the robot.</a:t>
            </a:r>
            <a:endParaRPr i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Here, the engineer is doing the action.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966"/>
            <a:ext cx="3829050" cy="3713018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What is Passive Voice?</a:t>
            </a:r>
            <a:endParaRPr b="1"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4286250" y="800100"/>
            <a:ext cx="4572000" cy="39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Focus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In passive voice, the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object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receives the action. The focus is on the result, not who did it.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Structure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Object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+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am/is/are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+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Verb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(past participle) +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by Subject</a:t>
            </a:r>
            <a:endParaRPr b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Example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i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robot is programmed by the engineer.</a:t>
            </a:r>
            <a:endParaRPr i="1"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Here, the robot is the focus.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Active vs. Passive Comparison</a:t>
            </a:r>
            <a:endParaRPr b="1"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285750" y="800100"/>
            <a:ext cx="4172100" cy="12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Active Voice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technician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fixes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the sensor.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computer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processes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data.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We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use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energy efficiently.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Key Point: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The subject does the action.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4686300" y="800100"/>
            <a:ext cx="41721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6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Passive Voice</a:t>
            </a:r>
            <a:endParaRPr b="1" sz="216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sensor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is fixed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by the technician.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Data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is processed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by the computer.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171450" lvl="0" marL="182880" marR="0" rtl="0" algn="l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20"/>
              <a:buFont typeface="Lexend"/>
              <a:buChar char="●"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Energy </a:t>
            </a: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is used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efficiently.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Key Point:</a:t>
            </a: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The action happens to the subject.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Grammar Check</a:t>
            </a:r>
            <a:endParaRPr b="1"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285750" y="857250"/>
            <a:ext cx="8572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Which sentence is in the passive voice?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1.</a:t>
            </a:r>
            <a:endParaRPr b="1" sz="25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" marR="1143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system controls the temperature.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2.</a:t>
            </a:r>
            <a:endParaRPr b="1" sz="25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" marR="1143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temperature is controlled by the system.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3.</a:t>
            </a:r>
            <a:endParaRPr b="1" sz="25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" marR="1143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Sensors detect movement.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4.</a:t>
            </a:r>
            <a:endParaRPr b="1" sz="25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" marR="1143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We program the machine.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6160770" y="30861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Answers on the next slide...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Grammar Check</a:t>
            </a:r>
            <a:endParaRPr b="1"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285750" y="857250"/>
            <a:ext cx="8572500" cy="3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Which sentence is in the passive voice?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1.</a:t>
            </a:r>
            <a:endParaRPr b="1" sz="25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857250" y="15430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" marR="1143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system controls the temperature.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3" name="Google Shape;113;p19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2.</a:t>
            </a:r>
            <a:endParaRPr b="1" sz="25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4" name="Google Shape;114;p19"/>
          <p:cNvSpPr txBox="1"/>
          <p:nvPr/>
        </p:nvSpPr>
        <p:spPr>
          <a:xfrm>
            <a:off x="857250" y="24003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" marR="1143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620">
                <a:solidFill>
                  <a:srgbClr val="2C6E49"/>
                </a:solidFill>
                <a:latin typeface="Lexend"/>
                <a:ea typeface="Lexend"/>
                <a:cs typeface="Lexend"/>
                <a:sym typeface="Lexend"/>
              </a:rPr>
              <a:t>The temperature is controlled by the system.</a:t>
            </a:r>
            <a:endParaRPr b="1" sz="1620">
              <a:solidFill>
                <a:srgbClr val="2C6E49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5" name="Google Shape;115;p19"/>
          <p:cNvSpPr txBox="1"/>
          <p:nvPr/>
        </p:nvSpPr>
        <p:spPr>
          <a:xfrm>
            <a:off x="8515350" y="245745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👍​</a:t>
            </a:r>
            <a:endParaRPr sz="36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3.</a:t>
            </a:r>
            <a:endParaRPr b="1" sz="25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7" name="Google Shape;117;p19"/>
          <p:cNvSpPr txBox="1"/>
          <p:nvPr/>
        </p:nvSpPr>
        <p:spPr>
          <a:xfrm>
            <a:off x="857250" y="325755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" marR="1143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Sensors detect movement.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5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4.</a:t>
            </a:r>
            <a:endParaRPr b="1" sz="25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857250" y="4114800"/>
            <a:ext cx="8001000" cy="685800"/>
          </a:xfrm>
          <a:prstGeom prst="rect">
            <a:avLst/>
          </a:prstGeom>
          <a:solidFill>
            <a:srgbClr val="F4F9FC"/>
          </a:solidFill>
          <a:ln cap="flat" cmpd="sng" w="457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1430" marR="1143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We program the machine.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✅​</a:t>
            </a:r>
            <a:endParaRPr sz="36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0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Fill in the blanks 🧩</a:t>
            </a:r>
            <a:r>
              <a:rPr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​</a:t>
            </a:r>
            <a:endParaRPr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mechanical arm ____ moved by the motor. The data ____ sent to the computer.</a:t>
            </a:r>
            <a:endParaRPr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8" name="Google Shape;128;p20"/>
          <p:cNvSpPr txBox="1"/>
          <p:nvPr/>
        </p:nvSpPr>
        <p:spPr>
          <a:xfrm>
            <a:off x="285750" y="3429000"/>
            <a:ext cx="85725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Word bank 🏦</a:t>
            </a:r>
            <a:r>
              <a:rPr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​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is, is, are, a</a:t>
            </a:r>
            <a:r>
              <a:rPr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m</a:t>
            </a:r>
            <a:endParaRPr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4743450" y="438912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2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Answers on the next slide...</a:t>
            </a:r>
            <a:endParaRPr sz="162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914400"/>
            <a:ext cx="8572500" cy="234315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1"/>
          <p:cNvSpPr txBox="1"/>
          <p:nvPr/>
        </p:nvSpPr>
        <p:spPr>
          <a:xfrm>
            <a:off x="285750" y="171450"/>
            <a:ext cx="85725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b="1"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Fill in the blanks 🧩</a:t>
            </a:r>
            <a:r>
              <a:rPr lang="en" sz="288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​</a:t>
            </a:r>
            <a:endParaRPr sz="288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754380" y="1211580"/>
            <a:ext cx="74295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The mechanical arm </a:t>
            </a:r>
            <a:r>
              <a:rPr b="1" lang="en" sz="1800">
                <a:solidFill>
                  <a:srgbClr val="2C6E49"/>
                </a:solidFill>
                <a:latin typeface="Lexend"/>
                <a:ea typeface="Lexend"/>
                <a:cs typeface="Lexend"/>
                <a:sym typeface="Lexend"/>
              </a:rPr>
              <a:t>is</a:t>
            </a:r>
            <a:r>
              <a:rPr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moved by the motor. The data </a:t>
            </a:r>
            <a:r>
              <a:rPr b="1" lang="en" sz="1800">
                <a:solidFill>
                  <a:srgbClr val="2C6E49"/>
                </a:solidFill>
                <a:latin typeface="Lexend"/>
                <a:ea typeface="Lexend"/>
                <a:cs typeface="Lexend"/>
                <a:sym typeface="Lexend"/>
              </a:rPr>
              <a:t>is</a:t>
            </a:r>
            <a:r>
              <a:rPr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 sent to the computer.</a:t>
            </a:r>
            <a:endParaRPr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7" name="Google Shape;137;p21"/>
          <p:cNvSpPr txBox="1"/>
          <p:nvPr/>
        </p:nvSpPr>
        <p:spPr>
          <a:xfrm>
            <a:off x="285750" y="3429000"/>
            <a:ext cx="85725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Word bank 🏦</a:t>
            </a:r>
            <a:r>
              <a:rPr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​</a:t>
            </a:r>
            <a:endParaRPr b="1"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marR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b="1"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is, is, are, a</a:t>
            </a:r>
            <a:r>
              <a:rPr lang="en" sz="18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m</a:t>
            </a:r>
            <a:endParaRPr sz="18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8" name="Google Shape;138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Lexend"/>
                <a:ea typeface="Lexend"/>
                <a:cs typeface="Lexend"/>
                <a:sym typeface="Lexend"/>
              </a:rPr>
              <a:t>✅​</a:t>
            </a:r>
            <a:endParaRPr sz="3600">
              <a:solidFill>
                <a:srgbClr val="040F0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