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18288000" cy="10287000"/>
  <p:notesSz cx="6858000" cy="9144000"/>
  <p:embeddedFontLst>
    <p:embeddedFont>
      <p:font typeface="Agrandir" panose="020B0604020202020204" charset="0"/>
      <p:regular r:id="rId20"/>
    </p:embeddedFont>
    <p:embeddedFont>
      <p:font typeface="Agrandir Bold" panose="020B0604020202020204" charset="0"/>
      <p:regular r:id="rId21"/>
    </p:embeddedFont>
    <p:embeddedFont>
      <p:font typeface="Agrandir Bold Italics" panose="020B0604020202020204" charset="0"/>
      <p:regular r:id="rId22"/>
    </p:embeddedFont>
    <p:embeddedFont>
      <p:font typeface="Agrandir Italics" panose="020B0604020202020204" charset="0"/>
      <p:regular r:id="rId23"/>
    </p:embeddedFont>
    <p:embeddedFont>
      <p:font typeface="Bebas Neue" panose="020B0604020202020204" charset="0"/>
      <p:regular r:id="rId24"/>
    </p:embeddedFont>
    <p:embeddedFont>
      <p:font typeface="Bebas Neue Bold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lacial Indifference" panose="020B0604020202020204" charset="0"/>
      <p:regular r:id="rId30"/>
    </p:embeddedFont>
    <p:embeddedFont>
      <p:font typeface="Glacial Indifference Bold" panose="020B0604020202020204" charset="0"/>
      <p:regular r:id="rId31"/>
    </p:embeddedFont>
    <p:embeddedFont>
      <p:font typeface="Heading Now 71-78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16C373-5485-4CD4-9CCD-70B2877A0693}" v="48" dt="2024-08-28T19:19:44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iana" userId="7e18531a-d4d0-41ec-9089-cafa6ab309a3" providerId="ADAL" clId="{F816C373-5485-4CD4-9CCD-70B2877A0693}"/>
    <pc:docChg chg="custSel modSld">
      <pc:chgData name="Daiana" userId="7e18531a-d4d0-41ec-9089-cafa6ab309a3" providerId="ADAL" clId="{F816C373-5485-4CD4-9CCD-70B2877A0693}" dt="2024-08-28T19:21:37.290" v="63" actId="1076"/>
      <pc:docMkLst>
        <pc:docMk/>
      </pc:docMkLst>
      <pc:sldChg chg="addSp delSp modSp mod delAnim modAnim">
        <pc:chgData name="Daiana" userId="7e18531a-d4d0-41ec-9089-cafa6ab309a3" providerId="ADAL" clId="{F816C373-5485-4CD4-9CCD-70B2877A0693}" dt="2024-08-28T19:21:37.290" v="63" actId="1076"/>
        <pc:sldMkLst>
          <pc:docMk/>
          <pc:sldMk cId="0" sldId="274"/>
        </pc:sldMkLst>
        <pc:spChg chg="mod">
          <ac:chgData name="Daiana" userId="7e18531a-d4d0-41ec-9089-cafa6ab309a3" providerId="ADAL" clId="{F816C373-5485-4CD4-9CCD-70B2877A0693}" dt="2024-08-28T19:21:37.290" v="63" actId="1076"/>
          <ac:spMkLst>
            <pc:docMk/>
            <pc:sldMk cId="0" sldId="274"/>
            <ac:spMk id="2" creationId="{00000000-0000-0000-0000-000000000000}"/>
          </ac:spMkLst>
        </pc:spChg>
        <pc:grpChg chg="mod">
          <ac:chgData name="Daiana" userId="7e18531a-d4d0-41ec-9089-cafa6ab309a3" providerId="ADAL" clId="{F816C373-5485-4CD4-9CCD-70B2877A0693}" dt="2024-08-28T19:21:33.811" v="62" actId="1076"/>
          <ac:grpSpMkLst>
            <pc:docMk/>
            <pc:sldMk cId="0" sldId="274"/>
            <ac:grpSpMk id="3" creationId="{00000000-0000-0000-0000-000000000000}"/>
          </ac:grpSpMkLst>
        </pc:grpChg>
        <pc:picChg chg="add del mod ord">
          <ac:chgData name="Daiana" userId="7e18531a-d4d0-41ec-9089-cafa6ab309a3" providerId="ADAL" clId="{F816C373-5485-4CD4-9CCD-70B2877A0693}" dt="2024-08-28T19:21:18.985" v="58" actId="478"/>
          <ac:picMkLst>
            <pc:docMk/>
            <pc:sldMk cId="0" sldId="274"/>
            <ac:picMk id="6" creationId="{3B84F490-B6F5-4BA8-B742-C84234FD8F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0E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9919021" cy="10323883"/>
          </a:xfrm>
          <a:custGeom>
            <a:avLst/>
            <a:gdLst/>
            <a:ahLst/>
            <a:cxnLst/>
            <a:rect l="l" t="t" r="r" b="b"/>
            <a:pathLst>
              <a:path w="19919021" h="10323883">
                <a:moveTo>
                  <a:pt x="19919021" y="0"/>
                </a:moveTo>
                <a:lnTo>
                  <a:pt x="0" y="0"/>
                </a:lnTo>
                <a:lnTo>
                  <a:pt x="0" y="10323883"/>
                </a:lnTo>
                <a:lnTo>
                  <a:pt x="19919021" y="10323883"/>
                </a:lnTo>
                <a:lnTo>
                  <a:pt x="19919021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8113813"/>
            <a:ext cx="5226459" cy="97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7"/>
              </a:lnSpc>
            </a:pPr>
            <a:r>
              <a:rPr lang="en-US" sz="2826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FRANCO GUARDIANI</a:t>
            </a:r>
          </a:p>
          <a:p>
            <a:pPr algn="l">
              <a:lnSpc>
                <a:spcPts val="3957"/>
              </a:lnSpc>
            </a:pPr>
            <a:r>
              <a:rPr lang="en-US" sz="2826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DAIANA POLO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211212"/>
            <a:ext cx="16687284" cy="1813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47"/>
              </a:lnSpc>
            </a:pPr>
            <a:r>
              <a:rPr lang="en-US" sz="10462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esquema de conexión a tierra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328752"/>
            <a:ext cx="8777724" cy="384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24"/>
              </a:lnSpc>
            </a:pPr>
            <a:r>
              <a:rPr lang="en-US" sz="22231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TIPO TN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768663"/>
            <a:ext cx="7481979" cy="48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7"/>
              </a:lnSpc>
            </a:pPr>
            <a:r>
              <a:rPr lang="en-US" sz="2826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REDES DE DISTRIBUCIÓN E INSTALACIONES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577839"/>
            <a:ext cx="12884480" cy="1285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7"/>
              </a:lnSpc>
            </a:pPr>
            <a:r>
              <a:rPr lang="en-US" sz="9512">
                <a:solidFill>
                  <a:srgbClr val="E3A72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ESQUEMAS DE CONEXIÓN A TIERRA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895350"/>
            <a:ext cx="4879683" cy="582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1"/>
              </a:lnSpc>
            </a:pPr>
            <a:r>
              <a:rPr lang="en-US" sz="295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Normativa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837195" y="4118879"/>
            <a:ext cx="6911601" cy="1329422"/>
            <a:chOff x="0" y="-66417"/>
            <a:chExt cx="1718891" cy="3306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18891" cy="225848"/>
            </a:xfrm>
            <a:custGeom>
              <a:avLst/>
              <a:gdLst/>
              <a:ahLst/>
              <a:cxnLst/>
              <a:rect l="l" t="t" r="r" b="b"/>
              <a:pathLst>
                <a:path w="1718891" h="225848">
                  <a:moveTo>
                    <a:pt x="0" y="0"/>
                  </a:moveTo>
                  <a:lnTo>
                    <a:pt x="1718891" y="0"/>
                  </a:lnTo>
                  <a:lnTo>
                    <a:pt x="1718891" y="225848"/>
                  </a:lnTo>
                  <a:lnTo>
                    <a:pt x="0" y="225848"/>
                  </a:lnTo>
                  <a:close/>
                </a:path>
              </a:pathLst>
            </a:custGeom>
            <a:solidFill>
              <a:srgbClr val="E3A72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66417"/>
              <a:ext cx="1718891" cy="330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859"/>
                </a:lnSpc>
                <a:spcBef>
                  <a:spcPct val="0"/>
                </a:spcBef>
              </a:pPr>
              <a:r>
                <a:rPr lang="en-US" sz="4899" dirty="0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rPr>
                <a:t>AEA 90364 PARTE 7 SECCIÓN 770.3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39204" y="4118879"/>
            <a:ext cx="6911601" cy="1329422"/>
            <a:chOff x="0" y="-66417"/>
            <a:chExt cx="1718891" cy="3306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18891" cy="225848"/>
            </a:xfrm>
            <a:custGeom>
              <a:avLst/>
              <a:gdLst/>
              <a:ahLst/>
              <a:cxnLst/>
              <a:rect l="l" t="t" r="r" b="b"/>
              <a:pathLst>
                <a:path w="1718891" h="225848">
                  <a:moveTo>
                    <a:pt x="0" y="0"/>
                  </a:moveTo>
                  <a:lnTo>
                    <a:pt x="1718891" y="0"/>
                  </a:lnTo>
                  <a:lnTo>
                    <a:pt x="1718891" y="225848"/>
                  </a:lnTo>
                  <a:lnTo>
                    <a:pt x="0" y="225848"/>
                  </a:lnTo>
                  <a:close/>
                </a:path>
              </a:pathLst>
            </a:custGeom>
            <a:solidFill>
              <a:srgbClr val="E3A72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417"/>
              <a:ext cx="1718891" cy="330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859"/>
                </a:lnSpc>
                <a:spcBef>
                  <a:spcPct val="0"/>
                </a:spcBef>
              </a:pPr>
              <a:r>
                <a:rPr lang="en-US" sz="4899" dirty="0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rPr>
                <a:t>IEC - UNE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077477" y="5796829"/>
            <a:ext cx="6431037" cy="162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4"/>
              </a:lnSpc>
              <a:spcBef>
                <a:spcPct val="0"/>
              </a:spcBef>
            </a:pPr>
            <a:r>
              <a:rPr lang="en-US" sz="2995">
                <a:solidFill>
                  <a:srgbClr val="FFFFFF"/>
                </a:solidFill>
                <a:latin typeface="Agrandir Italics"/>
                <a:ea typeface="Agrandir Italics"/>
                <a:cs typeface="Agrandir Italics"/>
                <a:sym typeface="Agrandir Italics"/>
              </a:rPr>
              <a:t>“En los inmuebles objeto de la presente sección el esquema de conexión a tierra exigido es el TT”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55542" y="5844112"/>
            <a:ext cx="6878924" cy="1062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3"/>
              </a:lnSpc>
              <a:spcBef>
                <a:spcPct val="0"/>
              </a:spcBef>
            </a:pPr>
            <a:r>
              <a:rPr lang="en-US" sz="2795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Manual teórico-práctico Schneider. Instalaciones en Baja Tensión.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 r="-546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5589508"/>
            <a:ext cx="1756921" cy="2176233"/>
            <a:chOff x="0" y="-559083"/>
            <a:chExt cx="2342561" cy="290164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342561" cy="2342561"/>
              <a:chOff x="0" y="0"/>
              <a:chExt cx="376787" cy="37678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76787" cy="376787"/>
              </a:xfrm>
              <a:custGeom>
                <a:avLst/>
                <a:gdLst/>
                <a:ahLst/>
                <a:cxnLst/>
                <a:rect l="l" t="t" r="r" b="b"/>
                <a:pathLst>
                  <a:path w="376787" h="376787">
                    <a:moveTo>
                      <a:pt x="0" y="0"/>
                    </a:moveTo>
                    <a:lnTo>
                      <a:pt x="376787" y="0"/>
                    </a:lnTo>
                    <a:lnTo>
                      <a:pt x="376787" y="376787"/>
                    </a:lnTo>
                    <a:lnTo>
                      <a:pt x="0" y="37678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95250"/>
                <a:ext cx="376787" cy="472037"/>
              </a:xfrm>
              <a:prstGeom prst="rect">
                <a:avLst/>
              </a:prstGeom>
            </p:spPr>
            <p:txBody>
              <a:bodyPr lIns="62387" tIns="62387" rIns="62387" bIns="62387" rtlCol="0" anchor="ctr"/>
              <a:lstStyle/>
              <a:p>
                <a:pPr algn="ctr">
                  <a:lnSpc>
                    <a:spcPts val="2907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75527" y="-559083"/>
              <a:ext cx="2191509" cy="2554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75"/>
                </a:lnSpc>
              </a:pPr>
              <a:r>
                <a:rPr lang="en-US" sz="9183" dirty="0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03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7994341"/>
            <a:ext cx="7852889" cy="17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54"/>
              </a:lnSpc>
            </a:pPr>
            <a:r>
              <a:rPr lang="en-US" sz="13321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PROTECCIONES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4969227" y="2621081"/>
            <a:ext cx="14152466" cy="766591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257300"/>
            <a:ext cx="8519285" cy="17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54"/>
              </a:lnSpc>
            </a:pPr>
            <a:r>
              <a:rPr lang="en-US" sz="13321" dirty="0">
                <a:solidFill>
                  <a:srgbClr val="E3A72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TIPO DE FALLA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605709"/>
            <a:ext cx="7635757" cy="1537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64"/>
              </a:lnSpc>
              <a:spcBef>
                <a:spcPct val="0"/>
              </a:spcBef>
            </a:pPr>
            <a:r>
              <a:rPr lang="en-US" sz="2832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Los </a:t>
            </a:r>
            <a:r>
              <a:rPr lang="en-US" sz="2832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defectos</a:t>
            </a:r>
            <a:r>
              <a:rPr lang="en-US" sz="2832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de </a:t>
            </a:r>
            <a:r>
              <a:rPr lang="en-US" sz="2832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aislamiento</a:t>
            </a:r>
            <a:r>
              <a:rPr lang="en-US" sz="2832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de los </a:t>
            </a:r>
            <a:r>
              <a:rPr lang="en-US" sz="2832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conductores</a:t>
            </a:r>
            <a:r>
              <a:rPr lang="en-US" sz="2832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con </a:t>
            </a:r>
            <a:r>
              <a:rPr lang="en-US" sz="2832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respecto</a:t>
            </a:r>
            <a:r>
              <a:rPr lang="en-US" sz="2832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a masa se </a:t>
            </a:r>
            <a:r>
              <a:rPr lang="en-US" sz="2832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transforman</a:t>
            </a:r>
            <a:r>
              <a:rPr lang="en-US" sz="2832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832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en</a:t>
            </a:r>
            <a:r>
              <a:rPr lang="en-US" sz="2832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832" dirty="0" err="1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cortocircuitos</a:t>
            </a:r>
            <a:r>
              <a:rPr lang="en-US" sz="2832" dirty="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sz="2832" dirty="0" err="1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fase-neutro</a:t>
            </a:r>
            <a:endParaRPr lang="en-US" sz="2832" dirty="0">
              <a:solidFill>
                <a:srgbClr val="FFFFFF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36962" y="6896099"/>
            <a:ext cx="7045499" cy="1472264"/>
            <a:chOff x="0" y="-55243"/>
            <a:chExt cx="1752191" cy="3661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52191" cy="270897"/>
            </a:xfrm>
            <a:custGeom>
              <a:avLst/>
              <a:gdLst/>
              <a:ahLst/>
              <a:cxnLst/>
              <a:rect l="l" t="t" r="r" b="b"/>
              <a:pathLst>
                <a:path w="1752191" h="270897">
                  <a:moveTo>
                    <a:pt x="0" y="0"/>
                  </a:moveTo>
                  <a:lnTo>
                    <a:pt x="1752191" y="0"/>
                  </a:lnTo>
                  <a:lnTo>
                    <a:pt x="1752191" y="270897"/>
                  </a:lnTo>
                  <a:lnTo>
                    <a:pt x="0" y="27089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5243"/>
              <a:ext cx="1752191" cy="366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40"/>
                </a:lnSpc>
                <a:spcBef>
                  <a:spcPct val="0"/>
                </a:spcBef>
              </a:pPr>
              <a:r>
                <a:rPr lang="en-US" sz="4600" dirty="0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rPr>
                <a:t>PROTECCIONES DE SOBREINTENSIDAD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36962" y="6331008"/>
            <a:ext cx="7635757" cy="547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64"/>
              </a:lnSpc>
              <a:spcBef>
                <a:spcPct val="0"/>
              </a:spcBef>
            </a:pPr>
            <a:r>
              <a:rPr lang="en-US" sz="2832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Frente</a:t>
            </a:r>
            <a:r>
              <a:rPr lang="en-US" sz="2832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a </a:t>
            </a:r>
            <a:r>
              <a:rPr lang="en-US" sz="2832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estas</a:t>
            </a:r>
            <a:r>
              <a:rPr lang="en-US" sz="2832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832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fallas</a:t>
            </a:r>
            <a:r>
              <a:rPr lang="en-US" sz="2832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, se </a:t>
            </a:r>
            <a:r>
              <a:rPr lang="en-US" sz="2832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utilizan</a:t>
            </a:r>
            <a:endParaRPr lang="en-US" sz="2832" dirty="0">
              <a:solidFill>
                <a:srgbClr val="FFFFFF"/>
              </a:solidFill>
              <a:latin typeface="Agrandir"/>
              <a:ea typeface="Agrandir"/>
              <a:cs typeface="Agrandir"/>
              <a:sym typeface="Agrand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256563"/>
            <a:ext cx="4027449" cy="789313"/>
            <a:chOff x="0" y="0"/>
            <a:chExt cx="1001613" cy="1962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01613" cy="196299"/>
            </a:xfrm>
            <a:custGeom>
              <a:avLst/>
              <a:gdLst/>
              <a:ahLst/>
              <a:cxnLst/>
              <a:rect l="l" t="t" r="r" b="b"/>
              <a:pathLst>
                <a:path w="1001613" h="196299">
                  <a:moveTo>
                    <a:pt x="0" y="0"/>
                  </a:moveTo>
                  <a:lnTo>
                    <a:pt x="1001613" y="0"/>
                  </a:lnTo>
                  <a:lnTo>
                    <a:pt x="1001613" y="196299"/>
                  </a:lnTo>
                  <a:lnTo>
                    <a:pt x="0" y="19629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4458"/>
              <a:ext cx="1001613" cy="158199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3959"/>
                </a:lnSpc>
              </a:pPr>
              <a:r>
                <a:rPr lang="en-US" sz="3700" dirty="0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rPr>
                <a:t>PRINCIPIO DE PROTECCIÓN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9918564" y="2478826"/>
            <a:ext cx="8369436" cy="7157469"/>
          </a:xfrm>
          <a:custGeom>
            <a:avLst/>
            <a:gdLst/>
            <a:ahLst/>
            <a:cxnLst/>
            <a:rect l="l" t="t" r="r" b="b"/>
            <a:pathLst>
              <a:path w="8369436" h="7157469">
                <a:moveTo>
                  <a:pt x="0" y="0"/>
                </a:moveTo>
                <a:lnTo>
                  <a:pt x="8369436" y="0"/>
                </a:lnTo>
                <a:lnTo>
                  <a:pt x="8369436" y="7157469"/>
                </a:lnTo>
                <a:lnTo>
                  <a:pt x="0" y="71574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95356" y="7353634"/>
            <a:ext cx="627615" cy="106375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713124" y="2692085"/>
            <a:ext cx="553646" cy="542870"/>
            <a:chOff x="0" y="0"/>
            <a:chExt cx="145816" cy="1429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5816" cy="142978"/>
            </a:xfrm>
            <a:custGeom>
              <a:avLst/>
              <a:gdLst/>
              <a:ahLst/>
              <a:cxnLst/>
              <a:rect l="l" t="t" r="r" b="b"/>
              <a:pathLst>
                <a:path w="145816" h="142978">
                  <a:moveTo>
                    <a:pt x="0" y="0"/>
                  </a:moveTo>
                  <a:lnTo>
                    <a:pt x="145816" y="0"/>
                  </a:lnTo>
                  <a:lnTo>
                    <a:pt x="145816" y="142978"/>
                  </a:lnTo>
                  <a:lnTo>
                    <a:pt x="0" y="14297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14300"/>
              <a:ext cx="145816" cy="257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1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586772" y="5212466"/>
            <a:ext cx="6369302" cy="4452812"/>
          </a:xfrm>
          <a:custGeom>
            <a:avLst/>
            <a:gdLst/>
            <a:ahLst/>
            <a:cxnLst/>
            <a:rect l="l" t="t" r="r" b="b"/>
            <a:pathLst>
              <a:path w="6369302" h="4452812">
                <a:moveTo>
                  <a:pt x="0" y="0"/>
                </a:moveTo>
                <a:lnTo>
                  <a:pt x="6369302" y="0"/>
                </a:lnTo>
                <a:lnTo>
                  <a:pt x="6369302" y="4452812"/>
                </a:lnTo>
                <a:lnTo>
                  <a:pt x="0" y="44528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7022749" y="6029402"/>
            <a:ext cx="3580157" cy="2606057"/>
            <a:chOff x="0" y="0"/>
            <a:chExt cx="4773543" cy="34747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773543" cy="1488262"/>
            </a:xfrm>
            <a:custGeom>
              <a:avLst/>
              <a:gdLst/>
              <a:ahLst/>
              <a:cxnLst/>
              <a:rect l="l" t="t" r="r" b="b"/>
              <a:pathLst>
                <a:path w="4773543" h="1488262">
                  <a:moveTo>
                    <a:pt x="0" y="0"/>
                  </a:moveTo>
                  <a:lnTo>
                    <a:pt x="4773543" y="0"/>
                  </a:lnTo>
                  <a:lnTo>
                    <a:pt x="4773543" y="1488262"/>
                  </a:lnTo>
                  <a:lnTo>
                    <a:pt x="0" y="1488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81769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1986481"/>
              <a:ext cx="3784994" cy="1488262"/>
            </a:xfrm>
            <a:custGeom>
              <a:avLst/>
              <a:gdLst/>
              <a:ahLst/>
              <a:cxnLst/>
              <a:rect l="l" t="t" r="r" b="b"/>
              <a:pathLst>
                <a:path w="3784994" h="1488262">
                  <a:moveTo>
                    <a:pt x="0" y="0"/>
                  </a:moveTo>
                  <a:lnTo>
                    <a:pt x="3784994" y="0"/>
                  </a:lnTo>
                  <a:lnTo>
                    <a:pt x="3784994" y="1488262"/>
                  </a:lnTo>
                  <a:lnTo>
                    <a:pt x="0" y="1488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29243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959906" y="1986481"/>
              <a:ext cx="2979398" cy="1488262"/>
            </a:xfrm>
            <a:custGeom>
              <a:avLst/>
              <a:gdLst/>
              <a:ahLst/>
              <a:cxnLst/>
              <a:rect l="l" t="t" r="r" b="b"/>
              <a:pathLst>
                <a:path w="2979398" h="1488262">
                  <a:moveTo>
                    <a:pt x="0" y="0"/>
                  </a:moveTo>
                  <a:lnTo>
                    <a:pt x="2979398" y="0"/>
                  </a:lnTo>
                  <a:lnTo>
                    <a:pt x="2979398" y="1488262"/>
                  </a:lnTo>
                  <a:lnTo>
                    <a:pt x="0" y="1488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8684" r="-2544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028700" y="4217505"/>
            <a:ext cx="8291484" cy="734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7"/>
              </a:lnSpc>
            </a:pPr>
            <a:r>
              <a:rPr lang="en-US" sz="27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Asegurar que la corriente de defecto es suficiente para activar las protecciones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1257300"/>
            <a:ext cx="16230600" cy="17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54"/>
              </a:lnSpc>
            </a:pPr>
            <a:r>
              <a:rPr lang="en-US" sz="13321">
                <a:solidFill>
                  <a:srgbClr val="E3A72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CORRIENTE DE DEFECTO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162251" y="2839695"/>
            <a:ext cx="394017" cy="507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44"/>
              </a:lnSpc>
              <a:spcBef>
                <a:spcPct val="0"/>
              </a:spcBef>
            </a:pPr>
            <a:r>
              <a:rPr lang="en-US" sz="2532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142981" y="6865497"/>
            <a:ext cx="394017" cy="507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44"/>
              </a:lnSpc>
              <a:spcBef>
                <a:spcPct val="0"/>
              </a:spcBef>
            </a:pPr>
            <a:r>
              <a:rPr lang="en-US" sz="2532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B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103282" y="6931686"/>
            <a:ext cx="394017" cy="507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44"/>
              </a:lnSpc>
              <a:spcBef>
                <a:spcPct val="0"/>
              </a:spcBef>
            </a:pPr>
            <a:r>
              <a:rPr lang="en-US" sz="2532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C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095396" y="4636314"/>
            <a:ext cx="394017" cy="507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44"/>
              </a:lnSpc>
              <a:spcBef>
                <a:spcPct val="0"/>
              </a:spcBef>
            </a:pPr>
            <a:r>
              <a:rPr lang="en-US" sz="2532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760819"/>
            <a:ext cx="7635757" cy="507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44"/>
              </a:lnSpc>
              <a:spcBef>
                <a:spcPct val="0"/>
              </a:spcBef>
            </a:pPr>
            <a:r>
              <a:rPr lang="en-US" sz="2532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Parámetros de importancia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63726" y="6157945"/>
            <a:ext cx="5922811" cy="1687192"/>
          </a:xfrm>
          <a:custGeom>
            <a:avLst/>
            <a:gdLst/>
            <a:ahLst/>
            <a:cxnLst/>
            <a:rect l="l" t="t" r="r" b="b"/>
            <a:pathLst>
              <a:path w="5922811" h="1687192">
                <a:moveTo>
                  <a:pt x="0" y="0"/>
                </a:moveTo>
                <a:lnTo>
                  <a:pt x="5922811" y="0"/>
                </a:lnTo>
                <a:lnTo>
                  <a:pt x="5922811" y="1687192"/>
                </a:lnTo>
                <a:lnTo>
                  <a:pt x="0" y="1687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1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257300"/>
            <a:ext cx="16230600" cy="17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54"/>
              </a:lnSpc>
            </a:pPr>
            <a:r>
              <a:rPr lang="en-US" sz="13321">
                <a:solidFill>
                  <a:srgbClr val="E3A72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TENSIÓN DE CONTACTO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8484489"/>
            <a:ext cx="9204566" cy="773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2"/>
              </a:lnSpc>
            </a:pPr>
            <a:r>
              <a:rPr lang="en-US" sz="24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La CEI admite que en el momento de un cortocircuito la caída de tensión puede ser del 20%, por tanto 0,8 Uo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760819"/>
            <a:ext cx="7635757" cy="507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44"/>
              </a:lnSpc>
              <a:spcBef>
                <a:spcPct val="0"/>
              </a:spcBef>
            </a:pPr>
            <a:r>
              <a:rPr lang="en-US" sz="2532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Parámetros de importancia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193211" y="2041910"/>
            <a:ext cx="5531631" cy="7774571"/>
            <a:chOff x="0" y="0"/>
            <a:chExt cx="7375508" cy="103660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004118" cy="10366094"/>
            </a:xfrm>
            <a:custGeom>
              <a:avLst/>
              <a:gdLst/>
              <a:ahLst/>
              <a:cxnLst/>
              <a:rect l="l" t="t" r="r" b="b"/>
              <a:pathLst>
                <a:path w="7004118" h="10366094">
                  <a:moveTo>
                    <a:pt x="0" y="0"/>
                  </a:moveTo>
                  <a:lnTo>
                    <a:pt x="7004118" y="0"/>
                  </a:lnTo>
                  <a:lnTo>
                    <a:pt x="7004118" y="10366094"/>
                  </a:lnTo>
                  <a:lnTo>
                    <a:pt x="0" y="103660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3201769" y="3711668"/>
              <a:ext cx="4173738" cy="5257094"/>
            </a:xfrm>
            <a:custGeom>
              <a:avLst/>
              <a:gdLst/>
              <a:ahLst/>
              <a:cxnLst/>
              <a:rect l="l" t="t" r="r" b="b"/>
              <a:pathLst>
                <a:path w="4173738" h="5257094">
                  <a:moveTo>
                    <a:pt x="0" y="0"/>
                  </a:moveTo>
                  <a:lnTo>
                    <a:pt x="4173739" y="0"/>
                  </a:lnTo>
                  <a:lnTo>
                    <a:pt x="4173739" y="5257094"/>
                  </a:lnTo>
                  <a:lnTo>
                    <a:pt x="0" y="52570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7500"/>
              </a:stretch>
            </a:blipFill>
          </p:spPr>
        </p:sp>
        <p:grpSp>
          <p:nvGrpSpPr>
            <p:cNvPr id="9" name="Group 9"/>
            <p:cNvGrpSpPr/>
            <p:nvPr/>
          </p:nvGrpSpPr>
          <p:grpSpPr>
            <a:xfrm>
              <a:off x="2956716" y="2572188"/>
              <a:ext cx="1939871" cy="1506912"/>
              <a:chOff x="0" y="0"/>
              <a:chExt cx="406933" cy="31611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06933" cy="316110"/>
              </a:xfrm>
              <a:custGeom>
                <a:avLst/>
                <a:gdLst/>
                <a:ahLst/>
                <a:cxnLst/>
                <a:rect l="l" t="t" r="r" b="b"/>
                <a:pathLst>
                  <a:path w="406933" h="316110">
                    <a:moveTo>
                      <a:pt x="0" y="0"/>
                    </a:moveTo>
                    <a:lnTo>
                      <a:pt x="406933" y="0"/>
                    </a:lnTo>
                    <a:lnTo>
                      <a:pt x="406933" y="316110"/>
                    </a:lnTo>
                    <a:lnTo>
                      <a:pt x="0" y="31611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14300"/>
                <a:ext cx="406933" cy="4304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1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903299" y="6376033"/>
              <a:ext cx="1885752" cy="898063"/>
              <a:chOff x="0" y="0"/>
              <a:chExt cx="395580" cy="1883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95580" cy="188390"/>
              </a:xfrm>
              <a:custGeom>
                <a:avLst/>
                <a:gdLst/>
                <a:ahLst/>
                <a:cxnLst/>
                <a:rect l="l" t="t" r="r" b="b"/>
                <a:pathLst>
                  <a:path w="395580" h="188390">
                    <a:moveTo>
                      <a:pt x="0" y="0"/>
                    </a:moveTo>
                    <a:lnTo>
                      <a:pt x="395580" y="0"/>
                    </a:lnTo>
                    <a:lnTo>
                      <a:pt x="395580" y="188390"/>
                    </a:lnTo>
                    <a:lnTo>
                      <a:pt x="0" y="18839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114300"/>
                <a:ext cx="395580" cy="3026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1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4326796" y="7122560"/>
              <a:ext cx="736851" cy="799583"/>
            </a:xfrm>
            <a:custGeom>
              <a:avLst/>
              <a:gdLst/>
              <a:ahLst/>
              <a:cxnLst/>
              <a:rect l="l" t="t" r="r" b="b"/>
              <a:pathLst>
                <a:path w="736851" h="799583">
                  <a:moveTo>
                    <a:pt x="0" y="0"/>
                  </a:moveTo>
                  <a:lnTo>
                    <a:pt x="736852" y="0"/>
                  </a:lnTo>
                  <a:lnTo>
                    <a:pt x="736852" y="799582"/>
                  </a:lnTo>
                  <a:lnTo>
                    <a:pt x="0" y="799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8034" r="-767643" b="-74355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1028700" y="3600400"/>
            <a:ext cx="8792863" cy="1852695"/>
            <a:chOff x="0" y="0"/>
            <a:chExt cx="11723817" cy="247026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1723817" cy="2470260"/>
              <a:chOff x="0" y="0"/>
              <a:chExt cx="2315816" cy="48795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315816" cy="487953"/>
              </a:xfrm>
              <a:custGeom>
                <a:avLst/>
                <a:gdLst/>
                <a:ahLst/>
                <a:cxnLst/>
                <a:rect l="l" t="t" r="r" b="b"/>
                <a:pathLst>
                  <a:path w="2315816" h="487953">
                    <a:moveTo>
                      <a:pt x="0" y="0"/>
                    </a:moveTo>
                    <a:lnTo>
                      <a:pt x="2315816" y="0"/>
                    </a:lnTo>
                    <a:lnTo>
                      <a:pt x="2315816" y="487953"/>
                    </a:lnTo>
                    <a:lnTo>
                      <a:pt x="0" y="487953"/>
                    </a:lnTo>
                    <a:close/>
                  </a:path>
                </a:pathLst>
              </a:custGeom>
              <a:solidFill>
                <a:srgbClr val="E3A72F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57150"/>
                <a:ext cx="2315816" cy="5451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545066" y="453027"/>
              <a:ext cx="10633686" cy="1507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5"/>
                </a:lnSpc>
              </a:pPr>
              <a:r>
                <a:rPr lang="en-US" sz="2482">
                  <a:solidFill>
                    <a:srgbClr val="000000"/>
                  </a:solidFill>
                  <a:latin typeface="Agrandir"/>
                  <a:ea typeface="Agrandir"/>
                  <a:cs typeface="Agrandir"/>
                  <a:sym typeface="Agrandir"/>
                </a:rPr>
                <a:t>La corriente de fuga se reparte inversamente proporcional a la impedancia del cuerpo humano (Rh) y a la impedancia de retorno del bucle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674196"/>
            <a:ext cx="10485767" cy="2482513"/>
            <a:chOff x="0" y="0"/>
            <a:chExt cx="343314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3147" cy="812800"/>
            </a:xfrm>
            <a:custGeom>
              <a:avLst/>
              <a:gdLst/>
              <a:ahLst/>
              <a:cxnLst/>
              <a:rect l="l" t="t" r="r" b="b"/>
              <a:pathLst>
                <a:path w="3433147" h="812800">
                  <a:moveTo>
                    <a:pt x="3433147" y="406400"/>
                  </a:moveTo>
                  <a:lnTo>
                    <a:pt x="3026746" y="0"/>
                  </a:lnTo>
                  <a:lnTo>
                    <a:pt x="3026746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3026746" y="609600"/>
                  </a:lnTo>
                  <a:lnTo>
                    <a:pt x="3026746" y="812800"/>
                  </a:lnTo>
                  <a:lnTo>
                    <a:pt x="3433147" y="406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3331546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257300"/>
            <a:ext cx="16230600" cy="17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54"/>
              </a:lnSpc>
            </a:pPr>
            <a:r>
              <a:rPr lang="en-US" sz="13321">
                <a:solidFill>
                  <a:srgbClr val="E3A72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INTERRUPTORES AUTOMÁTICOS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618448"/>
            <a:ext cx="8115300" cy="670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3"/>
              </a:lnSpc>
            </a:pPr>
            <a:r>
              <a:rPr lang="en-US" sz="4904">
                <a:solidFill>
                  <a:srgbClr val="161413"/>
                </a:solidFill>
                <a:latin typeface="Bebas Neue"/>
                <a:ea typeface="Bebas Neue"/>
                <a:cs typeface="Bebas Neue"/>
                <a:sym typeface="Bebas Neue"/>
              </a:rPr>
              <a:t>TERMOMAGNÉTICO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88855" y="3728441"/>
            <a:ext cx="6370445" cy="1094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44"/>
              </a:lnSpc>
              <a:spcBef>
                <a:spcPct val="0"/>
              </a:spcBef>
            </a:pPr>
            <a:r>
              <a:rPr lang="en-US" sz="296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La corriente de disparo debe ser menor a la de defecto.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88855" y="5062649"/>
            <a:ext cx="6370445" cy="1094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44"/>
              </a:lnSpc>
              <a:spcBef>
                <a:spcPct val="0"/>
              </a:spcBef>
            </a:pPr>
            <a:r>
              <a:rPr lang="en-US" sz="296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Se utiliza en cualquiera de los esquemas vistos.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6775787"/>
            <a:ext cx="8079575" cy="2482513"/>
            <a:chOff x="0" y="0"/>
            <a:chExt cx="2645335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45335" cy="812800"/>
            </a:xfrm>
            <a:custGeom>
              <a:avLst/>
              <a:gdLst/>
              <a:ahLst/>
              <a:cxnLst/>
              <a:rect l="l" t="t" r="r" b="b"/>
              <a:pathLst>
                <a:path w="2645335" h="812800">
                  <a:moveTo>
                    <a:pt x="2645335" y="406400"/>
                  </a:moveTo>
                  <a:lnTo>
                    <a:pt x="2238935" y="0"/>
                  </a:lnTo>
                  <a:lnTo>
                    <a:pt x="223893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2238935" y="609600"/>
                  </a:lnTo>
                  <a:lnTo>
                    <a:pt x="2238935" y="812800"/>
                  </a:lnTo>
                  <a:lnTo>
                    <a:pt x="2645335" y="406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146050"/>
              <a:ext cx="254373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720038"/>
            <a:ext cx="5809604" cy="670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3"/>
              </a:lnSpc>
            </a:pPr>
            <a:r>
              <a:rPr lang="en-US" sz="4904">
                <a:solidFill>
                  <a:srgbClr val="161413"/>
                </a:solidFill>
                <a:latin typeface="Bebas Neue"/>
                <a:ea typeface="Bebas Neue"/>
                <a:cs typeface="Bebas Neue"/>
                <a:sym typeface="Bebas Neue"/>
              </a:rPr>
              <a:t>DIFERENCIAL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485979" y="6771020"/>
            <a:ext cx="9074092" cy="2487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7"/>
              </a:lnSpc>
            </a:pPr>
            <a:r>
              <a:rPr lang="en-US" sz="296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Ante una falla, en la configuración:</a:t>
            </a:r>
          </a:p>
          <a:p>
            <a:pPr algn="l">
              <a:lnSpc>
                <a:spcPts val="3167"/>
              </a:lnSpc>
            </a:pPr>
            <a:endParaRPr lang="en-US" sz="2960">
              <a:solidFill>
                <a:srgbClr val="FFFFFF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algn="l">
              <a:lnSpc>
                <a:spcPts val="3167"/>
              </a:lnSpc>
            </a:pPr>
            <a:r>
              <a:rPr lang="en-US" sz="296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TN-C</a:t>
            </a:r>
            <a:r>
              <a:rPr lang="en-US" sz="296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solo se activa si una persona entra en contacto.</a:t>
            </a:r>
          </a:p>
          <a:p>
            <a:pPr algn="l">
              <a:lnSpc>
                <a:spcPts val="3167"/>
              </a:lnSpc>
            </a:pPr>
            <a:endParaRPr lang="en-US" sz="2960">
              <a:solidFill>
                <a:srgbClr val="FFFFFF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marL="0" lvl="0" indent="0" algn="l">
              <a:lnSpc>
                <a:spcPts val="3167"/>
              </a:lnSpc>
            </a:pPr>
            <a:r>
              <a:rPr lang="en-US" sz="296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TN-S</a:t>
            </a:r>
            <a:r>
              <a:rPr lang="en-US" sz="296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siempre se activa.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83308" y="1333500"/>
            <a:ext cx="9952292" cy="8128939"/>
          </a:xfrm>
          <a:custGeom>
            <a:avLst/>
            <a:gdLst/>
            <a:ahLst/>
            <a:cxnLst/>
            <a:rect l="l" t="t" r="r" b="b"/>
            <a:pathLst>
              <a:path w="9952292" h="8128939">
                <a:moveTo>
                  <a:pt x="0" y="0"/>
                </a:moveTo>
                <a:lnTo>
                  <a:pt x="9952292" y="0"/>
                </a:lnTo>
                <a:lnTo>
                  <a:pt x="9952292" y="8128940"/>
                </a:lnTo>
                <a:lnTo>
                  <a:pt x="0" y="8128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02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257300"/>
            <a:ext cx="7505379" cy="1816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54"/>
              </a:lnSpc>
            </a:pPr>
            <a:r>
              <a:rPr lang="en-US" sz="13321">
                <a:solidFill>
                  <a:srgbClr val="E3A72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TIPO TN-C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760819"/>
            <a:ext cx="7635757" cy="507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44"/>
              </a:lnSpc>
              <a:spcBef>
                <a:spcPct val="0"/>
              </a:spcBef>
            </a:pPr>
            <a:r>
              <a:rPr lang="en-US" sz="2532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Lazo de falla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477353" y="2300111"/>
            <a:ext cx="5688051" cy="6043317"/>
            <a:chOff x="0" y="0"/>
            <a:chExt cx="7584068" cy="8057756"/>
          </a:xfrm>
        </p:grpSpPr>
        <p:sp>
          <p:nvSpPr>
            <p:cNvPr id="6" name="AutoShape 6"/>
            <p:cNvSpPr/>
            <p:nvPr/>
          </p:nvSpPr>
          <p:spPr>
            <a:xfrm>
              <a:off x="396474" y="82550"/>
              <a:ext cx="7105044" cy="0"/>
            </a:xfrm>
            <a:prstGeom prst="line">
              <a:avLst/>
            </a:prstGeom>
            <a:ln w="165100" cap="flat">
              <a:solidFill>
                <a:srgbClr val="FF313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80879" y="1937713"/>
              <a:ext cx="4916053" cy="25400"/>
            </a:xfrm>
            <a:prstGeom prst="line">
              <a:avLst/>
            </a:prstGeom>
            <a:ln w="165100" cap="flat">
              <a:solidFill>
                <a:srgbClr val="FF313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 flipV="1">
              <a:off x="7501518" y="82550"/>
              <a:ext cx="0" cy="7892656"/>
            </a:xfrm>
            <a:prstGeom prst="line">
              <a:avLst/>
            </a:prstGeom>
            <a:ln w="165100" cap="flat">
              <a:solidFill>
                <a:srgbClr val="FF313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 flipV="1">
              <a:off x="4908031" y="1937713"/>
              <a:ext cx="0" cy="6037493"/>
            </a:xfrm>
            <a:prstGeom prst="line">
              <a:avLst/>
            </a:prstGeom>
            <a:ln w="165100" cap="flat">
              <a:solidFill>
                <a:srgbClr val="FF313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4908031" y="7975206"/>
              <a:ext cx="2593486" cy="0"/>
            </a:xfrm>
            <a:prstGeom prst="line">
              <a:avLst/>
            </a:prstGeom>
            <a:ln w="165100" cap="flat">
              <a:solidFill>
                <a:srgbClr val="FF313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 flipH="1">
              <a:off x="80879" y="82550"/>
              <a:ext cx="379096" cy="1855163"/>
            </a:xfrm>
            <a:prstGeom prst="line">
              <a:avLst/>
            </a:prstGeom>
            <a:ln w="165100" cap="flat">
              <a:solidFill>
                <a:srgbClr val="FF3131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16270179" y="7348538"/>
            <a:ext cx="800100" cy="2104585"/>
            <a:chOff x="0" y="0"/>
            <a:chExt cx="1066800" cy="2806113"/>
          </a:xfrm>
        </p:grpSpPr>
        <p:sp>
          <p:nvSpPr>
            <p:cNvPr id="13" name="Freeform 13"/>
            <p:cNvSpPr/>
            <p:nvPr/>
          </p:nvSpPr>
          <p:spPr>
            <a:xfrm>
              <a:off x="48260" y="46609"/>
              <a:ext cx="979170" cy="2714090"/>
            </a:xfrm>
            <a:custGeom>
              <a:avLst/>
              <a:gdLst/>
              <a:ahLst/>
              <a:cxnLst/>
              <a:rect l="l" t="t" r="r" b="b"/>
              <a:pathLst>
                <a:path w="979170" h="2714090">
                  <a:moveTo>
                    <a:pt x="113030" y="19122"/>
                  </a:moveTo>
                  <a:cubicBezTo>
                    <a:pt x="415290" y="301167"/>
                    <a:pt x="452120" y="328655"/>
                    <a:pt x="516890" y="357337"/>
                  </a:cubicBezTo>
                  <a:cubicBezTo>
                    <a:pt x="600710" y="395581"/>
                    <a:pt x="767080" y="408727"/>
                    <a:pt x="833120" y="445775"/>
                  </a:cubicBezTo>
                  <a:cubicBezTo>
                    <a:pt x="871220" y="466092"/>
                    <a:pt x="887730" y="482824"/>
                    <a:pt x="908050" y="513897"/>
                  </a:cubicBezTo>
                  <a:cubicBezTo>
                    <a:pt x="933450" y="552140"/>
                    <a:pt x="949960" y="609505"/>
                    <a:pt x="960120" y="668065"/>
                  </a:cubicBezTo>
                  <a:cubicBezTo>
                    <a:pt x="972820" y="739772"/>
                    <a:pt x="979170" y="836576"/>
                    <a:pt x="967740" y="915453"/>
                  </a:cubicBezTo>
                  <a:cubicBezTo>
                    <a:pt x="957580" y="989549"/>
                    <a:pt x="930910" y="1049305"/>
                    <a:pt x="899160" y="1125792"/>
                  </a:cubicBezTo>
                  <a:cubicBezTo>
                    <a:pt x="857250" y="1223791"/>
                    <a:pt x="764540" y="1360033"/>
                    <a:pt x="727710" y="1448471"/>
                  </a:cubicBezTo>
                  <a:cubicBezTo>
                    <a:pt x="703580" y="1508226"/>
                    <a:pt x="689610" y="1559616"/>
                    <a:pt x="683260" y="1601444"/>
                  </a:cubicBezTo>
                  <a:cubicBezTo>
                    <a:pt x="679450" y="1630127"/>
                    <a:pt x="678180" y="1650444"/>
                    <a:pt x="681990" y="1675541"/>
                  </a:cubicBezTo>
                  <a:cubicBezTo>
                    <a:pt x="684530" y="1701834"/>
                    <a:pt x="689610" y="1720955"/>
                    <a:pt x="702310" y="1755614"/>
                  </a:cubicBezTo>
                  <a:cubicBezTo>
                    <a:pt x="726440" y="1818954"/>
                    <a:pt x="815340" y="1943246"/>
                    <a:pt x="834390" y="2022123"/>
                  </a:cubicBezTo>
                  <a:cubicBezTo>
                    <a:pt x="848360" y="2079488"/>
                    <a:pt x="845820" y="2123707"/>
                    <a:pt x="836930" y="2177487"/>
                  </a:cubicBezTo>
                  <a:cubicBezTo>
                    <a:pt x="826770" y="2238437"/>
                    <a:pt x="795020" y="2323290"/>
                    <a:pt x="767080" y="2369899"/>
                  </a:cubicBezTo>
                  <a:cubicBezTo>
                    <a:pt x="748030" y="2399777"/>
                    <a:pt x="720090" y="2410533"/>
                    <a:pt x="702310" y="2436825"/>
                  </a:cubicBezTo>
                  <a:cubicBezTo>
                    <a:pt x="684530" y="2465507"/>
                    <a:pt x="662940" y="2506141"/>
                    <a:pt x="661670" y="2537214"/>
                  </a:cubicBezTo>
                  <a:cubicBezTo>
                    <a:pt x="660400" y="2563506"/>
                    <a:pt x="689610" y="2596969"/>
                    <a:pt x="683260" y="2611311"/>
                  </a:cubicBezTo>
                  <a:cubicBezTo>
                    <a:pt x="680720" y="2619677"/>
                    <a:pt x="666750" y="2619677"/>
                    <a:pt x="661670" y="2626847"/>
                  </a:cubicBezTo>
                  <a:cubicBezTo>
                    <a:pt x="655320" y="2636408"/>
                    <a:pt x="659130" y="2654334"/>
                    <a:pt x="651510" y="2666286"/>
                  </a:cubicBezTo>
                  <a:cubicBezTo>
                    <a:pt x="642620" y="2680627"/>
                    <a:pt x="622300" y="2698553"/>
                    <a:pt x="604520" y="2705724"/>
                  </a:cubicBezTo>
                  <a:cubicBezTo>
                    <a:pt x="585470" y="2711700"/>
                    <a:pt x="558800" y="2711700"/>
                    <a:pt x="541020" y="2705724"/>
                  </a:cubicBezTo>
                  <a:cubicBezTo>
                    <a:pt x="521970" y="2698553"/>
                    <a:pt x="502920" y="2680627"/>
                    <a:pt x="492760" y="2666286"/>
                  </a:cubicBezTo>
                  <a:cubicBezTo>
                    <a:pt x="485140" y="2654334"/>
                    <a:pt x="481330" y="2626847"/>
                    <a:pt x="482600" y="2626847"/>
                  </a:cubicBezTo>
                  <a:cubicBezTo>
                    <a:pt x="485140" y="2625652"/>
                    <a:pt x="525780" y="2694968"/>
                    <a:pt x="523240" y="2697359"/>
                  </a:cubicBezTo>
                  <a:cubicBezTo>
                    <a:pt x="521970" y="2698553"/>
                    <a:pt x="508000" y="2687798"/>
                    <a:pt x="501650" y="2678237"/>
                  </a:cubicBezTo>
                  <a:cubicBezTo>
                    <a:pt x="492760" y="2662700"/>
                    <a:pt x="480060" y="2623262"/>
                    <a:pt x="487680" y="2600555"/>
                  </a:cubicBezTo>
                  <a:cubicBezTo>
                    <a:pt x="495300" y="2579043"/>
                    <a:pt x="523240" y="2552750"/>
                    <a:pt x="547370" y="2545580"/>
                  </a:cubicBezTo>
                  <a:cubicBezTo>
                    <a:pt x="570230" y="2539604"/>
                    <a:pt x="610870" y="2549165"/>
                    <a:pt x="629920" y="2562311"/>
                  </a:cubicBezTo>
                  <a:cubicBezTo>
                    <a:pt x="645160" y="2571872"/>
                    <a:pt x="655320" y="2590994"/>
                    <a:pt x="659130" y="2607725"/>
                  </a:cubicBezTo>
                  <a:cubicBezTo>
                    <a:pt x="664210" y="2624457"/>
                    <a:pt x="662940" y="2644774"/>
                    <a:pt x="654050" y="2661505"/>
                  </a:cubicBezTo>
                  <a:cubicBezTo>
                    <a:pt x="642620" y="2680627"/>
                    <a:pt x="612140" y="2705724"/>
                    <a:pt x="588010" y="2709310"/>
                  </a:cubicBezTo>
                  <a:cubicBezTo>
                    <a:pt x="563880" y="2714090"/>
                    <a:pt x="525780" y="2702139"/>
                    <a:pt x="508000" y="2685407"/>
                  </a:cubicBezTo>
                  <a:cubicBezTo>
                    <a:pt x="491490" y="2668676"/>
                    <a:pt x="480060" y="2632823"/>
                    <a:pt x="485140" y="2610116"/>
                  </a:cubicBezTo>
                  <a:cubicBezTo>
                    <a:pt x="490220" y="2587409"/>
                    <a:pt x="516890" y="2558726"/>
                    <a:pt x="538480" y="2549165"/>
                  </a:cubicBezTo>
                  <a:cubicBezTo>
                    <a:pt x="554990" y="2540799"/>
                    <a:pt x="577850" y="2537214"/>
                    <a:pt x="595630" y="2545580"/>
                  </a:cubicBezTo>
                  <a:cubicBezTo>
                    <a:pt x="619760" y="2555141"/>
                    <a:pt x="656590" y="2607725"/>
                    <a:pt x="661670" y="2626847"/>
                  </a:cubicBezTo>
                  <a:cubicBezTo>
                    <a:pt x="664210" y="2635213"/>
                    <a:pt x="662940" y="2638798"/>
                    <a:pt x="659130" y="2647164"/>
                  </a:cubicBezTo>
                  <a:cubicBezTo>
                    <a:pt x="654050" y="2660310"/>
                    <a:pt x="640080" y="2685407"/>
                    <a:pt x="623570" y="2696163"/>
                  </a:cubicBezTo>
                  <a:cubicBezTo>
                    <a:pt x="607060" y="2706919"/>
                    <a:pt x="581660" y="2712895"/>
                    <a:pt x="561340" y="2710504"/>
                  </a:cubicBezTo>
                  <a:cubicBezTo>
                    <a:pt x="542290" y="2708114"/>
                    <a:pt x="518160" y="2696163"/>
                    <a:pt x="505460" y="2683017"/>
                  </a:cubicBezTo>
                  <a:cubicBezTo>
                    <a:pt x="492760" y="2668676"/>
                    <a:pt x="481330" y="2643579"/>
                    <a:pt x="482600" y="2626847"/>
                  </a:cubicBezTo>
                  <a:cubicBezTo>
                    <a:pt x="483870" y="2612506"/>
                    <a:pt x="500380" y="2606530"/>
                    <a:pt x="505460" y="2590994"/>
                  </a:cubicBezTo>
                  <a:cubicBezTo>
                    <a:pt x="511810" y="2567092"/>
                    <a:pt x="501650" y="2532434"/>
                    <a:pt x="508000" y="2498971"/>
                  </a:cubicBezTo>
                  <a:cubicBezTo>
                    <a:pt x="515620" y="2455947"/>
                    <a:pt x="538480" y="2394996"/>
                    <a:pt x="561340" y="2356753"/>
                  </a:cubicBezTo>
                  <a:cubicBezTo>
                    <a:pt x="579120" y="2324485"/>
                    <a:pt x="605790" y="2306558"/>
                    <a:pt x="623570" y="2277876"/>
                  </a:cubicBezTo>
                  <a:cubicBezTo>
                    <a:pt x="640080" y="2251583"/>
                    <a:pt x="652780" y="2226486"/>
                    <a:pt x="660400" y="2191828"/>
                  </a:cubicBezTo>
                  <a:cubicBezTo>
                    <a:pt x="670560" y="2148804"/>
                    <a:pt x="676910" y="2086658"/>
                    <a:pt x="662940" y="2037659"/>
                  </a:cubicBezTo>
                  <a:cubicBezTo>
                    <a:pt x="650240" y="1986269"/>
                    <a:pt x="598170" y="1937270"/>
                    <a:pt x="575310" y="1890661"/>
                  </a:cubicBezTo>
                  <a:cubicBezTo>
                    <a:pt x="554990" y="1850027"/>
                    <a:pt x="539750" y="1808198"/>
                    <a:pt x="528320" y="1771150"/>
                  </a:cubicBezTo>
                  <a:cubicBezTo>
                    <a:pt x="519430" y="1741272"/>
                    <a:pt x="510540" y="1714980"/>
                    <a:pt x="508000" y="1686297"/>
                  </a:cubicBezTo>
                  <a:cubicBezTo>
                    <a:pt x="504190" y="1656420"/>
                    <a:pt x="502920" y="1628932"/>
                    <a:pt x="506730" y="1594274"/>
                  </a:cubicBezTo>
                  <a:cubicBezTo>
                    <a:pt x="511810" y="1545275"/>
                    <a:pt x="516890" y="1489104"/>
                    <a:pt x="541020" y="1422178"/>
                  </a:cubicBezTo>
                  <a:cubicBezTo>
                    <a:pt x="579120" y="1319399"/>
                    <a:pt x="711200" y="1152084"/>
                    <a:pt x="751840" y="1048110"/>
                  </a:cubicBezTo>
                  <a:cubicBezTo>
                    <a:pt x="777240" y="981184"/>
                    <a:pt x="784860" y="932184"/>
                    <a:pt x="792480" y="873624"/>
                  </a:cubicBezTo>
                  <a:cubicBezTo>
                    <a:pt x="800100" y="818649"/>
                    <a:pt x="800100" y="754113"/>
                    <a:pt x="796290" y="707504"/>
                  </a:cubicBezTo>
                  <a:cubicBezTo>
                    <a:pt x="792480" y="671651"/>
                    <a:pt x="795020" y="638188"/>
                    <a:pt x="779780" y="614286"/>
                  </a:cubicBezTo>
                  <a:cubicBezTo>
                    <a:pt x="764540" y="593969"/>
                    <a:pt x="741680" y="582018"/>
                    <a:pt x="711200" y="570067"/>
                  </a:cubicBezTo>
                  <a:cubicBezTo>
                    <a:pt x="668020" y="549750"/>
                    <a:pt x="581660" y="542579"/>
                    <a:pt x="533400" y="524653"/>
                  </a:cubicBezTo>
                  <a:cubicBezTo>
                    <a:pt x="496570" y="510311"/>
                    <a:pt x="478790" y="501946"/>
                    <a:pt x="441960" y="479238"/>
                  </a:cubicBezTo>
                  <a:cubicBezTo>
                    <a:pt x="374650" y="437410"/>
                    <a:pt x="247650" y="350167"/>
                    <a:pt x="172720" y="279655"/>
                  </a:cubicBezTo>
                  <a:cubicBezTo>
                    <a:pt x="105410" y="216315"/>
                    <a:pt x="20320" y="118316"/>
                    <a:pt x="5080" y="80072"/>
                  </a:cubicBezTo>
                  <a:cubicBezTo>
                    <a:pt x="0" y="66926"/>
                    <a:pt x="0" y="60951"/>
                    <a:pt x="2540" y="51390"/>
                  </a:cubicBezTo>
                  <a:cubicBezTo>
                    <a:pt x="6350" y="38244"/>
                    <a:pt x="15240" y="22707"/>
                    <a:pt x="26670" y="14341"/>
                  </a:cubicBezTo>
                  <a:cubicBezTo>
                    <a:pt x="38100" y="5976"/>
                    <a:pt x="55880" y="0"/>
                    <a:pt x="71120" y="1195"/>
                  </a:cubicBezTo>
                  <a:cubicBezTo>
                    <a:pt x="85090" y="1195"/>
                    <a:pt x="113030" y="19122"/>
                    <a:pt x="113030" y="19122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1028700" y="5974626"/>
            <a:ext cx="6597633" cy="3478496"/>
            <a:chOff x="0" y="0"/>
            <a:chExt cx="8796845" cy="463799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8796845" cy="4637995"/>
              <a:chOff x="0" y="0"/>
              <a:chExt cx="1737648" cy="91614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737648" cy="916147"/>
              </a:xfrm>
              <a:custGeom>
                <a:avLst/>
                <a:gdLst/>
                <a:ahLst/>
                <a:cxnLst/>
                <a:rect l="l" t="t" r="r" b="b"/>
                <a:pathLst>
                  <a:path w="1737648" h="916147">
                    <a:moveTo>
                      <a:pt x="59845" y="0"/>
                    </a:moveTo>
                    <a:lnTo>
                      <a:pt x="1677803" y="0"/>
                    </a:lnTo>
                    <a:cubicBezTo>
                      <a:pt x="1693675" y="0"/>
                      <a:pt x="1708897" y="6305"/>
                      <a:pt x="1720120" y="17528"/>
                    </a:cubicBezTo>
                    <a:cubicBezTo>
                      <a:pt x="1731343" y="28751"/>
                      <a:pt x="1737648" y="43973"/>
                      <a:pt x="1737648" y="59845"/>
                    </a:cubicBezTo>
                    <a:lnTo>
                      <a:pt x="1737648" y="856302"/>
                    </a:lnTo>
                    <a:cubicBezTo>
                      <a:pt x="1737648" y="872174"/>
                      <a:pt x="1731343" y="887396"/>
                      <a:pt x="1720120" y="898619"/>
                    </a:cubicBezTo>
                    <a:cubicBezTo>
                      <a:pt x="1708897" y="909842"/>
                      <a:pt x="1693675" y="916147"/>
                      <a:pt x="1677803" y="916147"/>
                    </a:cubicBezTo>
                    <a:lnTo>
                      <a:pt x="59845" y="916147"/>
                    </a:lnTo>
                    <a:cubicBezTo>
                      <a:pt x="43973" y="916147"/>
                      <a:pt x="28751" y="909842"/>
                      <a:pt x="17528" y="898619"/>
                    </a:cubicBezTo>
                    <a:cubicBezTo>
                      <a:pt x="6305" y="887396"/>
                      <a:pt x="0" y="872174"/>
                      <a:pt x="0" y="856302"/>
                    </a:cubicBezTo>
                    <a:lnTo>
                      <a:pt x="0" y="59845"/>
                    </a:lnTo>
                    <a:cubicBezTo>
                      <a:pt x="0" y="43973"/>
                      <a:pt x="6305" y="28751"/>
                      <a:pt x="17528" y="17528"/>
                    </a:cubicBezTo>
                    <a:cubicBezTo>
                      <a:pt x="28751" y="6305"/>
                      <a:pt x="43973" y="0"/>
                      <a:pt x="598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95250"/>
                <a:ext cx="1737648" cy="10113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07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653966" y="677075"/>
              <a:ext cx="7488913" cy="3093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28"/>
                </a:lnSpc>
                <a:spcBef>
                  <a:spcPct val="0"/>
                </a:spcBef>
              </a:pPr>
              <a:r>
                <a:rPr lang="en-US" sz="2893">
                  <a:solidFill>
                    <a:srgbClr val="000000"/>
                  </a:solidFill>
                  <a:latin typeface="Agrandir"/>
                  <a:ea typeface="Agrandir"/>
                  <a:cs typeface="Agrandir"/>
                  <a:sym typeface="Agrandir"/>
                </a:rPr>
                <a:t>Dependiendo su posición, el interruptor diferencial solo se activa debido a la </a:t>
              </a:r>
              <a:r>
                <a:rPr lang="en-US" sz="2893">
                  <a:solidFill>
                    <a:srgbClr val="000000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corriente de fuga</a:t>
              </a:r>
              <a:r>
                <a:rPr lang="en-US" sz="2893">
                  <a:solidFill>
                    <a:srgbClr val="000000"/>
                  </a:solidFill>
                  <a:latin typeface="Agrandir"/>
                  <a:ea typeface="Agrandir"/>
                  <a:cs typeface="Agrandir"/>
                  <a:sym typeface="Agrandir"/>
                </a:rPr>
                <a:t> que atraviesa a la persona</a:t>
              </a: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54061">
            <a:off x="15683387" y="7260855"/>
            <a:ext cx="703602" cy="1192545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028700" y="3717070"/>
            <a:ext cx="6597633" cy="1953971"/>
            <a:chOff x="0" y="0"/>
            <a:chExt cx="8796845" cy="2605295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8796845" cy="2605295"/>
              <a:chOff x="0" y="0"/>
              <a:chExt cx="1737648" cy="51462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737648" cy="514626"/>
              </a:xfrm>
              <a:custGeom>
                <a:avLst/>
                <a:gdLst/>
                <a:ahLst/>
                <a:cxnLst/>
                <a:rect l="l" t="t" r="r" b="b"/>
                <a:pathLst>
                  <a:path w="1737648" h="514626">
                    <a:moveTo>
                      <a:pt x="59845" y="0"/>
                    </a:moveTo>
                    <a:lnTo>
                      <a:pt x="1677803" y="0"/>
                    </a:lnTo>
                    <a:cubicBezTo>
                      <a:pt x="1693675" y="0"/>
                      <a:pt x="1708897" y="6305"/>
                      <a:pt x="1720120" y="17528"/>
                    </a:cubicBezTo>
                    <a:cubicBezTo>
                      <a:pt x="1731343" y="28751"/>
                      <a:pt x="1737648" y="43973"/>
                      <a:pt x="1737648" y="59845"/>
                    </a:cubicBezTo>
                    <a:lnTo>
                      <a:pt x="1737648" y="454781"/>
                    </a:lnTo>
                    <a:cubicBezTo>
                      <a:pt x="1737648" y="487832"/>
                      <a:pt x="1710855" y="514626"/>
                      <a:pt x="1677803" y="514626"/>
                    </a:cubicBezTo>
                    <a:lnTo>
                      <a:pt x="59845" y="514626"/>
                    </a:lnTo>
                    <a:cubicBezTo>
                      <a:pt x="43973" y="514626"/>
                      <a:pt x="28751" y="508321"/>
                      <a:pt x="17528" y="497098"/>
                    </a:cubicBezTo>
                    <a:cubicBezTo>
                      <a:pt x="6305" y="485875"/>
                      <a:pt x="0" y="470653"/>
                      <a:pt x="0" y="454781"/>
                    </a:cubicBezTo>
                    <a:lnTo>
                      <a:pt x="0" y="59845"/>
                    </a:lnTo>
                    <a:cubicBezTo>
                      <a:pt x="0" y="43973"/>
                      <a:pt x="6305" y="28751"/>
                      <a:pt x="17528" y="17528"/>
                    </a:cubicBezTo>
                    <a:cubicBezTo>
                      <a:pt x="28751" y="6305"/>
                      <a:pt x="43973" y="0"/>
                      <a:pt x="598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95250"/>
                <a:ext cx="1737648" cy="6098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07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653966" y="435425"/>
              <a:ext cx="7488913" cy="1543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28"/>
                </a:lnSpc>
                <a:spcBef>
                  <a:spcPct val="0"/>
                </a:spcBef>
              </a:pPr>
              <a:r>
                <a:rPr lang="en-US" sz="2893">
                  <a:solidFill>
                    <a:srgbClr val="000000"/>
                  </a:solidFill>
                  <a:latin typeface="Agrandir"/>
                  <a:ea typeface="Agrandir"/>
                  <a:cs typeface="Agrandir"/>
                  <a:sym typeface="Agrandir"/>
                </a:rPr>
                <a:t>El interruptor termomagnético siempre se activa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974626"/>
            <a:ext cx="6597633" cy="2917252"/>
            <a:chOff x="0" y="0"/>
            <a:chExt cx="8796845" cy="388966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796845" cy="3889669"/>
              <a:chOff x="0" y="0"/>
              <a:chExt cx="1737648" cy="7683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37648" cy="768330"/>
              </a:xfrm>
              <a:custGeom>
                <a:avLst/>
                <a:gdLst/>
                <a:ahLst/>
                <a:cxnLst/>
                <a:rect l="l" t="t" r="r" b="b"/>
                <a:pathLst>
                  <a:path w="1737648" h="768330">
                    <a:moveTo>
                      <a:pt x="59845" y="0"/>
                    </a:moveTo>
                    <a:lnTo>
                      <a:pt x="1677803" y="0"/>
                    </a:lnTo>
                    <a:cubicBezTo>
                      <a:pt x="1693675" y="0"/>
                      <a:pt x="1708897" y="6305"/>
                      <a:pt x="1720120" y="17528"/>
                    </a:cubicBezTo>
                    <a:cubicBezTo>
                      <a:pt x="1731343" y="28751"/>
                      <a:pt x="1737648" y="43973"/>
                      <a:pt x="1737648" y="59845"/>
                    </a:cubicBezTo>
                    <a:lnTo>
                      <a:pt x="1737648" y="708484"/>
                    </a:lnTo>
                    <a:cubicBezTo>
                      <a:pt x="1737648" y="741536"/>
                      <a:pt x="1710855" y="768330"/>
                      <a:pt x="1677803" y="768330"/>
                    </a:cubicBezTo>
                    <a:lnTo>
                      <a:pt x="59845" y="768330"/>
                    </a:lnTo>
                    <a:cubicBezTo>
                      <a:pt x="43973" y="768330"/>
                      <a:pt x="28751" y="762024"/>
                      <a:pt x="17528" y="750801"/>
                    </a:cubicBezTo>
                    <a:cubicBezTo>
                      <a:pt x="6305" y="739578"/>
                      <a:pt x="0" y="724356"/>
                      <a:pt x="0" y="708484"/>
                    </a:cubicBezTo>
                    <a:lnTo>
                      <a:pt x="0" y="59845"/>
                    </a:lnTo>
                    <a:cubicBezTo>
                      <a:pt x="0" y="43973"/>
                      <a:pt x="6305" y="28751"/>
                      <a:pt x="17528" y="17528"/>
                    </a:cubicBezTo>
                    <a:cubicBezTo>
                      <a:pt x="28751" y="6305"/>
                      <a:pt x="43973" y="0"/>
                      <a:pt x="598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1737648" cy="8635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07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670300" y="488873"/>
              <a:ext cx="7456244" cy="2778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50"/>
                </a:lnSpc>
              </a:pPr>
              <a:r>
                <a:rPr lang="en-US" sz="2893">
                  <a:solidFill>
                    <a:srgbClr val="000000"/>
                  </a:solidFill>
                  <a:latin typeface="Agrandir"/>
                  <a:ea typeface="Agrandir"/>
                  <a:cs typeface="Agrandir"/>
                  <a:sym typeface="Agrandir"/>
                </a:rPr>
                <a:t>Si ocurre la falla entre una fase y masa, el interruptor diferencial se activa automáticamente.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8219784" y="1268006"/>
            <a:ext cx="10068216" cy="8326255"/>
          </a:xfrm>
          <a:custGeom>
            <a:avLst/>
            <a:gdLst/>
            <a:ahLst/>
            <a:cxnLst/>
            <a:rect l="l" t="t" r="r" b="b"/>
            <a:pathLst>
              <a:path w="10068216" h="8326255">
                <a:moveTo>
                  <a:pt x="0" y="0"/>
                </a:moveTo>
                <a:lnTo>
                  <a:pt x="10068216" y="0"/>
                </a:lnTo>
                <a:lnTo>
                  <a:pt x="10068216" y="8326254"/>
                </a:lnTo>
                <a:lnTo>
                  <a:pt x="0" y="8326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1257300"/>
            <a:ext cx="7505379" cy="1816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54"/>
              </a:lnSpc>
            </a:pPr>
            <a:r>
              <a:rPr lang="en-US" sz="13321">
                <a:solidFill>
                  <a:srgbClr val="E3A72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TIPO TN-S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760819"/>
            <a:ext cx="7635757" cy="507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44"/>
              </a:lnSpc>
              <a:spcBef>
                <a:spcPct val="0"/>
              </a:spcBef>
            </a:pPr>
            <a:r>
              <a:rPr lang="en-US" sz="2532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Lazo de falla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0833003" y="2290749"/>
            <a:ext cx="5371317" cy="0"/>
          </a:xfrm>
          <a:prstGeom prst="line">
            <a:avLst/>
          </a:prstGeom>
          <a:ln w="1524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0833003" y="4470885"/>
            <a:ext cx="2930441" cy="0"/>
          </a:xfrm>
          <a:prstGeom prst="line">
            <a:avLst/>
          </a:prstGeom>
          <a:ln w="1524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flipV="1">
            <a:off x="13744394" y="8279803"/>
            <a:ext cx="2459925" cy="0"/>
          </a:xfrm>
          <a:prstGeom prst="line">
            <a:avLst/>
          </a:prstGeom>
          <a:ln w="1524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V="1">
            <a:off x="13763444" y="4470885"/>
            <a:ext cx="0" cy="3808919"/>
          </a:xfrm>
          <a:prstGeom prst="line">
            <a:avLst/>
          </a:prstGeom>
          <a:ln w="1524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flipH="1" flipV="1">
            <a:off x="16204319" y="2290749"/>
            <a:ext cx="38100" cy="5960479"/>
          </a:xfrm>
          <a:prstGeom prst="line">
            <a:avLst/>
          </a:prstGeom>
          <a:ln w="1524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flipH="1" flipV="1">
            <a:off x="10419863" y="3609785"/>
            <a:ext cx="487435" cy="904915"/>
          </a:xfrm>
          <a:prstGeom prst="line">
            <a:avLst/>
          </a:prstGeom>
          <a:ln w="1524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H="1">
            <a:off x="10449034" y="2290749"/>
            <a:ext cx="458264" cy="1404071"/>
          </a:xfrm>
          <a:prstGeom prst="line">
            <a:avLst/>
          </a:prstGeom>
          <a:ln w="1524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54061">
            <a:off x="15690797" y="7171451"/>
            <a:ext cx="703602" cy="1192545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28700" y="3717070"/>
            <a:ext cx="6597633" cy="1953971"/>
            <a:chOff x="0" y="0"/>
            <a:chExt cx="8796845" cy="2605295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8796845" cy="2605295"/>
              <a:chOff x="0" y="0"/>
              <a:chExt cx="1737648" cy="51462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7648" cy="514626"/>
              </a:xfrm>
              <a:custGeom>
                <a:avLst/>
                <a:gdLst/>
                <a:ahLst/>
                <a:cxnLst/>
                <a:rect l="l" t="t" r="r" b="b"/>
                <a:pathLst>
                  <a:path w="1737648" h="514626">
                    <a:moveTo>
                      <a:pt x="59845" y="0"/>
                    </a:moveTo>
                    <a:lnTo>
                      <a:pt x="1677803" y="0"/>
                    </a:lnTo>
                    <a:cubicBezTo>
                      <a:pt x="1693675" y="0"/>
                      <a:pt x="1708897" y="6305"/>
                      <a:pt x="1720120" y="17528"/>
                    </a:cubicBezTo>
                    <a:cubicBezTo>
                      <a:pt x="1731343" y="28751"/>
                      <a:pt x="1737648" y="43973"/>
                      <a:pt x="1737648" y="59845"/>
                    </a:cubicBezTo>
                    <a:lnTo>
                      <a:pt x="1737648" y="454781"/>
                    </a:lnTo>
                    <a:cubicBezTo>
                      <a:pt x="1737648" y="487832"/>
                      <a:pt x="1710855" y="514626"/>
                      <a:pt x="1677803" y="514626"/>
                    </a:cubicBezTo>
                    <a:lnTo>
                      <a:pt x="59845" y="514626"/>
                    </a:lnTo>
                    <a:cubicBezTo>
                      <a:pt x="43973" y="514626"/>
                      <a:pt x="28751" y="508321"/>
                      <a:pt x="17528" y="497098"/>
                    </a:cubicBezTo>
                    <a:cubicBezTo>
                      <a:pt x="6305" y="485875"/>
                      <a:pt x="0" y="470653"/>
                      <a:pt x="0" y="454781"/>
                    </a:cubicBezTo>
                    <a:lnTo>
                      <a:pt x="0" y="59845"/>
                    </a:lnTo>
                    <a:cubicBezTo>
                      <a:pt x="0" y="43973"/>
                      <a:pt x="6305" y="28751"/>
                      <a:pt x="17528" y="17528"/>
                    </a:cubicBezTo>
                    <a:cubicBezTo>
                      <a:pt x="28751" y="6305"/>
                      <a:pt x="43973" y="0"/>
                      <a:pt x="598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95250"/>
                <a:ext cx="1737648" cy="6098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07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653966" y="435425"/>
              <a:ext cx="7488913" cy="1543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28"/>
                </a:lnSpc>
                <a:spcBef>
                  <a:spcPct val="0"/>
                </a:spcBef>
              </a:pPr>
              <a:r>
                <a:rPr lang="en-US" sz="2893">
                  <a:solidFill>
                    <a:srgbClr val="000000"/>
                  </a:solidFill>
                  <a:latin typeface="Agrandir"/>
                  <a:ea typeface="Agrandir"/>
                  <a:cs typeface="Agrandir"/>
                  <a:sym typeface="Agrandir"/>
                </a:rPr>
                <a:t>El interruptor termomagnético siempre se activa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32287" y="1638300"/>
            <a:ext cx="2023423" cy="1879254"/>
          </a:xfrm>
          <a:custGeom>
            <a:avLst/>
            <a:gdLst/>
            <a:ahLst/>
            <a:cxnLst/>
            <a:rect l="l" t="t" r="r" b="b"/>
            <a:pathLst>
              <a:path w="2023423" h="1879254">
                <a:moveTo>
                  <a:pt x="0" y="0"/>
                </a:moveTo>
                <a:lnTo>
                  <a:pt x="2023422" y="0"/>
                </a:lnTo>
                <a:lnTo>
                  <a:pt x="2023422" y="1879254"/>
                </a:lnTo>
                <a:lnTo>
                  <a:pt x="0" y="18792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35487" y="3619500"/>
            <a:ext cx="13217025" cy="3691666"/>
            <a:chOff x="0" y="0"/>
            <a:chExt cx="17622700" cy="4922222"/>
          </a:xfrm>
        </p:grpSpPr>
        <p:sp>
          <p:nvSpPr>
            <p:cNvPr id="4" name="TextBox 4"/>
            <p:cNvSpPr txBox="1"/>
            <p:nvPr/>
          </p:nvSpPr>
          <p:spPr>
            <a:xfrm>
              <a:off x="0" y="2873713"/>
              <a:ext cx="17622700" cy="2048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80"/>
                </a:lnSpc>
              </a:pPr>
              <a:r>
                <a:rPr lang="en-US" sz="9200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por su atención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00050"/>
              <a:ext cx="17622700" cy="3583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157"/>
                </a:lnSpc>
              </a:pPr>
              <a:r>
                <a:rPr lang="en-US" sz="19548" dirty="0">
                  <a:solidFill>
                    <a:srgbClr val="E3A72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GRACIAS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390900"/>
            <a:ext cx="6064279" cy="2235619"/>
            <a:chOff x="0" y="-638264"/>
            <a:chExt cx="8085705" cy="2980825"/>
          </a:xfrm>
        </p:grpSpPr>
        <p:sp>
          <p:nvSpPr>
            <p:cNvPr id="3" name="TextBox 3"/>
            <p:cNvSpPr txBox="1"/>
            <p:nvPr/>
          </p:nvSpPr>
          <p:spPr>
            <a:xfrm>
              <a:off x="2868043" y="-419100"/>
              <a:ext cx="5217662" cy="1559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189"/>
                </a:lnSpc>
              </a:pPr>
              <a:r>
                <a:rPr lang="en-US" sz="5622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DEFINICIÓN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0" y="0"/>
              <a:ext cx="2342561" cy="2342561"/>
              <a:chOff x="0" y="0"/>
              <a:chExt cx="376787" cy="37678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76787" cy="376787"/>
              </a:xfrm>
              <a:custGeom>
                <a:avLst/>
                <a:gdLst/>
                <a:ahLst/>
                <a:cxnLst/>
                <a:rect l="l" t="t" r="r" b="b"/>
                <a:pathLst>
                  <a:path w="376787" h="376787">
                    <a:moveTo>
                      <a:pt x="0" y="0"/>
                    </a:moveTo>
                    <a:lnTo>
                      <a:pt x="376787" y="0"/>
                    </a:lnTo>
                    <a:lnTo>
                      <a:pt x="376787" y="376787"/>
                    </a:lnTo>
                    <a:lnTo>
                      <a:pt x="0" y="37678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E3A72F"/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95250"/>
                <a:ext cx="376787" cy="472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07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75527" y="-638264"/>
              <a:ext cx="2191509" cy="2554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75"/>
                </a:lnSpc>
              </a:pPr>
              <a:r>
                <a:rPr lang="en-US" sz="9183" dirty="0">
                  <a:solidFill>
                    <a:srgbClr val="E3A72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01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868043" y="1237701"/>
              <a:ext cx="5124484" cy="1104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1"/>
                </a:lnSpc>
              </a:pPr>
              <a:r>
                <a:rPr lang="en-US" sz="2251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Principio de funcionamiento y tipos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6427708"/>
            <a:ext cx="9977526" cy="2235877"/>
            <a:chOff x="0" y="-634602"/>
            <a:chExt cx="13303368" cy="2981170"/>
          </a:xfrm>
        </p:grpSpPr>
        <p:sp>
          <p:nvSpPr>
            <p:cNvPr id="10" name="TextBox 10"/>
            <p:cNvSpPr txBox="1"/>
            <p:nvPr/>
          </p:nvSpPr>
          <p:spPr>
            <a:xfrm>
              <a:off x="2868043" y="-419100"/>
              <a:ext cx="10435325" cy="1559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189"/>
                </a:lnSpc>
              </a:pPr>
              <a:r>
                <a:rPr lang="en-US" sz="5622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NORMATIVA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0" y="0"/>
              <a:ext cx="2342561" cy="2342561"/>
              <a:chOff x="0" y="0"/>
              <a:chExt cx="376787" cy="37678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76787" cy="376787"/>
              </a:xfrm>
              <a:custGeom>
                <a:avLst/>
                <a:gdLst/>
                <a:ahLst/>
                <a:cxnLst/>
                <a:rect l="l" t="t" r="r" b="b"/>
                <a:pathLst>
                  <a:path w="376787" h="376787">
                    <a:moveTo>
                      <a:pt x="0" y="0"/>
                    </a:moveTo>
                    <a:lnTo>
                      <a:pt x="376787" y="0"/>
                    </a:lnTo>
                    <a:lnTo>
                      <a:pt x="376787" y="376787"/>
                    </a:lnTo>
                    <a:lnTo>
                      <a:pt x="0" y="37678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E3A72F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0"/>
                <a:ext cx="376787" cy="472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07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27" y="-634602"/>
              <a:ext cx="2191509" cy="2554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75"/>
                </a:lnSpc>
              </a:pPr>
              <a:r>
                <a:rPr lang="en-US" sz="9183" dirty="0">
                  <a:solidFill>
                    <a:srgbClr val="E3A72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02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868043" y="1241708"/>
              <a:ext cx="5124484" cy="1104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1"/>
                </a:lnSpc>
              </a:pPr>
              <a:r>
                <a:rPr lang="en-US" sz="2251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Reglamentos nacionales e internacionales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358648" y="3390900"/>
            <a:ext cx="7632532" cy="2235619"/>
            <a:chOff x="0" y="-638264"/>
            <a:chExt cx="10176710" cy="2980825"/>
          </a:xfrm>
        </p:grpSpPr>
        <p:sp>
          <p:nvSpPr>
            <p:cNvPr id="17" name="TextBox 17"/>
            <p:cNvSpPr txBox="1"/>
            <p:nvPr/>
          </p:nvSpPr>
          <p:spPr>
            <a:xfrm>
              <a:off x="2868043" y="-419100"/>
              <a:ext cx="7308667" cy="1559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189"/>
                </a:lnSpc>
              </a:pPr>
              <a:r>
                <a:rPr lang="en-US" sz="5622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PROTECCIONES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0" y="0"/>
              <a:ext cx="2342561" cy="2342561"/>
              <a:chOff x="0" y="0"/>
              <a:chExt cx="376787" cy="37678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76787" cy="376787"/>
              </a:xfrm>
              <a:custGeom>
                <a:avLst/>
                <a:gdLst/>
                <a:ahLst/>
                <a:cxnLst/>
                <a:rect l="l" t="t" r="r" b="b"/>
                <a:pathLst>
                  <a:path w="376787" h="376787">
                    <a:moveTo>
                      <a:pt x="0" y="0"/>
                    </a:moveTo>
                    <a:lnTo>
                      <a:pt x="376787" y="0"/>
                    </a:lnTo>
                    <a:lnTo>
                      <a:pt x="376787" y="376787"/>
                    </a:lnTo>
                    <a:lnTo>
                      <a:pt x="0" y="37678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E3A72F"/>
                </a:solidFill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95250"/>
                <a:ext cx="376787" cy="472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07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75525" y="-638264"/>
              <a:ext cx="2191509" cy="2554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75"/>
                </a:lnSpc>
              </a:pPr>
              <a:r>
                <a:rPr lang="en-US" sz="9183" dirty="0">
                  <a:solidFill>
                    <a:srgbClr val="E3A72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03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868043" y="1237701"/>
              <a:ext cx="6555078" cy="1104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1"/>
                </a:lnSpc>
              </a:pPr>
              <a:r>
                <a:rPr lang="en-US" sz="2251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Características importantes y dispositivos de protección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1257300"/>
            <a:ext cx="12700517" cy="17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54"/>
              </a:lnSpc>
            </a:pPr>
            <a:r>
              <a:rPr lang="en-US" sz="13321">
                <a:solidFill>
                  <a:srgbClr val="E3A72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CONTENIDOS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r="-1546" b="-45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5600700"/>
            <a:ext cx="1756921" cy="2165041"/>
            <a:chOff x="0" y="-544160"/>
            <a:chExt cx="2342561" cy="288672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342561" cy="2342561"/>
              <a:chOff x="0" y="0"/>
              <a:chExt cx="376787" cy="37678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76787" cy="376787"/>
              </a:xfrm>
              <a:custGeom>
                <a:avLst/>
                <a:gdLst/>
                <a:ahLst/>
                <a:cxnLst/>
                <a:rect l="l" t="t" r="r" b="b"/>
                <a:pathLst>
                  <a:path w="376787" h="376787">
                    <a:moveTo>
                      <a:pt x="0" y="0"/>
                    </a:moveTo>
                    <a:lnTo>
                      <a:pt x="376787" y="0"/>
                    </a:lnTo>
                    <a:lnTo>
                      <a:pt x="376787" y="376787"/>
                    </a:lnTo>
                    <a:lnTo>
                      <a:pt x="0" y="37678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95250"/>
                <a:ext cx="376787" cy="472037"/>
              </a:xfrm>
              <a:prstGeom prst="rect">
                <a:avLst/>
              </a:prstGeom>
            </p:spPr>
            <p:txBody>
              <a:bodyPr lIns="62387" tIns="62387" rIns="62387" bIns="62387" rtlCol="0" anchor="ctr"/>
              <a:lstStyle/>
              <a:p>
                <a:pPr algn="ctr">
                  <a:lnSpc>
                    <a:spcPts val="2907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75527" y="-544160"/>
              <a:ext cx="2191509" cy="2554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75"/>
                </a:lnSpc>
              </a:pPr>
              <a:r>
                <a:rPr lang="en-US" sz="9183" dirty="0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01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7994341"/>
            <a:ext cx="6878924" cy="17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54"/>
              </a:lnSpc>
            </a:pPr>
            <a:r>
              <a:rPr lang="en-US" sz="13321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DEFINICIÓN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57300"/>
            <a:ext cx="12700517" cy="17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54"/>
              </a:lnSpc>
            </a:pPr>
            <a:r>
              <a:rPr lang="en-US" sz="13321">
                <a:solidFill>
                  <a:srgbClr val="E3A72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NOMENCLATURA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79250" y="3491389"/>
            <a:ext cx="5916128" cy="893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30"/>
              </a:lnSpc>
            </a:pPr>
            <a:r>
              <a:rPr lang="en-US" sz="3099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Conexión del neutro del transformador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9C2F82B-5864-4896-9795-A3B3186EB93F}"/>
              </a:ext>
            </a:extLst>
          </p:cNvPr>
          <p:cNvSpPr/>
          <p:nvPr/>
        </p:nvSpPr>
        <p:spPr>
          <a:xfrm>
            <a:off x="3470904" y="7715082"/>
            <a:ext cx="4781015" cy="762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TextBox 4"/>
          <p:cNvSpPr txBox="1"/>
          <p:nvPr/>
        </p:nvSpPr>
        <p:spPr>
          <a:xfrm>
            <a:off x="4143451" y="4194008"/>
            <a:ext cx="3587726" cy="3902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0"/>
              </a:lnSpc>
              <a:spcBef>
                <a:spcPct val="0"/>
              </a:spcBef>
            </a:pPr>
            <a:r>
              <a:rPr lang="en-US" sz="20000" dirty="0">
                <a:solidFill>
                  <a:srgbClr val="E3A72F"/>
                </a:solidFill>
                <a:latin typeface="Heading Now 71-78 Bold"/>
                <a:ea typeface="Heading Now 71-78 Bold"/>
                <a:cs typeface="Heading Now 71-78 Bold"/>
                <a:sym typeface="Heading Now 71-78 Bold"/>
              </a:rPr>
              <a:t>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76305" y="7898312"/>
            <a:ext cx="3970212" cy="445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5"/>
              </a:lnSpc>
            </a:pPr>
            <a:r>
              <a:rPr lang="en-US" sz="3351" dirty="0" err="1"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Conectado</a:t>
            </a:r>
            <a:r>
              <a:rPr lang="en-US" sz="3351" dirty="0"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a tierra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92622" y="3491389"/>
            <a:ext cx="5916128" cy="893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30"/>
              </a:lnSpc>
            </a:pPr>
            <a:r>
              <a:rPr lang="en-US" sz="3099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Conexión de las masas de los receptores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56822" y="4194008"/>
            <a:ext cx="3587726" cy="3902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0"/>
              </a:lnSpc>
              <a:spcBef>
                <a:spcPct val="0"/>
              </a:spcBef>
            </a:pPr>
            <a:r>
              <a:rPr lang="en-US" sz="20000" dirty="0">
                <a:solidFill>
                  <a:srgbClr val="E3A72F"/>
                </a:solidFill>
                <a:latin typeface="Heading Now 71-78 Bold"/>
                <a:ea typeface="Heading Now 71-78 Bold"/>
                <a:cs typeface="Heading Now 71-78 Bold"/>
                <a:sym typeface="Heading Now 71-78 Bold"/>
              </a:rPr>
              <a:t>N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97AD976-B4B5-4A98-AF69-ED594CA7FCCC}"/>
              </a:ext>
            </a:extLst>
          </p:cNvPr>
          <p:cNvSpPr/>
          <p:nvPr/>
        </p:nvSpPr>
        <p:spPr>
          <a:xfrm>
            <a:off x="10008374" y="7715082"/>
            <a:ext cx="4781015" cy="762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BFC87A44-7ABB-4C29-B4BE-51344CB20020}"/>
              </a:ext>
            </a:extLst>
          </p:cNvPr>
          <p:cNvSpPr txBox="1"/>
          <p:nvPr/>
        </p:nvSpPr>
        <p:spPr>
          <a:xfrm>
            <a:off x="10328668" y="7898312"/>
            <a:ext cx="4140425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85"/>
              </a:lnSpc>
            </a:pPr>
            <a:r>
              <a:rPr lang="en-US" sz="3351" dirty="0" err="1"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Conectada</a:t>
            </a:r>
            <a:r>
              <a:rPr lang="en-US" sz="3351" dirty="0"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al </a:t>
            </a:r>
            <a:r>
              <a:rPr lang="en-US" sz="3351" dirty="0" err="1"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neutro</a:t>
            </a:r>
            <a:endParaRPr lang="en-US" sz="3351" dirty="0"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51290" y="3055119"/>
            <a:ext cx="0" cy="7297736"/>
          </a:xfrm>
          <a:prstGeom prst="line">
            <a:avLst/>
          </a:prstGeom>
          <a:ln w="76200" cap="rnd">
            <a:solidFill>
              <a:srgbClr val="E3A72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-241904" y="6486525"/>
            <a:ext cx="5993194" cy="1923621"/>
            <a:chOff x="0" y="0"/>
            <a:chExt cx="1578454" cy="5066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78454" cy="506633"/>
            </a:xfrm>
            <a:custGeom>
              <a:avLst/>
              <a:gdLst/>
              <a:ahLst/>
              <a:cxnLst/>
              <a:rect l="l" t="t" r="r" b="b"/>
              <a:pathLst>
                <a:path w="1578454" h="506633">
                  <a:moveTo>
                    <a:pt x="0" y="0"/>
                  </a:moveTo>
                  <a:lnTo>
                    <a:pt x="1578454" y="0"/>
                  </a:lnTo>
                  <a:lnTo>
                    <a:pt x="1578454" y="506633"/>
                  </a:lnTo>
                  <a:lnTo>
                    <a:pt x="0" y="506633"/>
                  </a:lnTo>
                  <a:close/>
                </a:path>
              </a:pathLst>
            </a:custGeom>
            <a:solidFill>
              <a:srgbClr val="E3A72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14300"/>
              <a:ext cx="1578454" cy="620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1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3011" y="3591763"/>
            <a:ext cx="1938461" cy="920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30"/>
              </a:lnSpc>
            </a:pPr>
            <a:r>
              <a:rPr lang="en-US" sz="5378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TN-X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57300"/>
            <a:ext cx="9783012" cy="17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54"/>
              </a:lnSpc>
            </a:pPr>
            <a:r>
              <a:rPr lang="en-US" sz="13321">
                <a:solidFill>
                  <a:srgbClr val="E3A72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SUBCLASIFICACIÓN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3011" y="4496748"/>
            <a:ext cx="3843363" cy="85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1"/>
              </a:lnSpc>
            </a:pPr>
            <a:r>
              <a:rPr lang="en-US" sz="225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Dependiente de la conexión de neutro y tierra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3011" y="8611548"/>
            <a:ext cx="3843363" cy="85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1"/>
              </a:lnSpc>
            </a:pPr>
            <a:r>
              <a:rPr lang="en-US" sz="225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Conductores del neutro y tierra coinciden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364155" y="3603554"/>
            <a:ext cx="9214655" cy="5654746"/>
            <a:chOff x="0" y="-92625"/>
            <a:chExt cx="12286207" cy="7539660"/>
          </a:xfrm>
        </p:grpSpPr>
        <p:sp>
          <p:nvSpPr>
            <p:cNvPr id="12" name="AutoShape 12"/>
            <p:cNvSpPr/>
            <p:nvPr/>
          </p:nvSpPr>
          <p:spPr>
            <a:xfrm flipH="1" flipV="1">
              <a:off x="3813593" y="2821562"/>
              <a:ext cx="8472613" cy="0"/>
            </a:xfrm>
            <a:prstGeom prst="line">
              <a:avLst/>
            </a:prstGeom>
            <a:ln w="154444" cap="rnd">
              <a:solidFill>
                <a:srgbClr val="38B6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 flipH="1" flipV="1">
              <a:off x="4552344" y="1306358"/>
              <a:ext cx="7733863" cy="0"/>
            </a:xfrm>
            <a:prstGeom prst="line">
              <a:avLst/>
            </a:prstGeom>
            <a:ln w="154444" cap="rnd">
              <a:solidFill>
                <a:srgbClr val="DD4F3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4" name="Group 14"/>
            <p:cNvGrpSpPr/>
            <p:nvPr/>
          </p:nvGrpSpPr>
          <p:grpSpPr>
            <a:xfrm>
              <a:off x="6391900" y="4792992"/>
              <a:ext cx="4430717" cy="2654043"/>
              <a:chOff x="0" y="0"/>
              <a:chExt cx="588479" cy="35250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88479" cy="352505"/>
              </a:xfrm>
              <a:custGeom>
                <a:avLst/>
                <a:gdLst/>
                <a:ahLst/>
                <a:cxnLst/>
                <a:rect l="l" t="t" r="r" b="b"/>
                <a:pathLst>
                  <a:path w="588479" h="352505">
                    <a:moveTo>
                      <a:pt x="33999" y="0"/>
                    </a:moveTo>
                    <a:lnTo>
                      <a:pt x="554480" y="0"/>
                    </a:lnTo>
                    <a:cubicBezTo>
                      <a:pt x="563497" y="0"/>
                      <a:pt x="572145" y="3582"/>
                      <a:pt x="578521" y="9958"/>
                    </a:cubicBezTo>
                    <a:cubicBezTo>
                      <a:pt x="584897" y="16334"/>
                      <a:pt x="588479" y="24982"/>
                      <a:pt x="588479" y="33999"/>
                    </a:cubicBezTo>
                    <a:lnTo>
                      <a:pt x="588479" y="318506"/>
                    </a:lnTo>
                    <a:cubicBezTo>
                      <a:pt x="588479" y="327523"/>
                      <a:pt x="584897" y="336171"/>
                      <a:pt x="578521" y="342547"/>
                    </a:cubicBezTo>
                    <a:cubicBezTo>
                      <a:pt x="572145" y="348923"/>
                      <a:pt x="563497" y="352505"/>
                      <a:pt x="554480" y="352505"/>
                    </a:cubicBezTo>
                    <a:lnTo>
                      <a:pt x="33999" y="352505"/>
                    </a:lnTo>
                    <a:cubicBezTo>
                      <a:pt x="24982" y="352505"/>
                      <a:pt x="16334" y="348923"/>
                      <a:pt x="9958" y="342547"/>
                    </a:cubicBezTo>
                    <a:cubicBezTo>
                      <a:pt x="3582" y="336171"/>
                      <a:pt x="0" y="327523"/>
                      <a:pt x="0" y="318506"/>
                    </a:cubicBezTo>
                    <a:lnTo>
                      <a:pt x="0" y="33999"/>
                    </a:lnTo>
                    <a:cubicBezTo>
                      <a:pt x="0" y="24982"/>
                      <a:pt x="3582" y="16334"/>
                      <a:pt x="9958" y="9958"/>
                    </a:cubicBezTo>
                    <a:cubicBezTo>
                      <a:pt x="16334" y="3582"/>
                      <a:pt x="24982" y="0"/>
                      <a:pt x="3399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114300"/>
                <a:ext cx="588479" cy="4668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1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7495545" y="5008300"/>
              <a:ext cx="2223427" cy="2223427"/>
            </a:xfrm>
            <a:custGeom>
              <a:avLst/>
              <a:gdLst/>
              <a:ahLst/>
              <a:cxnLst/>
              <a:rect l="l" t="t" r="r" b="b"/>
              <a:pathLst>
                <a:path w="2223427" h="2223427">
                  <a:moveTo>
                    <a:pt x="0" y="0"/>
                  </a:moveTo>
                  <a:lnTo>
                    <a:pt x="2223427" y="0"/>
                  </a:lnTo>
                  <a:lnTo>
                    <a:pt x="2223427" y="2223427"/>
                  </a:lnTo>
                  <a:lnTo>
                    <a:pt x="0" y="22234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8" name="AutoShape 18"/>
            <p:cNvSpPr/>
            <p:nvPr/>
          </p:nvSpPr>
          <p:spPr>
            <a:xfrm flipV="1">
              <a:off x="9718972" y="1230807"/>
              <a:ext cx="0" cy="4889207"/>
            </a:xfrm>
            <a:prstGeom prst="line">
              <a:avLst/>
            </a:prstGeom>
            <a:ln w="154444" cap="rnd">
              <a:solidFill>
                <a:srgbClr val="DD4F3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flipV="1">
              <a:off x="7495545" y="2821562"/>
              <a:ext cx="0" cy="3298452"/>
            </a:xfrm>
            <a:prstGeom prst="line">
              <a:avLst/>
            </a:prstGeom>
            <a:ln w="154444" cap="rnd">
              <a:solidFill>
                <a:srgbClr val="38B6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 flipV="1">
              <a:off x="6424008" y="4127920"/>
              <a:ext cx="1" cy="838100"/>
            </a:xfrm>
            <a:prstGeom prst="line">
              <a:avLst/>
            </a:prstGeom>
            <a:ln w="92666" cap="rnd">
              <a:solidFill>
                <a:srgbClr val="FFDE5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 flipV="1">
              <a:off x="6391900" y="4105456"/>
              <a:ext cx="1103645" cy="0"/>
            </a:xfrm>
            <a:prstGeom prst="line">
              <a:avLst/>
            </a:prstGeom>
            <a:ln w="92666" cap="flat">
              <a:solidFill>
                <a:srgbClr val="FFDE5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flipV="1">
              <a:off x="3968038" y="2725529"/>
              <a:ext cx="0" cy="4028557"/>
            </a:xfrm>
            <a:prstGeom prst="line">
              <a:avLst/>
            </a:prstGeom>
            <a:ln w="12355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3417363" y="6723197"/>
              <a:ext cx="1101349" cy="0"/>
            </a:xfrm>
            <a:prstGeom prst="line">
              <a:avLst/>
            </a:prstGeom>
            <a:ln w="12355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>
              <a:off x="3586887" y="7017728"/>
              <a:ext cx="762301" cy="0"/>
            </a:xfrm>
            <a:prstGeom prst="line">
              <a:avLst/>
            </a:prstGeom>
            <a:ln w="12355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>
              <a:off x="3751982" y="7312258"/>
              <a:ext cx="432112" cy="0"/>
            </a:xfrm>
            <a:prstGeom prst="line">
              <a:avLst/>
            </a:prstGeom>
            <a:ln w="12355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6" name="Group 26"/>
            <p:cNvGrpSpPr/>
            <p:nvPr/>
          </p:nvGrpSpPr>
          <p:grpSpPr>
            <a:xfrm>
              <a:off x="0" y="0"/>
              <a:ext cx="3096673" cy="3096673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1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548337" y="0"/>
              <a:ext cx="3096673" cy="3096673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1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3233073" y="1412982"/>
              <a:ext cx="756075" cy="1516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573"/>
                </a:lnSpc>
              </a:pPr>
              <a:r>
                <a:rPr lang="en-US" sz="6123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</a:t>
              </a: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7283161" y="3923962"/>
              <a:ext cx="424767" cy="424767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1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11316491" y="1412982"/>
              <a:ext cx="756075" cy="1516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573"/>
                </a:lnSpc>
              </a:pPr>
              <a:r>
                <a:rPr lang="en-US" sz="6123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1316491" y="-92625"/>
              <a:ext cx="756075" cy="1516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573"/>
                </a:lnSpc>
              </a:pPr>
              <a:r>
                <a:rPr lang="en-US" sz="6123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F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5284569" y="1547161"/>
              <a:ext cx="1998592" cy="1382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898"/>
                </a:lnSpc>
              </a:pPr>
              <a:r>
                <a:rPr lang="en-US" sz="5642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CPN</a:t>
              </a:r>
            </a:p>
          </p:txBody>
        </p:sp>
        <p:sp>
          <p:nvSpPr>
            <p:cNvPr id="39" name="AutoShape 39"/>
            <p:cNvSpPr/>
            <p:nvPr/>
          </p:nvSpPr>
          <p:spPr>
            <a:xfrm flipH="1">
              <a:off x="8717760" y="813170"/>
              <a:ext cx="419615" cy="871562"/>
            </a:xfrm>
            <a:prstGeom prst="line">
              <a:avLst/>
            </a:prstGeom>
            <a:ln w="61778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8607258" y="146444"/>
              <a:ext cx="425477" cy="858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24"/>
                </a:lnSpc>
              </a:pPr>
              <a:r>
                <a:rPr lang="en-US" sz="3446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3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4885211" y="3740513"/>
              <a:ext cx="1538799" cy="1382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898"/>
                </a:lnSpc>
              </a:pPr>
              <a:r>
                <a:rPr lang="en-US" sz="5642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CP</a:t>
              </a:r>
            </a:p>
          </p:txBody>
        </p:sp>
      </p:grpSp>
      <p:sp>
        <p:nvSpPr>
          <p:cNvPr id="42" name="TextBox 7">
            <a:extLst>
              <a:ext uri="{FF2B5EF4-FFF2-40B4-BE49-F238E27FC236}">
                <a16:creationId xmlns:a16="http://schemas.microsoft.com/office/drawing/2014/main" id="{546A9E5A-186E-4485-A17E-4A4DDDD0B272}"/>
              </a:ext>
            </a:extLst>
          </p:cNvPr>
          <p:cNvSpPr txBox="1"/>
          <p:nvPr/>
        </p:nvSpPr>
        <p:spPr>
          <a:xfrm>
            <a:off x="528662" y="6628402"/>
            <a:ext cx="4876999" cy="1513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8800" dirty="0">
                <a:solidFill>
                  <a:srgbClr val="000000"/>
                </a:solidFill>
                <a:latin typeface="Heading Now 71-78 Bold"/>
                <a:ea typeface="Heading Now 71-78 Bold"/>
                <a:cs typeface="Heading Now 71-78 Bold"/>
                <a:sym typeface="Heading Now 71-78 Bold"/>
              </a:rPr>
              <a:t>TN-C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51290" y="3055119"/>
            <a:ext cx="0" cy="7297736"/>
          </a:xfrm>
          <a:prstGeom prst="line">
            <a:avLst/>
          </a:prstGeom>
          <a:ln w="76200" cap="rnd">
            <a:solidFill>
              <a:srgbClr val="E3A72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28700" y="1257300"/>
            <a:ext cx="9783012" cy="17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54"/>
              </a:lnSpc>
            </a:pPr>
            <a:r>
              <a:rPr lang="en-US" sz="13321">
                <a:solidFill>
                  <a:srgbClr val="E3A72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SUBCLASIFICACIÓN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41904" y="6486525"/>
            <a:ext cx="5993194" cy="1923621"/>
            <a:chOff x="0" y="0"/>
            <a:chExt cx="1578454" cy="5066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78454" cy="506633"/>
            </a:xfrm>
            <a:custGeom>
              <a:avLst/>
              <a:gdLst/>
              <a:ahLst/>
              <a:cxnLst/>
              <a:rect l="l" t="t" r="r" b="b"/>
              <a:pathLst>
                <a:path w="1578454" h="506633">
                  <a:moveTo>
                    <a:pt x="0" y="0"/>
                  </a:moveTo>
                  <a:lnTo>
                    <a:pt x="1578454" y="0"/>
                  </a:lnTo>
                  <a:lnTo>
                    <a:pt x="1578454" y="506633"/>
                  </a:lnTo>
                  <a:lnTo>
                    <a:pt x="0" y="506633"/>
                  </a:lnTo>
                  <a:close/>
                </a:path>
              </a:pathLst>
            </a:custGeom>
            <a:solidFill>
              <a:srgbClr val="E3A72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14300"/>
              <a:ext cx="1578454" cy="620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1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33011" y="3591763"/>
            <a:ext cx="1938461" cy="920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30"/>
              </a:lnSpc>
            </a:pPr>
            <a:r>
              <a:rPr lang="en-US" sz="5378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TN-X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3011" y="4496748"/>
            <a:ext cx="3843363" cy="85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1"/>
              </a:lnSpc>
            </a:pPr>
            <a:r>
              <a:rPr lang="en-US" sz="225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Dependiente de la conexión de neutro y tierra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3011" y="8611548"/>
            <a:ext cx="3843363" cy="85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1"/>
              </a:lnSpc>
            </a:pPr>
            <a:r>
              <a:rPr lang="en-US" sz="225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Conductores del neutro y tierra están separados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364155" y="3603554"/>
            <a:ext cx="9641467" cy="5654746"/>
            <a:chOff x="0" y="-92625"/>
            <a:chExt cx="12855290" cy="7539660"/>
          </a:xfrm>
        </p:grpSpPr>
        <p:sp>
          <p:nvSpPr>
            <p:cNvPr id="12" name="AutoShape 12"/>
            <p:cNvSpPr/>
            <p:nvPr/>
          </p:nvSpPr>
          <p:spPr>
            <a:xfrm flipH="1" flipV="1">
              <a:off x="3813593" y="2821562"/>
              <a:ext cx="8472613" cy="0"/>
            </a:xfrm>
            <a:prstGeom prst="line">
              <a:avLst/>
            </a:prstGeom>
            <a:ln w="152400" cap="rnd">
              <a:solidFill>
                <a:srgbClr val="38B6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 flipH="1" flipV="1">
              <a:off x="4552344" y="1306358"/>
              <a:ext cx="7733863" cy="0"/>
            </a:xfrm>
            <a:prstGeom prst="line">
              <a:avLst/>
            </a:prstGeom>
            <a:ln w="152400" cap="rnd">
              <a:solidFill>
                <a:srgbClr val="DD4F3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4" name="Group 14"/>
            <p:cNvGrpSpPr/>
            <p:nvPr/>
          </p:nvGrpSpPr>
          <p:grpSpPr>
            <a:xfrm>
              <a:off x="6391900" y="4792992"/>
              <a:ext cx="4430717" cy="2654043"/>
              <a:chOff x="0" y="0"/>
              <a:chExt cx="588479" cy="35250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88479" cy="352505"/>
              </a:xfrm>
              <a:custGeom>
                <a:avLst/>
                <a:gdLst/>
                <a:ahLst/>
                <a:cxnLst/>
                <a:rect l="l" t="t" r="r" b="b"/>
                <a:pathLst>
                  <a:path w="588479" h="352505">
                    <a:moveTo>
                      <a:pt x="27957" y="0"/>
                    </a:moveTo>
                    <a:lnTo>
                      <a:pt x="560522" y="0"/>
                    </a:lnTo>
                    <a:cubicBezTo>
                      <a:pt x="567936" y="0"/>
                      <a:pt x="575047" y="2945"/>
                      <a:pt x="580290" y="8188"/>
                    </a:cubicBezTo>
                    <a:cubicBezTo>
                      <a:pt x="585533" y="13431"/>
                      <a:pt x="588479" y="20543"/>
                      <a:pt x="588479" y="27957"/>
                    </a:cubicBezTo>
                    <a:lnTo>
                      <a:pt x="588479" y="324547"/>
                    </a:lnTo>
                    <a:cubicBezTo>
                      <a:pt x="588479" y="339988"/>
                      <a:pt x="575962" y="352505"/>
                      <a:pt x="560522" y="352505"/>
                    </a:cubicBezTo>
                    <a:lnTo>
                      <a:pt x="27957" y="352505"/>
                    </a:lnTo>
                    <a:cubicBezTo>
                      <a:pt x="20543" y="352505"/>
                      <a:pt x="13431" y="349559"/>
                      <a:pt x="8188" y="344316"/>
                    </a:cubicBezTo>
                    <a:cubicBezTo>
                      <a:pt x="2945" y="339073"/>
                      <a:pt x="0" y="331962"/>
                      <a:pt x="0" y="324547"/>
                    </a:cubicBezTo>
                    <a:lnTo>
                      <a:pt x="0" y="27957"/>
                    </a:lnTo>
                    <a:cubicBezTo>
                      <a:pt x="0" y="20543"/>
                      <a:pt x="2945" y="13431"/>
                      <a:pt x="8188" y="8188"/>
                    </a:cubicBezTo>
                    <a:cubicBezTo>
                      <a:pt x="13431" y="2945"/>
                      <a:pt x="20543" y="0"/>
                      <a:pt x="2795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114300"/>
                <a:ext cx="588479" cy="466805"/>
              </a:xfrm>
              <a:prstGeom prst="rect">
                <a:avLst/>
              </a:prstGeom>
            </p:spPr>
            <p:txBody>
              <a:bodyPr lIns="61778" tIns="61778" rIns="61778" bIns="61778" rtlCol="0" anchor="ctr"/>
              <a:lstStyle/>
              <a:p>
                <a:pPr algn="ctr">
                  <a:lnSpc>
                    <a:spcPts val="3151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7495545" y="5008300"/>
              <a:ext cx="2223427" cy="2223427"/>
            </a:xfrm>
            <a:custGeom>
              <a:avLst/>
              <a:gdLst/>
              <a:ahLst/>
              <a:cxnLst/>
              <a:rect l="l" t="t" r="r" b="b"/>
              <a:pathLst>
                <a:path w="2223427" h="2223427">
                  <a:moveTo>
                    <a:pt x="0" y="0"/>
                  </a:moveTo>
                  <a:lnTo>
                    <a:pt x="2223427" y="0"/>
                  </a:lnTo>
                  <a:lnTo>
                    <a:pt x="2223427" y="2223427"/>
                  </a:lnTo>
                  <a:lnTo>
                    <a:pt x="0" y="22234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8" name="AutoShape 18"/>
            <p:cNvSpPr/>
            <p:nvPr/>
          </p:nvSpPr>
          <p:spPr>
            <a:xfrm flipV="1">
              <a:off x="9718972" y="1230807"/>
              <a:ext cx="0" cy="4889207"/>
            </a:xfrm>
            <a:prstGeom prst="line">
              <a:avLst/>
            </a:prstGeom>
            <a:ln w="152400" cap="rnd">
              <a:solidFill>
                <a:srgbClr val="DD4F3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flipV="1">
              <a:off x="7495545" y="2821562"/>
              <a:ext cx="0" cy="3298452"/>
            </a:xfrm>
            <a:prstGeom prst="line">
              <a:avLst/>
            </a:prstGeom>
            <a:ln w="152400" cap="rnd">
              <a:solidFill>
                <a:srgbClr val="38B6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 flipV="1">
              <a:off x="6387739" y="3404013"/>
              <a:ext cx="0" cy="1552429"/>
            </a:xfrm>
            <a:prstGeom prst="line">
              <a:avLst/>
            </a:prstGeom>
            <a:ln w="88900" cap="rnd">
              <a:solidFill>
                <a:srgbClr val="FFDE5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3417363" y="6723197"/>
              <a:ext cx="1101349" cy="0"/>
            </a:xfrm>
            <a:prstGeom prst="line">
              <a:avLst/>
            </a:prstGeom>
            <a:ln w="1270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3586887" y="7017728"/>
              <a:ext cx="762301" cy="0"/>
            </a:xfrm>
            <a:prstGeom prst="line">
              <a:avLst/>
            </a:prstGeom>
            <a:ln w="1270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3751982" y="7312258"/>
              <a:ext cx="432112" cy="0"/>
            </a:xfrm>
            <a:prstGeom prst="line">
              <a:avLst/>
            </a:prstGeom>
            <a:ln w="1270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4" name="Group 24"/>
            <p:cNvGrpSpPr/>
            <p:nvPr/>
          </p:nvGrpSpPr>
          <p:grpSpPr>
            <a:xfrm>
              <a:off x="0" y="0"/>
              <a:ext cx="3096673" cy="3096673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lIns="61778" tIns="61778" rIns="61778" bIns="61778" rtlCol="0" anchor="ctr"/>
              <a:lstStyle/>
              <a:p>
                <a:pPr algn="ctr">
                  <a:lnSpc>
                    <a:spcPts val="3151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548337" y="0"/>
              <a:ext cx="3096673" cy="3096673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lIns="61778" tIns="61778" rIns="61778" bIns="61778" rtlCol="0" anchor="ctr"/>
              <a:lstStyle/>
              <a:p>
                <a:pPr algn="ctr">
                  <a:lnSpc>
                    <a:spcPts val="3151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3233073" y="1412982"/>
              <a:ext cx="756075" cy="1516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573"/>
                </a:lnSpc>
              </a:pPr>
              <a:r>
                <a:rPr lang="en-US" sz="6123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1316491" y="1412982"/>
              <a:ext cx="756075" cy="1516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573"/>
                </a:lnSpc>
              </a:pPr>
              <a:r>
                <a:rPr lang="en-US" sz="6123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1316491" y="-92625"/>
              <a:ext cx="756075" cy="1516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573"/>
                </a:lnSpc>
              </a:pPr>
              <a:r>
                <a:rPr lang="en-US" sz="6123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F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1316491" y="3410856"/>
              <a:ext cx="1538799" cy="1382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898"/>
                </a:lnSpc>
              </a:pPr>
              <a:r>
                <a:rPr lang="en-US" sz="5642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CP</a:t>
              </a:r>
            </a:p>
          </p:txBody>
        </p:sp>
        <p:sp>
          <p:nvSpPr>
            <p:cNvPr id="34" name="AutoShape 34"/>
            <p:cNvSpPr/>
            <p:nvPr/>
          </p:nvSpPr>
          <p:spPr>
            <a:xfrm flipH="1">
              <a:off x="8717760" y="813170"/>
              <a:ext cx="419615" cy="871562"/>
            </a:xfrm>
            <a:prstGeom prst="line">
              <a:avLst/>
            </a:prstGeom>
            <a:ln w="635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8607258" y="146444"/>
              <a:ext cx="425477" cy="858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24"/>
                </a:lnSpc>
              </a:pPr>
              <a:r>
                <a:rPr lang="en-US" sz="3446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3</a:t>
              </a:r>
            </a:p>
          </p:txBody>
        </p:sp>
        <p:sp>
          <p:nvSpPr>
            <p:cNvPr id="36" name="AutoShape 36"/>
            <p:cNvSpPr/>
            <p:nvPr/>
          </p:nvSpPr>
          <p:spPr>
            <a:xfrm flipH="1">
              <a:off x="3968038" y="3407433"/>
              <a:ext cx="8318169" cy="0"/>
            </a:xfrm>
            <a:prstGeom prst="line">
              <a:avLst/>
            </a:prstGeom>
            <a:ln w="152400" cap="rnd">
              <a:solidFill>
                <a:srgbClr val="FFDE5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" name="AutoShape 37"/>
            <p:cNvSpPr/>
            <p:nvPr/>
          </p:nvSpPr>
          <p:spPr>
            <a:xfrm flipV="1">
              <a:off x="3968038" y="2725529"/>
              <a:ext cx="0" cy="4028557"/>
            </a:xfrm>
            <a:prstGeom prst="line">
              <a:avLst/>
            </a:prstGeom>
            <a:ln w="1270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38" name="TextBox 7">
            <a:extLst>
              <a:ext uri="{FF2B5EF4-FFF2-40B4-BE49-F238E27FC236}">
                <a16:creationId xmlns:a16="http://schemas.microsoft.com/office/drawing/2014/main" id="{3DAC2D0D-55AD-459D-B03A-EA074665A54F}"/>
              </a:ext>
            </a:extLst>
          </p:cNvPr>
          <p:cNvSpPr txBox="1"/>
          <p:nvPr/>
        </p:nvSpPr>
        <p:spPr>
          <a:xfrm>
            <a:off x="528662" y="6628402"/>
            <a:ext cx="4876999" cy="1513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8800" dirty="0">
                <a:solidFill>
                  <a:srgbClr val="000000"/>
                </a:solidFill>
                <a:latin typeface="Heading Now 71-78 Bold"/>
                <a:ea typeface="Heading Now 71-78 Bold"/>
                <a:cs typeface="Heading Now 71-78 Bold"/>
                <a:sym typeface="Heading Now 71-78 Bold"/>
              </a:rPr>
              <a:t>TN-S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51290" y="3055119"/>
            <a:ext cx="0" cy="7297736"/>
          </a:xfrm>
          <a:prstGeom prst="line">
            <a:avLst/>
          </a:prstGeom>
          <a:ln w="76200" cap="rnd">
            <a:solidFill>
              <a:srgbClr val="E3A72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28700" y="1257300"/>
            <a:ext cx="9783012" cy="17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54"/>
              </a:lnSpc>
            </a:pPr>
            <a:r>
              <a:rPr lang="en-US" sz="13321">
                <a:solidFill>
                  <a:srgbClr val="E3A72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SUBCLASIFICACIÓN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41904" y="6486525"/>
            <a:ext cx="5993194" cy="1923621"/>
            <a:chOff x="0" y="0"/>
            <a:chExt cx="1578454" cy="5066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78454" cy="506633"/>
            </a:xfrm>
            <a:custGeom>
              <a:avLst/>
              <a:gdLst/>
              <a:ahLst/>
              <a:cxnLst/>
              <a:rect l="l" t="t" r="r" b="b"/>
              <a:pathLst>
                <a:path w="1578454" h="506633">
                  <a:moveTo>
                    <a:pt x="0" y="0"/>
                  </a:moveTo>
                  <a:lnTo>
                    <a:pt x="1578454" y="0"/>
                  </a:lnTo>
                  <a:lnTo>
                    <a:pt x="1578454" y="506633"/>
                  </a:lnTo>
                  <a:lnTo>
                    <a:pt x="0" y="506633"/>
                  </a:lnTo>
                  <a:close/>
                </a:path>
              </a:pathLst>
            </a:custGeom>
            <a:solidFill>
              <a:srgbClr val="E3A72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14300"/>
              <a:ext cx="1578454" cy="620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1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28662" y="6628402"/>
            <a:ext cx="4876999" cy="1513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8800" dirty="0">
                <a:solidFill>
                  <a:srgbClr val="000000"/>
                </a:solidFill>
                <a:latin typeface="Heading Now 71-78 Bold"/>
                <a:ea typeface="Heading Now 71-78 Bold"/>
                <a:cs typeface="Heading Now 71-78 Bold"/>
                <a:sym typeface="Heading Now 71-78 Bold"/>
              </a:rPr>
              <a:t>TN-C-S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3011" y="3591763"/>
            <a:ext cx="1938461" cy="920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30"/>
              </a:lnSpc>
            </a:pPr>
            <a:r>
              <a:rPr lang="en-US" sz="5378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TN-X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3011" y="4496748"/>
            <a:ext cx="3843363" cy="85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1"/>
              </a:lnSpc>
            </a:pPr>
            <a:r>
              <a:rPr lang="en-US" sz="225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Dependiente de la conexión de neutro y tierra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3011" y="8611548"/>
            <a:ext cx="3843363" cy="125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1"/>
              </a:lnSpc>
            </a:pPr>
            <a:r>
              <a:rPr lang="en-US" sz="225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Utilización de un TN-C aguas arriba de TN-S. Al revés, está prohibido.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739124" y="4046120"/>
            <a:ext cx="11003092" cy="4880810"/>
            <a:chOff x="0" y="0"/>
            <a:chExt cx="14670790" cy="6507747"/>
          </a:xfrm>
        </p:grpSpPr>
        <p:sp>
          <p:nvSpPr>
            <p:cNvPr id="12" name="AutoShape 12"/>
            <p:cNvSpPr/>
            <p:nvPr/>
          </p:nvSpPr>
          <p:spPr>
            <a:xfrm flipH="1">
              <a:off x="2770232" y="2049611"/>
              <a:ext cx="10997981" cy="0"/>
            </a:xfrm>
            <a:prstGeom prst="line">
              <a:avLst/>
            </a:prstGeom>
            <a:ln w="114300" cap="rnd">
              <a:solidFill>
                <a:srgbClr val="38B6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 flipH="1">
              <a:off x="3306868" y="948952"/>
              <a:ext cx="10461345" cy="0"/>
            </a:xfrm>
            <a:prstGeom prst="line">
              <a:avLst/>
            </a:prstGeom>
            <a:ln w="114300" cap="rnd">
              <a:solidFill>
                <a:srgbClr val="DD4F3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4" name="Group 14"/>
            <p:cNvGrpSpPr/>
            <p:nvPr/>
          </p:nvGrpSpPr>
          <p:grpSpPr>
            <a:xfrm>
              <a:off x="4643140" y="3481677"/>
              <a:ext cx="3218517" cy="1927924"/>
              <a:chOff x="0" y="0"/>
              <a:chExt cx="588479" cy="35250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88479" cy="352505"/>
              </a:xfrm>
              <a:custGeom>
                <a:avLst/>
                <a:gdLst/>
                <a:ahLst/>
                <a:cxnLst/>
                <a:rect l="l" t="t" r="r" b="b"/>
                <a:pathLst>
                  <a:path w="588479" h="352505">
                    <a:moveTo>
                      <a:pt x="38487" y="0"/>
                    </a:moveTo>
                    <a:lnTo>
                      <a:pt x="549992" y="0"/>
                    </a:lnTo>
                    <a:cubicBezTo>
                      <a:pt x="560199" y="0"/>
                      <a:pt x="569989" y="4055"/>
                      <a:pt x="577206" y="11273"/>
                    </a:cubicBezTo>
                    <a:cubicBezTo>
                      <a:pt x="584424" y="18490"/>
                      <a:pt x="588479" y="28280"/>
                      <a:pt x="588479" y="38487"/>
                    </a:cubicBezTo>
                    <a:lnTo>
                      <a:pt x="588479" y="314018"/>
                    </a:lnTo>
                    <a:cubicBezTo>
                      <a:pt x="588479" y="324225"/>
                      <a:pt x="584424" y="334014"/>
                      <a:pt x="577206" y="341232"/>
                    </a:cubicBezTo>
                    <a:cubicBezTo>
                      <a:pt x="569989" y="348450"/>
                      <a:pt x="560199" y="352505"/>
                      <a:pt x="549992" y="352505"/>
                    </a:cubicBezTo>
                    <a:lnTo>
                      <a:pt x="38487" y="352505"/>
                    </a:lnTo>
                    <a:cubicBezTo>
                      <a:pt x="28280" y="352505"/>
                      <a:pt x="18490" y="348450"/>
                      <a:pt x="11273" y="341232"/>
                    </a:cubicBezTo>
                    <a:cubicBezTo>
                      <a:pt x="4055" y="334014"/>
                      <a:pt x="0" y="324225"/>
                      <a:pt x="0" y="314018"/>
                    </a:cubicBezTo>
                    <a:lnTo>
                      <a:pt x="0" y="38487"/>
                    </a:lnTo>
                    <a:cubicBezTo>
                      <a:pt x="0" y="28280"/>
                      <a:pt x="4055" y="18490"/>
                      <a:pt x="11273" y="11273"/>
                    </a:cubicBezTo>
                    <a:cubicBezTo>
                      <a:pt x="18490" y="4055"/>
                      <a:pt x="28280" y="0"/>
                      <a:pt x="3848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114300"/>
                <a:ext cx="588479" cy="466805"/>
              </a:xfrm>
              <a:prstGeom prst="rect">
                <a:avLst/>
              </a:prstGeom>
            </p:spPr>
            <p:txBody>
              <a:bodyPr lIns="44876" tIns="44876" rIns="44876" bIns="44876" rtlCol="0" anchor="ctr"/>
              <a:lstStyle/>
              <a:p>
                <a:pPr algn="ctr">
                  <a:lnSpc>
                    <a:spcPts val="3151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5444839" y="3638079"/>
              <a:ext cx="1615120" cy="1615120"/>
            </a:xfrm>
            <a:custGeom>
              <a:avLst/>
              <a:gdLst/>
              <a:ahLst/>
              <a:cxnLst/>
              <a:rect l="l" t="t" r="r" b="b"/>
              <a:pathLst>
                <a:path w="1615120" h="1615120">
                  <a:moveTo>
                    <a:pt x="0" y="0"/>
                  </a:moveTo>
                  <a:lnTo>
                    <a:pt x="1615119" y="0"/>
                  </a:lnTo>
                  <a:lnTo>
                    <a:pt x="1615119" y="1615120"/>
                  </a:lnTo>
                  <a:lnTo>
                    <a:pt x="0" y="1615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8" name="AutoShape 18"/>
            <p:cNvSpPr/>
            <p:nvPr/>
          </p:nvSpPr>
          <p:spPr>
            <a:xfrm flipV="1">
              <a:off x="7059958" y="894071"/>
              <a:ext cx="0" cy="3551569"/>
            </a:xfrm>
            <a:prstGeom prst="line">
              <a:avLst/>
            </a:prstGeom>
            <a:ln w="114300" cap="rnd">
              <a:solidFill>
                <a:srgbClr val="DD4F3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flipV="1">
              <a:off x="5444839" y="2049611"/>
              <a:ext cx="0" cy="2396028"/>
            </a:xfrm>
            <a:prstGeom prst="line">
              <a:avLst/>
            </a:prstGeom>
            <a:ln w="114300" cap="rnd">
              <a:solidFill>
                <a:srgbClr val="38B6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 flipH="1" flipV="1">
              <a:off x="4676797" y="2957791"/>
              <a:ext cx="0" cy="633397"/>
            </a:xfrm>
            <a:prstGeom prst="line">
              <a:avLst/>
            </a:prstGeom>
            <a:ln w="63500" cap="rnd">
              <a:solidFill>
                <a:srgbClr val="FFDE5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 flipV="1">
              <a:off x="4643140" y="2982245"/>
              <a:ext cx="801699" cy="0"/>
            </a:xfrm>
            <a:prstGeom prst="line">
              <a:avLst/>
            </a:prstGeom>
            <a:ln w="63500" cap="flat">
              <a:solidFill>
                <a:srgbClr val="FFDE5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flipV="1">
              <a:off x="2882422" y="1979851"/>
              <a:ext cx="0" cy="2926384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2482407" y="4883798"/>
              <a:ext cx="800031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>
              <a:off x="2605551" y="5097748"/>
              <a:ext cx="553743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>
              <a:off x="2725477" y="5311698"/>
              <a:ext cx="313891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6" name="Group 26"/>
            <p:cNvGrpSpPr/>
            <p:nvPr/>
          </p:nvGrpSpPr>
          <p:grpSpPr>
            <a:xfrm>
              <a:off x="0" y="0"/>
              <a:ext cx="2249455" cy="2249455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lIns="44876" tIns="44876" rIns="44876" bIns="44876" rtlCol="0" anchor="ctr"/>
              <a:lstStyle/>
              <a:p>
                <a:pPr algn="ctr">
                  <a:lnSpc>
                    <a:spcPts val="3151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124727" y="0"/>
              <a:ext cx="2249455" cy="2249455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lIns="44876" tIns="44876" rIns="44876" bIns="44876" rtlCol="0" anchor="ctr"/>
              <a:lstStyle/>
              <a:p>
                <a:pPr algn="ctr">
                  <a:lnSpc>
                    <a:spcPts val="3151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2348536" y="1031345"/>
              <a:ext cx="549221" cy="1096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27"/>
                </a:lnSpc>
              </a:pPr>
              <a:r>
                <a:rPr lang="en-US" sz="4448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</a:t>
              </a: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5290561" y="2850405"/>
              <a:ext cx="308555" cy="308555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lIns="44876" tIns="44876" rIns="44876" bIns="44876" rtlCol="0" anchor="ctr"/>
              <a:lstStyle/>
              <a:p>
                <a:pPr algn="ctr">
                  <a:lnSpc>
                    <a:spcPts val="3151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13218992" y="1031345"/>
              <a:ext cx="549221" cy="1096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27"/>
                </a:lnSpc>
              </a:pPr>
              <a:r>
                <a:rPr lang="en-US" sz="4448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N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3218992" y="-62343"/>
              <a:ext cx="549221" cy="1096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27"/>
                </a:lnSpc>
              </a:pPr>
              <a:r>
                <a:rPr lang="en-US" sz="4448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F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38764" y="1110663"/>
              <a:ext cx="1451797" cy="1017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37"/>
                </a:lnSpc>
              </a:pPr>
              <a:r>
                <a:rPr lang="en-US" sz="4098" dirty="0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CPN</a:t>
              </a:r>
            </a:p>
          </p:txBody>
        </p:sp>
        <p:sp>
          <p:nvSpPr>
            <p:cNvPr id="39" name="AutoShape 39"/>
            <p:cNvSpPr/>
            <p:nvPr/>
          </p:nvSpPr>
          <p:spPr>
            <a:xfrm flipH="1">
              <a:off x="6332668" y="590695"/>
              <a:ext cx="304813" cy="633111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6252398" y="107097"/>
              <a:ext cx="309071" cy="622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4"/>
                </a:lnSpc>
              </a:pPr>
              <a:r>
                <a:rPr lang="en-US" sz="2503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3</a:t>
              </a:r>
            </a:p>
          </p:txBody>
        </p:sp>
        <p:grpSp>
          <p:nvGrpSpPr>
            <p:cNvPr id="41" name="Group 41"/>
            <p:cNvGrpSpPr/>
            <p:nvPr/>
          </p:nvGrpSpPr>
          <p:grpSpPr>
            <a:xfrm>
              <a:off x="8950224" y="3481677"/>
              <a:ext cx="3218517" cy="1927924"/>
              <a:chOff x="0" y="0"/>
              <a:chExt cx="588479" cy="35250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88479" cy="352505"/>
              </a:xfrm>
              <a:custGeom>
                <a:avLst/>
                <a:gdLst/>
                <a:ahLst/>
                <a:cxnLst/>
                <a:rect l="l" t="t" r="r" b="b"/>
                <a:pathLst>
                  <a:path w="588479" h="352505">
                    <a:moveTo>
                      <a:pt x="38487" y="0"/>
                    </a:moveTo>
                    <a:lnTo>
                      <a:pt x="549992" y="0"/>
                    </a:lnTo>
                    <a:cubicBezTo>
                      <a:pt x="560199" y="0"/>
                      <a:pt x="569989" y="4055"/>
                      <a:pt x="577206" y="11273"/>
                    </a:cubicBezTo>
                    <a:cubicBezTo>
                      <a:pt x="584424" y="18490"/>
                      <a:pt x="588479" y="28280"/>
                      <a:pt x="588479" y="38487"/>
                    </a:cubicBezTo>
                    <a:lnTo>
                      <a:pt x="588479" y="314018"/>
                    </a:lnTo>
                    <a:cubicBezTo>
                      <a:pt x="588479" y="324225"/>
                      <a:pt x="584424" y="334014"/>
                      <a:pt x="577206" y="341232"/>
                    </a:cubicBezTo>
                    <a:cubicBezTo>
                      <a:pt x="569989" y="348450"/>
                      <a:pt x="560199" y="352505"/>
                      <a:pt x="549992" y="352505"/>
                    </a:cubicBezTo>
                    <a:lnTo>
                      <a:pt x="38487" y="352505"/>
                    </a:lnTo>
                    <a:cubicBezTo>
                      <a:pt x="28280" y="352505"/>
                      <a:pt x="18490" y="348450"/>
                      <a:pt x="11273" y="341232"/>
                    </a:cubicBezTo>
                    <a:cubicBezTo>
                      <a:pt x="4055" y="334014"/>
                      <a:pt x="0" y="324225"/>
                      <a:pt x="0" y="314018"/>
                    </a:cubicBezTo>
                    <a:lnTo>
                      <a:pt x="0" y="38487"/>
                    </a:lnTo>
                    <a:cubicBezTo>
                      <a:pt x="0" y="28280"/>
                      <a:pt x="4055" y="18490"/>
                      <a:pt x="11273" y="11273"/>
                    </a:cubicBezTo>
                    <a:cubicBezTo>
                      <a:pt x="18490" y="4055"/>
                      <a:pt x="28280" y="0"/>
                      <a:pt x="3848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114300"/>
                <a:ext cx="588479" cy="466805"/>
              </a:xfrm>
              <a:prstGeom prst="rect">
                <a:avLst/>
              </a:prstGeom>
            </p:spPr>
            <p:txBody>
              <a:bodyPr lIns="44876" tIns="44876" rIns="44876" bIns="44876" rtlCol="0" anchor="ctr"/>
              <a:lstStyle/>
              <a:p>
                <a:pPr algn="ctr">
                  <a:lnSpc>
                    <a:spcPts val="3151"/>
                  </a:lnSpc>
                </a:pPr>
                <a:endParaRPr/>
              </a:p>
            </p:txBody>
          </p:sp>
        </p:grpSp>
        <p:sp>
          <p:nvSpPr>
            <p:cNvPr id="44" name="Freeform 44"/>
            <p:cNvSpPr/>
            <p:nvPr/>
          </p:nvSpPr>
          <p:spPr>
            <a:xfrm>
              <a:off x="9751922" y="3638079"/>
              <a:ext cx="1615120" cy="1615120"/>
            </a:xfrm>
            <a:custGeom>
              <a:avLst/>
              <a:gdLst/>
              <a:ahLst/>
              <a:cxnLst/>
              <a:rect l="l" t="t" r="r" b="b"/>
              <a:pathLst>
                <a:path w="1615120" h="1615120">
                  <a:moveTo>
                    <a:pt x="0" y="0"/>
                  </a:moveTo>
                  <a:lnTo>
                    <a:pt x="1615120" y="0"/>
                  </a:lnTo>
                  <a:lnTo>
                    <a:pt x="1615120" y="1615120"/>
                  </a:lnTo>
                  <a:lnTo>
                    <a:pt x="0" y="1615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5" name="AutoShape 45"/>
            <p:cNvSpPr/>
            <p:nvPr/>
          </p:nvSpPr>
          <p:spPr>
            <a:xfrm flipV="1">
              <a:off x="11367042" y="894071"/>
              <a:ext cx="0" cy="3551569"/>
            </a:xfrm>
            <a:prstGeom prst="line">
              <a:avLst/>
            </a:prstGeom>
            <a:ln w="114300" cap="rnd">
              <a:solidFill>
                <a:srgbClr val="DD4F3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6" name="AutoShape 46"/>
            <p:cNvSpPr/>
            <p:nvPr/>
          </p:nvSpPr>
          <p:spPr>
            <a:xfrm flipV="1">
              <a:off x="9751922" y="2049611"/>
              <a:ext cx="0" cy="2396028"/>
            </a:xfrm>
            <a:prstGeom prst="line">
              <a:avLst/>
            </a:prstGeom>
            <a:ln w="114300" cap="rnd">
              <a:solidFill>
                <a:srgbClr val="38B6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7" name="AutoShape 47"/>
            <p:cNvSpPr/>
            <p:nvPr/>
          </p:nvSpPr>
          <p:spPr>
            <a:xfrm flipH="1" flipV="1">
              <a:off x="8983880" y="2957791"/>
              <a:ext cx="0" cy="633397"/>
            </a:xfrm>
            <a:prstGeom prst="line">
              <a:avLst/>
            </a:prstGeom>
            <a:ln w="63500" cap="rnd">
              <a:solidFill>
                <a:srgbClr val="FFDE5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8" name="AutoShape 48"/>
            <p:cNvSpPr/>
            <p:nvPr/>
          </p:nvSpPr>
          <p:spPr>
            <a:xfrm>
              <a:off x="8481922" y="2953883"/>
              <a:ext cx="5286291" cy="0"/>
            </a:xfrm>
            <a:prstGeom prst="line">
              <a:avLst/>
            </a:prstGeom>
            <a:ln w="101600" cap="flat">
              <a:solidFill>
                <a:srgbClr val="FFDE5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5375630" y="5490540"/>
              <a:ext cx="1753537" cy="1017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37"/>
                </a:lnSpc>
              </a:pPr>
              <a:r>
                <a:rPr lang="en-US" sz="4098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TN-C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9682714" y="5490540"/>
              <a:ext cx="1753537" cy="1017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37"/>
                </a:lnSpc>
              </a:pPr>
              <a:r>
                <a:rPr lang="en-US" sz="4098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TN-S</a:t>
              </a:r>
            </a:p>
          </p:txBody>
        </p:sp>
        <p:sp>
          <p:nvSpPr>
            <p:cNvPr id="51" name="AutoShape 51"/>
            <p:cNvSpPr/>
            <p:nvPr/>
          </p:nvSpPr>
          <p:spPr>
            <a:xfrm flipV="1">
              <a:off x="8481922" y="2049611"/>
              <a:ext cx="0" cy="955072"/>
            </a:xfrm>
            <a:prstGeom prst="line">
              <a:avLst/>
            </a:prstGeom>
            <a:ln w="101600" cap="flat">
              <a:solidFill>
                <a:srgbClr val="FFDE59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2" name="Group 52"/>
            <p:cNvGrpSpPr/>
            <p:nvPr/>
          </p:nvGrpSpPr>
          <p:grpSpPr>
            <a:xfrm>
              <a:off x="8327645" y="1895334"/>
              <a:ext cx="308555" cy="308555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lIns="44876" tIns="44876" rIns="44876" bIns="44876" rtlCol="0" anchor="ctr"/>
              <a:lstStyle/>
              <a:p>
                <a:pPr algn="ctr">
                  <a:lnSpc>
                    <a:spcPts val="3151"/>
                  </a:lnSpc>
                </a:pPr>
                <a:endParaRPr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13218992" y="2873061"/>
              <a:ext cx="1451797" cy="1017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37"/>
                </a:lnSpc>
              </a:pPr>
              <a:r>
                <a:rPr lang="en-US" sz="4098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CP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r="-1546" b="-45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5589508"/>
            <a:ext cx="1756921" cy="2176233"/>
            <a:chOff x="0" y="-559083"/>
            <a:chExt cx="2342561" cy="290164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342561" cy="2342561"/>
              <a:chOff x="0" y="0"/>
              <a:chExt cx="376787" cy="37678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76787" cy="376787"/>
              </a:xfrm>
              <a:custGeom>
                <a:avLst/>
                <a:gdLst/>
                <a:ahLst/>
                <a:cxnLst/>
                <a:rect l="l" t="t" r="r" b="b"/>
                <a:pathLst>
                  <a:path w="376787" h="376787">
                    <a:moveTo>
                      <a:pt x="0" y="0"/>
                    </a:moveTo>
                    <a:lnTo>
                      <a:pt x="376787" y="0"/>
                    </a:lnTo>
                    <a:lnTo>
                      <a:pt x="376787" y="376787"/>
                    </a:lnTo>
                    <a:lnTo>
                      <a:pt x="0" y="37678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95250"/>
                <a:ext cx="376787" cy="472037"/>
              </a:xfrm>
              <a:prstGeom prst="rect">
                <a:avLst/>
              </a:prstGeom>
            </p:spPr>
            <p:txBody>
              <a:bodyPr lIns="62387" tIns="62387" rIns="62387" bIns="62387" rtlCol="0" anchor="ctr"/>
              <a:lstStyle/>
              <a:p>
                <a:pPr algn="ctr">
                  <a:lnSpc>
                    <a:spcPts val="2907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75527" y="-559083"/>
              <a:ext cx="2191509" cy="2554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75"/>
                </a:lnSpc>
              </a:pPr>
              <a:r>
                <a:rPr lang="en-US" sz="9183" dirty="0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02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7994341"/>
            <a:ext cx="6878924" cy="17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54"/>
              </a:lnSpc>
            </a:pPr>
            <a:r>
              <a:rPr lang="en-US" sz="13321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NORMATIVA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0024" y="3482319"/>
            <a:ext cx="7487859" cy="4631985"/>
            <a:chOff x="0" y="0"/>
            <a:chExt cx="1972111" cy="12199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2111" cy="1219947"/>
            </a:xfrm>
            <a:custGeom>
              <a:avLst/>
              <a:gdLst/>
              <a:ahLst/>
              <a:cxnLst/>
              <a:rect l="l" t="t" r="r" b="b"/>
              <a:pathLst>
                <a:path w="1972111" h="1219947">
                  <a:moveTo>
                    <a:pt x="52730" y="0"/>
                  </a:moveTo>
                  <a:lnTo>
                    <a:pt x="1919381" y="0"/>
                  </a:lnTo>
                  <a:cubicBezTo>
                    <a:pt x="1933366" y="0"/>
                    <a:pt x="1946778" y="5556"/>
                    <a:pt x="1956667" y="15444"/>
                  </a:cubicBezTo>
                  <a:cubicBezTo>
                    <a:pt x="1966556" y="25333"/>
                    <a:pt x="1972111" y="38745"/>
                    <a:pt x="1972111" y="52730"/>
                  </a:cubicBezTo>
                  <a:lnTo>
                    <a:pt x="1972111" y="1167216"/>
                  </a:lnTo>
                  <a:cubicBezTo>
                    <a:pt x="1972111" y="1196338"/>
                    <a:pt x="1948503" y="1219947"/>
                    <a:pt x="1919381" y="1219947"/>
                  </a:cubicBezTo>
                  <a:lnTo>
                    <a:pt x="52730" y="1219947"/>
                  </a:lnTo>
                  <a:cubicBezTo>
                    <a:pt x="23608" y="1219947"/>
                    <a:pt x="0" y="1196338"/>
                    <a:pt x="0" y="1167216"/>
                  </a:cubicBezTo>
                  <a:lnTo>
                    <a:pt x="0" y="52730"/>
                  </a:lnTo>
                  <a:cubicBezTo>
                    <a:pt x="0" y="23608"/>
                    <a:pt x="23608" y="0"/>
                    <a:pt x="527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972111" cy="13151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28356" y="3084044"/>
            <a:ext cx="5131194" cy="908126"/>
            <a:chOff x="0" y="0"/>
            <a:chExt cx="2575617" cy="4558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75617" cy="455837"/>
            </a:xfrm>
            <a:custGeom>
              <a:avLst/>
              <a:gdLst/>
              <a:ahLst/>
              <a:cxnLst/>
              <a:rect l="l" t="t" r="r" b="b"/>
              <a:pathLst>
                <a:path w="2575617" h="455837">
                  <a:moveTo>
                    <a:pt x="0" y="0"/>
                  </a:moveTo>
                  <a:lnTo>
                    <a:pt x="2575617" y="0"/>
                  </a:lnTo>
                  <a:lnTo>
                    <a:pt x="2575617" y="455837"/>
                  </a:lnTo>
                  <a:lnTo>
                    <a:pt x="0" y="455837"/>
                  </a:lnTo>
                  <a:close/>
                </a:path>
              </a:pathLst>
            </a:custGeom>
            <a:solidFill>
              <a:srgbClr val="E3A72F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2575617" cy="5606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859"/>
                </a:lnSpc>
                <a:spcBef>
                  <a:spcPct val="0"/>
                </a:spcBef>
              </a:pPr>
              <a:r>
                <a:rPr lang="en-US" sz="4899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rPr>
                <a:t>AEA 90364 PARTE 7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426433" y="4275932"/>
            <a:ext cx="5735041" cy="3182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9"/>
              </a:lnSpc>
            </a:pPr>
            <a:r>
              <a:rPr lang="en-US" sz="25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Tensión nominal para ambientes secos, húmedos y mojados</a:t>
            </a:r>
          </a:p>
          <a:p>
            <a:pPr algn="ctr">
              <a:lnSpc>
                <a:spcPts val="4159"/>
              </a:lnSpc>
            </a:pPr>
            <a:r>
              <a:rPr lang="en-US" sz="2599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24V</a:t>
            </a:r>
          </a:p>
          <a:p>
            <a:pPr algn="ctr">
              <a:lnSpc>
                <a:spcPts val="4159"/>
              </a:lnSpc>
            </a:pPr>
            <a:r>
              <a:rPr lang="en-US" sz="25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Tensión nominal para ambientes con cuerpo sumergido</a:t>
            </a:r>
          </a:p>
          <a:p>
            <a:pPr marL="0" lvl="0" indent="0" algn="ctr">
              <a:lnSpc>
                <a:spcPts val="4159"/>
              </a:lnSpc>
            </a:pPr>
            <a:r>
              <a:rPr lang="en-US" sz="2599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12V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250117" y="3482319"/>
            <a:ext cx="7487859" cy="3095299"/>
            <a:chOff x="0" y="0"/>
            <a:chExt cx="1972111" cy="8152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72111" cy="815223"/>
            </a:xfrm>
            <a:custGeom>
              <a:avLst/>
              <a:gdLst/>
              <a:ahLst/>
              <a:cxnLst/>
              <a:rect l="l" t="t" r="r" b="b"/>
              <a:pathLst>
                <a:path w="1972111" h="815223">
                  <a:moveTo>
                    <a:pt x="52730" y="0"/>
                  </a:moveTo>
                  <a:lnTo>
                    <a:pt x="1919381" y="0"/>
                  </a:lnTo>
                  <a:cubicBezTo>
                    <a:pt x="1933366" y="0"/>
                    <a:pt x="1946778" y="5556"/>
                    <a:pt x="1956667" y="15444"/>
                  </a:cubicBezTo>
                  <a:cubicBezTo>
                    <a:pt x="1966556" y="25333"/>
                    <a:pt x="1972111" y="38745"/>
                    <a:pt x="1972111" y="52730"/>
                  </a:cubicBezTo>
                  <a:lnTo>
                    <a:pt x="1972111" y="762492"/>
                  </a:lnTo>
                  <a:cubicBezTo>
                    <a:pt x="1972111" y="791615"/>
                    <a:pt x="1948503" y="815223"/>
                    <a:pt x="1919381" y="815223"/>
                  </a:cubicBezTo>
                  <a:lnTo>
                    <a:pt x="52730" y="815223"/>
                  </a:lnTo>
                  <a:cubicBezTo>
                    <a:pt x="23608" y="815223"/>
                    <a:pt x="0" y="791615"/>
                    <a:pt x="0" y="762492"/>
                  </a:cubicBezTo>
                  <a:lnTo>
                    <a:pt x="0" y="52730"/>
                  </a:lnTo>
                  <a:cubicBezTo>
                    <a:pt x="0" y="23608"/>
                    <a:pt x="23608" y="0"/>
                    <a:pt x="527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0"/>
              <a:ext cx="1972111" cy="910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7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250117" y="6732396"/>
            <a:ext cx="7487859" cy="2525904"/>
            <a:chOff x="0" y="0"/>
            <a:chExt cx="1972111" cy="66525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72111" cy="665259"/>
            </a:xfrm>
            <a:custGeom>
              <a:avLst/>
              <a:gdLst/>
              <a:ahLst/>
              <a:cxnLst/>
              <a:rect l="l" t="t" r="r" b="b"/>
              <a:pathLst>
                <a:path w="1972111" h="665259">
                  <a:moveTo>
                    <a:pt x="52730" y="0"/>
                  </a:moveTo>
                  <a:lnTo>
                    <a:pt x="1919381" y="0"/>
                  </a:lnTo>
                  <a:cubicBezTo>
                    <a:pt x="1933366" y="0"/>
                    <a:pt x="1946778" y="5556"/>
                    <a:pt x="1956667" y="15444"/>
                  </a:cubicBezTo>
                  <a:cubicBezTo>
                    <a:pt x="1966556" y="25333"/>
                    <a:pt x="1972111" y="38745"/>
                    <a:pt x="1972111" y="52730"/>
                  </a:cubicBezTo>
                  <a:lnTo>
                    <a:pt x="1972111" y="612528"/>
                  </a:lnTo>
                  <a:cubicBezTo>
                    <a:pt x="1972111" y="641650"/>
                    <a:pt x="1948503" y="665259"/>
                    <a:pt x="1919381" y="665259"/>
                  </a:cubicBezTo>
                  <a:lnTo>
                    <a:pt x="52730" y="665259"/>
                  </a:lnTo>
                  <a:cubicBezTo>
                    <a:pt x="23608" y="665259"/>
                    <a:pt x="0" y="641650"/>
                    <a:pt x="0" y="612528"/>
                  </a:cubicBezTo>
                  <a:lnTo>
                    <a:pt x="0" y="52730"/>
                  </a:lnTo>
                  <a:cubicBezTo>
                    <a:pt x="0" y="23608"/>
                    <a:pt x="23608" y="0"/>
                    <a:pt x="527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1972111" cy="760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7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76050" y="3084044"/>
            <a:ext cx="5435994" cy="908126"/>
            <a:chOff x="0" y="0"/>
            <a:chExt cx="2728612" cy="45583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28613" cy="455837"/>
            </a:xfrm>
            <a:custGeom>
              <a:avLst/>
              <a:gdLst/>
              <a:ahLst/>
              <a:cxnLst/>
              <a:rect l="l" t="t" r="r" b="b"/>
              <a:pathLst>
                <a:path w="2728613" h="455837">
                  <a:moveTo>
                    <a:pt x="0" y="0"/>
                  </a:moveTo>
                  <a:lnTo>
                    <a:pt x="2728613" y="0"/>
                  </a:lnTo>
                  <a:lnTo>
                    <a:pt x="2728613" y="455837"/>
                  </a:lnTo>
                  <a:lnTo>
                    <a:pt x="0" y="455837"/>
                  </a:lnTo>
                  <a:close/>
                </a:path>
              </a:pathLst>
            </a:custGeom>
            <a:solidFill>
              <a:srgbClr val="E3A72F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104775"/>
              <a:ext cx="2728612" cy="5606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859"/>
                </a:lnSpc>
                <a:spcBef>
                  <a:spcPct val="0"/>
                </a:spcBef>
              </a:pPr>
              <a:r>
                <a:rPr lang="en-US" sz="4899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rPr>
                <a:t>UNE 20460-90 PARTE 4-41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821726" y="4115996"/>
            <a:ext cx="6344641" cy="2134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59"/>
              </a:lnSpc>
              <a:spcBef>
                <a:spcPct val="0"/>
              </a:spcBef>
            </a:pPr>
            <a:r>
              <a:rPr lang="en-US" sz="2599" u="none" strike="noStrike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Clasificación de zonas</a:t>
            </a:r>
          </a:p>
          <a:p>
            <a:pPr marL="0" lvl="0" indent="0" algn="ctr">
              <a:lnSpc>
                <a:spcPts val="4159"/>
              </a:lnSpc>
              <a:spcBef>
                <a:spcPct val="0"/>
              </a:spcBef>
            </a:pPr>
            <a:r>
              <a:rPr lang="en-US" sz="2599" u="none" strike="noStrike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BB1 Ambientes secos </a:t>
            </a:r>
            <a:r>
              <a:rPr lang="en-US" sz="2599" u="none" strike="noStrik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50V</a:t>
            </a:r>
          </a:p>
          <a:p>
            <a:pPr marL="0" lvl="0" indent="0" algn="ctr">
              <a:lnSpc>
                <a:spcPts val="4159"/>
              </a:lnSpc>
              <a:spcBef>
                <a:spcPct val="0"/>
              </a:spcBef>
            </a:pPr>
            <a:r>
              <a:rPr lang="en-US" sz="2599" u="none" strike="noStrike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BB2 Ambientes húmedos </a:t>
            </a:r>
            <a:r>
              <a:rPr lang="en-US" sz="2599" u="none" strike="noStrik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25V</a:t>
            </a:r>
          </a:p>
          <a:p>
            <a:pPr marL="0" lvl="0" indent="0" algn="ctr">
              <a:lnSpc>
                <a:spcPts val="4159"/>
              </a:lnSpc>
              <a:spcBef>
                <a:spcPct val="0"/>
              </a:spcBef>
            </a:pPr>
            <a:r>
              <a:rPr lang="en-US" sz="2599" u="none" strike="noStrike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BB3 Ambientes mojados </a:t>
            </a:r>
            <a:r>
              <a:rPr lang="en-US" sz="2599" u="none" strike="noStrik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12V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015702" y="6990143"/>
            <a:ext cx="5956691" cy="1886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Agrandir Italics"/>
                <a:ea typeface="Agrandir Italics"/>
                <a:cs typeface="Agrandir Italics"/>
                <a:sym typeface="Agrandir Italics"/>
              </a:rPr>
              <a:t>En el momento que una corriente, superior a </a:t>
            </a:r>
            <a:r>
              <a:rPr lang="en-US" sz="2600">
                <a:solidFill>
                  <a:srgbClr val="000000"/>
                </a:solidFill>
                <a:latin typeface="Agrandir Bold Italics"/>
                <a:ea typeface="Agrandir Bold Italics"/>
                <a:cs typeface="Agrandir Bold Italics"/>
                <a:sym typeface="Agrandir Bold Italics"/>
              </a:rPr>
              <a:t>30mA</a:t>
            </a:r>
            <a:r>
              <a:rPr lang="en-US" sz="2600">
                <a:solidFill>
                  <a:srgbClr val="000000"/>
                </a:solidFill>
                <a:latin typeface="Agrandir Italics"/>
                <a:ea typeface="Agrandir Italics"/>
                <a:cs typeface="Agrandir Italics"/>
                <a:sym typeface="Agrandir Italics"/>
              </a:rPr>
              <a:t>, transcurre por un cuerpo humano, la persona en cuestión </a:t>
            </a:r>
            <a:r>
              <a:rPr lang="en-US" sz="2600">
                <a:solidFill>
                  <a:srgbClr val="000000"/>
                </a:solidFill>
                <a:latin typeface="Agrandir Bold Italics"/>
                <a:ea typeface="Agrandir Bold Italics"/>
                <a:cs typeface="Agrandir Bold Italics"/>
                <a:sym typeface="Agrandir Bold Italics"/>
              </a:rPr>
              <a:t>puede sufrir lesiones irreparables</a:t>
            </a:r>
            <a:r>
              <a:rPr lang="en-US" sz="2600">
                <a:solidFill>
                  <a:srgbClr val="000000"/>
                </a:solidFill>
                <a:latin typeface="Agrandir Italics"/>
                <a:ea typeface="Agrandir Italics"/>
                <a:cs typeface="Agrandir Italics"/>
                <a:sym typeface="Agrandir Italics"/>
              </a:rPr>
              <a:t> […]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1577839"/>
            <a:ext cx="11590133" cy="1285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7"/>
              </a:lnSpc>
            </a:pPr>
            <a:r>
              <a:rPr lang="en-US" sz="9512">
                <a:solidFill>
                  <a:srgbClr val="E3A72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PROTECCIÓN A PERSONAS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895350"/>
            <a:ext cx="4879683" cy="582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1"/>
              </a:lnSpc>
            </a:pPr>
            <a:r>
              <a:rPr lang="en-US" sz="295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Normativa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481</Words>
  <Application>Microsoft Office PowerPoint</Application>
  <PresentationFormat>Personalizado</PresentationFormat>
  <Paragraphs>117</Paragraphs>
  <Slides>18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30" baseType="lpstr">
      <vt:lpstr>Bebas Neue Bold</vt:lpstr>
      <vt:lpstr>Bebas Neue</vt:lpstr>
      <vt:lpstr>Glacial Indifference Bold</vt:lpstr>
      <vt:lpstr>Arial</vt:lpstr>
      <vt:lpstr>Agrandir Bold Italics</vt:lpstr>
      <vt:lpstr>Glacial Indifference</vt:lpstr>
      <vt:lpstr>Agrandir</vt:lpstr>
      <vt:lpstr>Agrandir Italics</vt:lpstr>
      <vt:lpstr>Calibri</vt:lpstr>
      <vt:lpstr>Heading Now 71-78 Bold</vt:lpstr>
      <vt:lpstr>Agrandir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sobre Electricidad Profesional Negro Amarillo</dc:title>
  <dc:creator>Daiana Polo</dc:creator>
  <cp:lastModifiedBy>Daiana Polo</cp:lastModifiedBy>
  <cp:revision>3</cp:revision>
  <dcterms:created xsi:type="dcterms:W3CDTF">2006-08-16T00:00:00Z</dcterms:created>
  <dcterms:modified xsi:type="dcterms:W3CDTF">2024-08-28T19:21:45Z</dcterms:modified>
  <dc:identifier>DAGPJnr0wiM</dc:identifier>
</cp:coreProperties>
</file>