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81"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BDD9C-2902-4243-BCB3-6F5EB5A1C770}" v="71" dt="2020-08-04T21:34:20.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69" d="100"/>
          <a:sy n="69" d="100"/>
        </p:scale>
        <p:origin x="4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Adrian Longhi (prof.)" userId="S::wlonghi@comunidad.frrq.utn.edu.ar::450bcda9-58e8-4326-a83c-3db98de57d7c" providerId="AD" clId="Web-{BE9BDD9C-2902-4243-BCB3-6F5EB5A1C770}"/>
    <pc:docChg chg="addSld delSld modSld addMainMaster delMainMaster">
      <pc:chgData name="Walter Adrian Longhi (prof.)" userId="S::wlonghi@comunidad.frrq.utn.edu.ar::450bcda9-58e8-4326-a83c-3db98de57d7c" providerId="AD" clId="Web-{BE9BDD9C-2902-4243-BCB3-6F5EB5A1C770}" dt="2020-08-04T21:34:20.188" v="71"/>
      <pc:docMkLst>
        <pc:docMk/>
      </pc:docMkLst>
      <pc:sldChg chg="addSp modSp mod setBg modClrScheme setClrOvrMap chgLayout">
        <pc:chgData name="Walter Adrian Longhi (prof.)" userId="S::wlonghi@comunidad.frrq.utn.edu.ar::450bcda9-58e8-4326-a83c-3db98de57d7c" providerId="AD" clId="Web-{BE9BDD9C-2902-4243-BCB3-6F5EB5A1C770}" dt="2020-08-04T21:33:41.312" v="64" actId="20577"/>
        <pc:sldMkLst>
          <pc:docMk/>
          <pc:sldMk cId="2406273178" sldId="256"/>
        </pc:sldMkLst>
        <pc:spChg chg="mod">
          <ac:chgData name="Walter Adrian Longhi (prof.)" userId="S::wlonghi@comunidad.frrq.utn.edu.ar::450bcda9-58e8-4326-a83c-3db98de57d7c" providerId="AD" clId="Web-{BE9BDD9C-2902-4243-BCB3-6F5EB5A1C770}" dt="2020-08-04T21:33:21.499" v="29" actId="20577"/>
          <ac:spMkLst>
            <pc:docMk/>
            <pc:sldMk cId="2406273178" sldId="256"/>
            <ac:spMk id="2" creationId="{00000000-0000-0000-0000-000000000000}"/>
          </ac:spMkLst>
        </pc:spChg>
        <pc:spChg chg="mod">
          <ac:chgData name="Walter Adrian Longhi (prof.)" userId="S::wlonghi@comunidad.frrq.utn.edu.ar::450bcda9-58e8-4326-a83c-3db98de57d7c" providerId="AD" clId="Web-{BE9BDD9C-2902-4243-BCB3-6F5EB5A1C770}" dt="2020-08-04T21:33:41.312" v="64" actId="20577"/>
          <ac:spMkLst>
            <pc:docMk/>
            <pc:sldMk cId="2406273178" sldId="256"/>
            <ac:spMk id="3" creationId="{00000000-0000-0000-0000-000000000000}"/>
          </ac:spMkLst>
        </pc:spChg>
        <pc:spChg chg="add">
          <ac:chgData name="Walter Adrian Longhi (prof.)" userId="S::wlonghi@comunidad.frrq.utn.edu.ar::450bcda9-58e8-4326-a83c-3db98de57d7c" providerId="AD" clId="Web-{BE9BDD9C-2902-4243-BCB3-6F5EB5A1C770}" dt="2020-08-04T21:32:25.731" v="0"/>
          <ac:spMkLst>
            <pc:docMk/>
            <pc:sldMk cId="2406273178" sldId="256"/>
            <ac:spMk id="9" creationId="{2644B391-9BFE-445C-A9EC-F544BB85FBC7}"/>
          </ac:spMkLst>
        </pc:spChg>
        <pc:spChg chg="add">
          <ac:chgData name="Walter Adrian Longhi (prof.)" userId="S::wlonghi@comunidad.frrq.utn.edu.ar::450bcda9-58e8-4326-a83c-3db98de57d7c" providerId="AD" clId="Web-{BE9BDD9C-2902-4243-BCB3-6F5EB5A1C770}" dt="2020-08-04T21:32:25.731" v="0"/>
          <ac:spMkLst>
            <pc:docMk/>
            <pc:sldMk cId="2406273178" sldId="256"/>
            <ac:spMk id="11" creationId="{D58B5B03-F558-411B-B23E-B65754A89089}"/>
          </ac:spMkLst>
        </pc:spChg>
        <pc:spChg chg="add">
          <ac:chgData name="Walter Adrian Longhi (prof.)" userId="S::wlonghi@comunidad.frrq.utn.edu.ar::450bcda9-58e8-4326-a83c-3db98de57d7c" providerId="AD" clId="Web-{BE9BDD9C-2902-4243-BCB3-6F5EB5A1C770}" dt="2020-08-04T21:32:25.731" v="0"/>
          <ac:spMkLst>
            <pc:docMk/>
            <pc:sldMk cId="2406273178" sldId="256"/>
            <ac:spMk id="13" creationId="{80F26E69-87D9-4655-AE7B-280A87AA3CAD}"/>
          </ac:spMkLst>
        </pc:spChg>
        <pc:spChg chg="add">
          <ac:chgData name="Walter Adrian Longhi (prof.)" userId="S::wlonghi@comunidad.frrq.utn.edu.ar::450bcda9-58e8-4326-a83c-3db98de57d7c" providerId="AD" clId="Web-{BE9BDD9C-2902-4243-BCB3-6F5EB5A1C770}" dt="2020-08-04T21:32:25.731" v="0"/>
          <ac:spMkLst>
            <pc:docMk/>
            <pc:sldMk cId="2406273178" sldId="256"/>
            <ac:spMk id="15" creationId="{E96F2174-E60F-47D9-9BF3-8B9E7EF54BA1}"/>
          </ac:spMkLst>
        </pc:spChg>
        <pc:picChg chg="add">
          <ac:chgData name="Walter Adrian Longhi (prof.)" userId="S::wlonghi@comunidad.frrq.utn.edu.ar::450bcda9-58e8-4326-a83c-3db98de57d7c" providerId="AD" clId="Web-{BE9BDD9C-2902-4243-BCB3-6F5EB5A1C770}" dt="2020-08-04T21:32:25.731" v="0"/>
          <ac:picMkLst>
            <pc:docMk/>
            <pc:sldMk cId="2406273178" sldId="256"/>
            <ac:picMk id="4" creationId="{9E78A545-84C9-40D5-B32F-B2F6F5126CE4}"/>
          </ac:picMkLst>
        </pc:picChg>
      </pc:sldChg>
      <pc:sldChg chg="new">
        <pc:chgData name="Walter Adrian Longhi (prof.)" userId="S::wlonghi@comunidad.frrq.utn.edu.ar::450bcda9-58e8-4326-a83c-3db98de57d7c" providerId="AD" clId="Web-{BE9BDD9C-2902-4243-BCB3-6F5EB5A1C770}" dt="2020-08-04T21:33:44.374" v="66"/>
        <pc:sldMkLst>
          <pc:docMk/>
          <pc:sldMk cId="2188778091" sldId="257"/>
        </pc:sldMkLst>
      </pc:sldChg>
      <pc:sldChg chg="addSp modSp new del mod setBg">
        <pc:chgData name="Walter Adrian Longhi (prof.)" userId="S::wlonghi@comunidad.frrq.utn.edu.ar::450bcda9-58e8-4326-a83c-3db98de57d7c" providerId="AD" clId="Web-{BE9BDD9C-2902-4243-BCB3-6F5EB5A1C770}" dt="2020-08-04T21:34:20.188" v="71"/>
        <pc:sldMkLst>
          <pc:docMk/>
          <pc:sldMk cId="1679109064" sldId="258"/>
        </pc:sldMkLst>
        <pc:spChg chg="mod">
          <ac:chgData name="Walter Adrian Longhi (prof.)" userId="S::wlonghi@comunidad.frrq.utn.edu.ar::450bcda9-58e8-4326-a83c-3db98de57d7c" providerId="AD" clId="Web-{BE9BDD9C-2902-4243-BCB3-6F5EB5A1C770}" dt="2020-08-04T21:33:54.484" v="68"/>
          <ac:spMkLst>
            <pc:docMk/>
            <pc:sldMk cId="1679109064" sldId="258"/>
            <ac:spMk id="2" creationId="{695D6D9B-3DA7-4255-89F9-B2B9440DC437}"/>
          </ac:spMkLst>
        </pc:spChg>
        <pc:spChg chg="mod">
          <ac:chgData name="Walter Adrian Longhi (prof.)" userId="S::wlonghi@comunidad.frrq.utn.edu.ar::450bcda9-58e8-4326-a83c-3db98de57d7c" providerId="AD" clId="Web-{BE9BDD9C-2902-4243-BCB3-6F5EB5A1C770}" dt="2020-08-04T21:33:54.484" v="68"/>
          <ac:spMkLst>
            <pc:docMk/>
            <pc:sldMk cId="1679109064" sldId="258"/>
            <ac:spMk id="3" creationId="{A72966D2-800A-40AC-A9F9-C282E254857D}"/>
          </ac:spMkLst>
        </pc:spChg>
        <pc:spChg chg="add">
          <ac:chgData name="Walter Adrian Longhi (prof.)" userId="S::wlonghi@comunidad.frrq.utn.edu.ar::450bcda9-58e8-4326-a83c-3db98de57d7c" providerId="AD" clId="Web-{BE9BDD9C-2902-4243-BCB3-6F5EB5A1C770}" dt="2020-08-04T21:33:54.484" v="68"/>
          <ac:spMkLst>
            <pc:docMk/>
            <pc:sldMk cId="1679109064" sldId="258"/>
            <ac:spMk id="8" creationId="{70120F84-A866-4D9F-8B1C-9120A013D654}"/>
          </ac:spMkLst>
        </pc:spChg>
        <pc:spChg chg="add">
          <ac:chgData name="Walter Adrian Longhi (prof.)" userId="S::wlonghi@comunidad.frrq.utn.edu.ar::450bcda9-58e8-4326-a83c-3db98de57d7c" providerId="AD" clId="Web-{BE9BDD9C-2902-4243-BCB3-6F5EB5A1C770}" dt="2020-08-04T21:33:54.484" v="68"/>
          <ac:spMkLst>
            <pc:docMk/>
            <pc:sldMk cId="1679109064" sldId="258"/>
            <ac:spMk id="10" creationId="{252FEFEF-6AC0-46B6-AC09-11FC56196FA4}"/>
          </ac:spMkLst>
        </pc:spChg>
      </pc:sldChg>
      <pc:sldChg chg="new">
        <pc:chgData name="Walter Adrian Longhi (prof.)" userId="S::wlonghi@comunidad.frrq.utn.edu.ar::450bcda9-58e8-4326-a83c-3db98de57d7c" providerId="AD" clId="Web-{BE9BDD9C-2902-4243-BCB3-6F5EB5A1C770}" dt="2020-08-04T21:34:13.625" v="69"/>
        <pc:sldMkLst>
          <pc:docMk/>
          <pc:sldMk cId="3324746612" sldId="259"/>
        </pc:sldMkLst>
      </pc:sldChg>
      <pc:sldChg chg="new">
        <pc:chgData name="Walter Adrian Longhi (prof.)" userId="S::wlonghi@comunidad.frrq.utn.edu.ar::450bcda9-58e8-4326-a83c-3db98de57d7c" providerId="AD" clId="Web-{BE9BDD9C-2902-4243-BCB3-6F5EB5A1C770}" dt="2020-08-04T21:34:16.094" v="70"/>
        <pc:sldMkLst>
          <pc:docMk/>
          <pc:sldMk cId="4125479387" sldId="260"/>
        </pc:sldMkLst>
      </pc:sldChg>
      <pc:sldMasterChg chg="del delSldLayout">
        <pc:chgData name="Walter Adrian Longhi (prof.)" userId="S::wlonghi@comunidad.frrq.utn.edu.ar::450bcda9-58e8-4326-a83c-3db98de57d7c" providerId="AD" clId="Web-{BE9BDD9C-2902-4243-BCB3-6F5EB5A1C770}" dt="2020-08-04T21:32:25.731" v="0"/>
        <pc:sldMasterMkLst>
          <pc:docMk/>
          <pc:sldMasterMk cId="2933118997" sldId="2147483648"/>
        </pc:sldMasterMkLst>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2288191458" sldId="2147483649"/>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3398174421" sldId="2147483650"/>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2339700568" sldId="2147483651"/>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979029867" sldId="2147483652"/>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1752394269" sldId="2147483653"/>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3630658609" sldId="2147483654"/>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3682375612" sldId="2147483655"/>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1360449816" sldId="2147483656"/>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383603595" sldId="2147483657"/>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541863252" sldId="2147483658"/>
          </pc:sldLayoutMkLst>
        </pc:sldLayoutChg>
        <pc:sldLayoutChg chg="del">
          <pc:chgData name="Walter Adrian Longhi (prof.)" userId="S::wlonghi@comunidad.frrq.utn.edu.ar::450bcda9-58e8-4326-a83c-3db98de57d7c" providerId="AD" clId="Web-{BE9BDD9C-2902-4243-BCB3-6F5EB5A1C770}" dt="2020-08-04T21:32:25.731" v="0"/>
          <pc:sldLayoutMkLst>
            <pc:docMk/>
            <pc:sldMasterMk cId="2933118997" sldId="2147483648"/>
            <pc:sldLayoutMk cId="2215096201" sldId="2147483659"/>
          </pc:sldLayoutMkLst>
        </pc:sldLayoutChg>
      </pc:sldMasterChg>
      <pc:sldMasterChg chg="add addSldLayout">
        <pc:chgData name="Walter Adrian Longhi (prof.)" userId="S::wlonghi@comunidad.frrq.utn.edu.ar::450bcda9-58e8-4326-a83c-3db98de57d7c" providerId="AD" clId="Web-{BE9BDD9C-2902-4243-BCB3-6F5EB5A1C770}" dt="2020-08-04T21:32:25.731" v="0"/>
        <pc:sldMasterMkLst>
          <pc:docMk/>
          <pc:sldMasterMk cId="2428302543" sldId="2147483725"/>
        </pc:sldMasterMkLst>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4115706720" sldId="2147483714"/>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3074349224" sldId="2147483715"/>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1948497824" sldId="2147483716"/>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807219356" sldId="2147483717"/>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1520861294" sldId="2147483718"/>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3078646319" sldId="2147483719"/>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3368952689" sldId="2147483720"/>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697950334" sldId="2147483721"/>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348091537" sldId="2147483722"/>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3081120003" sldId="2147483723"/>
          </pc:sldLayoutMkLst>
        </pc:sldLayoutChg>
        <pc:sldLayoutChg chg="add">
          <pc:chgData name="Walter Adrian Longhi (prof.)" userId="S::wlonghi@comunidad.frrq.utn.edu.ar::450bcda9-58e8-4326-a83c-3db98de57d7c" providerId="AD" clId="Web-{BE9BDD9C-2902-4243-BCB3-6F5EB5A1C770}" dt="2020-08-04T21:32:25.731" v="0"/>
          <pc:sldLayoutMkLst>
            <pc:docMk/>
            <pc:sldMasterMk cId="2428302543" sldId="2147483725"/>
            <pc:sldLayoutMk cId="264995021" sldId="214748372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9/3/2024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307864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94849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52086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36895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9/3/2024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dirty="0"/>
          </a:p>
        </p:txBody>
      </p:sp>
    </p:spTree>
    <p:extLst>
      <p:ext uri="{BB962C8B-B14F-4D97-AF65-F5344CB8AC3E}">
        <p14:creationId xmlns:p14="http://schemas.microsoft.com/office/powerpoint/2010/main" val="69795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4809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80721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08112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6499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9/3/2024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411570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9/3/2024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4349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9/3/2024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242830254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7" r:id="rId5"/>
    <p:sldLayoutId id="2147483723" r:id="rId6"/>
    <p:sldLayoutId id="2147483724" r:id="rId7"/>
    <p:sldLayoutId id="2147483714" r:id="rId8"/>
    <p:sldLayoutId id="2147483715" r:id="rId9"/>
    <p:sldLayoutId id="2147483716" r:id="rId10"/>
    <p:sldLayoutId id="2147483718" r:id="rId11"/>
  </p:sldLayoutIdLst>
  <p:hf sldNum="0" hdr="0" ftr="0" dt="0"/>
  <p:txStyles>
    <p:title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5.png"/><Relationship Id="rId4" Type="http://schemas.openxmlformats.org/officeDocument/2006/relationships/image" Target="../media/image7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78A545-84C9-40D5-B32F-B2F6F5126CE4}"/>
              </a:ext>
            </a:extLst>
          </p:cNvPr>
          <p:cNvPicPr>
            <a:picLocks noChangeAspect="1"/>
          </p:cNvPicPr>
          <p:nvPr/>
        </p:nvPicPr>
        <p:blipFill rotWithShape="1">
          <a:blip r:embed="rId2"/>
          <a:srcRect r="-2" b="-2"/>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D58B5B03-F558-411B-B23E-B65754A890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accent1">
              <a:alpha val="40000"/>
            </a:scheme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ítulo 1"/>
          <p:cNvSpPr>
            <a:spLocks noGrp="1"/>
          </p:cNvSpPr>
          <p:nvPr>
            <p:ph type="ctrTitle"/>
          </p:nvPr>
        </p:nvSpPr>
        <p:spPr>
          <a:xfrm>
            <a:off x="1276055" y="2350017"/>
            <a:ext cx="4775075" cy="1630906"/>
          </a:xfrm>
        </p:spPr>
        <p:txBody>
          <a:bodyPr>
            <a:normAutofit/>
          </a:bodyPr>
          <a:lstStyle/>
          <a:p>
            <a:r>
              <a:rPr lang="es-ES" sz="4000" dirty="0" smtClean="0">
                <a:solidFill>
                  <a:schemeClr val="tx1"/>
                </a:solidFill>
                <a:latin typeface="Calibri"/>
                <a:cs typeface="Calibri"/>
              </a:rPr>
              <a:t>EJERCICIOS RESUELTOS</a:t>
            </a:r>
            <a:r>
              <a:rPr lang="es-ES" sz="4400" dirty="0" smtClean="0">
                <a:solidFill>
                  <a:schemeClr val="tx1"/>
                </a:solidFill>
                <a:latin typeface="Calibri"/>
                <a:cs typeface="Calibri"/>
              </a:rPr>
              <a:t/>
            </a:r>
            <a:br>
              <a:rPr lang="es-ES" sz="4400" dirty="0" smtClean="0">
                <a:solidFill>
                  <a:schemeClr val="tx1"/>
                </a:solidFill>
                <a:latin typeface="Calibri"/>
                <a:cs typeface="Calibri"/>
              </a:rPr>
            </a:br>
            <a:r>
              <a:rPr lang="es-ES" sz="2200" dirty="0" smtClean="0">
                <a:solidFill>
                  <a:schemeClr val="tx1"/>
                </a:solidFill>
                <a:latin typeface="Calibri"/>
                <a:cs typeface="Calibri"/>
              </a:rPr>
              <a:t>Resistencia </a:t>
            </a:r>
            <a:r>
              <a:rPr lang="es-ES" sz="2200" dirty="0">
                <a:solidFill>
                  <a:schemeClr val="tx1"/>
                </a:solidFill>
                <a:latin typeface="Calibri"/>
                <a:cs typeface="Calibri"/>
              </a:rPr>
              <a:t>de Materiales</a:t>
            </a:r>
          </a:p>
        </p:txBody>
      </p:sp>
      <p:sp>
        <p:nvSpPr>
          <p:cNvPr id="3" name="Subtítulo 2"/>
          <p:cNvSpPr>
            <a:spLocks noGrp="1"/>
          </p:cNvSpPr>
          <p:nvPr>
            <p:ph type="subTitle" idx="1"/>
          </p:nvPr>
        </p:nvSpPr>
        <p:spPr>
          <a:xfrm>
            <a:off x="1276055" y="4290022"/>
            <a:ext cx="4775075" cy="559656"/>
          </a:xfrm>
        </p:spPr>
        <p:txBody>
          <a:bodyPr vert="horz" lIns="91440" tIns="45720" rIns="91440" bIns="45720" rtlCol="0" anchor="t">
            <a:normAutofit/>
          </a:bodyPr>
          <a:lstStyle/>
          <a:p>
            <a:r>
              <a:rPr lang="es-ES" dirty="0">
                <a:solidFill>
                  <a:schemeClr val="tx1"/>
                </a:solidFill>
              </a:rPr>
              <a:t>Unidad Temática </a:t>
            </a:r>
            <a:r>
              <a:rPr lang="es-ES" dirty="0" err="1">
                <a:solidFill>
                  <a:schemeClr val="tx1"/>
                </a:solidFill>
              </a:rPr>
              <a:t>N°</a:t>
            </a:r>
            <a:r>
              <a:rPr lang="es-ES" dirty="0">
                <a:solidFill>
                  <a:schemeClr val="tx1"/>
                </a:solidFill>
              </a:rPr>
              <a:t> 8</a:t>
            </a:r>
          </a:p>
        </p:txBody>
      </p:sp>
      <p:sp>
        <p:nvSpPr>
          <p:cNvPr id="15" name="Oval 14">
            <a:extLst>
              <a:ext uri="{FF2B5EF4-FFF2-40B4-BE49-F238E27FC236}">
                <a16:creationId xmlns:a16="http://schemas.microsoft.com/office/drawing/2014/main" id="{E96F2174-E60F-47D9-9BF3-8B9E7EF54B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55814" y="5852160"/>
            <a:ext cx="548640" cy="54864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136"/>
    </mc:Choice>
    <mc:Fallback xmlns="">
      <p:transition spd="slow" advTm="613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BCC8A57-C590-4E06-85C7-8E5A5035DB9E}"/>
              </a:ext>
            </a:extLst>
          </p:cNvPr>
          <p:cNvSpPr>
            <a:spLocks noGrp="1"/>
          </p:cNvSpPr>
          <p:nvPr>
            <p:ph type="title"/>
          </p:nvPr>
        </p:nvSpPr>
        <p:spPr>
          <a:xfrm>
            <a:off x="1066800" y="642594"/>
            <a:ext cx="3596640" cy="650629"/>
          </a:xfrm>
        </p:spPr>
        <p:txBody>
          <a:bodyPr>
            <a:normAutofit/>
          </a:bodyPr>
          <a:lstStyle/>
          <a:p>
            <a:r>
              <a:rPr lang="es-ES" sz="3200" dirty="0" smtClean="0">
                <a:latin typeface="Arial Black" panose="020B0A04020102020204" pitchFamily="34" charset="0"/>
              </a:rPr>
              <a:t>Ejercicio N° </a:t>
            </a:r>
            <a:r>
              <a:rPr lang="es-ES" sz="3200" dirty="0">
                <a:latin typeface="Arial Black" panose="020B0A04020102020204" pitchFamily="34" charset="0"/>
              </a:rPr>
              <a:t>3</a:t>
            </a:r>
          </a:p>
        </p:txBody>
      </p:sp>
      <p:sp>
        <p:nvSpPr>
          <p:cNvPr id="5" name="Rectángulo 4"/>
          <p:cNvSpPr/>
          <p:nvPr/>
        </p:nvSpPr>
        <p:spPr>
          <a:xfrm>
            <a:off x="1066799" y="1558664"/>
            <a:ext cx="10049692" cy="1380378"/>
          </a:xfrm>
          <a:prstGeom prst="rect">
            <a:avLst/>
          </a:prstGeom>
        </p:spPr>
        <p:txBody>
          <a:bodyPr wrap="square">
            <a:spAutoFit/>
          </a:bodyPr>
          <a:lstStyle/>
          <a:p>
            <a:pPr algn="just">
              <a:lnSpc>
                <a:spcPct val="107000"/>
              </a:lnSpc>
              <a:spcAft>
                <a:spcPts val="800"/>
              </a:spcAft>
            </a:pPr>
            <a:r>
              <a:rPr lang="es-AR" dirty="0">
                <a:latin typeface="Calibri" panose="020F0502020204030204" pitchFamily="34" charset="0"/>
                <a:ea typeface="Calibri" panose="020F0502020204030204" pitchFamily="34" charset="0"/>
                <a:cs typeface="Calibri" panose="020F0502020204030204" pitchFamily="34" charset="0"/>
              </a:rPr>
              <a:t>Dado el sistema del </a:t>
            </a:r>
            <a:r>
              <a:rPr lang="es-AR" dirty="0" smtClean="0">
                <a:latin typeface="Calibri" panose="020F0502020204030204" pitchFamily="34" charset="0"/>
                <a:ea typeface="Calibri" panose="020F0502020204030204" pitchFamily="34" charset="0"/>
                <a:cs typeface="Calibri" panose="020F0502020204030204" pitchFamily="34" charset="0"/>
              </a:rPr>
              <a:t>Ejercicio N°1</a:t>
            </a:r>
            <a:r>
              <a:rPr lang="es-AR" dirty="0">
                <a:latin typeface="Calibri" panose="020F0502020204030204" pitchFamily="34" charset="0"/>
                <a:ea typeface="Calibri" panose="020F0502020204030204" pitchFamily="34" charset="0"/>
                <a:cs typeface="Calibri" panose="020F0502020204030204" pitchFamily="34" charset="0"/>
              </a:rPr>
              <a:t>, dimensionar el alambre de acero con un coeficiente de seguridad </a:t>
            </a:r>
            <a:r>
              <a:rPr lang="es-AR" dirty="0">
                <a:latin typeface="GreekC" panose="00000400000000000000" pitchFamily="2" charset="0"/>
                <a:ea typeface="SymbolMT"/>
                <a:cs typeface="Times New Roman" panose="02020603050405020304" pitchFamily="18" charset="0"/>
              </a:rPr>
              <a:t>ν</a:t>
            </a:r>
            <a:r>
              <a:rPr lang="es-AR" dirty="0">
                <a:latin typeface="Calibri" panose="020F0502020204030204" pitchFamily="34" charset="0"/>
                <a:ea typeface="Calibri" panose="020F0502020204030204" pitchFamily="34" charset="0"/>
                <a:cs typeface="Calibri" panose="020F0502020204030204" pitchFamily="34" charset="0"/>
              </a:rPr>
              <a:t>=3.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u="sng" dirty="0">
                <a:latin typeface="Calibri" panose="020F0502020204030204" pitchFamily="34" charset="0"/>
                <a:ea typeface="Calibri" panose="020F0502020204030204" pitchFamily="34" charset="0"/>
                <a:cs typeface="Calibri" panose="020F0502020204030204" pitchFamily="34" charset="0"/>
              </a:rPr>
              <a:t>Datos</a:t>
            </a:r>
            <a:r>
              <a:rPr lang="es-AR"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AR" dirty="0" err="1">
                <a:latin typeface="GreekC" panose="00000400000000000000" pitchFamily="2" charset="0"/>
                <a:ea typeface="Calibri" panose="020F0502020204030204" pitchFamily="34" charset="0"/>
                <a:cs typeface="Times New Roman" panose="02020603050405020304" pitchFamily="18" charset="0"/>
              </a:rPr>
              <a:t>s</a:t>
            </a:r>
            <a:r>
              <a:rPr lang="es-AR" baseline="-25000" dirty="0" err="1">
                <a:latin typeface="Calibri" panose="020F0502020204030204" pitchFamily="34" charset="0"/>
                <a:ea typeface="Calibri" panose="020F0502020204030204" pitchFamily="34" charset="0"/>
                <a:cs typeface="Calibri" panose="020F0502020204030204" pitchFamily="34" charset="0"/>
              </a:rPr>
              <a:t>fl</a:t>
            </a:r>
            <a:r>
              <a:rPr lang="es-AR" dirty="0">
                <a:latin typeface="Calibri" panose="020F0502020204030204" pitchFamily="34" charset="0"/>
                <a:ea typeface="Calibri" panose="020F0502020204030204" pitchFamily="34" charset="0"/>
                <a:cs typeface="Calibri" panose="020F0502020204030204" pitchFamily="34" charset="0"/>
              </a:rPr>
              <a:t> = 2,4 </a:t>
            </a:r>
            <a:r>
              <a:rPr lang="es-AR" dirty="0" err="1">
                <a:latin typeface="Calibri" panose="020F0502020204030204" pitchFamily="34" charset="0"/>
                <a:ea typeface="Calibri" panose="020F0502020204030204" pitchFamily="34" charset="0"/>
                <a:cs typeface="Calibri" panose="020F0502020204030204" pitchFamily="34" charset="0"/>
              </a:rPr>
              <a:t>tn</a:t>
            </a:r>
            <a:r>
              <a:rPr lang="es-AR" dirty="0">
                <a:latin typeface="Calibri" panose="020F0502020204030204" pitchFamily="34" charset="0"/>
                <a:ea typeface="Calibri" panose="020F0502020204030204" pitchFamily="34" charset="0"/>
                <a:cs typeface="Calibri" panose="020F0502020204030204" pitchFamily="34" charset="0"/>
              </a:rPr>
              <a:t>/cm2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P = 5tn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p:nvPr/>
        </p:nvPicPr>
        <p:blipFill rotWithShape="1">
          <a:blip r:embed="rId2">
            <a:extLst>
              <a:ext uri="{28A0092B-C50C-407E-A947-70E740481C1C}">
                <a14:useLocalDpi xmlns:a14="http://schemas.microsoft.com/office/drawing/2010/main" val="0"/>
              </a:ext>
            </a:extLst>
          </a:blip>
          <a:srcRect l="23761" t="37432" r="50611" b="45060"/>
          <a:stretch/>
        </p:blipFill>
        <p:spPr bwMode="auto">
          <a:xfrm>
            <a:off x="2991802" y="2939042"/>
            <a:ext cx="6491832" cy="30829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2268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84231" y="578823"/>
            <a:ext cx="3635829" cy="584775"/>
          </a:xfrm>
          <a:prstGeom prst="rect">
            <a:avLst/>
          </a:prstGeom>
        </p:spPr>
        <p:txBody>
          <a:bodyPr wrap="square">
            <a:spAutoFit/>
          </a:bodyPr>
          <a:lstStyle/>
          <a:p>
            <a:r>
              <a:rPr lang="es-AR" sz="3200" dirty="0" smtClean="0">
                <a:latin typeface="Calibri" panose="020F0502020204030204" pitchFamily="34" charset="0"/>
                <a:cs typeface="Calibri" panose="020F0502020204030204" pitchFamily="34" charset="0"/>
              </a:rPr>
              <a:t>Dimensionamiento</a:t>
            </a:r>
            <a:endParaRPr lang="en-US" sz="3200" dirty="0"/>
          </a:p>
        </p:txBody>
      </p:sp>
      <mc:AlternateContent xmlns:mc="http://schemas.openxmlformats.org/markup-compatibility/2006" xmlns:a14="http://schemas.microsoft.com/office/drawing/2010/main">
        <mc:Choice Requires="a14">
          <p:sp>
            <p:nvSpPr>
              <p:cNvPr id="5" name="Rectángulo 4"/>
              <p:cNvSpPr/>
              <p:nvPr/>
            </p:nvSpPr>
            <p:spPr>
              <a:xfrm>
                <a:off x="3921139" y="1647894"/>
                <a:ext cx="2585644"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𝑡𝑟𝑎𝑏𝑎𝑗𝑜</m:t>
                          </m:r>
                        </m:sub>
                      </m:sSub>
                      <m:r>
                        <a:rPr lang="en-US" sz="2400" i="0">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𝑎𝑑𝑚</m:t>
                          </m:r>
                        </m:sub>
                      </m:sSub>
                    </m:oMath>
                  </m:oMathPara>
                </a14:m>
                <a:endParaRPr lang="en-US" sz="2400" dirty="0"/>
              </a:p>
            </p:txBody>
          </p:sp>
        </mc:Choice>
        <mc:Fallback xmlns="">
          <p:sp>
            <p:nvSpPr>
              <p:cNvPr id="5" name="Rectángulo 4"/>
              <p:cNvSpPr>
                <a:spLocks noRot="1" noChangeAspect="1" noMove="1" noResize="1" noEditPoints="1" noAdjustHandles="1" noChangeArrowheads="1" noChangeShapeType="1" noTextEdit="1"/>
              </p:cNvSpPr>
              <p:nvPr/>
            </p:nvSpPr>
            <p:spPr>
              <a:xfrm>
                <a:off x="3921139" y="1647894"/>
                <a:ext cx="2585644" cy="491417"/>
              </a:xfrm>
              <a:prstGeom prst="rect">
                <a:avLst/>
              </a:prstGeom>
              <a:blipFill rotWithShape="0">
                <a:blip r:embed="rId2"/>
                <a:stretch>
                  <a:fillRect b="-9877"/>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252204" y="2910146"/>
                <a:ext cx="4874989" cy="784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𝑎𝑑𝑚</m:t>
                          </m:r>
                        </m:sub>
                      </m:sSub>
                      <m:r>
                        <a:rPr lang="en-US" sz="2000" i="0">
                          <a:latin typeface="Cambria Math" panose="020405030504060302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𝑓𝑙</m:t>
                              </m:r>
                            </m:sub>
                          </m:sSub>
                        </m:num>
                        <m:den>
                          <m:r>
                            <a:rPr lang="en-US" sz="2000" i="1">
                              <a:latin typeface="Cambria Math" panose="02040503050406030204" pitchFamily="18" charset="0"/>
                            </a:rPr>
                            <m:t>𝜈</m:t>
                          </m:r>
                        </m:den>
                      </m:f>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0">
                              <a:latin typeface="Cambria Math" panose="02040503050406030204" pitchFamily="18" charset="0"/>
                            </a:rPr>
                            <m:t>2,4 </m:t>
                          </m:r>
                          <m:f>
                            <m:fPr>
                              <m:type m:val="skw"/>
                              <m:ctrlPr>
                                <a:rPr lang="en-US" sz="2000" i="1">
                                  <a:latin typeface="Cambria Math" panose="02040503050406030204" pitchFamily="18" charset="0"/>
                                </a:rPr>
                              </m:ctrlPr>
                            </m:fPr>
                            <m:num>
                              <m:r>
                                <a:rPr lang="en-US" sz="2000" i="1">
                                  <a:latin typeface="Cambria Math" panose="02040503050406030204" pitchFamily="18" charset="0"/>
                                </a:rPr>
                                <m:t>𝑡𝑛</m:t>
                              </m:r>
                            </m:num>
                            <m:den>
                              <m:sSup>
                                <m:sSupPr>
                                  <m:ctrlPr>
                                    <a:rPr lang="en-US" sz="2000" i="1">
                                      <a:latin typeface="Cambria Math" panose="02040503050406030204" pitchFamily="18" charset="0"/>
                                    </a:rPr>
                                  </m:ctrlPr>
                                </m:sSupPr>
                                <m:e>
                                  <m:r>
                                    <a:rPr lang="en-US" sz="2000" i="1">
                                      <a:latin typeface="Cambria Math" panose="02040503050406030204" pitchFamily="18" charset="0"/>
                                    </a:rPr>
                                    <m:t>𝑐𝑚</m:t>
                                  </m:r>
                                </m:e>
                                <m:sup>
                                  <m:r>
                                    <a:rPr lang="en-US" sz="2000" i="0">
                                      <a:latin typeface="Cambria Math" panose="02040503050406030204" pitchFamily="18" charset="0"/>
                                    </a:rPr>
                                    <m:t>2</m:t>
                                  </m:r>
                                </m:sup>
                              </m:sSup>
                            </m:den>
                          </m:f>
                        </m:num>
                        <m:den>
                          <m:r>
                            <a:rPr lang="en-US" sz="2000" i="0">
                              <a:latin typeface="Cambria Math" panose="02040503050406030204" pitchFamily="18" charset="0"/>
                            </a:rPr>
                            <m:t>3</m:t>
                          </m:r>
                        </m:den>
                      </m:f>
                      <m:r>
                        <a:rPr lang="en-US" sz="2000" i="0">
                          <a:latin typeface="Cambria Math" panose="02040503050406030204" pitchFamily="18" charset="0"/>
                        </a:rPr>
                        <m:t>=0,80 </m:t>
                      </m:r>
                      <m:f>
                        <m:fPr>
                          <m:type m:val="skw"/>
                          <m:ctrlPr>
                            <a:rPr lang="en-US" sz="2000" i="1">
                              <a:latin typeface="Cambria Math" panose="02040503050406030204" pitchFamily="18" charset="0"/>
                            </a:rPr>
                          </m:ctrlPr>
                        </m:fPr>
                        <m:num>
                          <m:r>
                            <a:rPr lang="en-US" sz="2000" i="1">
                              <a:latin typeface="Cambria Math" panose="02040503050406030204" pitchFamily="18" charset="0"/>
                            </a:rPr>
                            <m:t>𝑡𝑛</m:t>
                          </m:r>
                        </m:num>
                        <m:den>
                          <m:sSup>
                            <m:sSupPr>
                              <m:ctrlPr>
                                <a:rPr lang="en-US" sz="2000" i="1">
                                  <a:latin typeface="Cambria Math" panose="02040503050406030204" pitchFamily="18" charset="0"/>
                                </a:rPr>
                              </m:ctrlPr>
                            </m:sSupPr>
                            <m:e>
                              <m:r>
                                <a:rPr lang="en-US" sz="2000" i="1">
                                  <a:latin typeface="Cambria Math" panose="02040503050406030204" pitchFamily="18" charset="0"/>
                                </a:rPr>
                                <m:t>𝑐𝑚</m:t>
                              </m:r>
                            </m:e>
                            <m:sup>
                              <m:r>
                                <a:rPr lang="en-US" sz="2000" i="0">
                                  <a:latin typeface="Cambria Math" panose="02040503050406030204" pitchFamily="18" charset="0"/>
                                </a:rPr>
                                <m:t>2</m:t>
                              </m:r>
                            </m:sup>
                          </m:sSup>
                        </m:den>
                      </m:f>
                    </m:oMath>
                  </m:oMathPara>
                </a14:m>
                <a:endParaRPr lang="en-U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3252204" y="2910146"/>
                <a:ext cx="4874989" cy="784702"/>
              </a:xfrm>
              <a:prstGeom prst="rect">
                <a:avLst/>
              </a:prstGeom>
              <a:blipFill rotWithShape="0">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802146" y="4244815"/>
                <a:ext cx="5775107" cy="7618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𝑃</m:t>
                          </m:r>
                        </m:num>
                        <m:den>
                          <m:r>
                            <a:rPr lang="en-US" sz="2000" i="0">
                              <a:latin typeface="Cambria Math" panose="02040503050406030204" pitchFamily="18" charset="0"/>
                            </a:rPr>
                            <m:t>3 .  </m:t>
                          </m:r>
                          <m:sSub>
                            <m:sSubPr>
                              <m:ctrlPr>
                                <a:rPr lang="en-US" sz="2000" i="1">
                                  <a:latin typeface="Cambria Math" panose="02040503050406030204" pitchFamily="18" charset="0"/>
                                </a:rPr>
                              </m:ctrlPr>
                            </m:sSubPr>
                            <m:e>
                              <m:r>
                                <a:rPr lang="en-US" sz="2000" i="1">
                                  <a:latin typeface="Cambria Math" panose="02040503050406030204" pitchFamily="18" charset="0"/>
                                </a:rPr>
                                <m:t>𝛺</m:t>
                              </m:r>
                            </m:e>
                            <m:sub>
                              <m:r>
                                <a:rPr lang="en-US" sz="2000" i="1">
                                  <a:latin typeface="Cambria Math" panose="02040503050406030204" pitchFamily="18" charset="0"/>
                                </a:rPr>
                                <m:t>𝑎𝑙𝑎𝑚𝑏𝑟𝑒</m:t>
                              </m:r>
                            </m:sub>
                          </m:sSub>
                        </m:den>
                      </m:f>
                      <m:r>
                        <a:rPr lang="en-US" sz="2000" i="0">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𝑎𝑑𝑚</m:t>
                          </m:r>
                          <m:r>
                            <a:rPr lang="en-US" sz="2000" i="0">
                              <a:latin typeface="Cambria Math" panose="02040503050406030204" pitchFamily="18" charset="0"/>
                            </a:rPr>
                            <m:t> </m:t>
                          </m:r>
                        </m:sub>
                      </m:sSub>
                      <m:r>
                        <a:rPr lang="en-US" sz="2000" i="0">
                          <a:latin typeface="Cambria Math" panose="02040503050406030204" pitchFamily="18" charset="0"/>
                        </a:rPr>
                        <m:t>     →         </m:t>
                      </m:r>
                      <m:f>
                        <m:fPr>
                          <m:ctrlPr>
                            <a:rPr lang="en-US" sz="2000" i="1">
                              <a:latin typeface="Cambria Math" panose="02040503050406030204" pitchFamily="18" charset="0"/>
                            </a:rPr>
                          </m:ctrlPr>
                        </m:fPr>
                        <m:num>
                          <m:r>
                            <a:rPr lang="en-US" sz="2000" i="1">
                              <a:latin typeface="Cambria Math" panose="02040503050406030204" pitchFamily="18" charset="0"/>
                            </a:rPr>
                            <m:t>𝜋</m:t>
                          </m:r>
                          <m:r>
                            <a:rPr lang="en-US" sz="2000" i="0">
                              <a:latin typeface="Cambria Math" panose="02040503050406030204" pitchFamily="18" charset="0"/>
                            </a:rPr>
                            <m:t> .  </m:t>
                          </m:r>
                          <m:sSup>
                            <m:sSupPr>
                              <m:ctrlPr>
                                <a:rPr lang="en-US" sz="2000" i="1">
                                  <a:latin typeface="Cambria Math" panose="02040503050406030204" pitchFamily="18" charset="0"/>
                                </a:rPr>
                              </m:ctrlPr>
                            </m:sSupPr>
                            <m:e>
                              <m:r>
                                <a:rPr lang="en-US" sz="2000" i="0">
                                  <a:latin typeface="Cambria Math" panose="02040503050406030204" pitchFamily="18" charset="0"/>
                                </a:rPr>
                                <m:t>∅</m:t>
                              </m:r>
                            </m:e>
                            <m:sup>
                              <m:r>
                                <a:rPr lang="en-US" sz="2000" i="0">
                                  <a:latin typeface="Cambria Math" panose="02040503050406030204" pitchFamily="18" charset="0"/>
                                </a:rPr>
                                <m:t>2</m:t>
                              </m:r>
                            </m:sup>
                          </m:sSup>
                        </m:num>
                        <m:den>
                          <m:r>
                            <a:rPr lang="en-US" sz="2000" i="0">
                              <a:latin typeface="Cambria Math" panose="02040503050406030204" pitchFamily="18" charset="0"/>
                            </a:rPr>
                            <m:t>4</m:t>
                          </m:r>
                        </m:den>
                      </m:f>
                      <m:r>
                        <a:rPr lang="en-US" sz="2000" i="0">
                          <a:latin typeface="Cambria Math" panose="02040503050406030204" pitchFamily="18" charset="0"/>
                        </a:rPr>
                        <m:t> ≥ </m:t>
                      </m:r>
                      <m:f>
                        <m:fPr>
                          <m:ctrlPr>
                            <a:rPr lang="en-US" sz="2000" i="1">
                              <a:latin typeface="Cambria Math" panose="02040503050406030204" pitchFamily="18" charset="0"/>
                            </a:rPr>
                          </m:ctrlPr>
                        </m:fPr>
                        <m:num>
                          <m:r>
                            <a:rPr lang="en-US" sz="2000" i="1">
                              <a:latin typeface="Cambria Math" panose="02040503050406030204" pitchFamily="18" charset="0"/>
                            </a:rPr>
                            <m:t>𝑃</m:t>
                          </m:r>
                        </m:num>
                        <m:den>
                          <m:r>
                            <a:rPr lang="en-US" sz="2000" i="0">
                              <a:latin typeface="Cambria Math" panose="02040503050406030204" pitchFamily="18" charset="0"/>
                            </a:rPr>
                            <m:t>3</m:t>
                          </m:r>
                        </m:den>
                      </m:f>
                      <m:r>
                        <a:rPr lang="en-US" sz="2000" i="0">
                          <a:latin typeface="Cambria Math" panose="02040503050406030204" pitchFamily="18" charset="0"/>
                        </a:rPr>
                        <m:t> . </m:t>
                      </m:r>
                      <m:f>
                        <m:fPr>
                          <m:ctrlPr>
                            <a:rPr lang="en-US" sz="2000" i="1">
                              <a:latin typeface="Cambria Math" panose="02040503050406030204" pitchFamily="18" charset="0"/>
                            </a:rPr>
                          </m:ctrlPr>
                        </m:fPr>
                        <m:num>
                          <m:r>
                            <a:rPr lang="en-US" sz="2000" i="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𝑎𝑑𝑚</m:t>
                              </m:r>
                            </m:sub>
                          </m:sSub>
                        </m:den>
                      </m:f>
                    </m:oMath>
                  </m:oMathPara>
                </a14:m>
                <a:endParaRPr lang="en-US" sz="2000" dirty="0"/>
              </a:p>
            </p:txBody>
          </p:sp>
        </mc:Choice>
        <mc:Fallback xmlns="">
          <p:sp>
            <p:nvSpPr>
              <p:cNvPr id="7" name="Rectángulo 6"/>
              <p:cNvSpPr>
                <a:spLocks noRot="1" noChangeAspect="1" noMove="1" noResize="1" noEditPoints="1" noAdjustHandles="1" noChangeArrowheads="1" noChangeShapeType="1" noTextEdit="1"/>
              </p:cNvSpPr>
              <p:nvPr/>
            </p:nvSpPr>
            <p:spPr>
              <a:xfrm>
                <a:off x="2802146" y="4244815"/>
                <a:ext cx="5775107" cy="761875"/>
              </a:xfrm>
              <a:prstGeom prst="rect">
                <a:avLst/>
              </a:prstGeom>
              <a:blipFill rotWithShape="0">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483643" y="5236349"/>
                <a:ext cx="3537122" cy="10016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 ≥ </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r>
                                <a:rPr lang="en-US" sz="2000" i="0">
                                  <a:latin typeface="Cambria Math" panose="02040503050406030204" pitchFamily="18" charset="0"/>
                                </a:rPr>
                                <m:t>4  .  </m:t>
                              </m:r>
                              <m:r>
                                <a:rPr lang="en-US" sz="2000" i="1">
                                  <a:latin typeface="Cambria Math" panose="02040503050406030204" pitchFamily="18" charset="0"/>
                                </a:rPr>
                                <m:t>𝑃</m:t>
                              </m:r>
                            </m:num>
                            <m:den>
                              <m:r>
                                <a:rPr lang="en-US" sz="2000" i="0">
                                  <a:latin typeface="Cambria Math" panose="02040503050406030204" pitchFamily="18" charset="0"/>
                                </a:rPr>
                                <m:t>3 . </m:t>
                              </m:r>
                              <m:r>
                                <a:rPr lang="en-US" sz="2000" i="1">
                                  <a:latin typeface="Cambria Math" panose="02040503050406030204" pitchFamily="18" charset="0"/>
                                </a:rPr>
                                <m:t>𝜋</m:t>
                              </m:r>
                              <m:r>
                                <a:rPr lang="en-US" sz="2000" i="0">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𝜎</m:t>
                                  </m:r>
                                </m:e>
                                <m:sub>
                                  <m:r>
                                    <a:rPr lang="en-US" sz="2000" i="1">
                                      <a:latin typeface="Cambria Math" panose="02040503050406030204" pitchFamily="18" charset="0"/>
                                    </a:rPr>
                                    <m:t>𝑎𝑑𝑚</m:t>
                                  </m:r>
                                </m:sub>
                              </m:sSub>
                            </m:den>
                          </m:f>
                        </m:e>
                      </m:rad>
                      <m:r>
                        <a:rPr lang="en-US" sz="2000" i="0">
                          <a:latin typeface="Cambria Math" panose="02040503050406030204" pitchFamily="18" charset="0"/>
                        </a:rPr>
                        <m:t> =1,64 </m:t>
                      </m:r>
                      <m:r>
                        <a:rPr lang="en-US" sz="2000" i="1">
                          <a:latin typeface="Cambria Math" panose="02040503050406030204" pitchFamily="18" charset="0"/>
                        </a:rPr>
                        <m:t>𝑐𝑚</m:t>
                      </m:r>
                    </m:oMath>
                  </m:oMathPara>
                </a14:m>
                <a:endParaRPr lang="en-US" sz="2000" dirty="0"/>
              </a:p>
            </p:txBody>
          </p:sp>
        </mc:Choice>
        <mc:Fallback xmlns="">
          <p:sp>
            <p:nvSpPr>
              <p:cNvPr id="8" name="Rectángulo 7"/>
              <p:cNvSpPr>
                <a:spLocks noRot="1" noChangeAspect="1" noMove="1" noResize="1" noEditPoints="1" noAdjustHandles="1" noChangeArrowheads="1" noChangeShapeType="1" noTextEdit="1"/>
              </p:cNvSpPr>
              <p:nvPr/>
            </p:nvSpPr>
            <p:spPr>
              <a:xfrm>
                <a:off x="1483643" y="5236349"/>
                <a:ext cx="3537122" cy="1001684"/>
              </a:xfrm>
              <a:prstGeom prst="rect">
                <a:avLst/>
              </a:prstGeom>
              <a:blipFill rotWithShape="0">
                <a:blip r:embed="rId5"/>
                <a:stretch>
                  <a:fillRect/>
                </a:stretch>
              </a:blipFill>
            </p:spPr>
            <p:txBody>
              <a:bodyPr/>
              <a:lstStyle/>
              <a:p>
                <a:r>
                  <a:rPr lang="es-AR">
                    <a:noFill/>
                  </a:rPr>
                  <a:t> </a:t>
                </a:r>
              </a:p>
            </p:txBody>
          </p:sp>
        </mc:Fallback>
      </mc:AlternateContent>
      <p:sp>
        <p:nvSpPr>
          <p:cNvPr id="2" name="Rectángulo 1"/>
          <p:cNvSpPr/>
          <p:nvPr/>
        </p:nvSpPr>
        <p:spPr>
          <a:xfrm>
            <a:off x="753978" y="1130057"/>
            <a:ext cx="10764253" cy="671915"/>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Para dimensionar el alambre consideremos como condición de resistencia que la tensión de trabajo no supere la tensión admisible del acero. </a:t>
            </a:r>
            <a:endParaRPr lang="es-AR" dirty="0" smtClean="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ángulo 2"/>
          <p:cNvSpPr/>
          <p:nvPr/>
        </p:nvSpPr>
        <p:spPr>
          <a:xfrm>
            <a:off x="753977" y="2314618"/>
            <a:ext cx="10764253" cy="388696"/>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En este caso como nos da como dato la tensión de fluencia del material y el valor del coeficiente de seguridad:</a:t>
            </a:r>
            <a:endParaRPr lang="es-A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5213961" y="5336820"/>
            <a:ext cx="6096000" cy="981423"/>
          </a:xfrm>
          <a:prstGeom prst="rect">
            <a:avLst/>
          </a:prstGeom>
          <a:ln>
            <a:solidFill>
              <a:srgbClr val="FF0000"/>
            </a:solidFill>
          </a:ln>
        </p:spPr>
        <p:txBody>
          <a:bodyPr>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En locales comerciales la oferta de barras de acero viene dada por los siguientes diámetros:</a:t>
            </a:r>
            <a:endParaRPr lang="es-A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dirty="0" smtClean="0">
                <a:latin typeface="Calibri" panose="020F0502020204030204" pitchFamily="34" charset="0"/>
                <a:ea typeface="Calibri" panose="020F0502020204030204" pitchFamily="34" charset="0"/>
                <a:cs typeface="Calibri" panose="020F0502020204030204" pitchFamily="34" charset="0"/>
              </a:rPr>
              <a:t>6mm</a:t>
            </a:r>
            <a:r>
              <a:rPr lang="en-US" dirty="0">
                <a:latin typeface="Calibri" panose="020F0502020204030204" pitchFamily="34" charset="0"/>
                <a:ea typeface="Calibri" panose="020F0502020204030204" pitchFamily="34" charset="0"/>
                <a:cs typeface="Calibri" panose="020F0502020204030204" pitchFamily="34" charset="0"/>
              </a:rPr>
              <a:t>; 8mm; 10mm; 12mm; 16mm; 20mm; 25mm.</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2" grpId="0"/>
      <p:bldP spid="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153885" y="682905"/>
            <a:ext cx="7585165" cy="388696"/>
          </a:xfrm>
          <a:prstGeom prst="rect">
            <a:avLst/>
          </a:prstGeom>
        </p:spPr>
        <p:txBody>
          <a:bodyPr wrap="square">
            <a:spAutoFit/>
          </a:bodyPr>
          <a:lstStyle/>
          <a:p>
            <a:pPr>
              <a:lnSpc>
                <a:spcPct val="107000"/>
              </a:lnSpc>
              <a:spcAft>
                <a:spcPts val="800"/>
              </a:spcAft>
            </a:pPr>
            <a:r>
              <a:rPr lang="es-AR" dirty="0">
                <a:latin typeface="Calibri" panose="020F0502020204030204" pitchFamily="34" charset="0"/>
                <a:ea typeface="Calibri" panose="020F0502020204030204" pitchFamily="34" charset="0"/>
                <a:cs typeface="Calibri" panose="020F0502020204030204" pitchFamily="34" charset="0"/>
              </a:rPr>
              <a:t>- 1</a:t>
            </a:r>
            <a:r>
              <a:rPr lang="es-AR" baseline="30000" dirty="0">
                <a:latin typeface="Calibri" panose="020F0502020204030204" pitchFamily="34" charset="0"/>
                <a:ea typeface="Calibri" panose="020F0502020204030204" pitchFamily="34" charset="0"/>
                <a:cs typeface="Calibri" panose="020F0502020204030204" pitchFamily="34" charset="0"/>
              </a:rPr>
              <a:t>ra </a:t>
            </a:r>
            <a:r>
              <a:rPr lang="es-AR" dirty="0">
                <a:latin typeface="Calibri" panose="020F0502020204030204" pitchFamily="34" charset="0"/>
                <a:ea typeface="Calibri" panose="020F0502020204030204" pitchFamily="34" charset="0"/>
                <a:cs typeface="Calibri" panose="020F0502020204030204" pitchFamily="34" charset="0"/>
              </a:rPr>
              <a:t>opción: adoptamos una barra de</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GreekC" panose="00000400000000000000" pitchFamily="2" charset="0"/>
                <a:ea typeface="SymbolMT"/>
                <a:cs typeface="Times New Roman" panose="02020603050405020304" pitchFamily="18" charset="0"/>
              </a:rPr>
              <a:t>∅</a:t>
            </a:r>
            <a:r>
              <a:rPr lang="es-AR" dirty="0">
                <a:latin typeface="Calibri" panose="020F0502020204030204" pitchFamily="34" charset="0"/>
                <a:ea typeface="Calibri" panose="020F0502020204030204" pitchFamily="34" charset="0"/>
                <a:cs typeface="Calibri" panose="020F0502020204030204" pitchFamily="34" charset="0"/>
              </a:rPr>
              <a:t>=16 mm, la tensión de trabajo será: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3389080" y="1383686"/>
                <a:ext cx="4786823"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𝑡𝑟𝑎𝑏𝑎𝑗𝑜</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1,667 </m:t>
                          </m:r>
                          <m:r>
                            <a:rPr lang="en-US" i="1">
                              <a:latin typeface="Cambria Math" panose="02040503050406030204" pitchFamily="18" charset="0"/>
                            </a:rPr>
                            <m:t>𝑡𝑛</m:t>
                          </m:r>
                        </m:num>
                        <m:den>
                          <m:r>
                            <a:rPr lang="en-US" i="0">
                              <a:latin typeface="Cambria Math" panose="02040503050406030204" pitchFamily="18" charset="0"/>
                            </a:rPr>
                            <m:t>2,01 </m:t>
                          </m:r>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r>
                        <a:rPr lang="en-US" i="0">
                          <a:latin typeface="Cambria Math" panose="02040503050406030204" pitchFamily="18" charset="0"/>
                        </a:rPr>
                        <m:t> ≅0,83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r>
                        <a:rPr lang="en-US" i="0">
                          <a:latin typeface="Cambria Math" panose="02040503050406030204" pitchFamily="18" charset="0"/>
                        </a:rPr>
                        <m:t> &gt;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𝑎𝑑𝑚</m:t>
                          </m:r>
                        </m:sub>
                      </m:sSub>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3389080" y="1383686"/>
                <a:ext cx="4786823" cy="642035"/>
              </a:xfrm>
              <a:prstGeom prst="rect">
                <a:avLst/>
              </a:prstGeom>
              <a:blipFill>
                <a:blip r:embed="rId2"/>
                <a:stretch>
                  <a:fillRect/>
                </a:stretch>
              </a:blipFill>
            </p:spPr>
            <p:txBody>
              <a:bodyPr/>
              <a:lstStyle/>
              <a:p>
                <a:r>
                  <a:rPr lang="en-US">
                    <a:noFill/>
                  </a:rPr>
                  <a:t> </a:t>
                </a:r>
              </a:p>
            </p:txBody>
          </p:sp>
        </mc:Fallback>
      </mc:AlternateContent>
      <p:sp>
        <p:nvSpPr>
          <p:cNvPr id="7" name="Rectángulo 6"/>
          <p:cNvSpPr/>
          <p:nvPr/>
        </p:nvSpPr>
        <p:spPr>
          <a:xfrm>
            <a:off x="1153884" y="2337806"/>
            <a:ext cx="7585165" cy="388696"/>
          </a:xfrm>
          <a:prstGeom prst="rect">
            <a:avLst/>
          </a:prstGeom>
        </p:spPr>
        <p:txBody>
          <a:bodyPr wrap="square">
            <a:spAutoFit/>
          </a:bodyPr>
          <a:lstStyle/>
          <a:p>
            <a:pPr>
              <a:lnSpc>
                <a:spcPct val="107000"/>
              </a:lnSpc>
              <a:spcAft>
                <a:spcPts val="800"/>
              </a:spcAft>
            </a:pPr>
            <a:r>
              <a:rPr lang="es-AR" dirty="0">
                <a:latin typeface="Calibri" panose="020F0502020204030204" pitchFamily="34" charset="0"/>
                <a:ea typeface="Calibri" panose="020F0502020204030204" pitchFamily="34" charset="0"/>
                <a:cs typeface="Calibri" panose="020F0502020204030204" pitchFamily="34" charset="0"/>
              </a:rPr>
              <a:t>- 2</a:t>
            </a:r>
            <a:r>
              <a:rPr lang="es-AR" baseline="30000" dirty="0">
                <a:latin typeface="Calibri" panose="020F0502020204030204" pitchFamily="34" charset="0"/>
                <a:ea typeface="Calibri" panose="020F0502020204030204" pitchFamily="34" charset="0"/>
                <a:cs typeface="Calibri" panose="020F0502020204030204" pitchFamily="34" charset="0"/>
              </a:rPr>
              <a:t>da</a:t>
            </a:r>
            <a:r>
              <a:rPr lang="es-AR" sz="1050" dirty="0">
                <a:latin typeface="Calibri" panose="020F0502020204030204" pitchFamily="34" charset="0"/>
                <a:ea typeface="Calibri" panose="020F0502020204030204" pitchFamily="34" charset="0"/>
                <a:cs typeface="Calibri" panose="020F0502020204030204" pitchFamily="34" charset="0"/>
              </a:rPr>
              <a:t> </a:t>
            </a:r>
            <a:r>
              <a:rPr lang="es-AR" dirty="0">
                <a:latin typeface="Calibri" panose="020F0502020204030204" pitchFamily="34" charset="0"/>
                <a:ea typeface="Calibri" panose="020F0502020204030204" pitchFamily="34" charset="0"/>
                <a:cs typeface="Calibri" panose="020F0502020204030204" pitchFamily="34" charset="0"/>
              </a:rPr>
              <a:t>opción: adoptamos una barra de</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GreekC" panose="00000400000000000000" pitchFamily="2" charset="0"/>
                <a:ea typeface="SymbolMT"/>
                <a:cs typeface="Times New Roman" panose="02020603050405020304" pitchFamily="18" charset="0"/>
              </a:rPr>
              <a:t>∅</a:t>
            </a:r>
            <a:r>
              <a:rPr lang="es-AR" dirty="0">
                <a:latin typeface="Calibri" panose="020F0502020204030204" pitchFamily="34" charset="0"/>
                <a:ea typeface="Calibri" panose="020F0502020204030204" pitchFamily="34" charset="0"/>
                <a:cs typeface="Calibri" panose="020F0502020204030204" pitchFamily="34" charset="0"/>
              </a:rPr>
              <a:t>=20 mm, la tensión de trabajo será: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3389080" y="3038587"/>
                <a:ext cx="4818883"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𝑡𝑟𝑎𝑏𝑎𝑗𝑜</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1,667 </m:t>
                          </m:r>
                          <m:r>
                            <a:rPr lang="en-US" i="1">
                              <a:latin typeface="Cambria Math" panose="02040503050406030204" pitchFamily="18" charset="0"/>
                            </a:rPr>
                            <m:t>𝑡𝑛</m:t>
                          </m:r>
                        </m:num>
                        <m:den>
                          <m:r>
                            <a:rPr lang="en-US" i="0">
                              <a:latin typeface="Cambria Math" panose="02040503050406030204" pitchFamily="18" charset="0"/>
                            </a:rPr>
                            <m:t>3,14 </m:t>
                          </m:r>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r>
                        <a:rPr lang="en-US" i="0">
                          <a:latin typeface="Cambria Math" panose="02040503050406030204" pitchFamily="18" charset="0"/>
                        </a:rPr>
                        <m:t> ≅0,53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𝑎𝑑𝑚</m:t>
                          </m:r>
                        </m:sub>
                      </m:sSub>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3389080" y="3038587"/>
                <a:ext cx="4818883" cy="642035"/>
              </a:xfrm>
              <a:prstGeom prst="rect">
                <a:avLst/>
              </a:prstGeom>
              <a:blipFill>
                <a:blip r:embed="rId3"/>
                <a:stretch>
                  <a:fillRect/>
                </a:stretch>
              </a:blipFill>
            </p:spPr>
            <p:txBody>
              <a:bodyPr/>
              <a:lstStyle/>
              <a:p>
                <a:r>
                  <a:rPr lang="en-US">
                    <a:noFill/>
                  </a:rPr>
                  <a:t> </a:t>
                </a:r>
              </a:p>
            </p:txBody>
          </p:sp>
        </mc:Fallback>
      </mc:AlternateContent>
      <p:sp>
        <p:nvSpPr>
          <p:cNvPr id="9" name="Rectángulo 8"/>
          <p:cNvSpPr/>
          <p:nvPr/>
        </p:nvSpPr>
        <p:spPr>
          <a:xfrm>
            <a:off x="1153884" y="3767535"/>
            <a:ext cx="10276116" cy="685059"/>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La primera opción nos lleva a superar el valor de la tensión de referencia (</a:t>
            </a:r>
            <a:r>
              <a:rPr lang="es-AR" dirty="0" err="1">
                <a:latin typeface="GreekC" panose="00000400000000000000" pitchFamily="2" charset="0"/>
                <a:ea typeface="SymbolMT"/>
                <a:cs typeface="Times New Roman" panose="02020603050405020304" pitchFamily="18" charset="0"/>
              </a:rPr>
              <a:t>s</a:t>
            </a:r>
            <a:r>
              <a:rPr lang="es-AR" sz="1050" dirty="0" err="1">
                <a:latin typeface="Calibri" panose="020F0502020204030204" pitchFamily="34" charset="0"/>
                <a:ea typeface="Calibri" panose="020F0502020204030204" pitchFamily="34" charset="0"/>
                <a:cs typeface="Calibri" panose="020F0502020204030204" pitchFamily="34" charset="0"/>
              </a:rPr>
              <a:t>adm</a:t>
            </a:r>
            <a:r>
              <a:rPr lang="es-AR" dirty="0">
                <a:latin typeface="Calibri" panose="020F0502020204030204" pitchFamily="34" charset="0"/>
                <a:ea typeface="Calibri" panose="020F0502020204030204" pitchFamily="34" charset="0"/>
                <a:cs typeface="Calibri" panose="020F0502020204030204" pitchFamily="34" charset="0"/>
              </a:rPr>
              <a:t>) dada como dato para el dimensionado. En porcentaje, la diferencia seria: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3925143" y="4539507"/>
                <a:ext cx="3401187" cy="6420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𝜀</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0,83−0,80</m:t>
                          </m:r>
                        </m:num>
                        <m:den>
                          <m:r>
                            <a:rPr lang="en-US" i="0">
                              <a:latin typeface="Cambria Math" panose="02040503050406030204" pitchFamily="18" charset="0"/>
                            </a:rPr>
                            <m:t>0,80</m:t>
                          </m:r>
                        </m:den>
                      </m:f>
                      <m:r>
                        <a:rPr lang="en-US" i="0">
                          <a:latin typeface="Cambria Math" panose="02040503050406030204" pitchFamily="18" charset="0"/>
                        </a:rPr>
                        <m:t> . 100=3,75 %</m:t>
                      </m:r>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3925143" y="4539507"/>
                <a:ext cx="3401187" cy="642035"/>
              </a:xfrm>
              <a:prstGeom prst="rect">
                <a:avLst/>
              </a:prstGeom>
              <a:blipFill>
                <a:blip r:embed="rId4"/>
                <a:stretch>
                  <a:fillRect/>
                </a:stretch>
              </a:blipFill>
            </p:spPr>
            <p:txBody>
              <a:bodyPr/>
              <a:lstStyle/>
              <a:p>
                <a:r>
                  <a:rPr lang="en-US">
                    <a:noFill/>
                  </a:rPr>
                  <a:t> </a:t>
                </a:r>
              </a:p>
            </p:txBody>
          </p:sp>
        </mc:Fallback>
      </mc:AlternateContent>
      <p:sp>
        <p:nvSpPr>
          <p:cNvPr id="11" name="Rectángulo 10"/>
          <p:cNvSpPr/>
          <p:nvPr/>
        </p:nvSpPr>
        <p:spPr>
          <a:xfrm>
            <a:off x="1153883" y="5268455"/>
            <a:ext cx="10563499" cy="1004186"/>
          </a:xfrm>
          <a:prstGeom prst="rect">
            <a:avLst/>
          </a:prstGeom>
        </p:spPr>
        <p:txBody>
          <a:bodyPr wrap="square">
            <a:spAutoFit/>
          </a:bodyPr>
          <a:lstStyle/>
          <a:p>
            <a:pPr algn="just">
              <a:lnSpc>
                <a:spcPct val="107000"/>
              </a:lnSpc>
              <a:spcAft>
                <a:spcPts val="0"/>
              </a:spcAft>
            </a:pPr>
            <a:r>
              <a:rPr lang="es-AR" sz="1400" dirty="0">
                <a:latin typeface="Calibri" panose="020F0502020204030204" pitchFamily="34" charset="0"/>
                <a:ea typeface="Calibri" panose="020F0502020204030204" pitchFamily="34" charset="0"/>
                <a:cs typeface="Calibri" panose="020F0502020204030204" pitchFamily="34" charset="0"/>
              </a:rPr>
              <a:t>Con la segunda opción, la tensión de trabajo es sensiblemente menor al valor de referencia: estaríamos sobredimensionando la pieza.</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400" dirty="0">
                <a:latin typeface="Calibri" panose="020F0502020204030204" pitchFamily="34" charset="0"/>
                <a:ea typeface="Calibri" panose="020F0502020204030204" pitchFamily="34" charset="0"/>
                <a:cs typeface="Calibri" panose="020F0502020204030204" pitchFamily="34" charset="0"/>
              </a:rPr>
              <a:t>El calculista proyectista, basándose en su experiencia puede en determinados casos y en bajos porcentajes, superar la tensión admisible. En esta oportunidad podemos señalar que él </a:t>
            </a:r>
            <a:r>
              <a:rPr lang="en-US" sz="1400" dirty="0">
                <a:latin typeface="Calibri" panose="020F0502020204030204" pitchFamily="34" charset="0"/>
                <a:ea typeface="SymbolMT"/>
                <a:cs typeface="Calibri" panose="020F0502020204030204" pitchFamily="34" charset="0"/>
              </a:rPr>
              <a:t>ε</a:t>
            </a:r>
            <a:r>
              <a:rPr lang="es-AR" sz="1400" dirty="0">
                <a:latin typeface="Calibri" panose="020F0502020204030204" pitchFamily="34" charset="0"/>
                <a:ea typeface="SymbolMT"/>
                <a:cs typeface="Calibri" panose="020F0502020204030204" pitchFamily="34" charset="0"/>
              </a:rPr>
              <a:t> &lt; 5% </a:t>
            </a:r>
            <a:r>
              <a:rPr lang="es-AR" sz="1400" dirty="0">
                <a:latin typeface="Calibri" panose="020F0502020204030204" pitchFamily="34" charset="0"/>
                <a:ea typeface="Calibri" panose="020F0502020204030204" pitchFamily="34" charset="0"/>
                <a:cs typeface="Calibri" panose="020F0502020204030204" pitchFamily="34" charset="0"/>
              </a:rPr>
              <a:t>puede ser admitido.</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400" dirty="0">
                <a:latin typeface="Calibri" panose="020F0502020204030204" pitchFamily="34" charset="0"/>
                <a:ea typeface="Calibri" panose="020F0502020204030204" pitchFamily="34" charset="0"/>
                <a:cs typeface="Calibri" panose="020F0502020204030204" pitchFamily="34" charset="0"/>
              </a:rPr>
              <a:t>En base a lo expuesto se adopta para la barra el </a:t>
            </a:r>
            <a:r>
              <a:rPr lang="en-US" sz="1400" dirty="0">
                <a:latin typeface="Calibri" panose="020F0502020204030204" pitchFamily="34" charset="0"/>
                <a:ea typeface="SymbolMT"/>
                <a:cs typeface="Calibri" panose="020F0502020204030204" pitchFamily="34" charset="0"/>
              </a:rPr>
              <a:t>φ </a:t>
            </a:r>
            <a:r>
              <a:rPr lang="es-AR" sz="1400" dirty="0">
                <a:latin typeface="Calibri" panose="020F0502020204030204" pitchFamily="34" charset="0"/>
                <a:ea typeface="Calibri" panose="020F0502020204030204" pitchFamily="34" charset="0"/>
                <a:cs typeface="Calibri" panose="020F0502020204030204" pitchFamily="34" charset="0"/>
              </a:rPr>
              <a:t>= 16mm.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661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BCC8A57-C590-4E06-85C7-8E5A5035DB9E}"/>
              </a:ext>
            </a:extLst>
          </p:cNvPr>
          <p:cNvSpPr>
            <a:spLocks noGrp="1"/>
          </p:cNvSpPr>
          <p:nvPr>
            <p:ph type="title"/>
          </p:nvPr>
        </p:nvSpPr>
        <p:spPr>
          <a:xfrm>
            <a:off x="1066800" y="642594"/>
            <a:ext cx="3596640" cy="650629"/>
          </a:xfrm>
        </p:spPr>
        <p:txBody>
          <a:bodyPr>
            <a:normAutofit/>
          </a:bodyPr>
          <a:lstStyle/>
          <a:p>
            <a:r>
              <a:rPr lang="es-ES" sz="3200" dirty="0" smtClean="0">
                <a:latin typeface="Arial Black" panose="020B0A04020102020204" pitchFamily="34" charset="0"/>
              </a:rPr>
              <a:t>Ejercicio N° 4</a:t>
            </a:r>
            <a:endParaRPr lang="es-ES" sz="3200" dirty="0">
              <a:latin typeface="Arial Black" panose="020B0A04020102020204" pitchFamily="34" charset="0"/>
            </a:endParaRPr>
          </a:p>
        </p:txBody>
      </p:sp>
      <p:sp>
        <p:nvSpPr>
          <p:cNvPr id="5" name="Rectángulo 4"/>
          <p:cNvSpPr/>
          <p:nvPr/>
        </p:nvSpPr>
        <p:spPr>
          <a:xfrm>
            <a:off x="1066800" y="1405444"/>
            <a:ext cx="9017726" cy="685059"/>
          </a:xfrm>
          <a:prstGeom prst="rect">
            <a:avLst/>
          </a:prstGeom>
        </p:spPr>
        <p:txBody>
          <a:bodyPr wrap="square">
            <a:spAutoFit/>
          </a:bodyPr>
          <a:lstStyle/>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a) Calcular la energía de deformación acumulada en el sistema del </a:t>
            </a:r>
            <a:r>
              <a:rPr lang="es-AR" dirty="0" smtClean="0">
                <a:latin typeface="Calibri" panose="020F0502020204030204" pitchFamily="34" charset="0"/>
                <a:ea typeface="Calibri" panose="020F0502020204030204" pitchFamily="34" charset="0"/>
                <a:cs typeface="Calibri" panose="020F0502020204030204" pitchFamily="34" charset="0"/>
              </a:rPr>
              <a:t>Ejercicio Nº </a:t>
            </a:r>
            <a:r>
              <a:rPr lang="es-AR" dirty="0">
                <a:latin typeface="Calibri" panose="020F0502020204030204" pitchFamily="34" charset="0"/>
                <a:ea typeface="Calibri" panose="020F0502020204030204" pitchFamily="34" charset="0"/>
                <a:cs typeface="Calibri" panose="020F0502020204030204" pitchFamily="34" charset="0"/>
              </a:rPr>
              <a:t>1</a:t>
            </a:r>
            <a:r>
              <a:rPr lang="es-AR" dirty="0" smtClean="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b) Calcular el corrimiento del punto D utilizando el concepto de trabajo.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989888" y="2437818"/>
            <a:ext cx="808106" cy="470000"/>
          </a:xfrm>
          <a:prstGeom prst="rect">
            <a:avLst/>
          </a:prstGeom>
        </p:spPr>
        <p:txBody>
          <a:bodyPr wrap="none">
            <a:spAutoFit/>
          </a:bodyPr>
          <a:lstStyle/>
          <a:p>
            <a:pPr algn="just">
              <a:lnSpc>
                <a:spcPct val="107000"/>
              </a:lnSpc>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D.C.L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2425065" y="2202724"/>
            <a:ext cx="6131106" cy="4224202"/>
          </a:xfrm>
          <a:prstGeom prst="rect">
            <a:avLst/>
          </a:prstGeom>
          <a:noFill/>
          <a:ln>
            <a:noFill/>
          </a:ln>
        </p:spPr>
      </p:pic>
    </p:spTree>
    <p:extLst>
      <p:ext uri="{BB962C8B-B14F-4D97-AF65-F5344CB8AC3E}">
        <p14:creationId xmlns:p14="http://schemas.microsoft.com/office/powerpoint/2010/main" val="34255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33449" y="684014"/>
            <a:ext cx="6687087" cy="461665"/>
          </a:xfrm>
          <a:prstGeom prst="rect">
            <a:avLst/>
          </a:prstGeom>
        </p:spPr>
        <p:txBody>
          <a:bodyPr wrap="none">
            <a:spAutoFit/>
          </a:bodyPr>
          <a:lstStyle/>
          <a:p>
            <a:r>
              <a:rPr lang="es-AR" sz="2400" dirty="0">
                <a:latin typeface="Calibri" panose="020F0502020204030204" pitchFamily="34" charset="0"/>
                <a:ea typeface="Calibri" panose="020F0502020204030204" pitchFamily="34" charset="0"/>
              </a:rPr>
              <a:t>a) Energía de deformación acumulada en el sistema.</a:t>
            </a:r>
            <a:endParaRPr lang="en-US" sz="2400" dirty="0"/>
          </a:p>
        </p:txBody>
      </p:sp>
      <mc:AlternateContent xmlns:mc="http://schemas.openxmlformats.org/markup-compatibility/2006" xmlns:a14="http://schemas.microsoft.com/office/drawing/2010/main">
        <mc:Choice Requires="a14">
          <p:sp>
            <p:nvSpPr>
              <p:cNvPr id="5" name="Rectángulo 4"/>
              <p:cNvSpPr/>
              <p:nvPr/>
            </p:nvSpPr>
            <p:spPr>
              <a:xfrm>
                <a:off x="5111922" y="1975357"/>
                <a:ext cx="1517017" cy="675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𝑈</m:t>
                      </m:r>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1">
                              <a:latin typeface="Cambria Math" panose="02040503050406030204" pitchFamily="18" charset="0"/>
                            </a:rPr>
                            <m:t>𝑇</m:t>
                          </m:r>
                          <m:r>
                            <a:rPr lang="en-US" sz="2000" i="0">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𝑎𝑙</m:t>
                              </m:r>
                            </m:sub>
                          </m:sSub>
                        </m:num>
                        <m:den>
                          <m:r>
                            <a:rPr lang="en-US" sz="2000" i="0">
                              <a:latin typeface="Cambria Math" panose="02040503050406030204" pitchFamily="18" charset="0"/>
                            </a:rPr>
                            <m:t>2</m:t>
                          </m:r>
                        </m:den>
                      </m:f>
                    </m:oMath>
                  </m:oMathPara>
                </a14:m>
                <a:endParaRPr lang="en-US" sz="2000" dirty="0"/>
              </a:p>
            </p:txBody>
          </p:sp>
        </mc:Choice>
        <mc:Fallback xmlns="">
          <p:sp>
            <p:nvSpPr>
              <p:cNvPr id="5" name="Rectángulo 4"/>
              <p:cNvSpPr>
                <a:spLocks noRot="1" noChangeAspect="1" noMove="1" noResize="1" noEditPoints="1" noAdjustHandles="1" noChangeArrowheads="1" noChangeShapeType="1" noTextEdit="1"/>
              </p:cNvSpPr>
              <p:nvPr/>
            </p:nvSpPr>
            <p:spPr>
              <a:xfrm>
                <a:off x="5111922" y="1975357"/>
                <a:ext cx="1517017" cy="675441"/>
              </a:xfrm>
              <a:prstGeom prst="rect">
                <a:avLst/>
              </a:prstGeom>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1397950" y="2975544"/>
                <a:ext cx="3867534" cy="600805"/>
              </a:xfrm>
              <a:prstGeom prst="rect">
                <a:avLst/>
              </a:prstGeom>
            </p:spPr>
            <p:txBody>
              <a:bodyPr wrap="none">
                <a:spAutoFit/>
              </a:bodyPr>
              <a:lstStyle/>
              <a:p>
                <a:pPr algn="just">
                  <a:lnSpc>
                    <a:spcPct val="107000"/>
                  </a:lnSpc>
                  <a:spcAft>
                    <a:spcPts val="0"/>
                  </a:spcAft>
                </a:pPr>
                <a:r>
                  <a:rPr lang="es-AR" sz="2000" dirty="0">
                    <a:latin typeface="Calibri" panose="020F0502020204030204" pitchFamily="34" charset="0"/>
                    <a:ea typeface="Times New Roman" panose="02020603050405020304" pitchFamily="18" charset="0"/>
                    <a:cs typeface="Calibri" panose="020F0502020204030204" pitchFamily="34" charset="0"/>
                  </a:rPr>
                  <a:t>Como:   </a:t>
                </a:r>
                <a14:m>
                  <m:oMath xmlns:m="http://schemas.openxmlformats.org/officeDocument/2006/math">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r>
                          <a:rPr lang="es-AR" sz="2000" i="1">
                            <a:latin typeface="Cambria Math" panose="02040503050406030204" pitchFamily="18" charset="0"/>
                            <a:ea typeface="Times New Roman" panose="02020603050405020304" pitchFamily="18" charset="0"/>
                            <a:cs typeface="Calibri" panose="020F0502020204030204" pitchFamily="34" charset="0"/>
                          </a:rPr>
                          <m:t>𝛿</m:t>
                        </m:r>
                      </m:e>
                      <m:sub>
                        <m:r>
                          <a:rPr lang="es-AR" sz="2000" i="1">
                            <a:latin typeface="Cambria Math" panose="02040503050406030204" pitchFamily="18" charset="0"/>
                            <a:ea typeface="Times New Roman" panose="02020603050405020304" pitchFamily="18" charset="0"/>
                            <a:cs typeface="Calibri" panose="020F0502020204030204" pitchFamily="34" charset="0"/>
                          </a:rPr>
                          <m:t>𝑎𝑙𝑎𝑚𝑏𝑟𝑒</m:t>
                        </m:r>
                      </m:sub>
                    </m:sSub>
                    <m:r>
                      <a:rPr lang="es-AR" sz="2000" i="1">
                        <a:latin typeface="Cambria Math" panose="02040503050406030204" pitchFamily="18" charset="0"/>
                        <a:ea typeface="Times New Roman" panose="02020603050405020304" pitchFamily="18" charset="0"/>
                        <a:cs typeface="Calibri" panose="020F0502020204030204" pitchFamily="34" charset="0"/>
                      </a:rPr>
                      <m:t>= </m:t>
                    </m:r>
                    <m:f>
                      <m:fPr>
                        <m:ctrlPr>
                          <a:rPr lang="en-US" sz="2000" i="1">
                            <a:latin typeface="Cambria Math" panose="02040503050406030204" pitchFamily="18" charset="0"/>
                            <a:ea typeface="Times New Roman" panose="02020603050405020304" pitchFamily="18" charset="0"/>
                            <a:cs typeface="Calibri" panose="020F0502020204030204" pitchFamily="34" charset="0"/>
                          </a:rPr>
                        </m:ctrlPr>
                      </m:fPr>
                      <m:num>
                        <m:r>
                          <a:rPr lang="es-AR" sz="2000" i="1">
                            <a:latin typeface="Cambria Math" panose="02040503050406030204" pitchFamily="18" charset="0"/>
                            <a:ea typeface="Times New Roman" panose="02020603050405020304" pitchFamily="18" charset="0"/>
                            <a:cs typeface="Calibri" panose="020F0502020204030204" pitchFamily="34" charset="0"/>
                          </a:rPr>
                          <m:t>𝜎</m:t>
                        </m:r>
                        <m:r>
                          <a:rPr lang="es-AR" sz="2000" i="1">
                            <a:latin typeface="Cambria Math" panose="02040503050406030204" pitchFamily="18" charset="0"/>
                            <a:ea typeface="Times New Roman" panose="02020603050405020304" pitchFamily="18" charset="0"/>
                            <a:cs typeface="Calibri" panose="020F0502020204030204" pitchFamily="34" charset="0"/>
                          </a:rPr>
                          <m:t> .  </m:t>
                        </m:r>
                        <m:r>
                          <a:rPr lang="es-AR" sz="2000" i="1">
                            <a:latin typeface="Cambria Math" panose="02040503050406030204" pitchFamily="18" charset="0"/>
                            <a:ea typeface="Times New Roman" panose="02020603050405020304" pitchFamily="18" charset="0"/>
                            <a:cs typeface="Calibri" panose="020F0502020204030204" pitchFamily="34" charset="0"/>
                          </a:rPr>
                          <m:t>𝐿</m:t>
                        </m:r>
                      </m:num>
                      <m:den>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r>
                              <a:rPr lang="es-AR" sz="2000" i="1">
                                <a:latin typeface="Cambria Math" panose="02040503050406030204" pitchFamily="18" charset="0"/>
                                <a:ea typeface="Times New Roman" panose="02020603050405020304" pitchFamily="18" charset="0"/>
                                <a:cs typeface="Calibri" panose="020F0502020204030204" pitchFamily="34" charset="0"/>
                              </a:rPr>
                              <m:t>𝐸</m:t>
                            </m:r>
                          </m:e>
                          <m:sub>
                            <m:r>
                              <a:rPr lang="es-AR" sz="2000" i="1">
                                <a:latin typeface="Cambria Math" panose="02040503050406030204" pitchFamily="18" charset="0"/>
                                <a:ea typeface="Times New Roman" panose="02020603050405020304" pitchFamily="18" charset="0"/>
                                <a:cs typeface="Calibri" panose="020F0502020204030204" pitchFamily="34" charset="0"/>
                              </a:rPr>
                              <m:t>𝑎𝑐</m:t>
                            </m:r>
                          </m:sub>
                        </m:sSub>
                      </m:den>
                    </m:f>
                    <m:r>
                      <a:rPr lang="es-AR" sz="2000" i="1">
                        <a:latin typeface="Cambria Math" panose="02040503050406030204" pitchFamily="18" charset="0"/>
                        <a:ea typeface="Times New Roman" panose="02020603050405020304" pitchFamily="18" charset="0"/>
                        <a:cs typeface="Calibri" panose="020F0502020204030204" pitchFamily="34" charset="0"/>
                      </a:rPr>
                      <m:t>= </m:t>
                    </m:r>
                    <m:f>
                      <m:fPr>
                        <m:ctrlPr>
                          <a:rPr lang="en-US" sz="2000" i="1">
                            <a:latin typeface="Cambria Math" panose="02040503050406030204" pitchFamily="18" charset="0"/>
                            <a:ea typeface="Times New Roman" panose="02020603050405020304" pitchFamily="18" charset="0"/>
                            <a:cs typeface="Calibri" panose="020F0502020204030204" pitchFamily="34" charset="0"/>
                          </a:rPr>
                        </m:ctrlPr>
                      </m:fPr>
                      <m:num>
                        <m:r>
                          <a:rPr lang="es-AR" sz="2000" i="1">
                            <a:latin typeface="Cambria Math" panose="02040503050406030204" pitchFamily="18" charset="0"/>
                            <a:ea typeface="Times New Roman" panose="02020603050405020304" pitchFamily="18" charset="0"/>
                            <a:cs typeface="Calibri" panose="020F0502020204030204" pitchFamily="34" charset="0"/>
                          </a:rPr>
                          <m:t>𝑇</m:t>
                        </m:r>
                        <m:r>
                          <a:rPr lang="es-AR" sz="2000" i="1">
                            <a:latin typeface="Cambria Math" panose="02040503050406030204" pitchFamily="18" charset="0"/>
                            <a:ea typeface="Times New Roman" panose="02020603050405020304" pitchFamily="18" charset="0"/>
                            <a:cs typeface="Calibri" panose="020F0502020204030204" pitchFamily="34" charset="0"/>
                          </a:rPr>
                          <m:t> .  </m:t>
                        </m:r>
                        <m:r>
                          <a:rPr lang="es-AR" sz="2000" i="1">
                            <a:latin typeface="Cambria Math" panose="02040503050406030204" pitchFamily="18" charset="0"/>
                            <a:ea typeface="Times New Roman" panose="02020603050405020304" pitchFamily="18" charset="0"/>
                            <a:cs typeface="Calibri" panose="020F0502020204030204" pitchFamily="34" charset="0"/>
                          </a:rPr>
                          <m:t>𝐿</m:t>
                        </m:r>
                      </m:num>
                      <m:den>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r>
                              <a:rPr lang="es-AR" sz="2000" i="1">
                                <a:latin typeface="Cambria Math" panose="02040503050406030204" pitchFamily="18" charset="0"/>
                                <a:ea typeface="Times New Roman" panose="02020603050405020304" pitchFamily="18" charset="0"/>
                                <a:cs typeface="Calibri" panose="020F0502020204030204" pitchFamily="34" charset="0"/>
                              </a:rPr>
                              <m:t>𝛺</m:t>
                            </m:r>
                          </m:e>
                          <m:sub>
                            <m:r>
                              <a:rPr lang="es-AR" sz="2000" i="1">
                                <a:latin typeface="Cambria Math" panose="02040503050406030204" pitchFamily="18" charset="0"/>
                                <a:ea typeface="Times New Roman" panose="02020603050405020304" pitchFamily="18" charset="0"/>
                                <a:cs typeface="Calibri" panose="020F0502020204030204" pitchFamily="34" charset="0"/>
                              </a:rPr>
                              <m:t>𝑎𝑐</m:t>
                            </m:r>
                          </m:sub>
                        </m:sSub>
                        <m:r>
                          <a:rPr lang="es-AR" sz="2000" i="1">
                            <a:latin typeface="Cambria Math" panose="02040503050406030204" pitchFamily="18" charset="0"/>
                            <a:ea typeface="Times New Roman" panose="02020603050405020304" pitchFamily="18" charset="0"/>
                            <a:cs typeface="Calibri" panose="020F0502020204030204" pitchFamily="34" charset="0"/>
                          </a:rPr>
                          <m:t> .  </m:t>
                        </m:r>
                        <m:sSub>
                          <m:sSubPr>
                            <m:ctrlPr>
                              <a:rPr lang="en-US" sz="2000" i="1">
                                <a:latin typeface="Cambria Math" panose="02040503050406030204" pitchFamily="18" charset="0"/>
                                <a:ea typeface="Times New Roman" panose="02020603050405020304" pitchFamily="18" charset="0"/>
                                <a:cs typeface="Calibri" panose="020F0502020204030204" pitchFamily="34" charset="0"/>
                              </a:rPr>
                            </m:ctrlPr>
                          </m:sSubPr>
                          <m:e>
                            <m:r>
                              <a:rPr lang="es-AR" sz="2000" i="1">
                                <a:latin typeface="Cambria Math" panose="02040503050406030204" pitchFamily="18" charset="0"/>
                                <a:ea typeface="Times New Roman" panose="02020603050405020304" pitchFamily="18" charset="0"/>
                                <a:cs typeface="Calibri" panose="020F0502020204030204" pitchFamily="34" charset="0"/>
                              </a:rPr>
                              <m:t>𝐸</m:t>
                            </m:r>
                          </m:e>
                          <m:sub>
                            <m:r>
                              <a:rPr lang="es-AR" sz="2000" i="1">
                                <a:latin typeface="Cambria Math" panose="02040503050406030204" pitchFamily="18" charset="0"/>
                                <a:ea typeface="Times New Roman" panose="02020603050405020304" pitchFamily="18" charset="0"/>
                                <a:cs typeface="Calibri" panose="020F0502020204030204" pitchFamily="34" charset="0"/>
                              </a:rPr>
                              <m:t>𝑎𝑐</m:t>
                            </m:r>
                          </m:sub>
                        </m:sSub>
                      </m:den>
                    </m:f>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1397950" y="2975544"/>
                <a:ext cx="3867534" cy="600805"/>
              </a:xfrm>
              <a:prstGeom prst="rect">
                <a:avLst/>
              </a:prstGeom>
              <a:blipFill rotWithShape="0">
                <a:blip r:embed="rId3"/>
                <a:stretch>
                  <a:fillRect l="-1575"/>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7186195" y="2928480"/>
                <a:ext cx="3338093" cy="6949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0">
                          <a:latin typeface="Cambria Math" panose="02040503050406030204" pitchFamily="18" charset="0"/>
                        </a:rPr>
                        <m:t>    </m:t>
                      </m:r>
                      <m:r>
                        <a:rPr lang="en-US" i="1">
                          <a:latin typeface="Cambria Math" panose="02040503050406030204" pitchFamily="18" charset="0"/>
                        </a:rPr>
                        <m:t>𝑈</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𝑇</m:t>
                              </m:r>
                            </m:e>
                            <m:sup>
                              <m:r>
                                <a:rPr lang="en-US" i="0">
                                  <a:latin typeface="Cambria Math" panose="02040503050406030204" pitchFamily="18" charset="0"/>
                                </a:rPr>
                                <m:t>2</m:t>
                              </m:r>
                            </m:sup>
                          </m:sSup>
                        </m:num>
                        <m:den>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𝛺</m:t>
                              </m:r>
                            </m:e>
                            <m:sub>
                              <m:r>
                                <a:rPr lang="en-US" i="1">
                                  <a:latin typeface="Cambria Math" panose="02040503050406030204" pitchFamily="18" charset="0"/>
                                </a:rPr>
                                <m:t>𝑎𝑙𝑎𝑚𝑏𝑟𝑒</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𝑎𝑐</m:t>
                              </m:r>
                            </m:sub>
                          </m:sSub>
                        </m:den>
                      </m:f>
                      <m:r>
                        <a:rPr lang="en-US" i="0">
                          <a:latin typeface="Cambria Math" panose="02040503050406030204" pitchFamily="18" charset="0"/>
                        </a:rPr>
                        <m:t> . </m:t>
                      </m:r>
                      <m:r>
                        <a:rPr lang="en-US" i="1">
                          <a:latin typeface="Cambria Math" panose="02040503050406030204" pitchFamily="18" charset="0"/>
                        </a:rPr>
                        <m:t>𝐿</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7186195" y="2928480"/>
                <a:ext cx="3338093" cy="694934"/>
              </a:xfrm>
              <a:prstGeom prst="rect">
                <a:avLst/>
              </a:prstGeom>
              <a:blipFill rotWithShape="0">
                <a:blip r:embed="rId4"/>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578771" y="4155919"/>
                <a:ext cx="5034455" cy="7929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2 </m:t>
                                  </m:r>
                                  <m:r>
                                    <a:rPr lang="en-US" i="1">
                                      <a:latin typeface="Cambria Math" panose="02040503050406030204" pitchFamily="18" charset="0"/>
                                    </a:rPr>
                                    <m:t>𝑡𝑛</m:t>
                                  </m:r>
                                </m:e>
                              </m:d>
                            </m:e>
                            <m:sup>
                              <m:r>
                                <a:rPr lang="en-US" i="0">
                                  <a:latin typeface="Cambria Math" panose="02040503050406030204" pitchFamily="18" charset="0"/>
                                </a:rPr>
                                <m:t>2</m:t>
                              </m:r>
                            </m:sup>
                          </m:sSup>
                          <m:r>
                            <a:rPr lang="en-US" i="0">
                              <a:latin typeface="Cambria Math" panose="02040503050406030204" pitchFamily="18" charset="0"/>
                            </a:rPr>
                            <m:t> .  4</m:t>
                          </m:r>
                        </m:num>
                        <m:den>
                          <m:sSup>
                            <m:sSupPr>
                              <m:ctrlPr>
                                <a:rPr lang="en-US" i="1">
                                  <a:latin typeface="Cambria Math" panose="02040503050406030204" pitchFamily="18" charset="0"/>
                                </a:rPr>
                              </m:ctrlPr>
                            </m:sSupPr>
                            <m:e>
                              <m:r>
                                <a:rPr lang="en-US" i="0">
                                  <a:latin typeface="Cambria Math" panose="02040503050406030204" pitchFamily="18" charset="0"/>
                                </a:rPr>
                                <m:t>3</m:t>
                              </m:r>
                            </m:e>
                            <m:sup>
                              <m:r>
                                <a:rPr lang="en-US" i="0">
                                  <a:latin typeface="Cambria Math" panose="02040503050406030204" pitchFamily="18" charset="0"/>
                                </a:rPr>
                                <m:t>2</m:t>
                              </m:r>
                            </m:sup>
                          </m:sSup>
                          <m:r>
                            <a:rPr lang="en-US" i="0">
                              <a:latin typeface="Cambria Math" panose="02040503050406030204" pitchFamily="18" charset="0"/>
                            </a:rPr>
                            <m:t> . </m:t>
                          </m:r>
                          <m:r>
                            <a:rPr lang="en-US" i="1">
                              <a:latin typeface="Cambria Math" panose="02040503050406030204" pitchFamily="18" charset="0"/>
                            </a:rPr>
                            <m:t>𝜋</m:t>
                          </m:r>
                          <m:r>
                            <a:rPr lang="en-US" i="0">
                              <a:latin typeface="Cambria Math" panose="02040503050406030204" pitchFamily="18" charset="0"/>
                            </a:rPr>
                            <m:t> .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2 </m:t>
                                  </m:r>
                                  <m:r>
                                    <a:rPr lang="en-US" i="1">
                                      <a:latin typeface="Cambria Math" panose="02040503050406030204" pitchFamily="18" charset="0"/>
                                    </a:rPr>
                                    <m:t>𝑐𝑚</m:t>
                                  </m:r>
                                </m:e>
                              </m:d>
                            </m:e>
                            <m:sup>
                              <m:r>
                                <a:rPr lang="en-US" i="0">
                                  <a:latin typeface="Cambria Math" panose="02040503050406030204" pitchFamily="18" charset="0"/>
                                </a:rPr>
                                <m:t>2</m:t>
                              </m:r>
                            </m:sup>
                          </m:sSup>
                          <m:r>
                            <a:rPr lang="en-US" i="0">
                              <a:latin typeface="Cambria Math" panose="02040503050406030204" pitchFamily="18" charset="0"/>
                            </a:rPr>
                            <m:t> .  2.100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den>
                      </m:f>
                      <m:r>
                        <a:rPr lang="en-US" i="0">
                          <a:latin typeface="Cambria Math" panose="02040503050406030204" pitchFamily="18" charset="0"/>
                        </a:rPr>
                        <m:t> . 200 </m:t>
                      </m:r>
                      <m:r>
                        <a:rPr lang="en-US" i="1">
                          <a:latin typeface="Cambria Math" panose="02040503050406030204" pitchFamily="18" charset="0"/>
                        </a:rPr>
                        <m:t>𝑐𝑚</m:t>
                      </m:r>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3578771" y="4155919"/>
                <a:ext cx="5034455" cy="7929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4976726" y="5481398"/>
                <a:ext cx="2528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𝑈</m:t>
                      </m:r>
                      <m:r>
                        <a:rPr lang="en-US" i="0">
                          <a:latin typeface="Cambria Math" panose="02040503050406030204" pitchFamily="18" charset="0"/>
                        </a:rPr>
                        <m:t>=6,74 </m:t>
                      </m:r>
                      <m:r>
                        <a:rPr lang="en-US" i="1">
                          <a:latin typeface="Cambria Math" panose="02040503050406030204" pitchFamily="18" charset="0"/>
                        </a:rPr>
                        <m:t>𝑥</m:t>
                      </m:r>
                      <m:r>
                        <a:rPr lang="en-US" i="0">
                          <a:latin typeface="Cambria Math" panose="02040503050406030204" pitchFamily="18" charset="0"/>
                        </a:rPr>
                        <m:t> </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r>
                        <a:rPr lang="en-US" i="0">
                          <a:latin typeface="Cambria Math" panose="02040503050406030204" pitchFamily="18" charset="0"/>
                        </a:rPr>
                        <m:t> </m:t>
                      </m:r>
                      <m:r>
                        <a:rPr lang="en-US" i="1">
                          <a:latin typeface="Cambria Math" panose="02040503050406030204" pitchFamily="18" charset="0"/>
                        </a:rPr>
                        <m:t>𝑡𝑛</m:t>
                      </m:r>
                      <m:r>
                        <a:rPr lang="en-US" i="0">
                          <a:latin typeface="Cambria Math" panose="02040503050406030204" pitchFamily="18" charset="0"/>
                        </a:rPr>
                        <m:t>.</m:t>
                      </m:r>
                      <m:r>
                        <a:rPr lang="en-US" i="1">
                          <a:latin typeface="Cambria Math" panose="02040503050406030204" pitchFamily="18" charset="0"/>
                        </a:rPr>
                        <m:t>𝑐𝑚</m:t>
                      </m:r>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4976726" y="5481398"/>
                <a:ext cx="2528384" cy="369332"/>
              </a:xfrm>
              <a:prstGeom prst="rect">
                <a:avLst/>
              </a:prstGeom>
              <a:blipFill>
                <a:blip r:embed="rId6"/>
                <a:stretch>
                  <a:fillRect/>
                </a:stretch>
              </a:blipFill>
            </p:spPr>
            <p:txBody>
              <a:bodyPr/>
              <a:lstStyle/>
              <a:p>
                <a:r>
                  <a:rPr lang="en-US">
                    <a:noFill/>
                  </a:rPr>
                  <a:t> </a:t>
                </a:r>
              </a:p>
            </p:txBody>
          </p:sp>
        </mc:Fallback>
      </mc:AlternateContent>
      <p:sp>
        <p:nvSpPr>
          <p:cNvPr id="2" name="Rectángulo 1"/>
          <p:cNvSpPr/>
          <p:nvPr/>
        </p:nvSpPr>
        <p:spPr>
          <a:xfrm>
            <a:off x="1090195" y="1271043"/>
            <a:ext cx="10283658" cy="685059"/>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Como el alambre es el único elemento que se deforma por causa de la carga exterior P, la energía se acumula solo en </a:t>
            </a:r>
            <a:r>
              <a:rPr lang="es-AR" dirty="0" smtClean="0">
                <a:latin typeface="Calibri" panose="020F0502020204030204" pitchFamily="34" charset="0"/>
                <a:ea typeface="Calibri" panose="020F0502020204030204" pitchFamily="34" charset="0"/>
                <a:cs typeface="Calibri" panose="020F0502020204030204" pitchFamily="34" charset="0"/>
              </a:rPr>
              <a:t>él, y será:</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23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9605" y="661269"/>
            <a:ext cx="3535968" cy="470000"/>
          </a:xfrm>
          <a:prstGeom prst="rect">
            <a:avLst/>
          </a:prstGeom>
        </p:spPr>
        <p:txBody>
          <a:bodyPr wrap="none">
            <a:spAutoFit/>
          </a:bodyPr>
          <a:lstStyle/>
          <a:p>
            <a:pPr algn="just">
              <a:lnSpc>
                <a:spcPct val="107000"/>
              </a:lnSpc>
              <a:spcAft>
                <a:spcPts val="0"/>
              </a:spcAft>
            </a:pPr>
            <a:r>
              <a:rPr lang="es-AR" sz="2400" dirty="0">
                <a:latin typeface="Calibri" panose="020F0502020204030204" pitchFamily="34" charset="0"/>
                <a:ea typeface="Calibri" panose="020F0502020204030204" pitchFamily="34" charset="0"/>
                <a:cs typeface="Calibri" panose="020F0502020204030204" pitchFamily="34" charset="0"/>
              </a:rPr>
              <a:t>b) Corrimiento del punto 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ángulo 4"/>
              <p:cNvSpPr/>
              <p:nvPr/>
            </p:nvSpPr>
            <p:spPr>
              <a:xfrm>
                <a:off x="3226961" y="2536176"/>
                <a:ext cx="101861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𝑊</m:t>
                      </m:r>
                      <m:r>
                        <a:rPr lang="en-US" sz="2000" i="0">
                          <a:latin typeface="Cambria Math" panose="02040503050406030204" pitchFamily="18" charset="0"/>
                        </a:rPr>
                        <m:t>=</m:t>
                      </m:r>
                      <m:r>
                        <a:rPr lang="en-US" sz="2000" i="1">
                          <a:latin typeface="Cambria Math" panose="02040503050406030204" pitchFamily="18" charset="0"/>
                        </a:rPr>
                        <m:t>𝑈</m:t>
                      </m:r>
                    </m:oMath>
                  </m:oMathPara>
                </a14:m>
                <a:endParaRPr lang="en-US" sz="2000" dirty="0"/>
              </a:p>
            </p:txBody>
          </p:sp>
        </mc:Choice>
        <mc:Fallback xmlns="">
          <p:sp>
            <p:nvSpPr>
              <p:cNvPr id="5" name="Rectángulo 4"/>
              <p:cNvSpPr>
                <a:spLocks noRot="1" noChangeAspect="1" noMove="1" noResize="1" noEditPoints="1" noAdjustHandles="1" noChangeArrowheads="1" noChangeShapeType="1" noTextEdit="1"/>
              </p:cNvSpPr>
              <p:nvPr/>
            </p:nvSpPr>
            <p:spPr>
              <a:xfrm>
                <a:off x="3226961" y="2536176"/>
                <a:ext cx="1018612" cy="400110"/>
              </a:xfrm>
              <a:prstGeom prst="rect">
                <a:avLst/>
              </a:prstGeom>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008811" y="3316119"/>
                <a:ext cx="3763787" cy="675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𝑃</m:t>
                          </m:r>
                          <m:r>
                            <a:rPr lang="en-US" sz="2000" i="0">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𝐷</m:t>
                              </m:r>
                            </m:sub>
                          </m:sSub>
                        </m:num>
                        <m:den>
                          <m:r>
                            <a:rPr lang="en-US" sz="2000" i="0">
                              <a:latin typeface="Cambria Math" panose="02040503050406030204" pitchFamily="18" charset="0"/>
                            </a:rPr>
                            <m:t>2</m:t>
                          </m:r>
                        </m:den>
                      </m:f>
                      <m:r>
                        <a:rPr lang="en-US" sz="2000" i="0">
                          <a:latin typeface="Cambria Math" panose="02040503050406030204" pitchFamily="18" charset="0"/>
                        </a:rPr>
                        <m:t>= </m:t>
                      </m:r>
                      <m:r>
                        <a:rPr lang="en-US" sz="2000" i="1">
                          <a:latin typeface="Cambria Math" panose="02040503050406030204" pitchFamily="18" charset="0"/>
                        </a:rPr>
                        <m:t>𝑈</m:t>
                      </m:r>
                      <m:r>
                        <a:rPr lang="en-US" sz="2000" i="0">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𝐷</m:t>
                          </m:r>
                        </m:sub>
                      </m:sSub>
                      <m:r>
                        <a:rPr lang="en-US" sz="2000" i="0">
                          <a:latin typeface="Cambria Math" panose="02040503050406030204" pitchFamily="18" charset="0"/>
                        </a:rPr>
                        <m:t>= </m:t>
                      </m:r>
                      <m:f>
                        <m:fPr>
                          <m:ctrlPr>
                            <a:rPr lang="en-US" sz="2000" i="1">
                              <a:latin typeface="Cambria Math" panose="02040503050406030204" pitchFamily="18" charset="0"/>
                            </a:rPr>
                          </m:ctrlPr>
                        </m:fPr>
                        <m:num>
                          <m:r>
                            <a:rPr lang="en-US" sz="2000" i="0">
                              <a:latin typeface="Cambria Math" panose="02040503050406030204" pitchFamily="18" charset="0"/>
                            </a:rPr>
                            <m:t>2 .  </m:t>
                          </m:r>
                          <m:r>
                            <a:rPr lang="en-US" sz="2000" i="1">
                              <a:latin typeface="Cambria Math" panose="02040503050406030204" pitchFamily="18" charset="0"/>
                            </a:rPr>
                            <m:t>𝑈</m:t>
                          </m:r>
                        </m:num>
                        <m:den>
                          <m:r>
                            <a:rPr lang="en-US" sz="2000" i="1">
                              <a:latin typeface="Cambria Math" panose="02040503050406030204" pitchFamily="18" charset="0"/>
                            </a:rPr>
                            <m:t>𝑃</m:t>
                          </m:r>
                        </m:den>
                      </m:f>
                    </m:oMath>
                  </m:oMathPara>
                </a14:m>
                <a:endParaRPr lang="en-US" sz="2000" dirty="0"/>
              </a:p>
            </p:txBody>
          </p:sp>
        </mc:Choice>
        <mc:Fallback xmlns="">
          <p:sp>
            <p:nvSpPr>
              <p:cNvPr id="6" name="Rectángulo 5"/>
              <p:cNvSpPr>
                <a:spLocks noRot="1" noChangeAspect="1" noMove="1" noResize="1" noEditPoints="1" noAdjustHandles="1" noChangeArrowheads="1" noChangeShapeType="1" noTextEdit="1"/>
              </p:cNvSpPr>
              <p:nvPr/>
            </p:nvSpPr>
            <p:spPr>
              <a:xfrm>
                <a:off x="2008811" y="3316119"/>
                <a:ext cx="3763787" cy="675441"/>
              </a:xfrm>
              <a:prstGeom prst="rect">
                <a:avLst/>
              </a:prstGeom>
              <a:blipFill rotWithShape="0">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494536" y="4371393"/>
                <a:ext cx="4792338"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𝐷</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2  .  6,74 </m:t>
                          </m:r>
                          <m:r>
                            <a:rPr lang="en-US" i="1">
                              <a:latin typeface="Cambria Math" panose="02040503050406030204" pitchFamily="18" charset="0"/>
                            </a:rPr>
                            <m:t>𝑥</m:t>
                          </m:r>
                          <m:r>
                            <a:rPr lang="en-US" i="0">
                              <a:latin typeface="Cambria Math" panose="02040503050406030204" pitchFamily="18" charset="0"/>
                            </a:rPr>
                            <m:t> </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r>
                            <a:rPr lang="en-US" i="0">
                              <a:latin typeface="Cambria Math" panose="02040503050406030204" pitchFamily="18" charset="0"/>
                            </a:rPr>
                            <m:t> </m:t>
                          </m:r>
                          <m:r>
                            <a:rPr lang="en-US" i="1">
                              <a:latin typeface="Cambria Math" panose="02040503050406030204" pitchFamily="18" charset="0"/>
                            </a:rPr>
                            <m:t>𝑡𝑛</m:t>
                          </m:r>
                          <m:r>
                            <a:rPr lang="en-US" i="0">
                              <a:latin typeface="Cambria Math" panose="02040503050406030204" pitchFamily="18" charset="0"/>
                            </a:rPr>
                            <m:t>.</m:t>
                          </m:r>
                          <m:r>
                            <a:rPr lang="en-US" i="1">
                              <a:latin typeface="Cambria Math" panose="02040503050406030204" pitchFamily="18" charset="0"/>
                            </a:rPr>
                            <m:t>𝑐𝑚</m:t>
                          </m:r>
                        </m:num>
                        <m:den>
                          <m:r>
                            <a:rPr lang="en-US" i="0">
                              <a:latin typeface="Cambria Math" panose="02040503050406030204" pitchFamily="18" charset="0"/>
                            </a:rPr>
                            <m:t>2 </m:t>
                          </m:r>
                          <m:r>
                            <a:rPr lang="en-US" i="1">
                              <a:latin typeface="Cambria Math" panose="02040503050406030204" pitchFamily="18" charset="0"/>
                            </a:rPr>
                            <m:t>𝑡𝑛</m:t>
                          </m:r>
                        </m:den>
                      </m:f>
                      <m:r>
                        <a:rPr lang="en-US" i="0">
                          <a:latin typeface="Cambria Math" panose="02040503050406030204" pitchFamily="18" charset="0"/>
                        </a:rPr>
                        <m:t>=6,74 </m:t>
                      </m:r>
                      <m:r>
                        <a:rPr lang="en-US" i="1">
                          <a:latin typeface="Cambria Math" panose="02040503050406030204" pitchFamily="18" charset="0"/>
                        </a:rPr>
                        <m:t>𝑥</m:t>
                      </m:r>
                      <m:r>
                        <a:rPr lang="en-US" i="0">
                          <a:latin typeface="Cambria Math" panose="02040503050406030204" pitchFamily="18" charset="0"/>
                        </a:rPr>
                        <m:t> </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−3</m:t>
                          </m:r>
                        </m:sup>
                      </m:sSup>
                      <m:r>
                        <a:rPr lang="en-US" i="0">
                          <a:latin typeface="Cambria Math" panose="02040503050406030204" pitchFamily="18" charset="0"/>
                        </a:rPr>
                        <m:t> </m:t>
                      </m:r>
                      <m:r>
                        <a:rPr lang="en-US" i="1">
                          <a:latin typeface="Cambria Math" panose="02040503050406030204" pitchFamily="18" charset="0"/>
                        </a:rPr>
                        <m:t>𝑐𝑚</m:t>
                      </m:r>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1494536" y="4371393"/>
                <a:ext cx="4792338" cy="648126"/>
              </a:xfrm>
              <a:prstGeom prst="rect">
                <a:avLst/>
              </a:prstGeom>
              <a:blipFill rotWithShape="0">
                <a:blip r:embed="rId4"/>
                <a:stretch>
                  <a:fillRect/>
                </a:stretch>
              </a:blipFill>
            </p:spPr>
            <p:txBody>
              <a:bodyPr/>
              <a:lstStyle/>
              <a:p>
                <a:r>
                  <a:rPr lang="es-AR">
                    <a:noFill/>
                  </a:rPr>
                  <a:t> </a:t>
                </a:r>
              </a:p>
            </p:txBody>
          </p:sp>
        </mc:Fallback>
      </mc:AlternateContent>
      <p:pic>
        <p:nvPicPr>
          <p:cNvPr id="8" name="Imagen 7"/>
          <p:cNvPicPr/>
          <p:nvPr/>
        </p:nvPicPr>
        <p:blipFill rotWithShape="1">
          <a:blip r:embed="rId5">
            <a:extLst>
              <a:ext uri="{28A0092B-C50C-407E-A947-70E740481C1C}">
                <a14:useLocalDpi xmlns:a14="http://schemas.microsoft.com/office/drawing/2010/main" val="0"/>
              </a:ext>
            </a:extLst>
          </a:blip>
          <a:srcRect l="47352" t="55073" r="36015" b="18796"/>
          <a:stretch/>
        </p:blipFill>
        <p:spPr bwMode="auto">
          <a:xfrm>
            <a:off x="6744074" y="1780556"/>
            <a:ext cx="4685926" cy="3709386"/>
          </a:xfrm>
          <a:prstGeom prst="rect">
            <a:avLst/>
          </a:prstGeom>
          <a:ln>
            <a:noFill/>
          </a:ln>
          <a:extLst>
            <a:ext uri="{53640926-AAD7-44D8-BBD7-CCE9431645EC}">
              <a14:shadowObscured xmlns:a14="http://schemas.microsoft.com/office/drawing/2010/main"/>
            </a:ext>
          </a:extLst>
        </p:spPr>
      </p:pic>
      <p:sp>
        <p:nvSpPr>
          <p:cNvPr id="9" name="Rectángulo 8"/>
          <p:cNvSpPr/>
          <p:nvPr/>
        </p:nvSpPr>
        <p:spPr>
          <a:xfrm>
            <a:off x="709605" y="5737072"/>
            <a:ext cx="10720395" cy="685059"/>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La carga se aplica gradualmente de 0 al valor final de P, por lo tanto, el trabajo realizado por P es igual a la superficie rayada.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709604" y="1166280"/>
            <a:ext cx="10720395" cy="685059"/>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El trabajo realizado por la carga P a lo largo del desplazamiento </a:t>
            </a:r>
            <a:r>
              <a:rPr lang="es-AR" dirty="0" err="1">
                <a:latin typeface="GreekC" panose="00000400000000000000" pitchFamily="2" charset="0"/>
                <a:ea typeface="SymbolMT"/>
                <a:cs typeface="Times New Roman" panose="02020603050405020304" pitchFamily="18" charset="0"/>
              </a:rPr>
              <a:t>d</a:t>
            </a:r>
            <a:r>
              <a:rPr lang="es-AR" dirty="0" err="1">
                <a:latin typeface="Calibri" panose="020F0502020204030204" pitchFamily="34" charset="0"/>
                <a:ea typeface="Calibri" panose="020F0502020204030204" pitchFamily="34" charset="0"/>
                <a:cs typeface="Calibri" panose="020F0502020204030204" pitchFamily="34" charset="0"/>
              </a:rPr>
              <a:t>D</a:t>
            </a:r>
            <a:r>
              <a:rPr lang="es-AR" dirty="0">
                <a:latin typeface="Calibri" panose="020F0502020204030204" pitchFamily="34" charset="0"/>
                <a:ea typeface="Calibri" panose="020F0502020204030204" pitchFamily="34" charset="0"/>
                <a:cs typeface="Calibri" panose="020F0502020204030204" pitchFamily="34" charset="0"/>
              </a:rPr>
              <a:t> es igual a la energía </a:t>
            </a:r>
            <a:r>
              <a:rPr lang="es-AR" dirty="0" smtClean="0">
                <a:latin typeface="Calibri" panose="020F0502020204030204" pitchFamily="34" charset="0"/>
                <a:ea typeface="Calibri" panose="020F0502020204030204" pitchFamily="34" charset="0"/>
                <a:cs typeface="Calibri" panose="020F0502020204030204" pitchFamily="34" charset="0"/>
              </a:rPr>
              <a:t>de</a:t>
            </a:r>
            <a:r>
              <a:rPr lang="es-AR" sz="1600" dirty="0" smtClean="0">
                <a:latin typeface="Calibri" panose="020F0502020204030204" pitchFamily="34" charset="0"/>
                <a:ea typeface="Calibri" panose="020F0502020204030204" pitchFamily="34" charset="0"/>
                <a:cs typeface="Times New Roman" panose="02020603050405020304" pitchFamily="18" charset="0"/>
              </a:rPr>
              <a:t> </a:t>
            </a:r>
            <a:r>
              <a:rPr lang="es-AR" dirty="0" smtClean="0">
                <a:latin typeface="Calibri" panose="020F0502020204030204" pitchFamily="34" charset="0"/>
                <a:ea typeface="Calibri" panose="020F0502020204030204" pitchFamily="34" charset="0"/>
                <a:cs typeface="Calibri" panose="020F0502020204030204" pitchFamily="34" charset="0"/>
              </a:rPr>
              <a:t>deformación </a:t>
            </a:r>
            <a:r>
              <a:rPr lang="es-AR" dirty="0">
                <a:latin typeface="Calibri" panose="020F0502020204030204" pitchFamily="34" charset="0"/>
                <a:ea typeface="Calibri" panose="020F0502020204030204" pitchFamily="34" charset="0"/>
                <a:cs typeface="Calibri" panose="020F0502020204030204" pitchFamily="34" charset="0"/>
              </a:rPr>
              <a:t>acumulada en el sistema.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6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BCC8A57-C590-4E06-85C7-8E5A5035DB9E}"/>
              </a:ext>
            </a:extLst>
          </p:cNvPr>
          <p:cNvSpPr>
            <a:spLocks noGrp="1"/>
          </p:cNvSpPr>
          <p:nvPr>
            <p:ph type="title"/>
          </p:nvPr>
        </p:nvSpPr>
        <p:spPr>
          <a:xfrm>
            <a:off x="1066800" y="642594"/>
            <a:ext cx="3596640" cy="650629"/>
          </a:xfrm>
        </p:spPr>
        <p:txBody>
          <a:bodyPr>
            <a:normAutofit/>
          </a:bodyPr>
          <a:lstStyle/>
          <a:p>
            <a:r>
              <a:rPr lang="es-ES" sz="3200" dirty="0" smtClean="0">
                <a:latin typeface="Arial Black" panose="020B0A04020102020204" pitchFamily="34" charset="0"/>
              </a:rPr>
              <a:t>Ejercicio N° </a:t>
            </a:r>
            <a:r>
              <a:rPr lang="es-ES" sz="3200" dirty="0">
                <a:latin typeface="Arial Black" panose="020B0A04020102020204" pitchFamily="34" charset="0"/>
              </a:rPr>
              <a:t>5</a:t>
            </a:r>
          </a:p>
        </p:txBody>
      </p:sp>
      <p:sp>
        <p:nvSpPr>
          <p:cNvPr id="7" name="Rectángulo 6"/>
          <p:cNvSpPr/>
          <p:nvPr/>
        </p:nvSpPr>
        <p:spPr>
          <a:xfrm>
            <a:off x="1066799" y="1526684"/>
            <a:ext cx="10350137" cy="2463238"/>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El sistema de la figura se halla sometido a la carga P. Determinar si la barra AB rígida rota o se mantiene horizontal. En el caso que rote, calcular el ángulo de giro.</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u="sng" dirty="0">
                <a:latin typeface="Calibri" panose="020F0502020204030204" pitchFamily="34" charset="0"/>
                <a:ea typeface="Calibri" panose="020F0502020204030204" pitchFamily="34" charset="0"/>
                <a:cs typeface="Calibri" panose="020F0502020204030204" pitchFamily="34" charset="0"/>
              </a:rPr>
              <a:t>Datos</a:t>
            </a:r>
            <a:r>
              <a:rPr lang="es-AR"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Barra AB rígida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dirty="0">
                <a:latin typeface="GreekC" panose="00000400000000000000" pitchFamily="2" charset="0"/>
                <a:ea typeface="SymbolMT"/>
                <a:cs typeface="Times New Roman" panose="02020603050405020304" pitchFamily="18" charset="0"/>
              </a:rPr>
              <a:t>Ω</a:t>
            </a:r>
            <a:r>
              <a:rPr lang="es-AR" dirty="0">
                <a:latin typeface="Calibri" panose="020F0502020204030204" pitchFamily="34" charset="0"/>
                <a:ea typeface="Calibri" panose="020F0502020204030204" pitchFamily="34" charset="0"/>
                <a:cs typeface="Calibri" panose="020F0502020204030204" pitchFamily="34" charset="0"/>
              </a:rPr>
              <a:t>1 = </a:t>
            </a:r>
            <a:r>
              <a:rPr lang="en-US" dirty="0">
                <a:latin typeface="GreekC" panose="00000400000000000000" pitchFamily="2" charset="0"/>
                <a:ea typeface="SymbolMT"/>
                <a:cs typeface="Times New Roman" panose="02020603050405020304" pitchFamily="18" charset="0"/>
              </a:rPr>
              <a:t>Ω</a:t>
            </a:r>
            <a:r>
              <a:rPr lang="es-AR" dirty="0">
                <a:latin typeface="Calibri" panose="020F0502020204030204" pitchFamily="34" charset="0"/>
                <a:ea typeface="Calibri" panose="020F0502020204030204" pitchFamily="34" charset="0"/>
                <a:cs typeface="Calibri" panose="020F0502020204030204" pitchFamily="34" charset="0"/>
              </a:rPr>
              <a:t>2 = 3,14 cm</a:t>
            </a:r>
            <a:r>
              <a:rPr lang="es-AR" baseline="30000" dirty="0">
                <a:latin typeface="Calibri" panose="020F0502020204030204" pitchFamily="34" charset="0"/>
                <a:ea typeface="Calibri" panose="020F0502020204030204" pitchFamily="34" charset="0"/>
                <a:cs typeface="Calibri" panose="020F0502020204030204" pitchFamily="34" charset="0"/>
              </a:rPr>
              <a:t>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E1 = 4 . E2 = 2000 </a:t>
            </a:r>
            <a:r>
              <a:rPr lang="es-AR" dirty="0" err="1">
                <a:latin typeface="Calibri" panose="020F0502020204030204" pitchFamily="34" charset="0"/>
                <a:ea typeface="Calibri" panose="020F0502020204030204" pitchFamily="34" charset="0"/>
                <a:cs typeface="Calibri" panose="020F0502020204030204" pitchFamily="34" charset="0"/>
              </a:rPr>
              <a:t>tn</a:t>
            </a:r>
            <a:r>
              <a:rPr lang="es-AR" dirty="0">
                <a:latin typeface="Calibri" panose="020F0502020204030204" pitchFamily="34" charset="0"/>
                <a:ea typeface="Calibri" panose="020F0502020204030204" pitchFamily="34" charset="0"/>
                <a:cs typeface="Calibri" panose="020F0502020204030204" pitchFamily="34" charset="0"/>
              </a:rPr>
              <a:t>/cm</a:t>
            </a:r>
            <a:r>
              <a:rPr lang="es-AR" baseline="30000" dirty="0">
                <a:latin typeface="Calibri" panose="020F0502020204030204" pitchFamily="34" charset="0"/>
                <a:ea typeface="Calibri" panose="020F0502020204030204" pitchFamily="34" charset="0"/>
                <a:cs typeface="Calibri" panose="020F0502020204030204" pitchFamily="34" charset="0"/>
              </a:rPr>
              <a:t>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a = L/4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P = 5 </a:t>
            </a:r>
            <a:r>
              <a:rPr lang="es-AR" dirty="0" err="1">
                <a:latin typeface="Calibri" panose="020F0502020204030204" pitchFamily="34" charset="0"/>
                <a:ea typeface="Calibri" panose="020F0502020204030204" pitchFamily="34" charset="0"/>
                <a:cs typeface="Calibri" panose="020F0502020204030204" pitchFamily="34" charset="0"/>
              </a:rPr>
              <a:t>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32756" t="34413" r="48235" b="31475"/>
          <a:stretch/>
        </p:blipFill>
        <p:spPr bwMode="auto">
          <a:xfrm>
            <a:off x="4972684" y="2295524"/>
            <a:ext cx="4471761" cy="40399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646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33711" y="635144"/>
            <a:ext cx="911275" cy="407035"/>
          </a:xfrm>
          <a:prstGeom prst="rect">
            <a:avLst/>
          </a:prstGeom>
        </p:spPr>
        <p:txBody>
          <a:bodyPr wrap="none">
            <a:spAutoFit/>
          </a:bodyPr>
          <a:lstStyle/>
          <a:p>
            <a:pPr>
              <a:lnSpc>
                <a:spcPct val="107000"/>
              </a:lnSpc>
              <a:spcAft>
                <a:spcPts val="800"/>
              </a:spcAft>
            </a:pPr>
            <a:r>
              <a:rPr lang="en-US" sz="2000" dirty="0">
                <a:latin typeface="Calibri" panose="020F0502020204030204" pitchFamily="34" charset="0"/>
                <a:ea typeface="Calibri" panose="020F0502020204030204" pitchFamily="34" charset="0"/>
                <a:cs typeface="Calibri" panose="020F0502020204030204" pitchFamily="34" charset="0"/>
              </a:rPr>
              <a:t>1-D.C.L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p:cNvPicPr/>
          <p:nvPr/>
        </p:nvPicPr>
        <p:blipFill rotWithShape="1">
          <a:blip r:embed="rId2"/>
          <a:srcRect l="10523" t="69129" r="66734" b="15476"/>
          <a:stretch/>
        </p:blipFill>
        <p:spPr bwMode="auto">
          <a:xfrm>
            <a:off x="3082016" y="635144"/>
            <a:ext cx="4154805" cy="1648770"/>
          </a:xfrm>
          <a:prstGeom prst="rect">
            <a:avLst/>
          </a:prstGeom>
          <a:ln>
            <a:noFill/>
          </a:ln>
          <a:extLst>
            <a:ext uri="{53640926-AAD7-44D8-BBD7-CCE9431645EC}">
              <a14:shadowObscured xmlns:a14="http://schemas.microsoft.com/office/drawing/2010/main"/>
            </a:ext>
          </a:extLst>
        </p:spPr>
      </p:pic>
      <p:sp>
        <p:nvSpPr>
          <p:cNvPr id="6" name="Rectángulo 5"/>
          <p:cNvSpPr/>
          <p:nvPr/>
        </p:nvSpPr>
        <p:spPr>
          <a:xfrm>
            <a:off x="1233711" y="2711492"/>
            <a:ext cx="3511282" cy="400110"/>
          </a:xfrm>
          <a:prstGeom prst="rect">
            <a:avLst/>
          </a:prstGeom>
        </p:spPr>
        <p:txBody>
          <a:bodyPr wrap="none">
            <a:spAutoFit/>
          </a:bodyPr>
          <a:lstStyle/>
          <a:p>
            <a:r>
              <a:rPr lang="es-AR" sz="2000" dirty="0">
                <a:latin typeface="Calibri" panose="020F0502020204030204" pitchFamily="34" charset="0"/>
                <a:ea typeface="Calibri" panose="020F0502020204030204" pitchFamily="34" charset="0"/>
              </a:rPr>
              <a:t>2- Análisis de las deformaciones</a:t>
            </a:r>
            <a:endParaRPr lang="en-US" sz="2000" dirty="0"/>
          </a:p>
        </p:txBody>
      </p:sp>
      <mc:AlternateContent xmlns:mc="http://schemas.openxmlformats.org/markup-compatibility/2006" xmlns:a14="http://schemas.microsoft.com/office/drawing/2010/main">
        <mc:Choice Requires="a14">
          <p:sp>
            <p:nvSpPr>
              <p:cNvPr id="7" name="Rectángulo 6"/>
              <p:cNvSpPr/>
              <p:nvPr/>
            </p:nvSpPr>
            <p:spPr>
              <a:xfrm>
                <a:off x="1480457" y="3238735"/>
                <a:ext cx="6096000" cy="981423"/>
              </a:xfrm>
              <a:prstGeom prst="rect">
                <a:avLst/>
              </a:prstGeom>
            </p:spPr>
            <p:txBody>
              <a:bodyPr>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Para ver si la barra AB rota hacemos el siguiente análisis;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1) Si </a:t>
                </a:r>
                <a:r>
                  <a:rPr lang="es-AR" dirty="0">
                    <a:latin typeface="GreekC" panose="00000400000000000000" pitchFamily="2" charset="0"/>
                    <a:ea typeface="SymbolMT"/>
                    <a:cs typeface="Times New Roman" panose="02020603050405020304" pitchFamily="18" charset="0"/>
                  </a:rPr>
                  <a:t>d</a:t>
                </a:r>
                <a:r>
                  <a:rPr lang="es-AR" dirty="0">
                    <a:latin typeface="Calibri" panose="020F0502020204030204" pitchFamily="34" charset="0"/>
                    <a:ea typeface="SymbolMT"/>
                    <a:cs typeface="Calibri" panose="020F0502020204030204" pitchFamily="34" charset="0"/>
                  </a:rPr>
                  <a:t>1 = </a:t>
                </a:r>
                <a:r>
                  <a:rPr lang="es-AR" dirty="0">
                    <a:latin typeface="GreekC" panose="00000400000000000000" pitchFamily="2" charset="0"/>
                    <a:ea typeface="SymbolMT"/>
                    <a:cs typeface="Times New Roman" panose="02020603050405020304" pitchFamily="18" charset="0"/>
                  </a:rPr>
                  <a:t>d</a:t>
                </a:r>
                <a:r>
                  <a:rPr lang="es-AR" dirty="0">
                    <a:latin typeface="Calibri" panose="020F0502020204030204" pitchFamily="34" charset="0"/>
                    <a:ea typeface="SymbolMT"/>
                    <a:cs typeface="Calibri" panose="020F0502020204030204" pitchFamily="34" charset="0"/>
                  </a:rPr>
                  <a:t>2</a:t>
                </a:r>
                <a:r>
                  <a:rPr lang="es-AR" dirty="0">
                    <a:latin typeface="Calibri" panose="020F0502020204030204" pitchFamily="34" charset="0"/>
                    <a:ea typeface="Calibri" panose="020F0502020204030204" pitchFamily="34" charset="0"/>
                    <a:cs typeface="Calibri" panose="020F0502020204030204" pitchFamily="34" charset="0"/>
                  </a:rPr>
                  <a:t> la barra se mantiene horizontal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dirty="0">
                    <a:latin typeface="Calibri" panose="020F0502020204030204" pitchFamily="34" charset="0"/>
                    <a:ea typeface="Calibri" panose="020F0502020204030204" pitchFamily="34" charset="0"/>
                    <a:cs typeface="Calibri" panose="020F0502020204030204" pitchFamily="34" charset="0"/>
                  </a:rPr>
                  <a:t>2) Si </a:t>
                </a:r>
                <a:r>
                  <a:rPr lang="es-AR" dirty="0">
                    <a:latin typeface="GreekC" panose="00000400000000000000" pitchFamily="2" charset="0"/>
                    <a:ea typeface="SymbolMT"/>
                    <a:cs typeface="Times New Roman" panose="02020603050405020304" pitchFamily="18" charset="0"/>
                  </a:rPr>
                  <a:t>d</a:t>
                </a:r>
                <a:r>
                  <a:rPr lang="es-AR" dirty="0">
                    <a:latin typeface="Calibri" panose="020F0502020204030204" pitchFamily="34" charset="0"/>
                    <a:ea typeface="SymbolMT"/>
                    <a:cs typeface="Calibri" panose="020F0502020204030204" pitchFamily="34" charset="0"/>
                  </a:rPr>
                  <a:t>1 </a:t>
                </a:r>
                <a14:m>
                  <m:oMath xmlns:m="http://schemas.openxmlformats.org/officeDocument/2006/math">
                    <m:r>
                      <a:rPr lang="es-AR" i="1">
                        <a:latin typeface="Cambria Math" panose="02040503050406030204" pitchFamily="18" charset="0"/>
                        <a:ea typeface="SymbolMT"/>
                        <a:cs typeface="Calibri" panose="020F0502020204030204" pitchFamily="34" charset="0"/>
                      </a:rPr>
                      <m:t>≠</m:t>
                    </m:r>
                  </m:oMath>
                </a14:m>
                <a:r>
                  <a:rPr lang="es-AR" dirty="0">
                    <a:latin typeface="Calibri" panose="020F0502020204030204" pitchFamily="34" charset="0"/>
                    <a:ea typeface="SymbolMT"/>
                    <a:cs typeface="Calibri" panose="020F0502020204030204" pitchFamily="34" charset="0"/>
                  </a:rPr>
                  <a:t> </a:t>
                </a:r>
                <a:r>
                  <a:rPr lang="es-AR" dirty="0">
                    <a:latin typeface="GreekC" panose="00000400000000000000" pitchFamily="2" charset="0"/>
                    <a:ea typeface="SymbolMT"/>
                    <a:cs typeface="Times New Roman" panose="02020603050405020304" pitchFamily="18" charset="0"/>
                  </a:rPr>
                  <a:t>d</a:t>
                </a:r>
                <a:r>
                  <a:rPr lang="es-AR" dirty="0">
                    <a:latin typeface="Calibri" panose="020F0502020204030204" pitchFamily="34" charset="0"/>
                    <a:ea typeface="SymbolMT"/>
                    <a:cs typeface="Calibri" panose="020F0502020204030204" pitchFamily="34" charset="0"/>
                  </a:rPr>
                  <a:t>2  l</a:t>
                </a:r>
                <a:r>
                  <a:rPr lang="es-AR" dirty="0">
                    <a:latin typeface="Calibri" panose="020F0502020204030204" pitchFamily="34" charset="0"/>
                    <a:ea typeface="Calibri" panose="020F0502020204030204" pitchFamily="34" charset="0"/>
                    <a:cs typeface="Calibri" panose="020F0502020204030204" pitchFamily="34" charset="0"/>
                  </a:rPr>
                  <a:t>a barra rota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480457" y="3238735"/>
                <a:ext cx="6096000" cy="981423"/>
              </a:xfrm>
              <a:prstGeom prst="rect">
                <a:avLst/>
              </a:prstGeom>
              <a:blipFill>
                <a:blip r:embed="rId3"/>
                <a:stretch>
                  <a:fillRect l="-900" t="-2484" b="-8696"/>
                </a:stretch>
              </a:blipFill>
            </p:spPr>
            <p:txBody>
              <a:bodyPr/>
              <a:lstStyle/>
              <a:p>
                <a:r>
                  <a:rPr lang="en-US">
                    <a:noFill/>
                  </a:rPr>
                  <a:t> </a:t>
                </a:r>
              </a:p>
            </p:txBody>
          </p:sp>
        </mc:Fallback>
      </mc:AlternateContent>
      <p:sp>
        <p:nvSpPr>
          <p:cNvPr id="8" name="Rectángulo 7"/>
          <p:cNvSpPr/>
          <p:nvPr/>
        </p:nvSpPr>
        <p:spPr>
          <a:xfrm>
            <a:off x="1453437" y="4347200"/>
            <a:ext cx="798617" cy="375552"/>
          </a:xfrm>
          <a:prstGeom prst="rect">
            <a:avLst/>
          </a:prstGeom>
        </p:spPr>
        <p:txBody>
          <a:bodyPr wrap="none">
            <a:spAutoFit/>
          </a:bodyPr>
          <a:lstStyle/>
          <a:p>
            <a:pPr algn="just">
              <a:lnSpc>
                <a:spcPct val="107000"/>
              </a:lnSpc>
              <a:spcAft>
                <a:spcPts val="800"/>
              </a:spcAft>
            </a:pPr>
            <a:r>
              <a:rPr lang="es-AR" dirty="0" smtClean="0">
                <a:latin typeface="Calibri" panose="020F0502020204030204" pitchFamily="34" charset="0"/>
                <a:ea typeface="Calibri" panose="020F0502020204030204" pitchFamily="34" charset="0"/>
                <a:cs typeface="Calibri" panose="020F0502020204030204" pitchFamily="34" charset="0"/>
              </a:rPr>
              <a:t>Como: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2398643" y="4237726"/>
                <a:ext cx="2129814" cy="60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1</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𝜎</m:t>
                          </m:r>
                          <m:r>
                            <a:rPr lang="en-US" i="0">
                              <a:latin typeface="Cambria Math" panose="02040503050406030204" pitchFamily="18" charset="0"/>
                            </a:rPr>
                            <m:t> .  </m:t>
                          </m:r>
                          <m:r>
                            <a:rPr lang="en-US" i="1">
                              <a:latin typeface="Cambria Math" panose="02040503050406030204" pitchFamily="18" charset="0"/>
                            </a:rPr>
                            <m:t>𝐿</m:t>
                          </m:r>
                        </m:num>
                        <m:den>
                          <m:r>
                            <a:rPr lang="en-US" i="1">
                              <a:latin typeface="Cambria Math" panose="02040503050406030204" pitchFamily="18" charset="0"/>
                            </a:rPr>
                            <m:t>𝐸</m:t>
                          </m:r>
                        </m:den>
                      </m:f>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𝑇</m:t>
                          </m:r>
                          <m:r>
                            <a:rPr lang="en-US" i="0">
                              <a:latin typeface="Cambria Math" panose="02040503050406030204" pitchFamily="18" charset="0"/>
                            </a:rPr>
                            <m:t> .  </m:t>
                          </m:r>
                          <m:r>
                            <a:rPr lang="en-US" i="1">
                              <a:latin typeface="Cambria Math" panose="02040503050406030204" pitchFamily="18" charset="0"/>
                            </a:rPr>
                            <m:t>𝐿</m:t>
                          </m:r>
                        </m:num>
                        <m:den>
                          <m:r>
                            <a:rPr lang="en-US" i="1">
                              <a:latin typeface="Cambria Math" panose="02040503050406030204" pitchFamily="18" charset="0"/>
                            </a:rPr>
                            <m:t>𝛺</m:t>
                          </m:r>
                          <m:r>
                            <a:rPr lang="en-US" i="0">
                              <a:latin typeface="Cambria Math" panose="02040503050406030204" pitchFamily="18" charset="0"/>
                            </a:rPr>
                            <m:t> .  </m:t>
                          </m:r>
                          <m:r>
                            <a:rPr lang="en-US" i="1">
                              <a:latin typeface="Cambria Math" panose="02040503050406030204" pitchFamily="18" charset="0"/>
                            </a:rPr>
                            <m:t>𝐸</m:t>
                          </m:r>
                        </m:den>
                      </m:f>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2398643" y="4237726"/>
                <a:ext cx="2129814" cy="609206"/>
              </a:xfrm>
              <a:prstGeom prst="rect">
                <a:avLst/>
              </a:prstGeom>
              <a:blipFill>
                <a:blip r:embed="rId4"/>
                <a:stretch>
                  <a:fillRect/>
                </a:stretch>
              </a:blipFill>
            </p:spPr>
            <p:txBody>
              <a:bodyPr/>
              <a:lstStyle/>
              <a:p>
                <a:r>
                  <a:rPr lang="en-US">
                    <a:noFill/>
                  </a:rPr>
                  <a:t> </a:t>
                </a:r>
              </a:p>
            </p:txBody>
          </p:sp>
        </mc:Fallback>
      </mc:AlternateContent>
      <p:sp>
        <p:nvSpPr>
          <p:cNvPr id="10" name="Rectángulo 9"/>
          <p:cNvSpPr/>
          <p:nvPr/>
        </p:nvSpPr>
        <p:spPr>
          <a:xfrm>
            <a:off x="5159418" y="4356882"/>
            <a:ext cx="1692195" cy="369332"/>
          </a:xfrm>
          <a:prstGeom prst="rect">
            <a:avLst/>
          </a:prstGeom>
        </p:spPr>
        <p:txBody>
          <a:bodyPr wrap="none">
            <a:spAutoFit/>
          </a:bodyPr>
          <a:lstStyle/>
          <a:p>
            <a:r>
              <a:rPr lang="es-AR" dirty="0">
                <a:latin typeface="Calibri" panose="020F0502020204030204" pitchFamily="34" charset="0"/>
                <a:ea typeface="Calibri" panose="020F0502020204030204" pitchFamily="34" charset="0"/>
              </a:rPr>
              <a:t>y </a:t>
            </a:r>
            <a:r>
              <a:rPr lang="es-AR" dirty="0" smtClean="0">
                <a:latin typeface="Calibri" panose="020F0502020204030204" pitchFamily="34" charset="0"/>
                <a:ea typeface="Calibri" panose="020F0502020204030204" pitchFamily="34" charset="0"/>
              </a:rPr>
              <a:t>tenemos que: </a:t>
            </a:r>
            <a:endParaRPr lang="en-US" dirty="0"/>
          </a:p>
        </p:txBody>
      </p:sp>
      <mc:AlternateContent xmlns:mc="http://schemas.openxmlformats.org/markup-compatibility/2006" xmlns:a14="http://schemas.microsoft.com/office/drawing/2010/main">
        <mc:Choice Requires="a14">
          <p:sp>
            <p:nvSpPr>
              <p:cNvPr id="12" name="Rectángulo 11"/>
              <p:cNvSpPr/>
              <p:nvPr/>
            </p:nvSpPr>
            <p:spPr>
              <a:xfrm>
                <a:off x="7236821" y="4044276"/>
                <a:ext cx="10304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0">
                              <a:latin typeface="Cambria Math" panose="02040503050406030204" pitchFamily="18" charset="0"/>
                            </a:rPr>
                            <m:t>2</m:t>
                          </m:r>
                        </m:sub>
                      </m:sSub>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7236821" y="4044276"/>
                <a:ext cx="1030475"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7236821" y="4413608"/>
                <a:ext cx="943848" cy="369332"/>
              </a:xfrm>
              <a:prstGeom prst="rect">
                <a:avLst/>
              </a:prstGeom>
            </p:spPr>
            <p:txBody>
              <a:bodyPr wrap="none">
                <a:spAutoFit/>
              </a:bodyPr>
              <a:lstStyle/>
              <a:p>
                <a:r>
                  <a:rPr lang="en-US" dirty="0">
                    <a:latin typeface="Calibri" panose="020F0502020204030204" pitchFamily="34" charset="0"/>
                    <a:ea typeface="Times New Roman" panose="02020603050405020304" pitchFamily="18" charset="0"/>
                  </a:rPr>
                  <a:t> </a:t>
                </a:r>
                <a14:m>
                  <m:oMath xmlns:m="http://schemas.openxmlformats.org/officeDocument/2006/math">
                    <m:sSub>
                      <m:sSubPr>
                        <m:ctrlPr>
                          <a:rPr lang="en-US" i="1">
                            <a:latin typeface="Cambria Math" panose="02040503050406030204" pitchFamily="18" charset="0"/>
                            <a:cs typeface="Calibri" panose="020F0502020204030204" pitchFamily="34" charset="0"/>
                          </a:rPr>
                        </m:ctrlPr>
                      </m:sSubPr>
                      <m:e>
                        <m:r>
                          <a:rPr lang="es-AR" i="1">
                            <a:latin typeface="Cambria Math" panose="02040503050406030204" pitchFamily="18" charset="0"/>
                            <a:ea typeface="Calibri" panose="020F0502020204030204" pitchFamily="34" charset="0"/>
                            <a:cs typeface="Calibri" panose="020F0502020204030204" pitchFamily="34" charset="0"/>
                          </a:rPr>
                          <m:t>𝑙</m:t>
                        </m:r>
                      </m:e>
                      <m:sub>
                        <m:r>
                          <a:rPr lang="es-AR" i="1">
                            <a:latin typeface="Cambria Math" panose="02040503050406030204" pitchFamily="18" charset="0"/>
                            <a:ea typeface="Calibri" panose="020F0502020204030204" pitchFamily="34" charset="0"/>
                            <a:cs typeface="Calibri" panose="020F0502020204030204" pitchFamily="34" charset="0"/>
                          </a:rPr>
                          <m:t>1</m:t>
                        </m:r>
                      </m:sub>
                    </m:sSub>
                    <m:r>
                      <a:rPr lang="es-AR" i="1">
                        <a:latin typeface="Cambria Math" panose="02040503050406030204" pitchFamily="18" charset="0"/>
                        <a:ea typeface="Calibri" panose="020F0502020204030204" pitchFamily="34" charset="0"/>
                        <a:cs typeface="Calibri" panose="020F0502020204030204" pitchFamily="34" charset="0"/>
                      </a:rPr>
                      <m:t>= </m:t>
                    </m:r>
                    <m:sSub>
                      <m:sSubPr>
                        <m:ctrlPr>
                          <a:rPr lang="en-US" i="1">
                            <a:latin typeface="Cambria Math" panose="02040503050406030204" pitchFamily="18" charset="0"/>
                            <a:cs typeface="Calibri" panose="020F0502020204030204" pitchFamily="34" charset="0"/>
                          </a:rPr>
                        </m:ctrlPr>
                      </m:sSubPr>
                      <m:e>
                        <m:r>
                          <a:rPr lang="es-AR" i="1">
                            <a:latin typeface="Cambria Math" panose="02040503050406030204" pitchFamily="18" charset="0"/>
                            <a:ea typeface="Calibri" panose="020F0502020204030204" pitchFamily="34" charset="0"/>
                            <a:cs typeface="Calibri" panose="020F0502020204030204" pitchFamily="34" charset="0"/>
                          </a:rPr>
                          <m:t>𝑙</m:t>
                        </m:r>
                      </m:e>
                      <m:sub>
                        <m:r>
                          <a:rPr lang="es-AR" i="1">
                            <a:latin typeface="Cambria Math" panose="02040503050406030204" pitchFamily="18" charset="0"/>
                            <a:ea typeface="Calibri" panose="020F0502020204030204" pitchFamily="34" charset="0"/>
                            <a:cs typeface="Calibri" panose="020F0502020204030204" pitchFamily="34" charset="0"/>
                          </a:rPr>
                          <m:t>2</m:t>
                        </m:r>
                      </m:sub>
                    </m:sSub>
                  </m:oMath>
                </a14:m>
                <a:endParaRPr lang="en-US" dirty="0"/>
              </a:p>
            </p:txBody>
          </p:sp>
        </mc:Choice>
        <mc:Fallback xmlns="">
          <p:sp>
            <p:nvSpPr>
              <p:cNvPr id="13" name="Rectángulo 12"/>
              <p:cNvSpPr>
                <a:spLocks noRot="1" noChangeAspect="1" noMove="1" noResize="1" noEditPoints="1" noAdjustHandles="1" noChangeArrowheads="1" noChangeShapeType="1" noTextEdit="1"/>
              </p:cNvSpPr>
              <p:nvPr/>
            </p:nvSpPr>
            <p:spPr>
              <a:xfrm>
                <a:off x="7236821" y="4413608"/>
                <a:ext cx="943848"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7196361" y="4867849"/>
                <a:ext cx="11113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𝛺</m:t>
                          </m:r>
                        </m:e>
                        <m:sub>
                          <m:r>
                            <a:rPr lang="en-US" i="0">
                              <a:latin typeface="Cambria Math" panose="02040503050406030204" pitchFamily="18" charset="0"/>
                            </a:rPr>
                            <m:t>1</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𝛺</m:t>
                          </m:r>
                        </m:e>
                        <m:sub>
                          <m:r>
                            <a:rPr lang="en-US" i="0">
                              <a:latin typeface="Cambria Math" panose="02040503050406030204" pitchFamily="18" charset="0"/>
                            </a:rPr>
                            <m:t>2</m:t>
                          </m:r>
                        </m:sub>
                      </m:sSub>
                    </m:oMath>
                  </m:oMathPara>
                </a14:m>
                <a:endParaRPr lang="en-US" dirty="0"/>
              </a:p>
            </p:txBody>
          </p:sp>
        </mc:Choice>
        <mc:Fallback xmlns="">
          <p:sp>
            <p:nvSpPr>
              <p:cNvPr id="14" name="Rectángulo 13"/>
              <p:cNvSpPr>
                <a:spLocks noRot="1" noChangeAspect="1" noMove="1" noResize="1" noEditPoints="1" noAdjustHandles="1" noChangeArrowheads="1" noChangeShapeType="1" noTextEdit="1"/>
              </p:cNvSpPr>
              <p:nvPr/>
            </p:nvSpPr>
            <p:spPr>
              <a:xfrm>
                <a:off x="7196361" y="4867849"/>
                <a:ext cx="1111393" cy="369332"/>
              </a:xfrm>
              <a:prstGeom prst="rect">
                <a:avLst/>
              </a:prstGeom>
              <a:blipFill>
                <a:blip r:embed="rId7"/>
                <a:stretch>
                  <a:fillRect/>
                </a:stretch>
              </a:blipFill>
            </p:spPr>
            <p:txBody>
              <a:bodyPr/>
              <a:lstStyle/>
              <a:p>
                <a:r>
                  <a:rPr lang="en-US">
                    <a:noFill/>
                  </a:rPr>
                  <a:t> </a:t>
                </a:r>
              </a:p>
            </p:txBody>
          </p:sp>
        </mc:Fallback>
      </mc:AlternateContent>
      <p:sp>
        <p:nvSpPr>
          <p:cNvPr id="15" name="Abrir llave 14"/>
          <p:cNvSpPr/>
          <p:nvPr/>
        </p:nvSpPr>
        <p:spPr>
          <a:xfrm>
            <a:off x="7053486" y="4044275"/>
            <a:ext cx="183335" cy="1174873"/>
          </a:xfrm>
          <a:prstGeom prst="lef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mc:AlternateContent xmlns:mc="http://schemas.openxmlformats.org/markup-compatibility/2006" xmlns:a14="http://schemas.microsoft.com/office/drawing/2010/main">
        <mc:Choice Requires="a14">
          <p:sp>
            <p:nvSpPr>
              <p:cNvPr id="16" name="Rectángulo 15"/>
              <p:cNvSpPr/>
              <p:nvPr/>
            </p:nvSpPr>
            <p:spPr>
              <a:xfrm>
                <a:off x="1480457" y="5455756"/>
                <a:ext cx="4257448" cy="388696"/>
              </a:xfrm>
              <a:prstGeom prst="rect">
                <a:avLst/>
              </a:prstGeom>
            </p:spPr>
            <p:txBody>
              <a:bodyPr wrap="none">
                <a:spAutoFit/>
              </a:bodyPr>
              <a:lstStyle/>
              <a:p>
                <a:pPr>
                  <a:lnSpc>
                    <a:spcPct val="107000"/>
                  </a:lnSpc>
                  <a:spcAft>
                    <a:spcPts val="800"/>
                  </a:spcAft>
                </a:pPr>
                <a:r>
                  <a:rPr lang="es-AR" dirty="0">
                    <a:latin typeface="Calibri" panose="020F0502020204030204" pitchFamily="34" charset="0"/>
                    <a:ea typeface="Calibri" panose="020F0502020204030204" pitchFamily="34" charset="0"/>
                    <a:cs typeface="Calibri" panose="020F0502020204030204" pitchFamily="34" charset="0"/>
                  </a:rPr>
                  <a:t>pero E1 </a:t>
                </a:r>
                <a14:m>
                  <m:oMath xmlns:m="http://schemas.openxmlformats.org/officeDocument/2006/math">
                    <m:r>
                      <a:rPr lang="es-AR" i="1">
                        <a:latin typeface="Cambria Math" panose="02040503050406030204" pitchFamily="18" charset="0"/>
                        <a:ea typeface="Calibri" panose="020F0502020204030204" pitchFamily="34" charset="0"/>
                        <a:cs typeface="Calibri" panose="020F0502020204030204" pitchFamily="34" charset="0"/>
                      </a:rPr>
                      <m:t>≠</m:t>
                    </m:r>
                  </m:oMath>
                </a14:m>
                <a:r>
                  <a:rPr lang="es-AR" dirty="0">
                    <a:latin typeface="Calibri" panose="020F0502020204030204" pitchFamily="34" charset="0"/>
                    <a:ea typeface="SymbolMT"/>
                    <a:cs typeface="Calibri" panose="020F0502020204030204" pitchFamily="34" charset="0"/>
                  </a:rPr>
                  <a:t> </a:t>
                </a:r>
                <a:r>
                  <a:rPr lang="es-AR" dirty="0">
                    <a:latin typeface="Calibri" panose="020F0502020204030204" pitchFamily="34" charset="0"/>
                    <a:ea typeface="Calibri" panose="020F0502020204030204" pitchFamily="34" charset="0"/>
                    <a:cs typeface="Calibri" panose="020F0502020204030204" pitchFamily="34" charset="0"/>
                  </a:rPr>
                  <a:t>E2 entonces la barra rota y como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1480457" y="5455756"/>
                <a:ext cx="4257448" cy="388696"/>
              </a:xfrm>
              <a:prstGeom prst="rect">
                <a:avLst/>
              </a:prstGeom>
              <a:blipFill>
                <a:blip r:embed="rId8"/>
                <a:stretch>
                  <a:fillRect l="-1289" t="-7813" r="-287"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531787" y="5884872"/>
                <a:ext cx="30433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1 </m:t>
                          </m:r>
                        </m:sub>
                      </m:sSub>
                      <m:r>
                        <a:rPr lang="en-US" i="0">
                          <a:latin typeface="Cambria Math" panose="02040503050406030204" pitchFamily="18" charset="0"/>
                        </a:rPr>
                        <m:t>&gt;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2</m:t>
                          </m:r>
                        </m:sub>
                      </m:sSub>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1</m:t>
                          </m:r>
                        </m:sub>
                      </m:sSub>
                      <m:r>
                        <a:rPr lang="en-US" i="0">
                          <a:latin typeface="Cambria Math" panose="02040503050406030204" pitchFamily="18" charset="0"/>
                        </a:rPr>
                        <m:t> &lt; </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2</m:t>
                          </m:r>
                        </m:sub>
                      </m:sSub>
                    </m:oMath>
                  </m:oMathPara>
                </a14:m>
                <a:endParaRPr lang="en-US" dirty="0"/>
              </a:p>
            </p:txBody>
          </p:sp>
        </mc:Choice>
        <mc:Fallback xmlns="">
          <p:sp>
            <p:nvSpPr>
              <p:cNvPr id="17" name="Rectángulo 16"/>
              <p:cNvSpPr>
                <a:spLocks noRot="1" noChangeAspect="1" noMove="1" noResize="1" noEditPoints="1" noAdjustHandles="1" noChangeArrowheads="1" noChangeShapeType="1" noTextEdit="1"/>
              </p:cNvSpPr>
              <p:nvPr/>
            </p:nvSpPr>
            <p:spPr>
              <a:xfrm>
                <a:off x="5531787" y="5884872"/>
                <a:ext cx="3043397" cy="3693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92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2" grpId="0"/>
      <p:bldP spid="13" grpId="0"/>
      <p:bldP spid="14" grpId="0"/>
      <p:bldP spid="15"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77887" y="657888"/>
            <a:ext cx="3670557" cy="369332"/>
          </a:xfrm>
          <a:prstGeom prst="rect">
            <a:avLst/>
          </a:prstGeom>
        </p:spPr>
        <p:txBody>
          <a:bodyPr wrap="none">
            <a:spAutoFit/>
          </a:bodyPr>
          <a:lstStyle/>
          <a:p>
            <a:r>
              <a:rPr lang="es-AR" dirty="0">
                <a:latin typeface="Calibri" panose="020F0502020204030204" pitchFamily="34" charset="0"/>
                <a:ea typeface="Calibri" panose="020F0502020204030204" pitchFamily="34" charset="0"/>
              </a:rPr>
              <a:t>La posición final de la barra será A’B’:</a:t>
            </a:r>
            <a:endParaRPr lang="en-US" dirty="0"/>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43109" t="50413" r="34657" b="13061"/>
          <a:stretch/>
        </p:blipFill>
        <p:spPr bwMode="auto">
          <a:xfrm>
            <a:off x="6419169" y="842554"/>
            <a:ext cx="4671197" cy="457853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Rectángulo 5"/>
              <p:cNvSpPr/>
              <p:nvPr/>
            </p:nvSpPr>
            <p:spPr>
              <a:xfrm>
                <a:off x="2689981" y="1259263"/>
                <a:ext cx="1717521"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1</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0">
                              <a:latin typeface="Cambria Math" panose="02040503050406030204" pitchFamily="18" charset="0"/>
                            </a:rPr>
                            <m:t> .  </m:t>
                          </m:r>
                          <m:r>
                            <a:rPr lang="en-US" i="1">
                              <a:latin typeface="Cambria Math" panose="02040503050406030204" pitchFamily="18" charset="0"/>
                            </a:rPr>
                            <m:t>𝐿</m:t>
                          </m:r>
                        </m:num>
                        <m:den>
                          <m:r>
                            <a:rPr lang="en-US" i="0">
                              <a:latin typeface="Cambria Math" panose="02040503050406030204" pitchFamily="18" charset="0"/>
                            </a:rPr>
                            <m:t>2 .  </m:t>
                          </m:r>
                          <m:r>
                            <a:rPr lang="en-US" i="1">
                              <a:latin typeface="Cambria Math" panose="02040503050406030204" pitchFamily="18" charset="0"/>
                            </a:rPr>
                            <m:t>𝛺</m:t>
                          </m:r>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1</m:t>
                              </m:r>
                            </m:sub>
                          </m:sSub>
                        </m:den>
                      </m:f>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2689981" y="1259263"/>
                <a:ext cx="1717521" cy="656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689981" y="2115034"/>
                <a:ext cx="1728165"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2</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0">
                              <a:latin typeface="Cambria Math" panose="02040503050406030204" pitchFamily="18" charset="0"/>
                            </a:rPr>
                            <m:t> .  </m:t>
                          </m:r>
                          <m:r>
                            <a:rPr lang="en-US" i="1">
                              <a:latin typeface="Cambria Math" panose="02040503050406030204" pitchFamily="18" charset="0"/>
                            </a:rPr>
                            <m:t>𝐿</m:t>
                          </m:r>
                        </m:num>
                        <m:den>
                          <m:r>
                            <a:rPr lang="en-US" i="0">
                              <a:latin typeface="Cambria Math" panose="02040503050406030204" pitchFamily="18" charset="0"/>
                            </a:rPr>
                            <m:t>2 .  </m:t>
                          </m:r>
                          <m:r>
                            <a:rPr lang="en-US" i="1">
                              <a:latin typeface="Cambria Math" panose="02040503050406030204" pitchFamily="18" charset="0"/>
                            </a:rPr>
                            <m:t>𝛺</m:t>
                          </m:r>
                          <m:r>
                            <a:rPr lang="en-US" i="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2</m:t>
                              </m:r>
                            </m:sub>
                          </m:sSub>
                        </m:den>
                      </m:f>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2689981" y="2115034"/>
                <a:ext cx="1728165" cy="6562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1414217" y="3003282"/>
                <a:ext cx="4504182"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𝑡𝑔</m:t>
                      </m:r>
                      <m:r>
                        <a:rPr lang="en-US" i="0">
                          <a:latin typeface="Cambria Math" panose="02040503050406030204" pitchFamily="18" charset="0"/>
                        </a:rPr>
                        <m:t> </m:t>
                      </m:r>
                      <m:r>
                        <a:rPr lang="en-US" i="1">
                          <a:latin typeface="Cambria Math" panose="02040503050406030204" pitchFamily="18" charset="0"/>
                        </a:rPr>
                        <m:t>𝜃</m:t>
                      </m:r>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2</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0">
                                  <a:latin typeface="Cambria Math" panose="02040503050406030204" pitchFamily="18" charset="0"/>
                                </a:rPr>
                                <m:t>1</m:t>
                              </m:r>
                            </m:sub>
                          </m:sSub>
                        </m:num>
                        <m:den>
                          <m:r>
                            <a:rPr lang="en-US" i="0">
                              <a:latin typeface="Cambria Math" panose="02040503050406030204" pitchFamily="18" charset="0"/>
                            </a:rPr>
                            <m:t>2 .  </m:t>
                          </m:r>
                          <m:r>
                            <a:rPr lang="en-US" i="1">
                              <a:latin typeface="Cambria Math" panose="02040503050406030204" pitchFamily="18" charset="0"/>
                            </a:rPr>
                            <m:t>𝑎</m:t>
                          </m:r>
                        </m:den>
                      </m:f>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0">
                              <a:latin typeface="Cambria Math" panose="02040503050406030204" pitchFamily="18" charset="0"/>
                            </a:rPr>
                            <m:t> .  </m:t>
                          </m:r>
                          <m:r>
                            <a:rPr lang="en-US" i="1">
                              <a:latin typeface="Cambria Math" panose="02040503050406030204" pitchFamily="18" charset="0"/>
                            </a:rPr>
                            <m:t>𝐿</m:t>
                          </m:r>
                        </m:num>
                        <m:den>
                          <m:r>
                            <a:rPr lang="en-US" i="0">
                              <a:latin typeface="Cambria Math" panose="02040503050406030204" pitchFamily="18" charset="0"/>
                            </a:rPr>
                            <m:t>2 .  </m:t>
                          </m:r>
                          <m:r>
                            <a:rPr lang="en-US" i="1">
                              <a:latin typeface="Cambria Math" panose="02040503050406030204" pitchFamily="18" charset="0"/>
                            </a:rPr>
                            <m:t>𝛺</m:t>
                          </m:r>
                          <m:r>
                            <a:rPr lang="en-US" i="0">
                              <a:latin typeface="Cambria Math" panose="02040503050406030204" pitchFamily="18" charset="0"/>
                            </a:rPr>
                            <m:t> .  2 .  </m:t>
                          </m:r>
                          <m:r>
                            <a:rPr lang="en-US" i="1">
                              <a:latin typeface="Cambria Math" panose="02040503050406030204" pitchFamily="18" charset="0"/>
                            </a:rPr>
                            <m:t>𝑎</m:t>
                          </m:r>
                        </m:den>
                      </m:f>
                      <m:r>
                        <a:rPr lang="en-US" i="0">
                          <a:latin typeface="Cambria Math" panose="02040503050406030204" pitchFamily="18" charset="0"/>
                        </a:rPr>
                        <m:t> .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2</m:t>
                                  </m:r>
                                </m:sub>
                              </m:sSub>
                            </m:den>
                          </m:f>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0">
                                      <a:latin typeface="Cambria Math" panose="02040503050406030204" pitchFamily="18" charset="0"/>
                                    </a:rPr>
                                    <m:t>1</m:t>
                                  </m:r>
                                </m:sub>
                              </m:sSub>
                            </m:den>
                          </m:f>
                        </m:e>
                      </m:d>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1414217" y="3003282"/>
                <a:ext cx="4504182" cy="71468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551338" y="3923166"/>
                <a:ext cx="4229940" cy="7203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2,5</m:t>
                          </m:r>
                          <m:r>
                            <a:rPr lang="en-US" i="0">
                              <a:latin typeface="Cambria Math" panose="02040503050406030204" pitchFamily="18" charset="0"/>
                            </a:rPr>
                            <m:t> </m:t>
                          </m:r>
                          <m:r>
                            <a:rPr lang="en-US" i="1">
                              <a:latin typeface="Cambria Math" panose="02040503050406030204" pitchFamily="18" charset="0"/>
                            </a:rPr>
                            <m:t>𝑡𝑛</m:t>
                          </m:r>
                          <m:r>
                            <a:rPr lang="en-US" i="0">
                              <a:latin typeface="Cambria Math" panose="02040503050406030204" pitchFamily="18" charset="0"/>
                            </a:rPr>
                            <m:t> .  20 </m:t>
                          </m:r>
                          <m:r>
                            <a:rPr lang="en-US" i="1">
                              <a:latin typeface="Cambria Math" panose="02040503050406030204" pitchFamily="18" charset="0"/>
                            </a:rPr>
                            <m:t>𝑐𝑚</m:t>
                          </m:r>
                        </m:num>
                        <m:den>
                          <m:r>
                            <a:rPr lang="en-US" i="0">
                              <a:latin typeface="Cambria Math" panose="02040503050406030204" pitchFamily="18" charset="0"/>
                            </a:rPr>
                            <m:t>3,14 </m:t>
                          </m:r>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r>
                            <a:rPr lang="en-US" i="0">
                              <a:latin typeface="Cambria Math" panose="02040503050406030204" pitchFamily="18" charset="0"/>
                            </a:rPr>
                            <m:t> .  100 </m:t>
                          </m:r>
                          <m:r>
                            <a:rPr lang="en-US" i="1">
                              <a:latin typeface="Cambria Math" panose="02040503050406030204" pitchFamily="18" charset="0"/>
                            </a:rPr>
                            <m:t>𝑐𝑚</m:t>
                          </m:r>
                        </m:den>
                      </m:f>
                      <m:r>
                        <a:rPr lang="en-US" i="0">
                          <a:latin typeface="Cambria Math" panose="02040503050406030204" pitchFamily="18" charset="0"/>
                        </a:rPr>
                        <m:t> .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500</m:t>
                              </m:r>
                            </m:den>
                          </m:f>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2.000</m:t>
                              </m:r>
                            </m:den>
                          </m:f>
                        </m:e>
                      </m:d>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num>
                        <m:den>
                          <m:r>
                            <a:rPr lang="en-US" i="1">
                              <a:latin typeface="Cambria Math" panose="02040503050406030204" pitchFamily="18" charset="0"/>
                            </a:rPr>
                            <m:t>𝑡𝑛</m:t>
                          </m:r>
                        </m:den>
                      </m:f>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1551338" y="3923166"/>
                <a:ext cx="4229940" cy="7203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987963" y="5324695"/>
                <a:ext cx="22477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𝑡𝑔</m:t>
                      </m:r>
                      <m:r>
                        <a:rPr lang="en-US" i="0">
                          <a:latin typeface="Cambria Math" panose="02040503050406030204" pitchFamily="18" charset="0"/>
                        </a:rPr>
                        <m:t> </m:t>
                      </m:r>
                      <m:r>
                        <a:rPr lang="en-US" i="1">
                          <a:latin typeface="Cambria Math" panose="02040503050406030204" pitchFamily="18" charset="0"/>
                        </a:rPr>
                        <m:t>𝜃</m:t>
                      </m:r>
                      <m:r>
                        <a:rPr lang="en-US" i="0">
                          <a:latin typeface="Cambria Math" panose="02040503050406030204" pitchFamily="18" charset="0"/>
                        </a:rPr>
                        <m:t>=2,338 </m:t>
                      </m:r>
                      <m:r>
                        <a:rPr lang="en-US" i="1">
                          <a:latin typeface="Cambria Math" panose="02040503050406030204" pitchFamily="18" charset="0"/>
                        </a:rPr>
                        <m:t>𝑥</m:t>
                      </m:r>
                      <m:r>
                        <a:rPr lang="en-US" i="0">
                          <a:latin typeface="Cambria Math" panose="02040503050406030204" pitchFamily="18" charset="0"/>
                        </a:rPr>
                        <m:t> </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−4</m:t>
                          </m:r>
                        </m:sup>
                      </m:sSup>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987963" y="5324695"/>
                <a:ext cx="2247731" cy="369332"/>
              </a:xfrm>
              <a:prstGeom prst="rect">
                <a:avLst/>
              </a:prstGeom>
              <a:blipFill>
                <a:blip r:embed="rId7"/>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736464" y="5324695"/>
                <a:ext cx="17559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𝜃</m:t>
                      </m:r>
                      <m:r>
                        <a:rPr lang="en-US" i="0">
                          <a:latin typeface="Cambria Math" panose="02040503050406030204" pitchFamily="18" charset="0"/>
                        </a:rPr>
                        <m:t>=0° 0´ 0,86´´</m:t>
                      </m:r>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3736464" y="5324695"/>
                <a:ext cx="1755929" cy="36933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0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642594"/>
            <a:ext cx="10058400" cy="533063"/>
          </a:xfrm>
        </p:spPr>
        <p:txBody>
          <a:bodyPr>
            <a:normAutofit fontScale="90000"/>
          </a:bodyPr>
          <a:lstStyle/>
          <a:p>
            <a:r>
              <a:rPr lang="es-AR" sz="4400" dirty="0" smtClean="0">
                <a:latin typeface="Arial Rounded MT Bold" panose="020F0704030504030204" pitchFamily="34" charset="0"/>
              </a:rPr>
              <a:t>Resistencia de Materiales</a:t>
            </a:r>
            <a:endParaRPr lang="en-US" sz="4400" dirty="0">
              <a:latin typeface="Arial Rounded MT Bold" panose="020F0704030504030204" pitchFamily="34" charset="0"/>
            </a:endParaRPr>
          </a:p>
        </p:txBody>
      </p:sp>
      <p:sp>
        <p:nvSpPr>
          <p:cNvPr id="4" name="Rectángulo 3"/>
          <p:cNvSpPr/>
          <p:nvPr/>
        </p:nvSpPr>
        <p:spPr>
          <a:xfrm>
            <a:off x="1066800" y="1559060"/>
            <a:ext cx="10058400" cy="2031325"/>
          </a:xfrm>
          <a:prstGeom prst="rect">
            <a:avLst/>
          </a:prstGeom>
        </p:spPr>
        <p:txBody>
          <a:bodyPr wrap="square">
            <a:spAutoFit/>
          </a:bodyPr>
          <a:lstStyle/>
          <a:p>
            <a:pPr algn="just"/>
            <a:r>
              <a:rPr lang="es-ES" dirty="0">
                <a:latin typeface="Courier New" panose="02070309020205020404" pitchFamily="49" charset="0"/>
                <a:cs typeface="Courier New" panose="02070309020205020404" pitchFamily="49" charset="0"/>
              </a:rPr>
              <a:t>La finalidad de la Resistencia de </a:t>
            </a:r>
            <a:r>
              <a:rPr lang="es-ES" dirty="0" smtClean="0">
                <a:latin typeface="Courier New" panose="02070309020205020404" pitchFamily="49" charset="0"/>
                <a:cs typeface="Courier New" panose="02070309020205020404" pitchFamily="49" charset="0"/>
              </a:rPr>
              <a:t>Materiales </a:t>
            </a:r>
            <a:r>
              <a:rPr lang="es-ES" dirty="0">
                <a:latin typeface="Courier New" panose="02070309020205020404" pitchFamily="49" charset="0"/>
                <a:cs typeface="Courier New" panose="02070309020205020404" pitchFamily="49" charset="0"/>
              </a:rPr>
              <a:t>es: DISEÑAR o VERIFICAR </a:t>
            </a:r>
            <a:r>
              <a:rPr lang="es-ES" dirty="0" smtClean="0">
                <a:latin typeface="Courier New" panose="02070309020205020404" pitchFamily="49" charset="0"/>
                <a:cs typeface="Courier New" panose="02070309020205020404" pitchFamily="49" charset="0"/>
              </a:rPr>
              <a:t>elementos sometidos a distintos esfuerzos, </a:t>
            </a:r>
            <a:r>
              <a:rPr lang="es-ES" dirty="0">
                <a:latin typeface="Courier New" panose="02070309020205020404" pitchFamily="49" charset="0"/>
                <a:cs typeface="Courier New" panose="02070309020205020404" pitchFamily="49" charset="0"/>
              </a:rPr>
              <a:t>de manera que cumplan los requisitos de: </a:t>
            </a:r>
            <a:endParaRPr lang="es-ES" dirty="0" smtClean="0">
              <a:latin typeface="Courier New" panose="02070309020205020404" pitchFamily="49" charset="0"/>
              <a:cs typeface="Courier New" panose="02070309020205020404" pitchFamily="49" charset="0"/>
            </a:endParaRPr>
          </a:p>
          <a:p>
            <a:pPr algn="just"/>
            <a:r>
              <a:rPr lang="es-ES" b="1" dirty="0" smtClean="0">
                <a:latin typeface="Courier New" panose="02070309020205020404" pitchFamily="49" charset="0"/>
                <a:cs typeface="Courier New" panose="02070309020205020404" pitchFamily="49" charset="0"/>
              </a:rPr>
              <a:t>RESISTENCIA</a:t>
            </a:r>
            <a:r>
              <a:rPr lang="es-ES" b="1" dirty="0">
                <a:latin typeface="Courier New" panose="02070309020205020404" pitchFamily="49" charset="0"/>
                <a:cs typeface="Courier New" panose="02070309020205020404" pitchFamily="49" charset="0"/>
              </a:rPr>
              <a:t>:</a:t>
            </a:r>
            <a:r>
              <a:rPr lang="es-ES" dirty="0">
                <a:latin typeface="Courier New" panose="02070309020205020404" pitchFamily="49" charset="0"/>
                <a:cs typeface="Courier New" panose="02070309020205020404" pitchFamily="49" charset="0"/>
              </a:rPr>
              <a:t> Los elementos deberán soportar cargas de diseño sin romper. </a:t>
            </a:r>
            <a:r>
              <a:rPr lang="es-ES" b="1" dirty="0">
                <a:latin typeface="Courier New" panose="02070309020205020404" pitchFamily="49" charset="0"/>
                <a:cs typeface="Courier New" panose="02070309020205020404" pitchFamily="49" charset="0"/>
              </a:rPr>
              <a:t>RIGIDEZ:</a:t>
            </a:r>
            <a:r>
              <a:rPr lang="es-ES" dirty="0">
                <a:latin typeface="Courier New" panose="02070309020205020404" pitchFamily="49" charset="0"/>
                <a:cs typeface="Courier New" panose="02070309020205020404" pitchFamily="49" charset="0"/>
              </a:rPr>
              <a:t> Los componentes deberán deformarse dentro de limitaciones prestablecidas. </a:t>
            </a:r>
            <a:endParaRPr lang="es-ES" dirty="0" smtClean="0">
              <a:latin typeface="Courier New" panose="02070309020205020404" pitchFamily="49" charset="0"/>
              <a:cs typeface="Courier New" panose="02070309020205020404" pitchFamily="49" charset="0"/>
            </a:endParaRPr>
          </a:p>
          <a:p>
            <a:pPr algn="just"/>
            <a:r>
              <a:rPr lang="es-ES" b="1" dirty="0" smtClean="0">
                <a:latin typeface="Courier New" panose="02070309020205020404" pitchFamily="49" charset="0"/>
                <a:cs typeface="Courier New" panose="02070309020205020404" pitchFamily="49" charset="0"/>
              </a:rPr>
              <a:t>ESTABILIDAD</a:t>
            </a:r>
            <a:r>
              <a:rPr lang="es-ES" b="1" dirty="0">
                <a:latin typeface="Courier New" panose="02070309020205020404" pitchFamily="49" charset="0"/>
                <a:cs typeface="Courier New" panose="02070309020205020404" pitchFamily="49" charset="0"/>
              </a:rPr>
              <a:t>: </a:t>
            </a:r>
            <a:r>
              <a:rPr lang="es-ES" dirty="0">
                <a:latin typeface="Courier New" panose="02070309020205020404" pitchFamily="49" charset="0"/>
                <a:cs typeface="Courier New" panose="02070309020205020404" pitchFamily="49" charset="0"/>
              </a:rPr>
              <a:t>Los elementos deberán encontrarse en equilibrio estable. </a:t>
            </a:r>
            <a:endParaRPr lang="en-US" dirty="0">
              <a:latin typeface="Courier New" panose="02070309020205020404" pitchFamily="49" charset="0"/>
              <a:cs typeface="Courier New" panose="02070309020205020404" pitchFamily="49" charset="0"/>
            </a:endParaRPr>
          </a:p>
        </p:txBody>
      </p:sp>
      <p:sp>
        <p:nvSpPr>
          <p:cNvPr id="5" name="Rectángulo 4"/>
          <p:cNvSpPr/>
          <p:nvPr/>
        </p:nvSpPr>
        <p:spPr>
          <a:xfrm>
            <a:off x="1066801" y="3973788"/>
            <a:ext cx="10058400" cy="646331"/>
          </a:xfrm>
          <a:prstGeom prst="rect">
            <a:avLst/>
          </a:prstGeom>
        </p:spPr>
        <p:txBody>
          <a:bodyPr wrap="square">
            <a:spAutoFit/>
          </a:bodyPr>
          <a:lstStyle/>
          <a:p>
            <a:pPr algn="just"/>
            <a:r>
              <a:rPr lang="es-ES" dirty="0" smtClean="0">
                <a:latin typeface="Courier New" panose="02070309020205020404" pitchFamily="49" charset="0"/>
                <a:cs typeface="Courier New" panose="02070309020205020404" pitchFamily="49" charset="0"/>
              </a:rPr>
              <a:t>En base a la teoría, para la resolución de los ejercicios, se observarán las siguientes fórmulas, entre otras: </a:t>
            </a:r>
            <a:endParaRPr lang="en-US" dirty="0"/>
          </a:p>
        </p:txBody>
      </p:sp>
      <mc:AlternateContent xmlns:mc="http://schemas.openxmlformats.org/markup-compatibility/2006" xmlns:a14="http://schemas.microsoft.com/office/drawing/2010/main">
        <mc:Choice Requires="a14">
          <p:sp>
            <p:nvSpPr>
              <p:cNvPr id="3" name="Rectángulo 2"/>
              <p:cNvSpPr/>
              <p:nvPr/>
            </p:nvSpPr>
            <p:spPr>
              <a:xfrm>
                <a:off x="1066800" y="5003522"/>
                <a:ext cx="155516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𝑡𝑟𝑎𝑏𝑎𝑗𝑜</m:t>
                          </m:r>
                        </m:sub>
                        <m:sup/>
                      </m:sSubSup>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𝛺</m:t>
                          </m:r>
                        </m:den>
                      </m:f>
                    </m:oMath>
                  </m:oMathPara>
                </a14:m>
                <a:endParaRPr lang="en-US" dirty="0"/>
              </a:p>
            </p:txBody>
          </p:sp>
        </mc:Choice>
        <mc:Fallback xmlns="">
          <p:sp>
            <p:nvSpPr>
              <p:cNvPr id="3" name="Rectángulo 2"/>
              <p:cNvSpPr>
                <a:spLocks noRot="1" noChangeAspect="1" noMove="1" noResize="1" noEditPoints="1" noAdjustHandles="1" noChangeArrowheads="1" noChangeShapeType="1" noTextEdit="1"/>
              </p:cNvSpPr>
              <p:nvPr/>
            </p:nvSpPr>
            <p:spPr>
              <a:xfrm>
                <a:off x="1066800" y="5003522"/>
                <a:ext cx="1555169" cy="6090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375163" y="5001663"/>
                <a:ext cx="97417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ea typeface="Calibri" panose="020F0502020204030204" pitchFamily="34" charset="0"/>
                          <a:cs typeface="Calibri" panose="020F0502020204030204" pitchFamily="34" charset="0"/>
                        </a:rPr>
                        <m:t>𝜀</m:t>
                      </m:r>
                      <m:r>
                        <a:rPr lang="es-AR" i="1">
                          <a:latin typeface="Cambria Math" panose="02040503050406030204" pitchFamily="18" charset="0"/>
                          <a:ea typeface="Calibri" panose="020F0502020204030204" pitchFamily="34" charset="0"/>
                          <a:cs typeface="Calibri" panose="020F0502020204030204" pitchFamily="34" charset="0"/>
                        </a:rPr>
                        <m:t>= </m:t>
                      </m:r>
                      <m:f>
                        <m:fPr>
                          <m:ctrlPr>
                            <a:rPr lang="en-US" i="1">
                              <a:latin typeface="Cambria Math" panose="02040503050406030204" pitchFamily="18" charset="0"/>
                              <a:ea typeface="Calibri" panose="020F0502020204030204" pitchFamily="34" charset="0"/>
                              <a:cs typeface="Calibri" panose="020F0502020204030204" pitchFamily="34" charset="0"/>
                            </a:rPr>
                          </m:ctrlPr>
                        </m:fPr>
                        <m:num>
                          <m:r>
                            <a:rPr lang="es-AR" i="1">
                              <a:latin typeface="Cambria Math" panose="02040503050406030204" pitchFamily="18" charset="0"/>
                              <a:ea typeface="Calibri" panose="020F0502020204030204" pitchFamily="34" charset="0"/>
                              <a:cs typeface="Calibri" panose="020F0502020204030204" pitchFamily="34" charset="0"/>
                            </a:rPr>
                            <m:t>∆</m:t>
                          </m:r>
                          <m:r>
                            <a:rPr lang="es-AR" i="1">
                              <a:latin typeface="Cambria Math" panose="02040503050406030204" pitchFamily="18" charset="0"/>
                              <a:ea typeface="Calibri" panose="020F0502020204030204" pitchFamily="34" charset="0"/>
                              <a:cs typeface="Calibri" panose="020F0502020204030204" pitchFamily="34" charset="0"/>
                            </a:rPr>
                            <m:t>𝐿</m:t>
                          </m:r>
                        </m:num>
                        <m:den>
                          <m:r>
                            <a:rPr lang="es-AR" i="1">
                              <a:latin typeface="Cambria Math" panose="02040503050406030204" pitchFamily="18" charset="0"/>
                              <a:ea typeface="Calibri" panose="020F0502020204030204" pitchFamily="34" charset="0"/>
                              <a:cs typeface="Calibri" panose="020F0502020204030204" pitchFamily="34" charset="0"/>
                            </a:rPr>
                            <m:t>𝐿</m:t>
                          </m:r>
                        </m:den>
                      </m:f>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3375163" y="5001663"/>
                <a:ext cx="974176" cy="610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5198375" y="5001663"/>
                <a:ext cx="1377237" cy="571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𝑎𝑑𝑚</m:t>
                          </m:r>
                        </m:sub>
                      </m:sSub>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𝑓𝑙</m:t>
                              </m:r>
                            </m:sub>
                          </m:sSub>
                        </m:num>
                        <m:den>
                          <m:r>
                            <a:rPr lang="en-US" i="1">
                              <a:latin typeface="Cambria Math" panose="02040503050406030204" pitchFamily="18" charset="0"/>
                            </a:rPr>
                            <m:t>𝜈</m:t>
                          </m:r>
                        </m:den>
                      </m:f>
                    </m:oMath>
                  </m:oMathPara>
                </a14:m>
                <a:endParaRPr lang="en-US" dirty="0"/>
              </a:p>
            </p:txBody>
          </p:sp>
        </mc:Choice>
        <mc:Fallback xmlns="">
          <p:sp>
            <p:nvSpPr>
              <p:cNvPr id="7" name="Rectángulo 6"/>
              <p:cNvSpPr>
                <a:spLocks noRot="1" noChangeAspect="1" noMove="1" noResize="1" noEditPoints="1" noAdjustHandles="1" noChangeArrowheads="1" noChangeShapeType="1" noTextEdit="1"/>
              </p:cNvSpPr>
              <p:nvPr/>
            </p:nvSpPr>
            <p:spPr>
              <a:xfrm>
                <a:off x="5198375" y="5001663"/>
                <a:ext cx="1377237" cy="5718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7644031" y="4956394"/>
                <a:ext cx="1435457"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𝑃</m:t>
                          </m:r>
                          <m:r>
                            <a:rPr lang="en-US">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𝛿</m:t>
                              </m:r>
                            </m:e>
                            <m:sub/>
                          </m:sSub>
                        </m:num>
                        <m:den>
                          <m:r>
                            <a:rPr lang="en-US">
                              <a:latin typeface="Cambria Math" panose="02040503050406030204" pitchFamily="18" charset="0"/>
                            </a:rPr>
                            <m:t>2</m:t>
                          </m:r>
                        </m:den>
                      </m:f>
                      <m:r>
                        <a:rPr lang="en-US">
                          <a:latin typeface="Cambria Math" panose="02040503050406030204" pitchFamily="18" charset="0"/>
                        </a:rPr>
                        <m:t>= </m:t>
                      </m:r>
                      <m:r>
                        <a:rPr lang="en-US" i="1">
                          <a:latin typeface="Cambria Math" panose="02040503050406030204" pitchFamily="18" charset="0"/>
                        </a:rPr>
                        <m:t>𝑈</m:t>
                      </m:r>
                      <m:r>
                        <a:rPr lang="en-US">
                          <a:latin typeface="Cambria Math" panose="02040503050406030204" pitchFamily="18" charset="0"/>
                        </a:rPr>
                        <m:t> </m:t>
                      </m:r>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7644031" y="4956394"/>
                <a:ext cx="1435457" cy="61709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2797344" y="5779310"/>
                <a:ext cx="2199577" cy="609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sSub>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𝜎</m:t>
                          </m:r>
                          <m:r>
                            <a:rPr lang="en-US">
                              <a:latin typeface="Cambria Math" panose="02040503050406030204" pitchFamily="18" charset="0"/>
                            </a:rPr>
                            <m:t> .  </m:t>
                          </m:r>
                          <m:r>
                            <a:rPr lang="en-US" i="1">
                              <a:latin typeface="Cambria Math" panose="02040503050406030204" pitchFamily="18" charset="0"/>
                            </a:rPr>
                            <m:t>𝐿</m:t>
                          </m:r>
                        </m:num>
                        <m:den>
                          <m:r>
                            <a:rPr lang="en-US" i="1">
                              <a:latin typeface="Cambria Math" panose="02040503050406030204" pitchFamily="18" charset="0"/>
                            </a:rPr>
                            <m:t>𝐸</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𝑇</m:t>
                          </m:r>
                          <m:r>
                            <a:rPr lang="en-US">
                              <a:latin typeface="Cambria Math" panose="02040503050406030204" pitchFamily="18" charset="0"/>
                            </a:rPr>
                            <m:t> .  </m:t>
                          </m:r>
                          <m:r>
                            <a:rPr lang="en-US" i="1">
                              <a:latin typeface="Cambria Math" panose="02040503050406030204" pitchFamily="18" charset="0"/>
                            </a:rPr>
                            <m:t>𝐿</m:t>
                          </m:r>
                        </m:num>
                        <m:den>
                          <m:r>
                            <a:rPr lang="en-US" i="1">
                              <a:latin typeface="Cambria Math" panose="02040503050406030204" pitchFamily="18" charset="0"/>
                            </a:rPr>
                            <m:t>𝛺</m:t>
                          </m:r>
                          <m:r>
                            <a:rPr lang="en-US">
                              <a:latin typeface="Cambria Math" panose="02040503050406030204" pitchFamily="18" charset="0"/>
                            </a:rPr>
                            <m:t> .  </m:t>
                          </m:r>
                          <m:r>
                            <a:rPr lang="en-US" i="1">
                              <a:latin typeface="Cambria Math" panose="02040503050406030204" pitchFamily="18" charset="0"/>
                            </a:rPr>
                            <m:t>𝐸</m:t>
                          </m:r>
                        </m:den>
                      </m:f>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2797344" y="5779310"/>
                <a:ext cx="2199577" cy="609206"/>
              </a:xfrm>
              <a:prstGeom prst="rect">
                <a:avLst/>
              </a:prstGeom>
              <a:blipFill>
                <a:blip r:embed="rId6"/>
                <a:stretch>
                  <a:fillRect/>
                </a:stretch>
              </a:blipFill>
            </p:spPr>
            <p:txBody>
              <a:bodyPr/>
              <a:lstStyle/>
              <a:p>
                <a:r>
                  <a:rPr lang="en-US">
                    <a:noFill/>
                  </a:rPr>
                  <a:t> </a:t>
                </a:r>
              </a:p>
            </p:txBody>
          </p:sp>
        </mc:Fallback>
      </mc:AlternateContent>
      <p:sp>
        <p:nvSpPr>
          <p:cNvPr id="10" name="CuadroTexto 9"/>
          <p:cNvSpPr txBox="1"/>
          <p:nvPr/>
        </p:nvSpPr>
        <p:spPr>
          <a:xfrm>
            <a:off x="5381897" y="5899247"/>
            <a:ext cx="3069772" cy="369332"/>
          </a:xfrm>
          <a:prstGeom prst="rect">
            <a:avLst/>
          </a:prstGeom>
          <a:noFill/>
        </p:spPr>
        <p:txBody>
          <a:bodyPr wrap="square" rtlCol="0">
            <a:spAutoFit/>
          </a:bodyPr>
          <a:lstStyle/>
          <a:p>
            <a:r>
              <a:rPr lang="es-AR" dirty="0" smtClean="0"/>
              <a:t>Aplicación de la Ley de Hooke</a:t>
            </a:r>
            <a:endParaRPr lang="en-US" dirty="0"/>
          </a:p>
        </p:txBody>
      </p:sp>
    </p:spTree>
    <p:extLst>
      <p:ext uri="{BB962C8B-B14F-4D97-AF65-F5344CB8AC3E}">
        <p14:creationId xmlns:p14="http://schemas.microsoft.com/office/powerpoint/2010/main" val="415062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C8A57-C590-4E06-85C7-8E5A5035DB9E}"/>
              </a:ext>
            </a:extLst>
          </p:cNvPr>
          <p:cNvSpPr>
            <a:spLocks noGrp="1"/>
          </p:cNvSpPr>
          <p:nvPr>
            <p:ph type="title"/>
          </p:nvPr>
        </p:nvSpPr>
        <p:spPr>
          <a:xfrm>
            <a:off x="1066800" y="642594"/>
            <a:ext cx="3596640" cy="650629"/>
          </a:xfrm>
        </p:spPr>
        <p:txBody>
          <a:bodyPr>
            <a:normAutofit/>
          </a:bodyPr>
          <a:lstStyle/>
          <a:p>
            <a:r>
              <a:rPr lang="es-ES" sz="3200" dirty="0" smtClean="0">
                <a:latin typeface="Arial Black" panose="020B0A04020102020204" pitchFamily="34" charset="0"/>
              </a:rPr>
              <a:t>Ejercicio N° 1</a:t>
            </a:r>
            <a:endParaRPr lang="es-ES" sz="3200" dirty="0">
              <a:latin typeface="Arial Black" panose="020B0A04020102020204" pitchFamily="34" charset="0"/>
            </a:endParaRPr>
          </a:p>
        </p:txBody>
      </p:sp>
      <p:sp>
        <p:nvSpPr>
          <p:cNvPr id="3" name="Marcador de contenido 2">
            <a:extLst>
              <a:ext uri="{FF2B5EF4-FFF2-40B4-BE49-F238E27FC236}">
                <a16:creationId xmlns:a16="http://schemas.microsoft.com/office/drawing/2014/main" id="{BD9EF520-62D2-41CF-B4D7-4AE8F3076AE0}"/>
              </a:ext>
            </a:extLst>
          </p:cNvPr>
          <p:cNvSpPr>
            <a:spLocks noGrp="1"/>
          </p:cNvSpPr>
          <p:nvPr>
            <p:ph idx="1"/>
          </p:nvPr>
        </p:nvSpPr>
        <p:spPr>
          <a:xfrm>
            <a:off x="1066800" y="1384663"/>
            <a:ext cx="10058400" cy="4568081"/>
          </a:xfrm>
        </p:spPr>
        <p:txBody>
          <a:bodyPr/>
          <a:lstStyle/>
          <a:p>
            <a:r>
              <a:rPr lang="es-ES" dirty="0">
                <a:latin typeface="Calibri" panose="020F0502020204030204" pitchFamily="34" charset="0"/>
                <a:cs typeface="Calibri" panose="020F0502020204030204" pitchFamily="34" charset="0"/>
              </a:rPr>
              <a:t>a) Calcular la tensión a la que esta sometido el alambre de acero de la figura</a:t>
            </a:r>
            <a:r>
              <a:rPr lang="es-ES" dirty="0" smtClean="0">
                <a:latin typeface="Calibri" panose="020F0502020204030204" pitchFamily="34" charset="0"/>
                <a:cs typeface="Calibri" panose="020F0502020204030204" pitchFamily="34" charset="0"/>
              </a:rPr>
              <a:t>.</a:t>
            </a:r>
          </a:p>
          <a:p>
            <a:r>
              <a:rPr lang="es-ES" dirty="0" smtClean="0">
                <a:latin typeface="Calibri" panose="020F0502020204030204" pitchFamily="34" charset="0"/>
                <a:cs typeface="Calibri" panose="020F0502020204030204" pitchFamily="34" charset="0"/>
              </a:rPr>
              <a:t>b</a:t>
            </a:r>
            <a:r>
              <a:rPr lang="es-ES" dirty="0">
                <a:latin typeface="Calibri" panose="020F0502020204030204" pitchFamily="34" charset="0"/>
                <a:cs typeface="Calibri" panose="020F0502020204030204" pitchFamily="34" charset="0"/>
              </a:rPr>
              <a:t>) Calcular la deformación específica del </a:t>
            </a:r>
            <a:r>
              <a:rPr lang="es-ES" dirty="0" smtClean="0">
                <a:latin typeface="Calibri" panose="020F0502020204030204" pitchFamily="34" charset="0"/>
                <a:cs typeface="Calibri" panose="020F0502020204030204" pitchFamily="34" charset="0"/>
              </a:rPr>
              <a:t>alambre de acero </a:t>
            </a:r>
            <a:r>
              <a:rPr lang="es-ES" dirty="0">
                <a:latin typeface="Calibri" panose="020F0502020204030204" pitchFamily="34" charset="0"/>
                <a:cs typeface="Calibri" panose="020F0502020204030204" pitchFamily="34" charset="0"/>
              </a:rPr>
              <a:t>de la </a:t>
            </a:r>
            <a:r>
              <a:rPr lang="es-ES" dirty="0" smtClean="0">
                <a:latin typeface="Calibri" panose="020F0502020204030204" pitchFamily="34" charset="0"/>
                <a:cs typeface="Calibri" panose="020F0502020204030204" pitchFamily="34" charset="0"/>
              </a:rPr>
              <a:t>figura. </a:t>
            </a:r>
          </a:p>
          <a:p>
            <a:r>
              <a:rPr lang="es-ES" dirty="0" smtClean="0">
                <a:latin typeface="Calibri" panose="020F0502020204030204" pitchFamily="34" charset="0"/>
                <a:cs typeface="Calibri" panose="020F0502020204030204" pitchFamily="34" charset="0"/>
              </a:rPr>
              <a:t>c</a:t>
            </a:r>
            <a:r>
              <a:rPr lang="es-ES" dirty="0">
                <a:latin typeface="Calibri" panose="020F0502020204030204" pitchFamily="34" charset="0"/>
                <a:cs typeface="Calibri" panose="020F0502020204030204" pitchFamily="34" charset="0"/>
              </a:rPr>
              <a:t>) Calcular el corrimiento del punto D</a:t>
            </a:r>
            <a:r>
              <a:rPr lang="es-ES" dirty="0" smtClean="0">
                <a:latin typeface="Calibri" panose="020F0502020204030204" pitchFamily="34" charset="0"/>
                <a:cs typeface="Calibri" panose="020F0502020204030204" pitchFamily="34" charset="0"/>
              </a:rPr>
              <a:t>.</a:t>
            </a:r>
          </a:p>
          <a:p>
            <a:r>
              <a:rPr lang="es-ES" dirty="0" smtClean="0">
                <a:latin typeface="Calibri" panose="020F0502020204030204" pitchFamily="34" charset="0"/>
                <a:cs typeface="Calibri" panose="020F0502020204030204" pitchFamily="34" charset="0"/>
              </a:rPr>
              <a:t>d</a:t>
            </a:r>
            <a:r>
              <a:rPr lang="es-ES" dirty="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¿Si </a:t>
            </a:r>
            <a:r>
              <a:rPr lang="es-ES" dirty="0">
                <a:latin typeface="Calibri" panose="020F0502020204030204" pitchFamily="34" charset="0"/>
                <a:cs typeface="Calibri" panose="020F0502020204030204" pitchFamily="34" charset="0"/>
              </a:rPr>
              <a:t>el alambre en lugar de ser de acero fuese de cobre, la deformación sería mayor, menor o igual?</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pic>
        <p:nvPicPr>
          <p:cNvPr id="5" name="Imagen 4"/>
          <p:cNvPicPr>
            <a:picLocks noChangeAspect="1"/>
          </p:cNvPicPr>
          <p:nvPr/>
        </p:nvPicPr>
        <p:blipFill rotWithShape="1">
          <a:blip r:embed="rId5"/>
          <a:srcRect l="41399" t="28303" r="27176" b="35268"/>
          <a:stretch/>
        </p:blipFill>
        <p:spPr>
          <a:xfrm>
            <a:off x="5212081" y="3043645"/>
            <a:ext cx="5030670" cy="3278777"/>
          </a:xfrm>
          <a:prstGeom prst="rect">
            <a:avLst/>
          </a:prstGeom>
        </p:spPr>
      </p:pic>
      <p:sp>
        <p:nvSpPr>
          <p:cNvPr id="6" name="Rectángulo 5"/>
          <p:cNvSpPr/>
          <p:nvPr/>
        </p:nvSpPr>
        <p:spPr>
          <a:xfrm>
            <a:off x="1066800" y="3563035"/>
            <a:ext cx="2773680" cy="1877437"/>
          </a:xfrm>
          <a:prstGeom prst="rect">
            <a:avLst/>
          </a:prstGeom>
        </p:spPr>
        <p:txBody>
          <a:bodyPr wrap="square">
            <a:spAutoFit/>
          </a:bodyPr>
          <a:lstStyle/>
          <a:p>
            <a:r>
              <a:rPr lang="es-ES" u="sng" dirty="0">
                <a:latin typeface="Calibri" panose="020F0502020204030204" pitchFamily="34" charset="0"/>
                <a:cs typeface="Calibri" panose="020F0502020204030204" pitchFamily="34" charset="0"/>
              </a:rPr>
              <a:t>Datos</a:t>
            </a:r>
            <a:r>
              <a:rPr lang="es-ES" dirty="0" smtClean="0">
                <a:latin typeface="Calibri" panose="020F0502020204030204" pitchFamily="34" charset="0"/>
                <a:cs typeface="Calibri" panose="020F0502020204030204" pitchFamily="34" charset="0"/>
              </a:rPr>
              <a:t>:</a:t>
            </a:r>
          </a:p>
          <a:p>
            <a:endParaRPr lang="es-ES" sz="800" dirty="0" smtClean="0">
              <a:latin typeface="Calibri" panose="020F0502020204030204" pitchFamily="34" charset="0"/>
              <a:cs typeface="Calibri" panose="020F0502020204030204" pitchFamily="34" charset="0"/>
            </a:endParaRPr>
          </a:p>
          <a:p>
            <a:r>
              <a:rPr lang="es-ES" dirty="0" smtClean="0">
                <a:latin typeface="Calibri" panose="020F0502020204030204" pitchFamily="34" charset="0"/>
                <a:cs typeface="Calibri" panose="020F0502020204030204" pitchFamily="34" charset="0"/>
              </a:rPr>
              <a:t>Barra </a:t>
            </a:r>
            <a:r>
              <a:rPr lang="es-ES" dirty="0">
                <a:latin typeface="Calibri" panose="020F0502020204030204" pitchFamily="34" charset="0"/>
                <a:cs typeface="Calibri" panose="020F0502020204030204" pitchFamily="34" charset="0"/>
              </a:rPr>
              <a:t>AD y BC </a:t>
            </a:r>
            <a:r>
              <a:rPr lang="es-ES" dirty="0" smtClean="0">
                <a:latin typeface="Calibri" panose="020F0502020204030204" pitchFamily="34" charset="0"/>
                <a:cs typeface="Calibri" panose="020F0502020204030204" pitchFamily="34" charset="0"/>
              </a:rPr>
              <a:t>rígidas</a:t>
            </a:r>
          </a:p>
          <a:p>
            <a:r>
              <a:rPr lang="es-ES" dirty="0" err="1" smtClean="0">
                <a:latin typeface="Calibri" panose="020F0502020204030204" pitchFamily="34" charset="0"/>
                <a:cs typeface="Calibri" panose="020F0502020204030204" pitchFamily="34" charset="0"/>
              </a:rPr>
              <a:t>Eac</a:t>
            </a:r>
            <a:r>
              <a:rPr lang="es-ES" dirty="0">
                <a:latin typeface="Calibri" panose="020F0502020204030204" pitchFamily="34" charset="0"/>
                <a:cs typeface="Calibri" panose="020F0502020204030204" pitchFamily="34" charset="0"/>
              </a:rPr>
              <a:t>= 2100 </a:t>
            </a:r>
            <a:r>
              <a:rPr lang="es-ES" dirty="0" err="1" smtClean="0">
                <a:latin typeface="Calibri" panose="020F0502020204030204" pitchFamily="34" charset="0"/>
                <a:cs typeface="Calibri" panose="020F0502020204030204" pitchFamily="34" charset="0"/>
              </a:rPr>
              <a:t>tn</a:t>
            </a:r>
            <a:r>
              <a:rPr lang="es-ES" dirty="0" smtClean="0">
                <a:latin typeface="Calibri" panose="020F0502020204030204" pitchFamily="34" charset="0"/>
                <a:cs typeface="Calibri" panose="020F0502020204030204" pitchFamily="34" charset="0"/>
              </a:rPr>
              <a:t>/cm2</a:t>
            </a:r>
          </a:p>
          <a:p>
            <a:r>
              <a:rPr lang="es-ES" dirty="0" smtClean="0">
                <a:latin typeface="Calibri" panose="020F0502020204030204" pitchFamily="34" charset="0"/>
                <a:cs typeface="Calibri" panose="020F0502020204030204" pitchFamily="34" charset="0"/>
              </a:rPr>
              <a:t>P </a:t>
            </a:r>
            <a:r>
              <a:rPr lang="es-ES" dirty="0">
                <a:latin typeface="Calibri" panose="020F0502020204030204" pitchFamily="34" charset="0"/>
                <a:cs typeface="Calibri" panose="020F0502020204030204" pitchFamily="34" charset="0"/>
              </a:rPr>
              <a:t>= 2 </a:t>
            </a:r>
            <a:r>
              <a:rPr lang="es-ES" dirty="0" err="1" smtClean="0">
                <a:latin typeface="Calibri" panose="020F0502020204030204" pitchFamily="34" charset="0"/>
                <a:cs typeface="Calibri" panose="020F0502020204030204" pitchFamily="34" charset="0"/>
              </a:rPr>
              <a:t>tn</a:t>
            </a:r>
            <a:endParaRPr lang="es-ES"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a:t>
            </a:r>
            <a:r>
              <a:rPr lang="es-AR" dirty="0" smtClean="0">
                <a:latin typeface="Calibri" panose="020F0502020204030204" pitchFamily="34" charset="0"/>
                <a:cs typeface="Calibri" panose="020F0502020204030204" pitchFamily="34" charset="0"/>
              </a:rPr>
              <a:t> </a:t>
            </a:r>
            <a:r>
              <a:rPr lang="es-ES" dirty="0" smtClean="0">
                <a:latin typeface="Calibri" panose="020F0502020204030204" pitchFamily="34" charset="0"/>
                <a:cs typeface="Calibri" panose="020F0502020204030204" pitchFamily="34" charset="0"/>
              </a:rPr>
              <a:t>= </a:t>
            </a:r>
            <a:r>
              <a:rPr lang="es-ES" dirty="0">
                <a:latin typeface="Calibri" panose="020F0502020204030204" pitchFamily="34" charset="0"/>
                <a:cs typeface="Calibri" panose="020F0502020204030204" pitchFamily="34" charset="0"/>
              </a:rPr>
              <a:t>2 </a:t>
            </a:r>
            <a:r>
              <a:rPr lang="es-ES" dirty="0" smtClean="0">
                <a:latin typeface="Calibri" panose="020F0502020204030204" pitchFamily="34" charset="0"/>
                <a:cs typeface="Calibri" panose="020F0502020204030204" pitchFamily="34" charset="0"/>
              </a:rPr>
              <a:t>cm</a:t>
            </a:r>
          </a:p>
          <a:p>
            <a:r>
              <a:rPr lang="es-ES" dirty="0" smtClean="0">
                <a:latin typeface="Calibri" panose="020F0502020204030204" pitchFamily="34" charset="0"/>
                <a:cs typeface="Calibri" panose="020F0502020204030204" pitchFamily="34" charset="0"/>
              </a:rPr>
              <a:t>Ecu</a:t>
            </a:r>
            <a:r>
              <a:rPr lang="es-ES" dirty="0">
                <a:latin typeface="Calibri" panose="020F0502020204030204" pitchFamily="34" charset="0"/>
                <a:cs typeface="Calibri" panose="020F0502020204030204" pitchFamily="34" charset="0"/>
              </a:rPr>
              <a:t>= 1200 </a:t>
            </a:r>
            <a:r>
              <a:rPr lang="es-ES" dirty="0" err="1">
                <a:latin typeface="Calibri" panose="020F0502020204030204" pitchFamily="34" charset="0"/>
                <a:cs typeface="Calibri" panose="020F0502020204030204" pitchFamily="34" charset="0"/>
              </a:rPr>
              <a:t>tn</a:t>
            </a:r>
            <a:r>
              <a:rPr lang="es-ES" dirty="0">
                <a:latin typeface="Calibri" panose="020F0502020204030204" pitchFamily="34" charset="0"/>
                <a:cs typeface="Calibri" panose="020F0502020204030204" pitchFamily="34" charset="0"/>
              </a:rPr>
              <a:t>/cm2</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7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CFFA7-4F96-4867-90C2-F4D65BEDD5E7}"/>
              </a:ext>
            </a:extLst>
          </p:cNvPr>
          <p:cNvSpPr>
            <a:spLocks noGrp="1"/>
          </p:cNvSpPr>
          <p:nvPr>
            <p:ph type="title"/>
          </p:nvPr>
        </p:nvSpPr>
        <p:spPr>
          <a:xfrm>
            <a:off x="1066800" y="642594"/>
            <a:ext cx="10058400" cy="585315"/>
          </a:xfrm>
        </p:spPr>
        <p:txBody>
          <a:bodyPr>
            <a:normAutofit/>
          </a:bodyPr>
          <a:lstStyle/>
          <a:p>
            <a:r>
              <a:rPr lang="es-ES" sz="3200" dirty="0">
                <a:latin typeface="Calibri" panose="020F0502020204030204" pitchFamily="34" charset="0"/>
                <a:cs typeface="Calibri" panose="020F0502020204030204" pitchFamily="34" charset="0"/>
              </a:rPr>
              <a:t>a) Cálculo de la tensión en el alambre</a:t>
            </a:r>
          </a:p>
        </p:txBody>
      </p:sp>
      <p:sp>
        <p:nvSpPr>
          <p:cNvPr id="3" name="Marcador de contenido 2">
            <a:extLst>
              <a:ext uri="{FF2B5EF4-FFF2-40B4-BE49-F238E27FC236}">
                <a16:creationId xmlns:a16="http://schemas.microsoft.com/office/drawing/2014/main" id="{0CE499D2-E423-4697-A816-B5CCD435F1D4}"/>
              </a:ext>
            </a:extLst>
          </p:cNvPr>
          <p:cNvSpPr>
            <a:spLocks noGrp="1"/>
          </p:cNvSpPr>
          <p:nvPr>
            <p:ph idx="1"/>
          </p:nvPr>
        </p:nvSpPr>
        <p:spPr>
          <a:xfrm>
            <a:off x="1066800" y="1300826"/>
            <a:ext cx="10058400" cy="399922"/>
          </a:xfrm>
        </p:spPr>
        <p:txBody>
          <a:bodyPr/>
          <a:lstStyle/>
          <a:p>
            <a:pPr marL="0" indent="0">
              <a:buNone/>
            </a:pPr>
            <a:r>
              <a:rPr lang="en-US" dirty="0" smtClean="0">
                <a:latin typeface="Calibri" panose="020F0502020204030204" pitchFamily="34" charset="0"/>
                <a:cs typeface="Calibri" panose="020F0502020204030204" pitchFamily="34" charset="0"/>
              </a:rPr>
              <a:t> a1) D.C.L: </a:t>
            </a:r>
          </a:p>
          <a:p>
            <a:endParaRPr lang="es-ES" dirty="0">
              <a:latin typeface="Calibri" panose="020F0502020204030204" pitchFamily="34" charset="0"/>
              <a:cs typeface="Calibri" panose="020F0502020204030204" pitchFamily="34" charset="0"/>
            </a:endParaRPr>
          </a:p>
        </p:txBody>
      </p:sp>
      <p:pic>
        <p:nvPicPr>
          <p:cNvPr id="5" name="Imagen 4"/>
          <p:cNvPicPr>
            <a:picLocks noChangeAspect="1"/>
          </p:cNvPicPr>
          <p:nvPr/>
        </p:nvPicPr>
        <p:blipFill>
          <a:blip r:embed="rId2"/>
          <a:stretch>
            <a:fillRect/>
          </a:stretch>
        </p:blipFill>
        <p:spPr>
          <a:xfrm>
            <a:off x="1115417" y="1880024"/>
            <a:ext cx="4980583" cy="3842957"/>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7204166" y="2383426"/>
                <a:ext cx="1327928"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𝑀</m:t>
                              </m:r>
                            </m:e>
                            <m:sub>
                              <m:r>
                                <a:rPr lang="en-US" i="1">
                                  <a:latin typeface="Cambria Math" panose="02040503050406030204" pitchFamily="18" charset="0"/>
                                </a:rPr>
                                <m:t>𝐵</m:t>
                              </m:r>
                            </m:sub>
                          </m:sSub>
                          <m:r>
                            <a:rPr lang="en-US" i="0">
                              <a:latin typeface="Cambria Math" panose="02040503050406030204" pitchFamily="18" charset="0"/>
                            </a:rPr>
                            <m:t>=0</m:t>
                          </m:r>
                        </m:e>
                      </m:nary>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7204166" y="2383426"/>
                <a:ext cx="1327928" cy="76309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204166" y="3231058"/>
                <a:ext cx="2269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0">
                          <a:latin typeface="Cambria Math" panose="02040503050406030204" pitchFamily="18" charset="0"/>
                        </a:rPr>
                        <m:t> . 1 </m:t>
                      </m:r>
                      <m:r>
                        <a:rPr lang="en-US" i="1">
                          <a:latin typeface="Cambria Math" panose="02040503050406030204" pitchFamily="18" charset="0"/>
                        </a:rPr>
                        <m:t>𝑚</m:t>
                      </m:r>
                      <m:r>
                        <a:rPr lang="en-US" i="0">
                          <a:latin typeface="Cambria Math" panose="02040503050406030204" pitchFamily="18" charset="0"/>
                        </a:rPr>
                        <m:t>−</m:t>
                      </m:r>
                      <m:r>
                        <a:rPr lang="en-US" i="1">
                          <a:latin typeface="Cambria Math" panose="02040503050406030204" pitchFamily="18" charset="0"/>
                        </a:rPr>
                        <m:t>𝑇</m:t>
                      </m:r>
                      <m:r>
                        <a:rPr lang="en-US" i="0">
                          <a:latin typeface="Cambria Math" panose="02040503050406030204" pitchFamily="18" charset="0"/>
                        </a:rPr>
                        <m:t> . 3 </m:t>
                      </m:r>
                      <m:r>
                        <a:rPr lang="en-US" i="1">
                          <a:latin typeface="Cambria Math" panose="02040503050406030204" pitchFamily="18" charset="0"/>
                        </a:rPr>
                        <m:t>𝑚</m:t>
                      </m:r>
                      <m:r>
                        <a:rPr lang="en-US" i="0">
                          <a:latin typeface="Cambria Math" panose="02040503050406030204" pitchFamily="18" charset="0"/>
                        </a:rPr>
                        <m:t>=0</m:t>
                      </m:r>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7204166" y="3231058"/>
                <a:ext cx="22695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7204166" y="3905208"/>
                <a:ext cx="162704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𝑇</m:t>
                      </m:r>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2 </m:t>
                          </m:r>
                          <m:r>
                            <a:rPr lang="en-US" i="1">
                              <a:latin typeface="Cambria Math" panose="02040503050406030204" pitchFamily="18" charset="0"/>
                            </a:rPr>
                            <m:t>𝑇</m:t>
                          </m:r>
                          <m:r>
                            <a:rPr lang="en-US" i="0">
                              <a:latin typeface="Cambria Math" panose="02040503050406030204" pitchFamily="18" charset="0"/>
                            </a:rPr>
                            <m:t> .  1 </m:t>
                          </m:r>
                          <m:r>
                            <a:rPr lang="en-US" i="1">
                              <a:latin typeface="Cambria Math" panose="02040503050406030204" pitchFamily="18" charset="0"/>
                            </a:rPr>
                            <m:t>𝑚</m:t>
                          </m:r>
                        </m:num>
                        <m:den>
                          <m:r>
                            <a:rPr lang="en-US" i="0">
                              <a:latin typeface="Cambria Math" panose="02040503050406030204" pitchFamily="18" charset="0"/>
                            </a:rPr>
                            <m:t>3 </m:t>
                          </m:r>
                          <m:r>
                            <a:rPr lang="en-US" i="1">
                              <a:latin typeface="Cambria Math" panose="02040503050406030204" pitchFamily="18" charset="0"/>
                            </a:rPr>
                            <m:t>𝑚</m:t>
                          </m:r>
                        </m:den>
                      </m:f>
                    </m:oMath>
                  </m:oMathPara>
                </a14:m>
                <a:endParaRPr lang="en-US" dirty="0"/>
              </a:p>
            </p:txBody>
          </p:sp>
        </mc:Choice>
        <mc:Fallback xmlns="">
          <p:sp>
            <p:nvSpPr>
              <p:cNvPr id="11" name="Rectángulo 10"/>
              <p:cNvSpPr>
                <a:spLocks noRot="1" noChangeAspect="1" noMove="1" noResize="1" noEditPoints="1" noAdjustHandles="1" noChangeArrowheads="1" noChangeShapeType="1" noTextEdit="1"/>
              </p:cNvSpPr>
              <p:nvPr/>
            </p:nvSpPr>
            <p:spPr>
              <a:xfrm>
                <a:off x="7204166" y="3905208"/>
                <a:ext cx="1627048" cy="612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204166" y="4953727"/>
                <a:ext cx="16225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𝑻</m:t>
                      </m:r>
                      <m:r>
                        <a:rPr lang="en-US" b="1" i="0">
                          <a:latin typeface="Cambria Math" panose="02040503050406030204" pitchFamily="18" charset="0"/>
                        </a:rPr>
                        <m:t>=</m:t>
                      </m:r>
                      <m:r>
                        <a:rPr lang="en-US" b="1" i="0">
                          <a:latin typeface="Cambria Math" panose="02040503050406030204" pitchFamily="18" charset="0"/>
                        </a:rPr>
                        <m:t>𝟎</m:t>
                      </m:r>
                      <m:r>
                        <a:rPr lang="en-US" b="1" i="0">
                          <a:latin typeface="Cambria Math" panose="02040503050406030204" pitchFamily="18" charset="0"/>
                        </a:rPr>
                        <m:t>,</m:t>
                      </m:r>
                      <m:r>
                        <a:rPr lang="en-US" b="1" i="0">
                          <a:latin typeface="Cambria Math" panose="02040503050406030204" pitchFamily="18" charset="0"/>
                        </a:rPr>
                        <m:t>𝟔𝟔𝟔</m:t>
                      </m:r>
                      <m:r>
                        <a:rPr lang="en-US" b="1" i="0">
                          <a:latin typeface="Cambria Math" panose="02040503050406030204" pitchFamily="18" charset="0"/>
                        </a:rPr>
                        <m:t> </m:t>
                      </m:r>
                      <m:r>
                        <a:rPr lang="en-US" b="1" i="1">
                          <a:latin typeface="Cambria Math" panose="02040503050406030204" pitchFamily="18" charset="0"/>
                        </a:rPr>
                        <m:t>𝒕𝒏</m:t>
                      </m:r>
                    </m:oMath>
                  </m:oMathPara>
                </a14:m>
                <a:endParaRPr lang="en-US" b="1" dirty="0"/>
              </a:p>
            </p:txBody>
          </p:sp>
        </mc:Choice>
        <mc:Fallback xmlns="">
          <p:sp>
            <p:nvSpPr>
              <p:cNvPr id="12" name="Rectángulo 11"/>
              <p:cNvSpPr>
                <a:spLocks noRot="1" noChangeAspect="1" noMove="1" noResize="1" noEditPoints="1" noAdjustHandles="1" noChangeArrowheads="1" noChangeShapeType="1" noTextEdit="1"/>
              </p:cNvSpPr>
              <p:nvPr/>
            </p:nvSpPr>
            <p:spPr>
              <a:xfrm>
                <a:off x="7204166" y="4953727"/>
                <a:ext cx="1622560" cy="369332"/>
              </a:xfrm>
              <a:prstGeom prst="rect">
                <a:avLst/>
              </a:prstGeom>
              <a:blipFill>
                <a:blip r:embed="rId6"/>
                <a:stretch>
                  <a:fillRect/>
                </a:stretch>
              </a:blipFill>
            </p:spPr>
            <p:txBody>
              <a:bodyPr/>
              <a:lstStyle/>
              <a:p>
                <a:r>
                  <a:rPr lang="en-US">
                    <a:noFill/>
                  </a:rPr>
                  <a:t> </a:t>
                </a:r>
              </a:p>
            </p:txBody>
          </p:sp>
        </mc:Fallback>
      </mc:AlternateContent>
      <p:sp>
        <p:nvSpPr>
          <p:cNvPr id="6" name="Rectángulo 5"/>
          <p:cNvSpPr/>
          <p:nvPr/>
        </p:nvSpPr>
        <p:spPr>
          <a:xfrm>
            <a:off x="1115416" y="5795897"/>
            <a:ext cx="8358345" cy="646331"/>
          </a:xfrm>
          <a:prstGeom prst="rect">
            <a:avLst/>
          </a:prstGeom>
          <a:ln>
            <a:solidFill>
              <a:srgbClr val="FF0000"/>
            </a:solidFill>
          </a:ln>
        </p:spPr>
        <p:txBody>
          <a:bodyPr wrap="square">
            <a:spAutoFit/>
          </a:bodyPr>
          <a:lstStyle/>
          <a:p>
            <a:pPr algn="just"/>
            <a:r>
              <a:rPr lang="es-AR" b="1" dirty="0">
                <a:latin typeface="Calibri" panose="020F0502020204030204" pitchFamily="34" charset="0"/>
                <a:ea typeface="Calibri" panose="020F0502020204030204" pitchFamily="34" charset="0"/>
                <a:cs typeface="Calibri" panose="020F0502020204030204" pitchFamily="34" charset="0"/>
              </a:rPr>
              <a:t>R</a:t>
            </a:r>
            <a:r>
              <a:rPr lang="es-AR" b="1" dirty="0" smtClean="0">
                <a:latin typeface="Calibri" panose="020F0502020204030204" pitchFamily="34" charset="0"/>
                <a:ea typeface="Calibri" panose="020F0502020204030204" pitchFamily="34" charset="0"/>
                <a:cs typeface="Calibri" panose="020F0502020204030204" pitchFamily="34" charset="0"/>
              </a:rPr>
              <a:t>ealizamos </a:t>
            </a:r>
            <a:r>
              <a:rPr lang="es-AR" b="1" dirty="0">
                <a:latin typeface="Calibri" panose="020F0502020204030204" pitchFamily="34" charset="0"/>
                <a:ea typeface="Calibri" panose="020F0502020204030204" pitchFamily="34" charset="0"/>
                <a:cs typeface="Calibri" panose="020F0502020204030204" pitchFamily="34" charset="0"/>
              </a:rPr>
              <a:t>dos cortes a-a y b-b y ponemos de manifiesto las fuerzas que permiten el equilibrio de los distintos elementos que conforman el sistema</a:t>
            </a:r>
            <a:endParaRPr lang="es-AR" b="1" dirty="0"/>
          </a:p>
        </p:txBody>
      </p:sp>
      <p:sp>
        <p:nvSpPr>
          <p:cNvPr id="7" name="Forma libre 6"/>
          <p:cNvSpPr/>
          <p:nvPr/>
        </p:nvSpPr>
        <p:spPr>
          <a:xfrm>
            <a:off x="1853852" y="3356975"/>
            <a:ext cx="1951438" cy="2517732"/>
          </a:xfrm>
          <a:custGeom>
            <a:avLst/>
            <a:gdLst>
              <a:gd name="connsiteX0" fmla="*/ 1678488 w 1951438"/>
              <a:gd name="connsiteY0" fmla="*/ 2517732 h 2517732"/>
              <a:gd name="connsiteX1" fmla="*/ 1816274 w 1951438"/>
              <a:gd name="connsiteY1" fmla="*/ 1841326 h 2517732"/>
              <a:gd name="connsiteX2" fmla="*/ 0 w 1951438"/>
              <a:gd name="connsiteY2" fmla="*/ 0 h 2517732"/>
            </a:gdLst>
            <a:ahLst/>
            <a:cxnLst>
              <a:cxn ang="0">
                <a:pos x="connsiteX0" y="connsiteY0"/>
              </a:cxn>
              <a:cxn ang="0">
                <a:pos x="connsiteX1" y="connsiteY1"/>
              </a:cxn>
              <a:cxn ang="0">
                <a:pos x="connsiteX2" y="connsiteY2"/>
              </a:cxn>
            </a:cxnLst>
            <a:rect l="l" t="t" r="r" b="b"/>
            <a:pathLst>
              <a:path w="1951438" h="2517732">
                <a:moveTo>
                  <a:pt x="1678488" y="2517732"/>
                </a:moveTo>
                <a:cubicBezTo>
                  <a:pt x="1887255" y="2389340"/>
                  <a:pt x="2096022" y="2260948"/>
                  <a:pt x="1816274" y="1841326"/>
                </a:cubicBezTo>
                <a:cubicBezTo>
                  <a:pt x="1536526" y="1421704"/>
                  <a:pt x="768263" y="710852"/>
                  <a:pt x="0" y="0"/>
                </a:cubicBezTo>
              </a:path>
            </a:pathLst>
          </a:custGeom>
          <a:noFill/>
          <a:ln w="254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Forma libre 7"/>
          <p:cNvSpPr/>
          <p:nvPr/>
        </p:nvSpPr>
        <p:spPr>
          <a:xfrm>
            <a:off x="3945313" y="3368842"/>
            <a:ext cx="642729" cy="2486526"/>
          </a:xfrm>
          <a:custGeom>
            <a:avLst/>
            <a:gdLst>
              <a:gd name="connsiteX0" fmla="*/ 81255 w 642729"/>
              <a:gd name="connsiteY0" fmla="*/ 2486526 h 2486526"/>
              <a:gd name="connsiteX1" fmla="*/ 482308 w 642729"/>
              <a:gd name="connsiteY1" fmla="*/ 1764632 h 2486526"/>
              <a:gd name="connsiteX2" fmla="*/ 1045 w 642729"/>
              <a:gd name="connsiteY2" fmla="*/ 1010653 h 2486526"/>
              <a:gd name="connsiteX3" fmla="*/ 642729 w 642729"/>
              <a:gd name="connsiteY3" fmla="*/ 0 h 2486526"/>
            </a:gdLst>
            <a:ahLst/>
            <a:cxnLst>
              <a:cxn ang="0">
                <a:pos x="connsiteX0" y="connsiteY0"/>
              </a:cxn>
              <a:cxn ang="0">
                <a:pos x="connsiteX1" y="connsiteY1"/>
              </a:cxn>
              <a:cxn ang="0">
                <a:pos x="connsiteX2" y="connsiteY2"/>
              </a:cxn>
              <a:cxn ang="0">
                <a:pos x="connsiteX3" y="connsiteY3"/>
              </a:cxn>
            </a:cxnLst>
            <a:rect l="l" t="t" r="r" b="b"/>
            <a:pathLst>
              <a:path w="642729" h="2486526">
                <a:moveTo>
                  <a:pt x="81255" y="2486526"/>
                </a:moveTo>
                <a:cubicBezTo>
                  <a:pt x="288465" y="2248568"/>
                  <a:pt x="495676" y="2010611"/>
                  <a:pt x="482308" y="1764632"/>
                </a:cubicBezTo>
                <a:cubicBezTo>
                  <a:pt x="468940" y="1518653"/>
                  <a:pt x="-25692" y="1304758"/>
                  <a:pt x="1045" y="1010653"/>
                </a:cubicBezTo>
                <a:cubicBezTo>
                  <a:pt x="27782" y="716548"/>
                  <a:pt x="335255" y="358274"/>
                  <a:pt x="642729" y="0"/>
                </a:cubicBezTo>
              </a:path>
            </a:pathLst>
          </a:custGeom>
          <a:noFill/>
          <a:ln w="254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8"/>
          <p:cNvSpPr/>
          <p:nvPr/>
        </p:nvSpPr>
        <p:spPr>
          <a:xfrm>
            <a:off x="6562355" y="1700747"/>
            <a:ext cx="2611549"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Por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equilibrio</a:t>
            </a:r>
            <a:r>
              <a:rPr lang="en-US" dirty="0">
                <a:latin typeface="Calibri" panose="020F0502020204030204" pitchFamily="34" charset="0"/>
                <a:cs typeface="Calibri" panose="020F0502020204030204" pitchFamily="34" charset="0"/>
              </a:rPr>
              <a:t> del </a:t>
            </a:r>
            <a:r>
              <a:rPr lang="en-US" dirty="0" err="1">
                <a:latin typeface="Calibri" panose="020F0502020204030204" pitchFamily="34" charset="0"/>
                <a:cs typeface="Calibri" panose="020F0502020204030204" pitchFamily="34" charset="0"/>
              </a:rPr>
              <a:t>sistema</a:t>
            </a:r>
            <a:endParaRPr lang="en-US" dirty="0"/>
          </a:p>
        </p:txBody>
      </p:sp>
    </p:spTree>
    <p:extLst>
      <p:ext uri="{BB962C8B-B14F-4D97-AF65-F5344CB8AC3E}">
        <p14:creationId xmlns:p14="http://schemas.microsoft.com/office/powerpoint/2010/main" val="332474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10" grpId="0"/>
      <p:bldP spid="11" grpId="0"/>
      <p:bldP spid="12" grpId="0"/>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0F125A-59D1-402C-912A-44D588536BFE}"/>
              </a:ext>
            </a:extLst>
          </p:cNvPr>
          <p:cNvSpPr>
            <a:spLocks noGrp="1"/>
          </p:cNvSpPr>
          <p:nvPr>
            <p:ph type="title"/>
          </p:nvPr>
        </p:nvSpPr>
        <p:spPr>
          <a:xfrm>
            <a:off x="1066800" y="642594"/>
            <a:ext cx="10058400" cy="611440"/>
          </a:xfrm>
        </p:spPr>
        <p:txBody>
          <a:bodyPr>
            <a:normAutofit/>
          </a:bodyPr>
          <a:lstStyle/>
          <a:p>
            <a:r>
              <a:rPr lang="es-ES" sz="3200" dirty="0">
                <a:latin typeface="Calibri" panose="020F0502020204030204" pitchFamily="34" charset="0"/>
                <a:cs typeface="Calibri" panose="020F0502020204030204" pitchFamily="34" charset="0"/>
              </a:rPr>
              <a:t>a2) Tensión en el alambre</a:t>
            </a:r>
          </a:p>
        </p:txBody>
      </p:sp>
      <p:pic>
        <p:nvPicPr>
          <p:cNvPr id="4" name="Imagen 3"/>
          <p:cNvPicPr>
            <a:picLocks noChangeAspect="1"/>
          </p:cNvPicPr>
          <p:nvPr/>
        </p:nvPicPr>
        <p:blipFill>
          <a:blip r:embed="rId2"/>
          <a:stretch>
            <a:fillRect/>
          </a:stretch>
        </p:blipFill>
        <p:spPr>
          <a:xfrm>
            <a:off x="433109" y="1389222"/>
            <a:ext cx="1916547" cy="1929765"/>
          </a:xfrm>
          <a:prstGeom prst="rect">
            <a:avLst/>
          </a:prstGeom>
        </p:spPr>
      </p:pic>
      <p:pic>
        <p:nvPicPr>
          <p:cNvPr id="5" name="Imagen 4"/>
          <p:cNvPicPr>
            <a:picLocks noChangeAspect="1"/>
          </p:cNvPicPr>
          <p:nvPr/>
        </p:nvPicPr>
        <p:blipFill>
          <a:blip r:embed="rId3"/>
          <a:stretch>
            <a:fillRect/>
          </a:stretch>
        </p:blipFill>
        <p:spPr>
          <a:xfrm>
            <a:off x="2394517" y="1389222"/>
            <a:ext cx="3701483" cy="3037114"/>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7295197" y="2691682"/>
                <a:ext cx="3886320" cy="518988"/>
              </a:xfrm>
              <a:prstGeom prst="rect">
                <a:avLst/>
              </a:prstGeom>
            </p:spPr>
            <p:txBody>
              <a:bodyPr wrap="non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Si </a:t>
                </a:r>
                <a14:m>
                  <m:oMath xmlns:m="http://schemas.openxmlformats.org/officeDocument/2006/math">
                    <m:r>
                      <a:rPr lang="es-AR" i="1">
                        <a:latin typeface="Cambria Math" panose="02040503050406030204" pitchFamily="18" charset="0"/>
                        <a:ea typeface="Calibri" panose="020F0502020204030204" pitchFamily="34" charset="0"/>
                        <a:cs typeface="Calibri" panose="020F0502020204030204" pitchFamily="34" charset="0"/>
                      </a:rPr>
                      <m:t>   →    </m:t>
                    </m:r>
                    <m:r>
                      <a:rPr lang="es-AR" i="1">
                        <a:latin typeface="Cambria Math" panose="02040503050406030204" pitchFamily="18" charset="0"/>
                        <a:ea typeface="Calibri" panose="020F0502020204030204" pitchFamily="34" charset="0"/>
                        <a:cs typeface="Calibri" panose="020F0502020204030204" pitchFamily="34" charset="0"/>
                      </a:rPr>
                      <m:t>𝜀</m:t>
                    </m:r>
                    <m:r>
                      <a:rPr lang="es-AR" i="1">
                        <a:latin typeface="Cambria Math" panose="02040503050406030204" pitchFamily="18" charset="0"/>
                        <a:ea typeface="Calibri" panose="020F0502020204030204" pitchFamily="34" charset="0"/>
                        <a:cs typeface="Calibri" panose="020F0502020204030204" pitchFamily="34" charset="0"/>
                      </a:rPr>
                      <m:t>= </m:t>
                    </m:r>
                    <m:f>
                      <m:fPr>
                        <m:ctrlPr>
                          <a:rPr lang="en-US" i="1">
                            <a:latin typeface="Cambria Math" panose="02040503050406030204" pitchFamily="18" charset="0"/>
                            <a:ea typeface="Calibri" panose="020F0502020204030204" pitchFamily="34" charset="0"/>
                            <a:cs typeface="Calibri" panose="020F0502020204030204" pitchFamily="34" charset="0"/>
                          </a:rPr>
                        </m:ctrlPr>
                      </m:fPr>
                      <m:num>
                        <m:r>
                          <a:rPr lang="es-AR" i="1">
                            <a:latin typeface="Cambria Math" panose="02040503050406030204" pitchFamily="18" charset="0"/>
                            <a:ea typeface="Calibri" panose="020F0502020204030204" pitchFamily="34" charset="0"/>
                            <a:cs typeface="Calibri" panose="020F0502020204030204" pitchFamily="34" charset="0"/>
                          </a:rPr>
                          <m:t>∆</m:t>
                        </m:r>
                        <m:r>
                          <a:rPr lang="es-AR" i="1">
                            <a:latin typeface="Cambria Math" panose="02040503050406030204" pitchFamily="18" charset="0"/>
                            <a:ea typeface="Calibri" panose="020F0502020204030204" pitchFamily="34" charset="0"/>
                            <a:cs typeface="Calibri" panose="020F0502020204030204" pitchFamily="34" charset="0"/>
                          </a:rPr>
                          <m:t>𝐿</m:t>
                        </m:r>
                      </m:num>
                      <m:den>
                        <m:r>
                          <a:rPr lang="es-AR" i="1">
                            <a:latin typeface="Cambria Math" panose="02040503050406030204" pitchFamily="18" charset="0"/>
                            <a:ea typeface="Calibri" panose="020F0502020204030204" pitchFamily="34" charset="0"/>
                            <a:cs typeface="Calibri" panose="020F0502020204030204" pitchFamily="34" charset="0"/>
                          </a:rPr>
                          <m:t>𝐿</m:t>
                        </m:r>
                      </m:den>
                    </m:f>
                    <m:r>
                      <a:rPr lang="es-AR" i="1">
                        <a:latin typeface="Cambria Math" panose="02040503050406030204" pitchFamily="18" charset="0"/>
                        <a:ea typeface="Calibri" panose="020F0502020204030204" pitchFamily="34" charset="0"/>
                        <a:cs typeface="Calibri" panose="020F0502020204030204" pitchFamily="34" charset="0"/>
                      </a:rPr>
                      <m:t> =</m:t>
                    </m:r>
                    <m:r>
                      <a:rPr lang="es-AR" i="1">
                        <a:latin typeface="Cambria Math" panose="02040503050406030204" pitchFamily="18" charset="0"/>
                        <a:ea typeface="Calibri" panose="020F0502020204030204" pitchFamily="34" charset="0"/>
                        <a:cs typeface="Calibri" panose="020F0502020204030204" pitchFamily="34" charset="0"/>
                      </a:rPr>
                      <m:t>𝑐𝑡𝑒</m:t>
                    </m:r>
                    <m:r>
                      <a:rPr lang="es-AR" i="1">
                        <a:latin typeface="Cambria Math" panose="02040503050406030204" pitchFamily="18" charset="0"/>
                        <a:ea typeface="Calibri" panose="020F0502020204030204" pitchFamily="34" charset="0"/>
                        <a:cs typeface="Calibri" panose="020F0502020204030204" pitchFamily="34" charset="0"/>
                      </a:rPr>
                      <m:t>     →    </m:t>
                    </m:r>
                    <m:r>
                      <a:rPr lang="es-AR" i="1">
                        <a:latin typeface="Cambria Math" panose="02040503050406030204" pitchFamily="18" charset="0"/>
                        <a:ea typeface="Calibri" panose="020F0502020204030204" pitchFamily="34" charset="0"/>
                        <a:cs typeface="Calibri" panose="020F0502020204030204" pitchFamily="34" charset="0"/>
                      </a:rPr>
                      <m:t>𝜎</m:t>
                    </m:r>
                    <m:r>
                      <a:rPr lang="es-AR" i="1">
                        <a:latin typeface="Cambria Math" panose="02040503050406030204" pitchFamily="18" charset="0"/>
                        <a:ea typeface="Calibri" panose="020F0502020204030204" pitchFamily="34" charset="0"/>
                        <a:cs typeface="Calibri" panose="020F0502020204030204" pitchFamily="34" charset="0"/>
                      </a:rPr>
                      <m:t>=</m:t>
                    </m:r>
                    <m:r>
                      <a:rPr lang="es-AR" i="1">
                        <a:latin typeface="Cambria Math" panose="02040503050406030204" pitchFamily="18" charset="0"/>
                        <a:ea typeface="Calibri" panose="020F0502020204030204" pitchFamily="34" charset="0"/>
                        <a:cs typeface="Calibri" panose="020F0502020204030204" pitchFamily="34" charset="0"/>
                      </a:rPr>
                      <m:t>𝑐𝑡𝑒</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ángulo 2"/>
              <p:cNvSpPr>
                <a:spLocks noRot="1" noChangeAspect="1" noMove="1" noResize="1" noEditPoints="1" noAdjustHandles="1" noChangeArrowheads="1" noChangeShapeType="1" noTextEdit="1"/>
              </p:cNvSpPr>
              <p:nvPr/>
            </p:nvSpPr>
            <p:spPr>
              <a:xfrm>
                <a:off x="7295197" y="2691682"/>
                <a:ext cx="3886320" cy="518988"/>
              </a:xfrm>
              <a:prstGeom prst="rect">
                <a:avLst/>
              </a:prstGeom>
              <a:blipFill>
                <a:blip r:embed="rId4"/>
                <a:stretch>
                  <a:fillRect l="-1413" b="-7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7295197" y="3324774"/>
                <a:ext cx="2599622" cy="852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𝑡𝑟𝑎𝑏𝑎𝑗𝑜</m:t>
                          </m:r>
                        </m:sub>
                        <m:sup>
                          <m:r>
                            <a:rPr lang="en-US" i="1">
                              <a:latin typeface="Cambria Math" panose="02040503050406030204" pitchFamily="18" charset="0"/>
                            </a:rPr>
                            <m:t>𝑎𝑙𝑎𝑚𝑏𝑟𝑒</m:t>
                          </m:r>
                        </m:sup>
                      </m:sSubSup>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𝛺</m:t>
                          </m:r>
                        </m:den>
                      </m:f>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𝑇</m:t>
                          </m:r>
                        </m:num>
                        <m:den>
                          <m:f>
                            <m:fPr>
                              <m:ctrlPr>
                                <a:rPr lang="en-US" i="1">
                                  <a:latin typeface="Cambria Math" panose="02040503050406030204" pitchFamily="18" charset="0"/>
                                </a:rPr>
                              </m:ctrlPr>
                            </m:fPr>
                            <m:num>
                              <m:r>
                                <a:rPr lang="en-US" i="1">
                                  <a:latin typeface="Cambria Math" panose="02040503050406030204" pitchFamily="18" charset="0"/>
                                </a:rPr>
                                <m:t>𝜋</m:t>
                              </m:r>
                              <m:r>
                                <a:rPr lang="en-US" i="0">
                                  <a:latin typeface="Cambria Math" panose="02040503050406030204" pitchFamily="18" charset="0"/>
                                </a:rPr>
                                <m:t> .  </m:t>
                              </m:r>
                              <m:sSup>
                                <m:sSupPr>
                                  <m:ctrlPr>
                                    <a:rPr lang="en-US" i="1">
                                      <a:latin typeface="Cambria Math" panose="02040503050406030204" pitchFamily="18" charset="0"/>
                                    </a:rPr>
                                  </m:ctrlPr>
                                </m:sSupPr>
                                <m:e>
                                  <m:r>
                                    <a:rPr lang="en-US" i="0">
                                      <a:latin typeface="Cambria Math" panose="02040503050406030204" pitchFamily="18" charset="0"/>
                                    </a:rPr>
                                    <m:t>∅</m:t>
                                  </m:r>
                                </m:e>
                                <m:sup>
                                  <m:r>
                                    <a:rPr lang="en-US" i="0">
                                      <a:latin typeface="Cambria Math" panose="02040503050406030204" pitchFamily="18" charset="0"/>
                                    </a:rPr>
                                    <m:t>2</m:t>
                                  </m:r>
                                </m:sup>
                              </m:sSup>
                            </m:num>
                            <m:den>
                              <m:r>
                                <a:rPr lang="en-US" i="0">
                                  <a:latin typeface="Cambria Math" panose="02040503050406030204" pitchFamily="18" charset="0"/>
                                </a:rPr>
                                <m:t>4</m:t>
                              </m:r>
                            </m:den>
                          </m:f>
                        </m:den>
                      </m:f>
                    </m:oMath>
                  </m:oMathPara>
                </a14:m>
                <a:endParaRPr lang="en-US" dirty="0"/>
              </a:p>
            </p:txBody>
          </p:sp>
        </mc:Choice>
        <mc:Fallback xmlns="">
          <p:sp>
            <p:nvSpPr>
              <p:cNvPr id="6" name="Rectángulo 5"/>
              <p:cNvSpPr>
                <a:spLocks noRot="1" noChangeAspect="1" noMove="1" noResize="1" noEditPoints="1" noAdjustHandles="1" noChangeArrowheads="1" noChangeShapeType="1" noTextEdit="1"/>
              </p:cNvSpPr>
              <p:nvPr/>
            </p:nvSpPr>
            <p:spPr>
              <a:xfrm>
                <a:off x="7295197" y="3324774"/>
                <a:ext cx="2599622" cy="8527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7238880" y="4197919"/>
                <a:ext cx="2797112" cy="4562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𝑡𝑟𝑎𝑏𝑎𝑗𝑜</m:t>
                          </m:r>
                        </m:sub>
                        <m:sup>
                          <m:r>
                            <a:rPr lang="en-US" i="1">
                              <a:latin typeface="Cambria Math" panose="02040503050406030204" pitchFamily="18" charset="0"/>
                            </a:rPr>
                            <m:t>𝑎𝑙𝑎𝑚𝑏𝑟𝑒</m:t>
                          </m:r>
                        </m:sup>
                      </m:sSubSup>
                      <m:r>
                        <a:rPr lang="en-US" i="0">
                          <a:latin typeface="Cambria Math" panose="02040503050406030204" pitchFamily="18" charset="0"/>
                        </a:rPr>
                        <m:t>=0,212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oMath>
                  </m:oMathPara>
                </a14:m>
                <a:endParaRPr lang="en-US" dirty="0"/>
              </a:p>
            </p:txBody>
          </p:sp>
        </mc:Choice>
        <mc:Fallback xmlns="">
          <p:sp>
            <p:nvSpPr>
              <p:cNvPr id="10" name="Rectángulo 9"/>
              <p:cNvSpPr>
                <a:spLocks noRot="1" noChangeAspect="1" noMove="1" noResize="1" noEditPoints="1" noAdjustHandles="1" noChangeArrowheads="1" noChangeShapeType="1" noTextEdit="1"/>
              </p:cNvSpPr>
              <p:nvPr/>
            </p:nvSpPr>
            <p:spPr>
              <a:xfrm>
                <a:off x="7238880" y="4197919"/>
                <a:ext cx="2797112" cy="456279"/>
              </a:xfrm>
              <a:prstGeom prst="rect">
                <a:avLst/>
              </a:prstGeom>
              <a:blipFill>
                <a:blip r:embed="rId6"/>
                <a:stretch>
                  <a:fillRect t="-120270" r="-13072" b="-187838"/>
                </a:stretch>
              </a:blipFill>
            </p:spPr>
            <p:txBody>
              <a:bodyPr/>
              <a:lstStyle/>
              <a:p>
                <a:r>
                  <a:rPr lang="en-US">
                    <a:noFill/>
                  </a:rPr>
                  <a:t> </a:t>
                </a:r>
              </a:p>
            </p:txBody>
          </p:sp>
        </mc:Fallback>
      </mc:AlternateContent>
      <p:sp>
        <p:nvSpPr>
          <p:cNvPr id="11" name="Título 1"/>
          <p:cNvSpPr txBox="1">
            <a:spLocks/>
          </p:cNvSpPr>
          <p:nvPr/>
        </p:nvSpPr>
        <p:spPr>
          <a:xfrm>
            <a:off x="1066800" y="4697098"/>
            <a:ext cx="10058400" cy="729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6600" i="0" kern="1200" cap="none" spc="0" baseline="0" dirty="0">
                <a:solidFill>
                  <a:schemeClr val="tx1">
                    <a:lumMod val="85000"/>
                    <a:lumOff val="15000"/>
                  </a:schemeClr>
                </a:solidFill>
                <a:effectLst/>
                <a:latin typeface="+mj-lt"/>
                <a:ea typeface="+mn-ea"/>
                <a:cs typeface="+mn-cs"/>
              </a:defRPr>
            </a:lvl1pPr>
          </a:lstStyle>
          <a:p>
            <a:r>
              <a:rPr lang="en-US" sz="3200" dirty="0" smtClean="0">
                <a:latin typeface="Calibri" panose="020F0502020204030204" pitchFamily="34" charset="0"/>
                <a:cs typeface="Calibri" panose="020F0502020204030204" pitchFamily="34" charset="0"/>
              </a:rPr>
              <a:t>b)</a:t>
            </a:r>
            <a:r>
              <a:rPr lang="en-US" sz="3200" dirty="0" err="1" smtClean="0">
                <a:latin typeface="Calibri" panose="020F0502020204030204" pitchFamily="34" charset="0"/>
                <a:cs typeface="Calibri" panose="020F0502020204030204" pitchFamily="34" charset="0"/>
              </a:rPr>
              <a:t>deformación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especifica</a:t>
            </a:r>
            <a:r>
              <a:rPr lang="en-US" sz="3200" dirty="0" smtClean="0">
                <a:latin typeface="Calibri" panose="020F0502020204030204" pitchFamily="34" charset="0"/>
                <a:cs typeface="Calibri" panose="020F0502020204030204" pitchFamily="34" charset="0"/>
              </a:rPr>
              <a:t> del </a:t>
            </a:r>
            <a:r>
              <a:rPr lang="en-US" sz="3200" dirty="0" err="1" smtClean="0">
                <a:latin typeface="Calibri" panose="020F0502020204030204" pitchFamily="34" charset="0"/>
                <a:cs typeface="Calibri" panose="020F0502020204030204" pitchFamily="34" charset="0"/>
              </a:rPr>
              <a:t>alambre</a:t>
            </a:r>
            <a:endParaRPr lang="en-US" sz="3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Rectángulo 11"/>
              <p:cNvSpPr/>
              <p:nvPr/>
            </p:nvSpPr>
            <p:spPr>
              <a:xfrm>
                <a:off x="1685090" y="5376426"/>
                <a:ext cx="3492174" cy="860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𝑎𝑙𝑎𝑚𝑏𝑟𝑒</m:t>
                          </m:r>
                        </m:sub>
                      </m:sSub>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𝜎</m:t>
                          </m:r>
                        </m:num>
                        <m:den>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𝑎𝑐</m:t>
                              </m:r>
                            </m:sub>
                          </m:sSub>
                        </m:den>
                      </m:f>
                      <m:r>
                        <a:rPr lang="en-US" i="0">
                          <a:latin typeface="Cambria Math" panose="02040503050406030204" pitchFamily="18" charset="0"/>
                        </a:rPr>
                        <m:t>= </m:t>
                      </m:r>
                      <m:f>
                        <m:fPr>
                          <m:ctrlPr>
                            <a:rPr lang="en-US" i="1">
                              <a:latin typeface="Cambria Math" panose="02040503050406030204" pitchFamily="18" charset="0"/>
                            </a:rPr>
                          </m:ctrlPr>
                        </m:fPr>
                        <m:num>
                          <m:r>
                            <a:rPr lang="en-US" i="0">
                              <a:latin typeface="Cambria Math" panose="02040503050406030204" pitchFamily="18" charset="0"/>
                            </a:rPr>
                            <m:t>0,212 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num>
                        <m:den>
                          <m:r>
                            <a:rPr lang="en-US" i="0">
                              <a:latin typeface="Cambria Math" panose="02040503050406030204" pitchFamily="18" charset="0"/>
                            </a:rPr>
                            <m:t>2.100 </m:t>
                          </m:r>
                          <m:f>
                            <m:fPr>
                              <m:type m:val="skw"/>
                              <m:ctrlPr>
                                <a:rPr lang="en-US" i="1">
                                  <a:latin typeface="Cambria Math" panose="02040503050406030204" pitchFamily="18" charset="0"/>
                                </a:rPr>
                              </m:ctrlPr>
                            </m:fPr>
                            <m:num>
                              <m:r>
                                <a:rPr lang="en-US" i="1">
                                  <a:latin typeface="Cambria Math" panose="02040503050406030204" pitchFamily="18" charset="0"/>
                                </a:rPr>
                                <m:t>𝑡𝑛</m:t>
                              </m:r>
                            </m:num>
                            <m:den>
                              <m:sSup>
                                <m:sSupPr>
                                  <m:ctrlPr>
                                    <a:rPr lang="en-US" i="1">
                                      <a:latin typeface="Cambria Math" panose="02040503050406030204" pitchFamily="18" charset="0"/>
                                    </a:rPr>
                                  </m:ctrlPr>
                                </m:sSupPr>
                                <m:e>
                                  <m:r>
                                    <a:rPr lang="en-US" i="1">
                                      <a:latin typeface="Cambria Math" panose="02040503050406030204" pitchFamily="18" charset="0"/>
                                    </a:rPr>
                                    <m:t>𝑐𝑚</m:t>
                                  </m:r>
                                </m:e>
                                <m:sup>
                                  <m:r>
                                    <a:rPr lang="en-US" i="0">
                                      <a:latin typeface="Cambria Math" panose="02040503050406030204" pitchFamily="18" charset="0"/>
                                    </a:rPr>
                                    <m:t>2</m:t>
                                  </m:r>
                                </m:sup>
                              </m:sSup>
                            </m:den>
                          </m:f>
                        </m:den>
                      </m:f>
                    </m:oMath>
                  </m:oMathPara>
                </a14:m>
                <a:endParaRPr lang="en-US" dirty="0"/>
              </a:p>
            </p:txBody>
          </p:sp>
        </mc:Choice>
        <mc:Fallback xmlns="">
          <p:sp>
            <p:nvSpPr>
              <p:cNvPr id="12" name="Rectángulo 11"/>
              <p:cNvSpPr>
                <a:spLocks noRot="1" noChangeAspect="1" noMove="1" noResize="1" noEditPoints="1" noAdjustHandles="1" noChangeArrowheads="1" noChangeShapeType="1" noTextEdit="1"/>
              </p:cNvSpPr>
              <p:nvPr/>
            </p:nvSpPr>
            <p:spPr>
              <a:xfrm>
                <a:off x="1685090" y="5376426"/>
                <a:ext cx="3492174" cy="8600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352822" y="5621782"/>
                <a:ext cx="27781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𝑎𝑙𝑎𝑚𝑏𝑟𝑒</m:t>
                          </m:r>
                        </m:sub>
                      </m:sSub>
                      <m:r>
                        <a:rPr lang="en-US" i="0">
                          <a:latin typeface="Cambria Math" panose="02040503050406030204" pitchFamily="18" charset="0"/>
                        </a:rPr>
                        <m:t>=1,0095 </m:t>
                      </m:r>
                      <m:r>
                        <a:rPr lang="en-US" i="1">
                          <a:latin typeface="Cambria Math" panose="02040503050406030204" pitchFamily="18" charset="0"/>
                        </a:rPr>
                        <m:t>𝑥</m:t>
                      </m:r>
                      <m:r>
                        <a:rPr lang="en-US" i="0">
                          <a:latin typeface="Cambria Math" panose="02040503050406030204" pitchFamily="18" charset="0"/>
                        </a:rPr>
                        <m:t> </m:t>
                      </m:r>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−4</m:t>
                          </m:r>
                        </m:sup>
                      </m:sSup>
                    </m:oMath>
                  </m:oMathPara>
                </a14:m>
                <a:endParaRPr lang="en-US" dirty="0"/>
              </a:p>
            </p:txBody>
          </p:sp>
        </mc:Choice>
        <mc:Fallback xmlns="">
          <p:sp>
            <p:nvSpPr>
              <p:cNvPr id="13" name="Rectángulo 12"/>
              <p:cNvSpPr>
                <a:spLocks noRot="1" noChangeAspect="1" noMove="1" noResize="1" noEditPoints="1" noAdjustHandles="1" noChangeArrowheads="1" noChangeShapeType="1" noTextEdit="1"/>
              </p:cNvSpPr>
              <p:nvPr/>
            </p:nvSpPr>
            <p:spPr>
              <a:xfrm>
                <a:off x="6352822" y="5621782"/>
                <a:ext cx="2778196" cy="369332"/>
              </a:xfrm>
              <a:prstGeom prst="rect">
                <a:avLst/>
              </a:prstGeom>
              <a:blipFill>
                <a:blip r:embed="rId8"/>
                <a:stretch>
                  <a:fillRect/>
                </a:stretch>
              </a:blipFill>
            </p:spPr>
            <p:txBody>
              <a:bodyPr/>
              <a:lstStyle/>
              <a:p>
                <a:r>
                  <a:rPr lang="en-US">
                    <a:noFill/>
                  </a:rPr>
                  <a:t> </a:t>
                </a:r>
              </a:p>
            </p:txBody>
          </p:sp>
        </mc:Fallback>
      </mc:AlternateContent>
      <p:sp>
        <p:nvSpPr>
          <p:cNvPr id="7" name="Rectángulo 6"/>
          <p:cNvSpPr/>
          <p:nvPr/>
        </p:nvSpPr>
        <p:spPr>
          <a:xfrm>
            <a:off x="6096000" y="425525"/>
            <a:ext cx="5589436" cy="2047420"/>
          </a:xfrm>
          <a:prstGeom prst="rect">
            <a:avLst/>
          </a:prstGeom>
          <a:ln>
            <a:solidFill>
              <a:srgbClr val="FF0000"/>
            </a:solidFill>
          </a:ln>
        </p:spPr>
        <p:txBody>
          <a:bodyPr wrap="square">
            <a:spAutoFit/>
          </a:bodyPr>
          <a:lstStyle/>
          <a:p>
            <a:pPr algn="just">
              <a:lnSpc>
                <a:spcPct val="107000"/>
              </a:lnSpc>
              <a:spcAft>
                <a:spcPts val="0"/>
              </a:spcAft>
            </a:pPr>
            <a:r>
              <a:rPr lang="es-AR" sz="1700" dirty="0">
                <a:latin typeface="Calibri" panose="020F0502020204030204" pitchFamily="34" charset="0"/>
                <a:ea typeface="Calibri" panose="020F0502020204030204" pitchFamily="34" charset="0"/>
                <a:cs typeface="Calibri" panose="020F0502020204030204" pitchFamily="34" charset="0"/>
              </a:rPr>
              <a:t>Por condición de equilibrio del sistema tenemos, en el alambre un esfuerzo de tracción </a:t>
            </a:r>
            <a:r>
              <a:rPr lang="es-AR" sz="1700" dirty="0" smtClean="0">
                <a:latin typeface="Calibri" panose="020F0502020204030204" pitchFamily="34" charset="0"/>
                <a:ea typeface="Calibri" panose="020F0502020204030204" pitchFamily="34" charset="0"/>
                <a:cs typeface="Calibri" panose="020F0502020204030204" pitchFamily="34" charset="0"/>
              </a:rPr>
              <a:t>T (dado por la fuerza F). </a:t>
            </a:r>
            <a:r>
              <a:rPr lang="es-AR" sz="1700" dirty="0">
                <a:latin typeface="Calibri" panose="020F0502020204030204" pitchFamily="34" charset="0"/>
                <a:ea typeface="Calibri" panose="020F0502020204030204" pitchFamily="34" charset="0"/>
                <a:cs typeface="Calibri" panose="020F0502020204030204" pitchFamily="34" charset="0"/>
              </a:rPr>
              <a:t>Dicho esfuerzo debe considerarse como la resultante de las fuerzas que se produce por unidad de superficie (tensiones), atento al alargamiento de las fibras respectivas. Por hipótesis de deformación se considera que todas las fibras experimentan el mismo valor de alargamiento </a:t>
            </a:r>
            <a:r>
              <a:rPr lang="es-AR" sz="1700" dirty="0" err="1">
                <a:latin typeface="GreekC" panose="00000400000000000000" pitchFamily="2" charset="0"/>
                <a:ea typeface="SymbolMT"/>
                <a:cs typeface="Times New Roman" panose="02020603050405020304" pitchFamily="18" charset="0"/>
              </a:rPr>
              <a:t>Δ</a:t>
            </a:r>
            <a:r>
              <a:rPr lang="es-AR" sz="1700" dirty="0" err="1">
                <a:latin typeface="Calibri" panose="020F0502020204030204" pitchFamily="34" charset="0"/>
                <a:ea typeface="Calibri" panose="020F0502020204030204" pitchFamily="34" charset="0"/>
                <a:cs typeface="Calibri" panose="020F0502020204030204" pitchFamily="34" charset="0"/>
              </a:rPr>
              <a:t>l</a:t>
            </a:r>
            <a:r>
              <a:rPr lang="es-AR" sz="1700" dirty="0">
                <a:latin typeface="Calibri" panose="020F0502020204030204" pitchFamily="34" charset="0"/>
                <a:ea typeface="Calibri" panose="020F0502020204030204" pitchFamily="34" charset="0"/>
                <a:cs typeface="Calibri" panose="020F0502020204030204" pitchFamily="34" charset="0"/>
              </a:rPr>
              <a:t>.</a:t>
            </a:r>
            <a:endParaRPr lang="es-AR"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4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10" grpId="0"/>
      <p:bldP spid="11" grpId="0"/>
      <p:bldP spid="12" grpId="0"/>
      <p:bldP spid="1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066799" y="508593"/>
            <a:ext cx="10533017" cy="1211998"/>
          </a:xfrm>
          <a:prstGeom prst="rect">
            <a:avLst/>
          </a:prstGeom>
        </p:spPr>
        <p:txBody>
          <a:bodyPr wrap="square">
            <a:spAutoFit/>
          </a:bodyPr>
          <a:lstStyle/>
          <a:p>
            <a:pPr>
              <a:lnSpc>
                <a:spcPct val="107000"/>
              </a:lnSpc>
              <a:spcAft>
                <a:spcPts val="0"/>
              </a:spcAft>
            </a:pPr>
            <a:r>
              <a:rPr lang="es-AR" sz="3200" dirty="0">
                <a:latin typeface="Calibri" panose="020F0502020204030204" pitchFamily="34" charset="0"/>
                <a:ea typeface="Calibri" panose="020F0502020204030204" pitchFamily="34" charset="0"/>
                <a:cs typeface="Calibri" panose="020F0502020204030204" pitchFamily="34" charset="0"/>
              </a:rPr>
              <a:t>c) Corrimiento del punto D</a:t>
            </a:r>
            <a:endParaRPr lang="en-US" sz="3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AR" dirty="0" smtClean="0">
                <a:latin typeface="Calibri" panose="020F0502020204030204" pitchFamily="34" charset="0"/>
                <a:ea typeface="Calibri" panose="020F0502020204030204" pitchFamily="34" charset="0"/>
                <a:cs typeface="Calibri" panose="020F0502020204030204" pitchFamily="34" charset="0"/>
              </a:rPr>
              <a:t>        Debido </a:t>
            </a:r>
            <a:r>
              <a:rPr lang="es-AR" dirty="0">
                <a:latin typeface="Calibri" panose="020F0502020204030204" pitchFamily="34" charset="0"/>
                <a:ea typeface="Calibri" panose="020F0502020204030204" pitchFamily="34" charset="0"/>
                <a:cs typeface="Calibri" panose="020F0502020204030204" pitchFamily="34" charset="0"/>
              </a:rPr>
              <a:t>a la carga exterior P, la barra AD rígida, pasa de la posición horizontal a la posición A’D’. </a:t>
            </a:r>
            <a:endParaRPr lang="es-AR" dirty="0" smtClean="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 </a:t>
            </a:r>
            <a:r>
              <a:rPr lang="es-AR" dirty="0" smtClean="0">
                <a:latin typeface="Calibri" panose="020F0502020204030204" pitchFamily="34" charset="0"/>
                <a:ea typeface="Calibri" panose="020F0502020204030204" pitchFamily="34" charset="0"/>
                <a:cs typeface="Calibri" panose="020F0502020204030204" pitchFamily="34" charset="0"/>
              </a:rPr>
              <a:t>       </a:t>
            </a:r>
            <a:r>
              <a:rPr lang="en-US" dirty="0" err="1" smtClean="0">
                <a:latin typeface="Calibri" panose="020F0502020204030204" pitchFamily="34" charset="0"/>
                <a:ea typeface="Calibri" panose="020F0502020204030204" pitchFamily="34" charset="0"/>
                <a:cs typeface="Calibri" panose="020F0502020204030204" pitchFamily="34" charset="0"/>
              </a:rPr>
              <a:t>Gira</a:t>
            </a:r>
            <a:r>
              <a:rPr lang="en-US" dirty="0" smtClean="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un </a:t>
            </a:r>
            <a:r>
              <a:rPr lang="en-US" dirty="0" err="1">
                <a:latin typeface="Calibri" panose="020F0502020204030204" pitchFamily="34" charset="0"/>
                <a:ea typeface="Calibri" panose="020F0502020204030204" pitchFamily="34" charset="0"/>
                <a:cs typeface="Calibri" panose="020F0502020204030204" pitchFamily="34" charset="0"/>
              </a:rPr>
              <a:t>ángulo</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a:latin typeface="Times New Roman" panose="02020603050405020304" pitchFamily="18" charset="0"/>
                <a:ea typeface="SymbolMT"/>
                <a:cs typeface="Times New Roman" panose="02020603050405020304" pitchFamily="18" charset="0"/>
              </a:rPr>
              <a:t>θ</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ángulo 7"/>
              <p:cNvSpPr/>
              <p:nvPr/>
            </p:nvSpPr>
            <p:spPr>
              <a:xfrm>
                <a:off x="1066799" y="1938048"/>
                <a:ext cx="1665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𝐴</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𝑎𝑙𝑎𝑚𝑏𝑟𝑒</m:t>
                          </m:r>
                        </m:sub>
                      </m:sSub>
                    </m:oMath>
                  </m:oMathPara>
                </a14:m>
                <a:endParaRPr lang="en-US" dirty="0"/>
              </a:p>
            </p:txBody>
          </p:sp>
        </mc:Choice>
        <mc:Fallback xmlns="">
          <p:sp>
            <p:nvSpPr>
              <p:cNvPr id="8" name="Rectángulo 7"/>
              <p:cNvSpPr>
                <a:spLocks noRot="1" noChangeAspect="1" noMove="1" noResize="1" noEditPoints="1" noAdjustHandles="1" noChangeArrowheads="1" noChangeShapeType="1" noTextEdit="1"/>
              </p:cNvSpPr>
              <p:nvPr/>
            </p:nvSpPr>
            <p:spPr>
              <a:xfrm>
                <a:off x="1066799" y="1938048"/>
                <a:ext cx="166513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3270067" y="1938048"/>
                <a:ext cx="7833361" cy="590162"/>
              </a:xfrm>
              <a:prstGeom prst="rect">
                <a:avLst/>
              </a:prstGeom>
            </p:spPr>
            <p:txBody>
              <a:bodyPr wrap="square">
                <a:spAutoFit/>
              </a:bodyPr>
              <a:lstStyle/>
              <a:p>
                <a14:m>
                  <m:oMath xmlns:m="http://schemas.openxmlformats.org/officeDocument/2006/math">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𝛿</m:t>
                            </m:r>
                          </m:e>
                          <m:sub>
                            <m:r>
                              <a:rPr lang="en-US" sz="2200" i="1">
                                <a:latin typeface="Cambria Math" panose="02040503050406030204" pitchFamily="18" charset="0"/>
                              </a:rPr>
                              <m:t>𝐷</m:t>
                            </m:r>
                          </m:sub>
                        </m:sSub>
                      </m:num>
                      <m:den>
                        <m:r>
                          <a:rPr lang="en-US" sz="2200" i="0">
                            <a:latin typeface="Cambria Math" panose="02040503050406030204" pitchFamily="18" charset="0"/>
                          </a:rPr>
                          <m:t>1 </m:t>
                        </m:r>
                        <m:r>
                          <a:rPr lang="en-US" sz="2200" i="1">
                            <a:latin typeface="Cambria Math" panose="02040503050406030204" pitchFamily="18" charset="0"/>
                          </a:rPr>
                          <m:t>𝑚</m:t>
                        </m:r>
                      </m:den>
                    </m:f>
                    <m:r>
                      <a:rPr lang="en-US" sz="2200" i="0">
                        <a:latin typeface="Cambria Math" panose="02040503050406030204" pitchFamily="18" charset="0"/>
                      </a:rPr>
                      <m:t>= </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𝛿</m:t>
                            </m:r>
                          </m:e>
                          <m:sub>
                            <m:r>
                              <a:rPr lang="en-US" sz="2200" i="1">
                                <a:latin typeface="Cambria Math" panose="02040503050406030204" pitchFamily="18" charset="0"/>
                              </a:rPr>
                              <m:t>𝑎𝑙𝑎𝑚𝑏𝑟𝑒</m:t>
                            </m:r>
                          </m:sub>
                        </m:sSub>
                      </m:num>
                      <m:den>
                        <m:r>
                          <a:rPr lang="en-US" sz="2200" i="0">
                            <a:latin typeface="Cambria Math" panose="02040503050406030204" pitchFamily="18" charset="0"/>
                          </a:rPr>
                          <m:t>3 </m:t>
                        </m:r>
                        <m:r>
                          <a:rPr lang="en-US" sz="2200" i="1">
                            <a:latin typeface="Cambria Math" panose="02040503050406030204" pitchFamily="18" charset="0"/>
                          </a:rPr>
                          <m:t>𝑚</m:t>
                        </m:r>
                      </m:den>
                    </m:f>
                    <m:r>
                      <a:rPr lang="en-US" sz="2200" i="0">
                        <a:latin typeface="Cambria Math" panose="02040503050406030204" pitchFamily="18" charset="0"/>
                      </a:rPr>
                      <m:t>      →       </m:t>
                    </m:r>
                    <m:sSub>
                      <m:sSubPr>
                        <m:ctrlPr>
                          <a:rPr lang="en-US" sz="2200" i="1">
                            <a:latin typeface="Cambria Math" panose="02040503050406030204" pitchFamily="18" charset="0"/>
                          </a:rPr>
                        </m:ctrlPr>
                      </m:sSubPr>
                      <m:e>
                        <m:r>
                          <a:rPr lang="en-US" sz="2200" i="1">
                            <a:latin typeface="Cambria Math" panose="02040503050406030204" pitchFamily="18" charset="0"/>
                          </a:rPr>
                          <m:t>𝛿</m:t>
                        </m:r>
                      </m:e>
                      <m:sub>
                        <m:r>
                          <a:rPr lang="en-US" sz="2200" i="1">
                            <a:latin typeface="Cambria Math" panose="02040503050406030204" pitchFamily="18" charset="0"/>
                          </a:rPr>
                          <m:t>𝐷</m:t>
                        </m:r>
                      </m:sub>
                    </m:sSub>
                    <m:r>
                      <a:rPr lang="en-US" sz="2200" i="0">
                        <a:latin typeface="Cambria Math" panose="02040503050406030204" pitchFamily="18" charset="0"/>
                      </a:rPr>
                      <m:t>= </m:t>
                    </m:r>
                    <m:f>
                      <m:fPr>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𝛿</m:t>
                            </m:r>
                          </m:e>
                          <m:sub>
                            <m:r>
                              <a:rPr lang="en-US" sz="2200" i="1">
                                <a:latin typeface="Cambria Math" panose="02040503050406030204" pitchFamily="18" charset="0"/>
                              </a:rPr>
                              <m:t>𝑎𝑙𝑎𝑚𝑏𝑟𝑒</m:t>
                            </m:r>
                          </m:sub>
                        </m:sSub>
                        <m:r>
                          <a:rPr lang="en-US" sz="2200" i="0">
                            <a:latin typeface="Cambria Math" panose="02040503050406030204" pitchFamily="18" charset="0"/>
                          </a:rPr>
                          <m:t> .  1 </m:t>
                        </m:r>
                        <m:r>
                          <a:rPr lang="en-US" sz="2200" i="1">
                            <a:latin typeface="Cambria Math" panose="02040503050406030204" pitchFamily="18" charset="0"/>
                          </a:rPr>
                          <m:t>𝑚</m:t>
                        </m:r>
                      </m:num>
                      <m:den>
                        <m:r>
                          <a:rPr lang="en-US" sz="2200" i="0">
                            <a:latin typeface="Cambria Math" panose="02040503050406030204" pitchFamily="18" charset="0"/>
                          </a:rPr>
                          <m:t>3 </m:t>
                        </m:r>
                        <m:r>
                          <a:rPr lang="en-US" sz="2200" i="1">
                            <a:latin typeface="Cambria Math" panose="02040503050406030204" pitchFamily="18" charset="0"/>
                          </a:rPr>
                          <m:t>𝑚</m:t>
                        </m:r>
                      </m:den>
                    </m:f>
                    <m:r>
                      <a:rPr lang="en-US" sz="2200" i="0">
                        <a:latin typeface="Cambria Math" panose="02040503050406030204" pitchFamily="18" charset="0"/>
                      </a:rPr>
                      <m:t>= </m:t>
                    </m:r>
                    <m:f>
                      <m:fPr>
                        <m:ctrlPr>
                          <a:rPr lang="en-US" sz="2200" i="1">
                            <a:latin typeface="Cambria Math" panose="02040503050406030204" pitchFamily="18" charset="0"/>
                          </a:rPr>
                        </m:ctrlPr>
                      </m:fPr>
                      <m:num>
                        <m:r>
                          <a:rPr lang="en-US" sz="2200" i="0">
                            <a:latin typeface="Cambria Math" panose="02040503050406030204" pitchFamily="18" charset="0"/>
                          </a:rPr>
                          <m:t>1</m:t>
                        </m:r>
                      </m:num>
                      <m:den>
                        <m:r>
                          <a:rPr lang="en-US" sz="2200" i="0">
                            <a:latin typeface="Cambria Math" panose="02040503050406030204" pitchFamily="18" charset="0"/>
                          </a:rPr>
                          <m:t>3</m:t>
                        </m:r>
                      </m:den>
                    </m:f>
                    <m:r>
                      <a:rPr lang="en-US" sz="2200" i="0">
                        <a:latin typeface="Cambria Math" panose="02040503050406030204" pitchFamily="18" charset="0"/>
                      </a:rPr>
                      <m:t>  .  </m:t>
                    </m:r>
                    <m:sSub>
                      <m:sSubPr>
                        <m:ctrlPr>
                          <a:rPr lang="en-US" sz="2200" i="1">
                            <a:latin typeface="Cambria Math" panose="02040503050406030204" pitchFamily="18" charset="0"/>
                          </a:rPr>
                        </m:ctrlPr>
                      </m:sSubPr>
                      <m:e>
                        <m:r>
                          <a:rPr lang="en-US" sz="2200" i="1">
                            <a:latin typeface="Cambria Math" panose="02040503050406030204" pitchFamily="18" charset="0"/>
                          </a:rPr>
                          <m:t>𝛿</m:t>
                        </m:r>
                      </m:e>
                      <m:sub>
                        <m:r>
                          <a:rPr lang="en-US" sz="2200" i="1">
                            <a:latin typeface="Cambria Math" panose="02040503050406030204" pitchFamily="18" charset="0"/>
                          </a:rPr>
                          <m:t>𝑎𝑙𝑎𝑚𝑏𝑟𝑒</m:t>
                        </m:r>
                      </m:sub>
                    </m:sSub>
                  </m:oMath>
                </a14:m>
                <a:r>
                  <a:rPr lang="en-US" sz="2200" dirty="0" smtClean="0"/>
                  <a:t>      (1)</a:t>
                </a:r>
                <a:endParaRPr lang="en-US" sz="2200" dirty="0"/>
              </a:p>
            </p:txBody>
          </p:sp>
        </mc:Choice>
        <mc:Fallback xmlns="">
          <p:sp>
            <p:nvSpPr>
              <p:cNvPr id="11" name="Rectángulo 10"/>
              <p:cNvSpPr>
                <a:spLocks noRot="1" noChangeAspect="1" noMove="1" noResize="1" noEditPoints="1" noAdjustHandles="1" noChangeArrowheads="1" noChangeShapeType="1" noTextEdit="1"/>
              </p:cNvSpPr>
              <p:nvPr/>
            </p:nvSpPr>
            <p:spPr>
              <a:xfrm>
                <a:off x="3270067" y="1938048"/>
                <a:ext cx="7833361" cy="590162"/>
              </a:xfrm>
              <a:prstGeom prst="rect">
                <a:avLst/>
              </a:prstGeom>
              <a:blipFill>
                <a:blip r:embed="rId3"/>
                <a:stretch>
                  <a:fillRect r="-78" b="-9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56733" y="2675900"/>
                <a:ext cx="5784019" cy="565668"/>
              </a:xfrm>
              <a:prstGeom prst="rect">
                <a:avLst/>
              </a:prstGeom>
            </p:spPr>
            <p:txBody>
              <a:bodyPr wrap="none">
                <a:spAutoFit/>
              </a:bodyPr>
              <a:lstStyle/>
              <a:p>
                <a:pPr indent="457200">
                  <a:lnSpc>
                    <a:spcPct val="107000"/>
                  </a:lnSpc>
                  <a:spcAft>
                    <a:spcPts val="800"/>
                  </a:spcAft>
                </a:pPr>
                <a:r>
                  <a:rPr lang="es-AR" dirty="0">
                    <a:latin typeface="Calibri" panose="020F0502020204030204" pitchFamily="34" charset="0"/>
                    <a:ea typeface="Times New Roman" panose="02020603050405020304" pitchFamily="18" charset="0"/>
                    <a:cs typeface="Times New Roman" panose="02020603050405020304" pitchFamily="18" charset="0"/>
                  </a:rPr>
                  <a:t>Como:   </a:t>
                </a:r>
                <a14:m>
                  <m:oMath xmlns:m="http://schemas.openxmlformats.org/officeDocument/2006/math">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s-AR" i="1">
                            <a:latin typeface="Cambria Math" panose="02040503050406030204" pitchFamily="18" charset="0"/>
                            <a:ea typeface="Times New Roman" panose="02020603050405020304" pitchFamily="18" charset="0"/>
                            <a:cs typeface="Times New Roman" panose="02020603050405020304" pitchFamily="18" charset="0"/>
                          </a:rPr>
                          <m:t>𝜎</m:t>
                        </m:r>
                      </m:num>
                      <m:den>
                        <m:r>
                          <a:rPr lang="es-AR" i="1">
                            <a:latin typeface="Cambria Math" panose="02040503050406030204" pitchFamily="18" charset="0"/>
                            <a:ea typeface="Times New Roman" panose="02020603050405020304" pitchFamily="18" charset="0"/>
                            <a:cs typeface="Times New Roman" panose="02020603050405020304" pitchFamily="18" charset="0"/>
                          </a:rPr>
                          <m:t>𝐸</m:t>
                        </m:r>
                      </m:den>
                    </m:f>
                    <m:r>
                      <a:rPr lang="es-AR"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s-AR" i="1">
                            <a:latin typeface="Cambria Math" panose="02040503050406030204" pitchFamily="18" charset="0"/>
                            <a:ea typeface="Times New Roman" panose="02020603050405020304" pitchFamily="18" charset="0"/>
                            <a:cs typeface="Times New Roman" panose="02020603050405020304" pitchFamily="18" charset="0"/>
                          </a:rPr>
                          <m:t>𝛿</m:t>
                        </m:r>
                      </m:num>
                      <m:den>
                        <m:r>
                          <a:rPr lang="es-AR" i="1">
                            <a:latin typeface="Cambria Math" panose="02040503050406030204" pitchFamily="18" charset="0"/>
                            <a:ea typeface="Times New Roman" panose="02020603050405020304" pitchFamily="18" charset="0"/>
                            <a:cs typeface="Times New Roman" panose="02020603050405020304" pitchFamily="18" charset="0"/>
                          </a:rPr>
                          <m:t>𝐿</m:t>
                        </m:r>
                      </m:den>
                    </m:f>
                    <m:r>
                      <a:rPr lang="es-AR" i="1">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𝛿</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sub>
                    </m:sSub>
                    <m:r>
                      <a:rPr lang="es-AR" i="1">
                        <a:latin typeface="Cambria Math" panose="02040503050406030204" pitchFamily="18" charset="0"/>
                        <a:ea typeface="Times New Roman" panose="02020603050405020304" pitchFamily="18" charset="0"/>
                        <a:cs typeface="Times New Roman" panose="02020603050405020304" pitchFamily="18" charset="0"/>
                      </a:rPr>
                      <m:t>=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𝜎</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r>
                              <a:rPr lang="es-AR" i="1">
                                <a:latin typeface="Cambria Math" panose="02040503050406030204" pitchFamily="18" charset="0"/>
                                <a:ea typeface="Times New Roman" panose="02020603050405020304" pitchFamily="18" charset="0"/>
                                <a:cs typeface="Times New Roman" panose="02020603050405020304" pitchFamily="18" charset="0"/>
                              </a:rPr>
                              <m:t> </m:t>
                            </m:r>
                          </m:sub>
                        </m:sSub>
                        <m:r>
                          <a:rPr lang="es-AR" i="1">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𝐿</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sub>
                        </m:sSub>
                      </m:num>
                      <m:den>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𝐸</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sub>
                        </m:sSub>
                      </m:den>
                    </m:f>
                  </m:oMath>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656733" y="2675900"/>
                <a:ext cx="5784019" cy="56566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56733" y="3455128"/>
                <a:ext cx="6096000" cy="2955937"/>
              </a:xfrm>
              <a:prstGeom prst="rect">
                <a:avLst/>
              </a:prstGeom>
            </p:spPr>
            <p:txBody>
              <a:bodyPr>
                <a:spAutoFit/>
              </a:bodyPr>
              <a:lstStyle/>
              <a:p>
                <a:pPr indent="457200">
                  <a:lnSpc>
                    <a:spcPct val="107000"/>
                  </a:lnSpc>
                  <a:spcAft>
                    <a:spcPts val="800"/>
                  </a:spcAft>
                </a:pPr>
                <a:r>
                  <a:rPr lang="es-AR" dirty="0">
                    <a:latin typeface="Calibri" panose="020F0502020204030204" pitchFamily="34" charset="0"/>
                    <a:ea typeface="Times New Roman" panose="02020603050405020304" pitchFamily="18" charset="0"/>
                    <a:cs typeface="Times New Roman" panose="02020603050405020304" pitchFamily="18" charset="0"/>
                  </a:rPr>
                  <a:t>Reemplazando en (1) tenemos:</a:t>
                </a:r>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s-AR" i="1">
                              <a:latin typeface="Cambria Math" panose="02040503050406030204" pitchFamily="18" charset="0"/>
                              <a:ea typeface="Calibri" panose="020F0502020204030204" pitchFamily="34" charset="0"/>
                              <a:cs typeface="Times New Roman" panose="02020603050405020304" pitchFamily="18" charset="0"/>
                            </a:rPr>
                            <m:t>𝛿</m:t>
                          </m:r>
                        </m:e>
                        <m:sub>
                          <m:r>
                            <a:rPr lang="es-AR" i="1">
                              <a:latin typeface="Cambria Math" panose="02040503050406030204" pitchFamily="18" charset="0"/>
                              <a:ea typeface="Calibri" panose="020F0502020204030204" pitchFamily="34" charset="0"/>
                              <a:cs typeface="Times New Roman" panose="02020603050405020304" pitchFamily="18" charset="0"/>
                            </a:rPr>
                            <m:t>𝐷</m:t>
                          </m:r>
                        </m:sub>
                      </m:sSub>
                      <m:r>
                        <a:rPr lang="es-AR" i="1">
                          <a:latin typeface="Cambria Math" panose="02040503050406030204" pitchFamily="18" charset="0"/>
                          <a:ea typeface="Calibri" panose="020F0502020204030204" pitchFamily="34" charset="0"/>
                          <a:cs typeface="Times New Roman" panose="02020603050405020304" pitchFamily="18" charset="0"/>
                        </a:rPr>
                        <m:t>=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s-AR" i="1">
                              <a:latin typeface="Cambria Math" panose="02040503050406030204" pitchFamily="18" charset="0"/>
                              <a:ea typeface="Calibri" panose="020F0502020204030204" pitchFamily="34" charset="0"/>
                              <a:cs typeface="Times New Roman" panose="02020603050405020304" pitchFamily="18" charset="0"/>
                            </a:rPr>
                            <m:t>1</m:t>
                          </m:r>
                        </m:num>
                        <m:den>
                          <m:r>
                            <a:rPr lang="es-AR" i="1">
                              <a:latin typeface="Cambria Math" panose="02040503050406030204" pitchFamily="18" charset="0"/>
                              <a:ea typeface="Calibri" panose="020F0502020204030204" pitchFamily="34" charset="0"/>
                              <a:cs typeface="Times New Roman" panose="02020603050405020304" pitchFamily="18" charset="0"/>
                            </a:rPr>
                            <m:t>3</m:t>
                          </m:r>
                        </m:den>
                      </m:f>
                      <m:r>
                        <a:rPr lang="es-AR"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𝜎</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r>
                                <a:rPr lang="es-AR" i="1">
                                  <a:latin typeface="Cambria Math" panose="02040503050406030204" pitchFamily="18" charset="0"/>
                                  <a:ea typeface="Times New Roman" panose="02020603050405020304" pitchFamily="18" charset="0"/>
                                  <a:cs typeface="Times New Roman" panose="02020603050405020304" pitchFamily="18" charset="0"/>
                                </a:rPr>
                                <m:t> </m:t>
                              </m:r>
                            </m:sub>
                          </m:sSub>
                          <m:r>
                            <a:rPr lang="es-AR" i="1">
                              <a:latin typeface="Cambria Math" panose="02040503050406030204" pitchFamily="18" charset="0"/>
                              <a:ea typeface="Times New Roman" panose="02020603050405020304" pitchFamily="18" charset="0"/>
                              <a:cs typeface="Times New Roman" panose="02020603050405020304" pitchFamily="18" charset="0"/>
                            </a:rPr>
                            <m:t> .  </m:t>
                          </m:r>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𝐿</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sub>
                          </m:sSub>
                        </m:num>
                        <m:den>
                          <m:sSub>
                            <m:sSubPr>
                              <m:ctrlPr>
                                <a:rPr lang="en-US" i="1">
                                  <a:latin typeface="Cambria Math" panose="02040503050406030204" pitchFamily="18" charset="0"/>
                                  <a:ea typeface="Times New Roman" panose="02020603050405020304" pitchFamily="18" charset="0"/>
                                  <a:cs typeface="Times New Roman" panose="02020603050405020304" pitchFamily="18" charset="0"/>
                                </a:rPr>
                              </m:ctrlPr>
                            </m:sSubPr>
                            <m:e>
                              <m:r>
                                <a:rPr lang="es-AR" i="1">
                                  <a:latin typeface="Cambria Math" panose="02040503050406030204" pitchFamily="18" charset="0"/>
                                  <a:ea typeface="Times New Roman" panose="02020603050405020304" pitchFamily="18" charset="0"/>
                                  <a:cs typeface="Times New Roman" panose="02020603050405020304" pitchFamily="18" charset="0"/>
                                </a:rPr>
                                <m:t>𝐸</m:t>
                              </m:r>
                            </m:e>
                            <m:sub>
                              <m:r>
                                <a:rPr lang="es-AR" i="1">
                                  <a:latin typeface="Cambria Math" panose="02040503050406030204" pitchFamily="18" charset="0"/>
                                  <a:ea typeface="Times New Roman" panose="02020603050405020304" pitchFamily="18" charset="0"/>
                                  <a:cs typeface="Times New Roman" panose="02020603050405020304" pitchFamily="18" charset="0"/>
                                </a:rPr>
                                <m:t>𝑎𝑙𝑎𝑚𝑏𝑟𝑒</m:t>
                              </m:r>
                            </m:sub>
                          </m:sSub>
                        </m:den>
                      </m:f>
                      <m:r>
                        <a:rPr lang="es-AR"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s-AR" sz="1000" dirty="0">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s-AR"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s-AR" i="1">
                            <a:latin typeface="Cambria Math" panose="02040503050406030204" pitchFamily="18" charset="0"/>
                            <a:ea typeface="Calibri" panose="020F0502020204030204" pitchFamily="34" charset="0"/>
                            <a:cs typeface="Times New Roman" panose="02020603050405020304" pitchFamily="18" charset="0"/>
                          </a:rPr>
                          <m:t>𝛿</m:t>
                        </m:r>
                      </m:e>
                      <m:sub>
                        <m:r>
                          <a:rPr lang="es-AR" i="1">
                            <a:latin typeface="Cambria Math" panose="02040503050406030204" pitchFamily="18" charset="0"/>
                            <a:ea typeface="Calibri" panose="020F0502020204030204" pitchFamily="34" charset="0"/>
                            <a:cs typeface="Times New Roman" panose="02020603050405020304" pitchFamily="18" charset="0"/>
                          </a:rPr>
                          <m:t>𝐷</m:t>
                        </m:r>
                      </m:sub>
                    </m:sSub>
                    <m:r>
                      <a:rPr lang="es-AR" i="1">
                        <a:latin typeface="Cambria Math" panose="02040503050406030204" pitchFamily="18" charset="0"/>
                        <a:ea typeface="Calibri" panose="020F0502020204030204" pitchFamily="34" charset="0"/>
                        <a:cs typeface="Times New Roman" panose="02020603050405020304" pitchFamily="18" charset="0"/>
                      </a:rPr>
                      <m:t>= </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s-AR" i="1">
                            <a:latin typeface="Cambria Math" panose="02040503050406030204" pitchFamily="18" charset="0"/>
                            <a:ea typeface="Calibri" panose="020F0502020204030204" pitchFamily="34" charset="0"/>
                            <a:cs typeface="Times New Roman" panose="02020603050405020304" pitchFamily="18" charset="0"/>
                          </a:rPr>
                          <m:t>1</m:t>
                        </m:r>
                      </m:num>
                      <m:den>
                        <m:r>
                          <a:rPr lang="es-AR" i="1">
                            <a:latin typeface="Cambria Math" panose="02040503050406030204" pitchFamily="18" charset="0"/>
                            <a:ea typeface="Calibri" panose="020F0502020204030204" pitchFamily="34" charset="0"/>
                            <a:cs typeface="Times New Roman" panose="02020603050405020304" pitchFamily="18" charset="0"/>
                          </a:rPr>
                          <m:t>3</m:t>
                        </m:r>
                      </m:den>
                    </m:f>
                    <m:r>
                      <a:rPr lang="es-AR" i="1">
                        <a:latin typeface="Cambria Math" panose="02040503050406030204" pitchFamily="18" charset="0"/>
                        <a:ea typeface="Calibri" panose="020F0502020204030204" pitchFamily="34" charset="0"/>
                        <a:cs typeface="Times New Roman" panose="02020603050405020304" pitchFamily="18" charset="0"/>
                      </a:rPr>
                      <m:t>  .  </m:t>
                    </m:r>
                    <m:f>
                      <m:fPr>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s-AR" i="1">
                            <a:latin typeface="Cambria Math" panose="02040503050406030204" pitchFamily="18" charset="0"/>
                            <a:ea typeface="Times New Roman" panose="02020603050405020304" pitchFamily="18" charset="0"/>
                            <a:cs typeface="Times New Roman" panose="02020603050405020304" pitchFamily="18" charset="0"/>
                          </a:rPr>
                          <m:t>0,212 </m:t>
                        </m:r>
                        <m:f>
                          <m:fPr>
                            <m:type m:val="skw"/>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s-AR" i="1">
                                <a:latin typeface="Cambria Math" panose="02040503050406030204" pitchFamily="18" charset="0"/>
                                <a:ea typeface="Times New Roman" panose="02020603050405020304" pitchFamily="18" charset="0"/>
                                <a:cs typeface="Times New Roman" panose="02020603050405020304" pitchFamily="18" charset="0"/>
                              </a:rPr>
                              <m:t>𝑡𝑛</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s-AR" i="1">
                                    <a:latin typeface="Cambria Math" panose="02040503050406030204" pitchFamily="18" charset="0"/>
                                    <a:ea typeface="Times New Roman" panose="02020603050405020304" pitchFamily="18" charset="0"/>
                                    <a:cs typeface="Times New Roman" panose="02020603050405020304" pitchFamily="18" charset="0"/>
                                  </a:rPr>
                                  <m:t>𝑐𝑚</m:t>
                                </m:r>
                              </m:e>
                              <m:sup>
                                <m:r>
                                  <a:rPr lang="es-AR" i="1">
                                    <a:latin typeface="Cambria Math" panose="02040503050406030204" pitchFamily="18" charset="0"/>
                                    <a:ea typeface="Times New Roman" panose="02020603050405020304" pitchFamily="18" charset="0"/>
                                    <a:cs typeface="Times New Roman" panose="02020603050405020304" pitchFamily="18" charset="0"/>
                                  </a:rPr>
                                  <m:t>2</m:t>
                                </m:r>
                              </m:sup>
                            </m:sSup>
                            <m:r>
                              <a:rPr lang="es-AR" i="1">
                                <a:latin typeface="Cambria Math" panose="02040503050406030204" pitchFamily="18" charset="0"/>
                                <a:ea typeface="Times New Roman" panose="02020603050405020304" pitchFamily="18" charset="0"/>
                                <a:cs typeface="Times New Roman" panose="02020603050405020304" pitchFamily="18" charset="0"/>
                              </a:rPr>
                              <m:t> </m:t>
                            </m:r>
                          </m:den>
                        </m:f>
                        <m:r>
                          <a:rPr lang="es-AR" i="1">
                            <a:latin typeface="Cambria Math" panose="02040503050406030204" pitchFamily="18" charset="0"/>
                            <a:ea typeface="Times New Roman" panose="02020603050405020304" pitchFamily="18" charset="0"/>
                            <a:cs typeface="Times New Roman" panose="02020603050405020304" pitchFamily="18" charset="0"/>
                          </a:rPr>
                          <m:t>.  200 </m:t>
                        </m:r>
                        <m:r>
                          <a:rPr lang="es-AR" i="1">
                            <a:latin typeface="Cambria Math" panose="02040503050406030204" pitchFamily="18" charset="0"/>
                            <a:ea typeface="Times New Roman" panose="02020603050405020304" pitchFamily="18" charset="0"/>
                            <a:cs typeface="Times New Roman" panose="02020603050405020304" pitchFamily="18" charset="0"/>
                          </a:rPr>
                          <m:t>𝑐𝑚</m:t>
                        </m:r>
                      </m:num>
                      <m:den>
                        <m:r>
                          <a:rPr lang="es-AR" i="1">
                            <a:latin typeface="Cambria Math" panose="02040503050406030204" pitchFamily="18" charset="0"/>
                            <a:ea typeface="Times New Roman" panose="02020603050405020304" pitchFamily="18" charset="0"/>
                            <a:cs typeface="Times New Roman" panose="02020603050405020304" pitchFamily="18" charset="0"/>
                          </a:rPr>
                          <m:t>2.100 </m:t>
                        </m:r>
                        <m:f>
                          <m:fPr>
                            <m:type m:val="skw"/>
                            <m:ctrlPr>
                              <a:rPr lang="en-US" i="1">
                                <a:latin typeface="Cambria Math" panose="02040503050406030204" pitchFamily="18" charset="0"/>
                                <a:ea typeface="Times New Roman" panose="02020603050405020304" pitchFamily="18" charset="0"/>
                                <a:cs typeface="Times New Roman" panose="02020603050405020304" pitchFamily="18" charset="0"/>
                              </a:rPr>
                            </m:ctrlPr>
                          </m:fPr>
                          <m:num>
                            <m:r>
                              <a:rPr lang="es-AR" i="1">
                                <a:latin typeface="Cambria Math" panose="02040503050406030204" pitchFamily="18" charset="0"/>
                                <a:ea typeface="Times New Roman" panose="02020603050405020304" pitchFamily="18" charset="0"/>
                                <a:cs typeface="Times New Roman" panose="02020603050405020304" pitchFamily="18" charset="0"/>
                              </a:rPr>
                              <m:t>𝑡𝑛</m:t>
                            </m:r>
                          </m:num>
                          <m:den>
                            <m:sSup>
                              <m:sSupPr>
                                <m:ctrlPr>
                                  <a:rPr lang="en-US" i="1">
                                    <a:latin typeface="Cambria Math" panose="02040503050406030204" pitchFamily="18" charset="0"/>
                                    <a:ea typeface="Times New Roman" panose="02020603050405020304" pitchFamily="18" charset="0"/>
                                    <a:cs typeface="Times New Roman" panose="02020603050405020304" pitchFamily="18" charset="0"/>
                                  </a:rPr>
                                </m:ctrlPr>
                              </m:sSupPr>
                              <m:e>
                                <m:r>
                                  <a:rPr lang="es-AR" i="1">
                                    <a:latin typeface="Cambria Math" panose="02040503050406030204" pitchFamily="18" charset="0"/>
                                    <a:ea typeface="Times New Roman" panose="02020603050405020304" pitchFamily="18" charset="0"/>
                                    <a:cs typeface="Times New Roman" panose="02020603050405020304" pitchFamily="18" charset="0"/>
                                  </a:rPr>
                                  <m:t>𝑐𝑚</m:t>
                                </m:r>
                              </m:e>
                              <m:sup>
                                <m:r>
                                  <a:rPr lang="es-AR" i="1">
                                    <a:latin typeface="Cambria Math" panose="02040503050406030204" pitchFamily="18" charset="0"/>
                                    <a:ea typeface="Times New Roman" panose="02020603050405020304" pitchFamily="18" charset="0"/>
                                    <a:cs typeface="Times New Roman" panose="02020603050405020304" pitchFamily="18" charset="0"/>
                                  </a:rPr>
                                  <m:t>2</m:t>
                                </m:r>
                              </m:sup>
                            </m:sSup>
                          </m:den>
                        </m:f>
                      </m:den>
                    </m:f>
                    <m:r>
                      <a:rPr lang="es-AR" i="1">
                        <a:latin typeface="Cambria Math" panose="02040503050406030204" pitchFamily="18" charset="0"/>
                        <a:ea typeface="Calibri" panose="020F0502020204030204" pitchFamily="34" charset="0"/>
                        <a:cs typeface="Times New Roman" panose="02020603050405020304" pitchFamily="18" charset="0"/>
                      </a:rPr>
                      <m:t>    </m:t>
                    </m:r>
                  </m:oMath>
                </a14:m>
                <a:endParaRPr lang="en-US"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s-AR" dirty="0">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s-AR" i="1">
                              <a:latin typeface="Cambria Math" panose="02040503050406030204" pitchFamily="18" charset="0"/>
                              <a:ea typeface="Calibri" panose="020F0502020204030204" pitchFamily="34" charset="0"/>
                              <a:cs typeface="Times New Roman" panose="02020603050405020304" pitchFamily="18" charset="0"/>
                            </a:rPr>
                            <m:t>𝛿</m:t>
                          </m:r>
                        </m:e>
                        <m:sub>
                          <m:r>
                            <a:rPr lang="es-AR" i="1">
                              <a:latin typeface="Cambria Math" panose="02040503050406030204" pitchFamily="18" charset="0"/>
                              <a:ea typeface="Calibri" panose="020F0502020204030204" pitchFamily="34" charset="0"/>
                              <a:cs typeface="Times New Roman" panose="02020603050405020304" pitchFamily="18" charset="0"/>
                            </a:rPr>
                            <m:t>𝐷</m:t>
                          </m:r>
                        </m:sub>
                      </m:sSub>
                      <m:r>
                        <a:rPr lang="es-AR" i="1">
                          <a:latin typeface="Cambria Math" panose="02040503050406030204" pitchFamily="18" charset="0"/>
                          <a:ea typeface="Calibri" panose="020F0502020204030204" pitchFamily="34" charset="0"/>
                          <a:cs typeface="Times New Roman" panose="02020603050405020304" pitchFamily="18" charset="0"/>
                        </a:rPr>
                        <m:t>=0,00673 </m:t>
                      </m:r>
                      <m:r>
                        <a:rPr lang="es-AR" i="1">
                          <a:latin typeface="Cambria Math" panose="02040503050406030204" pitchFamily="18" charset="0"/>
                          <a:ea typeface="Calibri" panose="020F0502020204030204" pitchFamily="34" charset="0"/>
                          <a:cs typeface="Times New Roman" panose="02020603050405020304" pitchFamily="18" charset="0"/>
                        </a:rPr>
                        <m:t>𝑐𝑚</m:t>
                      </m:r>
                    </m:oMath>
                  </m:oMathPara>
                </a14:m>
                <a:endParaRPr lang="en-U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656733" y="3455128"/>
                <a:ext cx="6096000" cy="2955937"/>
              </a:xfrm>
              <a:prstGeom prst="rect">
                <a:avLst/>
              </a:prstGeom>
              <a:blipFill>
                <a:blip r:embed="rId5"/>
                <a:stretch>
                  <a:fillRect t="-1031"/>
                </a:stretch>
              </a:blipFill>
            </p:spPr>
            <p:txBody>
              <a:bodyPr/>
              <a:lstStyle/>
              <a:p>
                <a:r>
                  <a:rPr lang="en-US">
                    <a:noFill/>
                  </a:rPr>
                  <a:t> </a:t>
                </a:r>
              </a:p>
            </p:txBody>
          </p:sp>
        </mc:Fallback>
      </mc:AlternateContent>
      <p:pic>
        <p:nvPicPr>
          <p:cNvPr id="14" name="Imagen 13"/>
          <p:cNvPicPr/>
          <p:nvPr/>
        </p:nvPicPr>
        <p:blipFill rotWithShape="1">
          <a:blip r:embed="rId6"/>
          <a:srcRect l="32926" t="51016" r="34826" b="22117"/>
          <a:stretch/>
        </p:blipFill>
        <p:spPr bwMode="auto">
          <a:xfrm>
            <a:off x="5479324" y="3389258"/>
            <a:ext cx="6120492" cy="2920102"/>
          </a:xfrm>
          <a:prstGeom prst="rect">
            <a:avLst/>
          </a:prstGeom>
          <a:ln>
            <a:noFill/>
          </a:ln>
          <a:extLst>
            <a:ext uri="{53640926-AAD7-44D8-BBD7-CCE9431645EC}">
              <a14:shadowObscured xmlns:a14="http://schemas.microsoft.com/office/drawing/2010/main"/>
            </a:ext>
          </a:extLst>
        </p:spPr>
      </p:pic>
      <p:sp>
        <p:nvSpPr>
          <p:cNvPr id="2" name="CuadroTexto 1"/>
          <p:cNvSpPr txBox="1"/>
          <p:nvPr/>
        </p:nvSpPr>
        <p:spPr>
          <a:xfrm>
            <a:off x="5008514" y="1535781"/>
            <a:ext cx="2450377" cy="369332"/>
          </a:xfrm>
          <a:prstGeom prst="rect">
            <a:avLst/>
          </a:prstGeom>
          <a:noFill/>
          <a:ln>
            <a:solidFill>
              <a:srgbClr val="FF0000"/>
            </a:solidFill>
          </a:ln>
        </p:spPr>
        <p:txBody>
          <a:bodyPr wrap="square" rtlCol="0">
            <a:spAutoFit/>
          </a:bodyPr>
          <a:lstStyle/>
          <a:p>
            <a:r>
              <a:rPr lang="es-AR" dirty="0" smtClean="0"/>
              <a:t>Por relación de triángulos</a:t>
            </a:r>
            <a:endParaRPr lang="en-US" dirty="0"/>
          </a:p>
        </p:txBody>
      </p:sp>
      <p:sp>
        <p:nvSpPr>
          <p:cNvPr id="3" name="Forma libre 2"/>
          <p:cNvSpPr/>
          <p:nvPr/>
        </p:nvSpPr>
        <p:spPr>
          <a:xfrm>
            <a:off x="3997234" y="1533743"/>
            <a:ext cx="1005840" cy="399560"/>
          </a:xfrm>
          <a:custGeom>
            <a:avLst/>
            <a:gdLst>
              <a:gd name="connsiteX0" fmla="*/ 1005840 w 1005840"/>
              <a:gd name="connsiteY0" fmla="*/ 177491 h 399560"/>
              <a:gd name="connsiteX1" fmla="*/ 535577 w 1005840"/>
              <a:gd name="connsiteY1" fmla="*/ 7674 h 399560"/>
              <a:gd name="connsiteX2" fmla="*/ 0 w 1005840"/>
              <a:gd name="connsiteY2" fmla="*/ 399560 h 399560"/>
            </a:gdLst>
            <a:ahLst/>
            <a:cxnLst>
              <a:cxn ang="0">
                <a:pos x="connsiteX0" y="connsiteY0"/>
              </a:cxn>
              <a:cxn ang="0">
                <a:pos x="connsiteX1" y="connsiteY1"/>
              </a:cxn>
              <a:cxn ang="0">
                <a:pos x="connsiteX2" y="connsiteY2"/>
              </a:cxn>
            </a:cxnLst>
            <a:rect l="l" t="t" r="r" b="b"/>
            <a:pathLst>
              <a:path w="1005840" h="399560">
                <a:moveTo>
                  <a:pt x="1005840" y="177491"/>
                </a:moveTo>
                <a:cubicBezTo>
                  <a:pt x="854528" y="74077"/>
                  <a:pt x="703217" y="-29337"/>
                  <a:pt x="535577" y="7674"/>
                </a:cubicBezTo>
                <a:cubicBezTo>
                  <a:pt x="367937" y="44685"/>
                  <a:pt x="183968" y="222122"/>
                  <a:pt x="0" y="399560"/>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72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3" grpId="0"/>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66800" y="697077"/>
            <a:ext cx="9579802" cy="584775"/>
          </a:xfrm>
          <a:prstGeom prst="rect">
            <a:avLst/>
          </a:prstGeom>
        </p:spPr>
        <p:txBody>
          <a:bodyPr wrap="none">
            <a:spAutoFit/>
          </a:bodyPr>
          <a:lstStyle/>
          <a:p>
            <a:r>
              <a:rPr lang="es-ES" sz="3200" dirty="0">
                <a:latin typeface="Calibri" panose="020F0502020204030204" pitchFamily="34" charset="0"/>
                <a:cs typeface="Calibri" panose="020F0502020204030204" pitchFamily="34" charset="0"/>
              </a:rPr>
              <a:t>c) A</a:t>
            </a:r>
            <a:r>
              <a:rPr lang="es-AR" sz="3200" dirty="0" err="1" smtClean="0">
                <a:latin typeface="Calibri" panose="020F0502020204030204" pitchFamily="34" charset="0"/>
                <a:cs typeface="Calibri" panose="020F0502020204030204" pitchFamily="34" charset="0"/>
              </a:rPr>
              <a:t>lambre</a:t>
            </a:r>
            <a:r>
              <a:rPr lang="es-AR" sz="3200" dirty="0" smtClean="0">
                <a:latin typeface="Calibri" panose="020F0502020204030204" pitchFamily="34" charset="0"/>
                <a:cs typeface="Calibri" panose="020F0502020204030204" pitchFamily="34" charset="0"/>
              </a:rPr>
              <a:t> de acero vs. alambre </a:t>
            </a:r>
            <a:r>
              <a:rPr lang="es-AR" sz="3200" dirty="0">
                <a:latin typeface="Calibri" panose="020F0502020204030204" pitchFamily="34" charset="0"/>
                <a:cs typeface="Calibri" panose="020F0502020204030204" pitchFamily="34" charset="0"/>
              </a:rPr>
              <a:t>de </a:t>
            </a:r>
            <a:r>
              <a:rPr lang="es-AR" sz="3200" dirty="0" smtClean="0">
                <a:latin typeface="Calibri" panose="020F0502020204030204" pitchFamily="34" charset="0"/>
                <a:cs typeface="Calibri" panose="020F0502020204030204" pitchFamily="34" charset="0"/>
              </a:rPr>
              <a:t>cobre (Deformación)</a:t>
            </a:r>
            <a:endParaRPr lang="es-ES" sz="3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Rectángulo 4"/>
              <p:cNvSpPr/>
              <p:nvPr/>
            </p:nvSpPr>
            <p:spPr>
              <a:xfrm>
                <a:off x="2682448" y="2697219"/>
                <a:ext cx="37414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𝒄𝒖</m:t>
                          </m:r>
                        </m:sub>
                      </m:sSub>
                      <m:r>
                        <a:rPr lang="en-US" b="1" i="0">
                          <a:latin typeface="Cambria Math" panose="02040503050406030204" pitchFamily="18" charset="0"/>
                        </a:rPr>
                        <m:t> &lt; </m:t>
                      </m:r>
                      <m:sSub>
                        <m:sSubPr>
                          <m:ctrlPr>
                            <a:rPr lang="en-US" b="1" i="1">
                              <a:latin typeface="Cambria Math" panose="02040503050406030204" pitchFamily="18" charset="0"/>
                            </a:rPr>
                          </m:ctrlPr>
                        </m:sSubPr>
                        <m:e>
                          <m:r>
                            <a:rPr lang="en-US" b="1" i="1">
                              <a:latin typeface="Cambria Math" panose="02040503050406030204" pitchFamily="18" charset="0"/>
                            </a:rPr>
                            <m:t>𝑬</m:t>
                          </m:r>
                        </m:e>
                        <m:sub>
                          <m:r>
                            <a:rPr lang="en-US" b="1" i="1">
                              <a:latin typeface="Cambria Math" panose="02040503050406030204" pitchFamily="18" charset="0"/>
                            </a:rPr>
                            <m:t>𝒂𝒄</m:t>
                          </m:r>
                        </m:sub>
                      </m:sSub>
                      <m:r>
                        <a:rPr lang="en-US" b="1" i="0">
                          <a:latin typeface="Cambria Math" panose="02040503050406030204" pitchFamily="18" charset="0"/>
                        </a:rPr>
                        <m:t>         →          </m:t>
                      </m:r>
                      <m:sSub>
                        <m:sSubPr>
                          <m:ctrlPr>
                            <a:rPr lang="en-US" b="1" i="1">
                              <a:latin typeface="Cambria Math" panose="02040503050406030204" pitchFamily="18" charset="0"/>
                            </a:rPr>
                          </m:ctrlPr>
                        </m:sSubPr>
                        <m:e>
                          <m:r>
                            <a:rPr lang="en-US" b="1" i="1">
                              <a:latin typeface="Cambria Math" panose="02040503050406030204" pitchFamily="18" charset="0"/>
                            </a:rPr>
                            <m:t>𝜺</m:t>
                          </m:r>
                        </m:e>
                        <m:sub>
                          <m:r>
                            <a:rPr lang="en-US" b="1" i="1">
                              <a:latin typeface="Cambria Math" panose="02040503050406030204" pitchFamily="18" charset="0"/>
                            </a:rPr>
                            <m:t>𝒄𝒖</m:t>
                          </m:r>
                        </m:sub>
                      </m:sSub>
                      <m:r>
                        <a:rPr lang="en-US" b="1" i="0">
                          <a:latin typeface="Cambria Math" panose="02040503050406030204" pitchFamily="18" charset="0"/>
                        </a:rPr>
                        <m:t> &gt; </m:t>
                      </m:r>
                      <m:sSub>
                        <m:sSubPr>
                          <m:ctrlPr>
                            <a:rPr lang="en-US" b="1" i="1">
                              <a:latin typeface="Cambria Math" panose="02040503050406030204" pitchFamily="18" charset="0"/>
                            </a:rPr>
                          </m:ctrlPr>
                        </m:sSubPr>
                        <m:e>
                          <m:r>
                            <a:rPr lang="en-US" b="1" i="1">
                              <a:latin typeface="Cambria Math" panose="02040503050406030204" pitchFamily="18" charset="0"/>
                            </a:rPr>
                            <m:t>𝜺</m:t>
                          </m:r>
                        </m:e>
                        <m:sub>
                          <m:r>
                            <a:rPr lang="en-US" b="1" i="1">
                              <a:latin typeface="Cambria Math" panose="02040503050406030204" pitchFamily="18" charset="0"/>
                            </a:rPr>
                            <m:t>𝒂𝒄</m:t>
                          </m:r>
                        </m:sub>
                      </m:sSub>
                      <m:r>
                        <a:rPr lang="en-US" i="0">
                          <a:latin typeface="Cambria Math" panose="02040503050406030204" pitchFamily="18" charset="0"/>
                        </a:rPr>
                        <m:t> </m:t>
                      </m:r>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2682448" y="2697219"/>
                <a:ext cx="3741472" cy="369332"/>
              </a:xfrm>
              <a:prstGeom prst="rect">
                <a:avLst/>
              </a:prstGeom>
              <a:blipFill rotWithShape="0">
                <a:blip r:embed="rId2"/>
                <a:stretch>
                  <a:fillRect/>
                </a:stretch>
              </a:blipFill>
            </p:spPr>
            <p:txBody>
              <a:bodyPr/>
              <a:lstStyle/>
              <a:p>
                <a:r>
                  <a:rPr lang="es-AR">
                    <a:noFill/>
                  </a:rPr>
                  <a:t> </a:t>
                </a:r>
              </a:p>
            </p:txBody>
          </p:sp>
        </mc:Fallback>
      </mc:AlternateContent>
      <p:sp>
        <p:nvSpPr>
          <p:cNvPr id="6" name="Rectángulo 5"/>
          <p:cNvSpPr/>
          <p:nvPr/>
        </p:nvSpPr>
        <p:spPr>
          <a:xfrm>
            <a:off x="735483" y="3648961"/>
            <a:ext cx="6709025" cy="646331"/>
          </a:xfrm>
          <a:prstGeom prst="rect">
            <a:avLst/>
          </a:prstGeom>
        </p:spPr>
        <p:txBody>
          <a:bodyPr wrap="square">
            <a:spAutoFit/>
          </a:bodyPr>
          <a:lstStyle/>
          <a:p>
            <a:r>
              <a:rPr lang="es-AR" dirty="0">
                <a:latin typeface="Calibri" panose="020F0502020204030204" pitchFamily="34" charset="0"/>
                <a:ea typeface="Calibri" panose="020F0502020204030204" pitchFamily="34" charset="0"/>
              </a:rPr>
              <a:t>Si dibujamos la parte elástica del diagrama </a:t>
            </a:r>
            <a:r>
              <a:rPr lang="es-AR" dirty="0">
                <a:latin typeface="GreekC" panose="00000400000000000000" pitchFamily="2" charset="0"/>
                <a:ea typeface="SymbolMT"/>
              </a:rPr>
              <a:t>s</a:t>
            </a:r>
            <a:r>
              <a:rPr lang="es-AR" dirty="0">
                <a:latin typeface="Calibri" panose="020F0502020204030204" pitchFamily="34" charset="0"/>
                <a:ea typeface="SymbolMT"/>
              </a:rPr>
              <a:t>-ε </a:t>
            </a:r>
            <a:r>
              <a:rPr lang="es-AR" dirty="0">
                <a:latin typeface="Calibri" panose="020F0502020204030204" pitchFamily="34" charset="0"/>
                <a:ea typeface="Calibri" panose="020F0502020204030204" pitchFamily="34" charset="0"/>
              </a:rPr>
              <a:t>de los dos materiales tenemos:</a:t>
            </a:r>
            <a:endParaRPr lang="en-US" dirty="0"/>
          </a:p>
        </p:txBody>
      </p:sp>
      <p:sp>
        <p:nvSpPr>
          <p:cNvPr id="8" name="Rectángulo 7"/>
          <p:cNvSpPr/>
          <p:nvPr/>
        </p:nvSpPr>
        <p:spPr>
          <a:xfrm>
            <a:off x="1348507" y="4349953"/>
            <a:ext cx="1884234" cy="369332"/>
          </a:xfrm>
          <a:prstGeom prst="rect">
            <a:avLst/>
          </a:prstGeom>
        </p:spPr>
        <p:txBody>
          <a:bodyPr wrap="none">
            <a:spAutoFit/>
          </a:bodyPr>
          <a:lstStyle/>
          <a:p>
            <a:r>
              <a:rPr lang="es-AR" dirty="0">
                <a:latin typeface="Calibri" panose="020F0502020204030204" pitchFamily="34" charset="0"/>
                <a:ea typeface="Calibri" panose="020F0502020204030204" pitchFamily="34" charset="0"/>
              </a:rPr>
              <a:t>módulo de Young;</a:t>
            </a:r>
            <a:endParaRPr lang="en-US" dirty="0"/>
          </a:p>
        </p:txBody>
      </p:sp>
      <mc:AlternateContent xmlns:mc="http://schemas.openxmlformats.org/markup-compatibility/2006" xmlns:a14="http://schemas.microsoft.com/office/drawing/2010/main">
        <mc:Choice Requires="a14">
          <p:sp>
            <p:nvSpPr>
              <p:cNvPr id="9" name="Rectángulo 8"/>
              <p:cNvSpPr/>
              <p:nvPr/>
            </p:nvSpPr>
            <p:spPr>
              <a:xfrm>
                <a:off x="3716065" y="4252234"/>
                <a:ext cx="1622559" cy="564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𝑡𝑔</m:t>
                      </m:r>
                      <m:r>
                        <a:rPr lang="en-US" i="0">
                          <a:latin typeface="Cambria Math" panose="02040503050406030204" pitchFamily="18" charset="0"/>
                        </a:rPr>
                        <m:t> </m:t>
                      </m:r>
                      <m:r>
                        <a:rPr lang="en-US" i="1">
                          <a:latin typeface="Cambria Math" panose="02040503050406030204" pitchFamily="18" charset="0"/>
                        </a:rPr>
                        <m:t>𝛼</m:t>
                      </m:r>
                      <m:r>
                        <a:rPr lang="en-US" i="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𝜎</m:t>
                          </m:r>
                        </m:num>
                        <m:den>
                          <m:r>
                            <a:rPr lang="en-US" i="1">
                              <a:latin typeface="Cambria Math" panose="02040503050406030204" pitchFamily="18" charset="0"/>
                            </a:rPr>
                            <m:t>𝜀</m:t>
                          </m:r>
                        </m:den>
                      </m:f>
                      <m:r>
                        <a:rPr lang="en-US" i="0">
                          <a:latin typeface="Cambria Math" panose="02040503050406030204" pitchFamily="18" charset="0"/>
                        </a:rPr>
                        <m:t>=</m:t>
                      </m:r>
                      <m:r>
                        <a:rPr lang="en-US" i="1">
                          <a:latin typeface="Cambria Math" panose="02040503050406030204" pitchFamily="18" charset="0"/>
                        </a:rPr>
                        <m:t>𝐸</m:t>
                      </m:r>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3716065" y="4252234"/>
                <a:ext cx="1622559" cy="564770"/>
              </a:xfrm>
              <a:prstGeom prst="rect">
                <a:avLst/>
              </a:prstGeom>
              <a:blipFill rotWithShape="0">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180010" y="5129853"/>
                <a:ext cx="6096000" cy="1087862"/>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libri" panose="020F0502020204030204" pitchFamily="34" charset="0"/>
                              <a:cs typeface="Calibri" panose="020F0502020204030204" pitchFamily="34" charset="0"/>
                            </a:rPr>
                          </m:ctrlPr>
                        </m:sSubPr>
                        <m:e>
                          <m:r>
                            <a:rPr lang="es-AR" sz="2400" i="1">
                              <a:latin typeface="Cambria Math" panose="02040503050406030204" pitchFamily="18" charset="0"/>
                              <a:ea typeface="Calibri" panose="020F0502020204030204" pitchFamily="34" charset="0"/>
                              <a:cs typeface="Calibri" panose="020F0502020204030204" pitchFamily="34" charset="0"/>
                            </a:rPr>
                            <m:t>𝐸</m:t>
                          </m:r>
                        </m:e>
                        <m:sub>
                          <m:r>
                            <a:rPr lang="es-AR" sz="2400" i="1">
                              <a:latin typeface="Cambria Math" panose="02040503050406030204" pitchFamily="18" charset="0"/>
                              <a:ea typeface="Calibri" panose="020F0502020204030204" pitchFamily="34" charset="0"/>
                              <a:cs typeface="Calibri" panose="020F0502020204030204" pitchFamily="34" charset="0"/>
                            </a:rPr>
                            <m:t>𝑐𝑢</m:t>
                          </m:r>
                        </m:sub>
                      </m:sSub>
                      <m:r>
                        <a:rPr lang="es-AR" sz="2400" i="1">
                          <a:latin typeface="Cambria Math" panose="02040503050406030204" pitchFamily="18" charset="0"/>
                          <a:ea typeface="Calibri" panose="020F0502020204030204" pitchFamily="34" charset="0"/>
                          <a:cs typeface="Calibri" panose="020F0502020204030204" pitchFamily="34" charset="0"/>
                        </a:rPr>
                        <m:t> &lt; </m:t>
                      </m:r>
                      <m:sSub>
                        <m:sSubPr>
                          <m:ctrlPr>
                            <a:rPr lang="en-US" sz="2400" i="1">
                              <a:latin typeface="Cambria Math" panose="02040503050406030204" pitchFamily="18" charset="0"/>
                              <a:ea typeface="Calibri" panose="020F0502020204030204" pitchFamily="34" charset="0"/>
                              <a:cs typeface="Calibri" panose="020F0502020204030204" pitchFamily="34" charset="0"/>
                            </a:rPr>
                          </m:ctrlPr>
                        </m:sSubPr>
                        <m:e>
                          <m:r>
                            <a:rPr lang="es-AR" sz="2400" i="1">
                              <a:latin typeface="Cambria Math" panose="02040503050406030204" pitchFamily="18" charset="0"/>
                              <a:ea typeface="Calibri" panose="020F0502020204030204" pitchFamily="34" charset="0"/>
                              <a:cs typeface="Calibri" panose="020F0502020204030204" pitchFamily="34" charset="0"/>
                            </a:rPr>
                            <m:t>𝐸</m:t>
                          </m:r>
                        </m:e>
                        <m:sub>
                          <m:r>
                            <a:rPr lang="es-AR" sz="2400" i="1">
                              <a:latin typeface="Cambria Math" panose="02040503050406030204" pitchFamily="18" charset="0"/>
                              <a:ea typeface="Calibri" panose="020F0502020204030204" pitchFamily="34" charset="0"/>
                              <a:cs typeface="Calibri" panose="020F0502020204030204" pitchFamily="34" charset="0"/>
                            </a:rPr>
                            <m:t>𝑎𝑐</m:t>
                          </m:r>
                        </m:sub>
                      </m:sSub>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libri" panose="020F0502020204030204" pitchFamily="34" charset="0"/>
                              <a:cs typeface="Calibri" panose="020F0502020204030204" pitchFamily="34" charset="0"/>
                            </a:rPr>
                          </m:ctrlPr>
                        </m:sSubPr>
                        <m:e>
                          <m:r>
                            <a:rPr lang="es-AR" sz="2400" i="1">
                              <a:latin typeface="Cambria Math" panose="02040503050406030204" pitchFamily="18" charset="0"/>
                              <a:ea typeface="Calibri" panose="020F0502020204030204" pitchFamily="34" charset="0"/>
                              <a:cs typeface="Calibri" panose="020F0502020204030204" pitchFamily="34" charset="0"/>
                            </a:rPr>
                            <m:t>𝜀</m:t>
                          </m:r>
                        </m:e>
                        <m:sub>
                          <m:r>
                            <a:rPr lang="es-AR" sz="2400" i="1">
                              <a:latin typeface="Cambria Math" panose="02040503050406030204" pitchFamily="18" charset="0"/>
                              <a:ea typeface="Calibri" panose="020F0502020204030204" pitchFamily="34" charset="0"/>
                              <a:cs typeface="Calibri" panose="020F0502020204030204" pitchFamily="34" charset="0"/>
                            </a:rPr>
                            <m:t>𝑐𝑢</m:t>
                          </m:r>
                        </m:sub>
                      </m:sSub>
                      <m:r>
                        <a:rPr lang="es-AR" sz="2400" i="1">
                          <a:latin typeface="Cambria Math" panose="02040503050406030204" pitchFamily="18" charset="0"/>
                          <a:ea typeface="Calibri" panose="020F0502020204030204" pitchFamily="34" charset="0"/>
                          <a:cs typeface="Calibri" panose="020F0502020204030204" pitchFamily="34" charset="0"/>
                        </a:rPr>
                        <m:t> &gt; </m:t>
                      </m:r>
                      <m:sSub>
                        <m:sSubPr>
                          <m:ctrlPr>
                            <a:rPr lang="en-US" sz="2400" i="1">
                              <a:latin typeface="Cambria Math" panose="02040503050406030204" pitchFamily="18" charset="0"/>
                              <a:ea typeface="Calibri" panose="020F0502020204030204" pitchFamily="34" charset="0"/>
                              <a:cs typeface="Calibri" panose="020F0502020204030204" pitchFamily="34" charset="0"/>
                            </a:rPr>
                          </m:ctrlPr>
                        </m:sSubPr>
                        <m:e>
                          <m:r>
                            <a:rPr lang="es-AR" sz="2400" i="1">
                              <a:latin typeface="Cambria Math" panose="02040503050406030204" pitchFamily="18" charset="0"/>
                              <a:ea typeface="Calibri" panose="020F0502020204030204" pitchFamily="34" charset="0"/>
                              <a:cs typeface="Calibri" panose="020F0502020204030204" pitchFamily="34" charset="0"/>
                            </a:rPr>
                            <m:t>𝜀</m:t>
                          </m:r>
                        </m:e>
                        <m:sub>
                          <m:r>
                            <a:rPr lang="es-AR" sz="2400" i="1">
                              <a:latin typeface="Cambria Math" panose="02040503050406030204" pitchFamily="18" charset="0"/>
                              <a:ea typeface="Calibri" panose="020F0502020204030204" pitchFamily="34" charset="0"/>
                              <a:cs typeface="Calibri" panose="020F0502020204030204" pitchFamily="34" charset="0"/>
                            </a:rPr>
                            <m:t>𝑎𝑐</m:t>
                          </m:r>
                        </m:sub>
                      </m:sSub>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1180010" y="5129853"/>
                <a:ext cx="6096000" cy="1087862"/>
              </a:xfrm>
              <a:prstGeom prst="rect">
                <a:avLst/>
              </a:prstGeom>
              <a:blipFill rotWithShape="0">
                <a:blip r:embed="rId4"/>
                <a:stretch>
                  <a:fillRect/>
                </a:stretch>
              </a:blipFill>
            </p:spPr>
            <p:txBody>
              <a:bodyPr/>
              <a:lstStyle/>
              <a:p>
                <a:r>
                  <a:rPr lang="es-AR">
                    <a:noFill/>
                  </a:rPr>
                  <a:t> </a:t>
                </a:r>
              </a:p>
            </p:txBody>
          </p:sp>
        </mc:Fallback>
      </mc:AlternateContent>
      <p:pic>
        <p:nvPicPr>
          <p:cNvPr id="11" name="Imagen 10"/>
          <p:cNvPicPr/>
          <p:nvPr/>
        </p:nvPicPr>
        <p:blipFill rotWithShape="1">
          <a:blip r:embed="rId5">
            <a:extLst>
              <a:ext uri="{28A0092B-C50C-407E-A947-70E740481C1C}">
                <a14:useLocalDpi xmlns:a14="http://schemas.microsoft.com/office/drawing/2010/main" val="0"/>
              </a:ext>
            </a:extLst>
          </a:blip>
          <a:srcRect l="34793" t="50715" r="41106" b="16381"/>
          <a:stretch/>
        </p:blipFill>
        <p:spPr bwMode="auto">
          <a:xfrm>
            <a:off x="7572845" y="2811322"/>
            <a:ext cx="4120799" cy="3530104"/>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668064" y="1291250"/>
            <a:ext cx="11025579" cy="1277786"/>
          </a:xfrm>
          <a:prstGeom prst="rect">
            <a:avLst/>
          </a:prstGeom>
          <a:ln>
            <a:solidFill>
              <a:srgbClr val="FF0000"/>
            </a:solidFill>
          </a:ln>
        </p:spPr>
        <p:txBody>
          <a:bodyPr wrap="square">
            <a:spAutoFit/>
          </a:bodyPr>
          <a:lstStyle/>
          <a:p>
            <a:pPr lvl="0"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Si el material del alambre fuese cobre en vez de acero, analizando la expresión ε = </a:t>
            </a:r>
            <a:r>
              <a:rPr lang="es-AR" dirty="0">
                <a:latin typeface="GreekC" panose="00000400000000000000" pitchFamily="2" charset="0"/>
                <a:ea typeface="Calibri" panose="020F0502020204030204" pitchFamily="34" charset="0"/>
                <a:cs typeface="Times New Roman" panose="02020603050405020304" pitchFamily="18" charset="0"/>
              </a:rPr>
              <a:t>s</a:t>
            </a:r>
            <a:r>
              <a:rPr lang="es-AR" dirty="0">
                <a:latin typeface="Calibri" panose="020F0502020204030204" pitchFamily="34" charset="0"/>
                <a:ea typeface="Calibri" panose="020F0502020204030204" pitchFamily="34" charset="0"/>
                <a:cs typeface="Calibri" panose="020F0502020204030204" pitchFamily="34" charset="0"/>
              </a:rPr>
              <a:t>/E, vemos que como la tensión</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GreekC" panose="00000400000000000000" pitchFamily="2" charset="0"/>
                <a:ea typeface="SymbolMT"/>
                <a:cs typeface="Times New Roman" panose="02020603050405020304" pitchFamily="18" charset="0"/>
              </a:rPr>
              <a:t>s</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Calibri" panose="020F0502020204030204" pitchFamily="34" charset="0"/>
              </a:rPr>
              <a:t>a que está sujeto el alambre es independiente del material, la deformación específica varía solamente con el módulo elasticidad y su relación es inversamente proporcional (a mayor E menor</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SymbolMT"/>
                <a:cs typeface="Times New Roman" panose="02020603050405020304" pitchFamily="18" charset="0"/>
              </a:rPr>
              <a:t>ε</a:t>
            </a:r>
            <a:r>
              <a:rPr lang="es-AR" dirty="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Calibri" panose="020F0502020204030204" pitchFamily="34" charset="0"/>
              </a:rPr>
              <a:t>De este análisis consideramos que:</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735483" y="3252299"/>
            <a:ext cx="2316211" cy="369332"/>
          </a:xfrm>
          <a:prstGeom prst="rect">
            <a:avLst/>
          </a:prstGeom>
        </p:spPr>
        <p:txBody>
          <a:bodyPr wrap="none">
            <a:spAutoFit/>
          </a:bodyPr>
          <a:lstStyle/>
          <a:p>
            <a:r>
              <a:rPr lang="es-AR" dirty="0">
                <a:latin typeface="Calibri" panose="020F0502020204030204" pitchFamily="34" charset="0"/>
                <a:ea typeface="Calibri" panose="020F0502020204030204" pitchFamily="34" charset="0"/>
                <a:cs typeface="Calibri" panose="020F0502020204030204" pitchFamily="34" charset="0"/>
              </a:rPr>
              <a:t>Interpretación gráfica: </a:t>
            </a:r>
            <a:endParaRPr lang="es-AR" dirty="0"/>
          </a:p>
        </p:txBody>
      </p:sp>
    </p:spTree>
    <p:extLst>
      <p:ext uri="{BB962C8B-B14F-4D97-AF65-F5344CB8AC3E}">
        <p14:creationId xmlns:p14="http://schemas.microsoft.com/office/powerpoint/2010/main" val="9772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BCC8A57-C590-4E06-85C7-8E5A5035DB9E}"/>
              </a:ext>
            </a:extLst>
          </p:cNvPr>
          <p:cNvSpPr>
            <a:spLocks noGrp="1"/>
          </p:cNvSpPr>
          <p:nvPr>
            <p:ph type="title"/>
          </p:nvPr>
        </p:nvSpPr>
        <p:spPr>
          <a:xfrm>
            <a:off x="1066800" y="642594"/>
            <a:ext cx="3596640" cy="650629"/>
          </a:xfrm>
        </p:spPr>
        <p:txBody>
          <a:bodyPr>
            <a:normAutofit/>
          </a:bodyPr>
          <a:lstStyle/>
          <a:p>
            <a:r>
              <a:rPr lang="es-ES" sz="3200" dirty="0" smtClean="0">
                <a:latin typeface="Arial Black" panose="020B0A04020102020204" pitchFamily="34" charset="0"/>
              </a:rPr>
              <a:t>Ejercicio N° 2</a:t>
            </a:r>
            <a:endParaRPr lang="es-ES" sz="3200" dirty="0">
              <a:latin typeface="Arial Black" panose="020B0A04020102020204" pitchFamily="34" charset="0"/>
            </a:endParaRPr>
          </a:p>
        </p:txBody>
      </p:sp>
      <p:sp>
        <p:nvSpPr>
          <p:cNvPr id="6" name="Rectángulo 5"/>
          <p:cNvSpPr/>
          <p:nvPr/>
        </p:nvSpPr>
        <p:spPr>
          <a:xfrm>
            <a:off x="1066799" y="1597305"/>
            <a:ext cx="10559143" cy="685059"/>
          </a:xfrm>
          <a:prstGeom prst="rect">
            <a:avLst/>
          </a:prstGeom>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Dado el sistema del </a:t>
            </a:r>
            <a:r>
              <a:rPr lang="es-AR" dirty="0" smtClean="0">
                <a:latin typeface="Calibri" panose="020F0502020204030204" pitchFamily="34" charset="0"/>
                <a:ea typeface="Calibri" panose="020F0502020204030204" pitchFamily="34" charset="0"/>
                <a:cs typeface="Calibri" panose="020F0502020204030204" pitchFamily="34" charset="0"/>
              </a:rPr>
              <a:t>Ejercicio N°1</a:t>
            </a:r>
            <a:r>
              <a:rPr lang="es-AR" dirty="0">
                <a:latin typeface="Calibri" panose="020F0502020204030204" pitchFamily="34" charset="0"/>
                <a:ea typeface="Calibri" panose="020F0502020204030204" pitchFamily="34" charset="0"/>
                <a:cs typeface="Calibri" panose="020F0502020204030204" pitchFamily="34" charset="0"/>
              </a:rPr>
              <a:t>, determinar el máximo valor que puede tomar P para una </a:t>
            </a:r>
            <a:r>
              <a:rPr lang="es-AR" dirty="0" err="1" smtClean="0">
                <a:latin typeface="GreekC" panose="00000400000000000000" pitchFamily="2" charset="0"/>
                <a:ea typeface="SymbolMT"/>
                <a:cs typeface="Times New Roman" panose="02020603050405020304" pitchFamily="18" charset="0"/>
              </a:rPr>
              <a:t>s</a:t>
            </a:r>
            <a:r>
              <a:rPr lang="es-AR" sz="1050" dirty="0" err="1" smtClean="0">
                <a:latin typeface="Calibri" panose="020F0502020204030204" pitchFamily="34" charset="0"/>
                <a:ea typeface="Calibri" panose="020F0502020204030204" pitchFamily="34" charset="0"/>
                <a:cs typeface="Calibri" panose="020F0502020204030204" pitchFamily="34" charset="0"/>
              </a:rPr>
              <a:t>adm</a:t>
            </a:r>
            <a:r>
              <a:rPr lang="es-AR" sz="1050" dirty="0" smtClean="0">
                <a:latin typeface="Calibri" panose="020F0502020204030204" pitchFamily="34" charset="0"/>
                <a:ea typeface="Calibri" panose="020F0502020204030204" pitchFamily="34" charset="0"/>
                <a:cs typeface="Calibri" panose="020F0502020204030204" pitchFamily="34" charset="0"/>
              </a:rPr>
              <a:t> </a:t>
            </a:r>
            <a:r>
              <a:rPr lang="es-AR" dirty="0">
                <a:latin typeface="Calibri" panose="020F0502020204030204" pitchFamily="34" charset="0"/>
                <a:ea typeface="Calibri" panose="020F0502020204030204" pitchFamily="34" charset="0"/>
                <a:cs typeface="Calibri" panose="020F0502020204030204" pitchFamily="34" charset="0"/>
              </a:rPr>
              <a:t>= 1,4 </a:t>
            </a:r>
            <a:r>
              <a:rPr lang="es-AR" dirty="0" err="1">
                <a:latin typeface="Calibri" panose="020F0502020204030204" pitchFamily="34" charset="0"/>
                <a:ea typeface="Calibri" panose="020F0502020204030204" pitchFamily="34" charset="0"/>
                <a:cs typeface="Calibri" panose="020F0502020204030204" pitchFamily="34" charset="0"/>
              </a:rPr>
              <a:t>tn</a:t>
            </a:r>
            <a:r>
              <a:rPr lang="es-AR" dirty="0">
                <a:latin typeface="Calibri" panose="020F0502020204030204" pitchFamily="34" charset="0"/>
                <a:ea typeface="Calibri" panose="020F0502020204030204" pitchFamily="34" charset="0"/>
                <a:cs typeface="Calibri" panose="020F0502020204030204" pitchFamily="34" charset="0"/>
              </a:rPr>
              <a:t>/cm</a:t>
            </a:r>
            <a:r>
              <a:rPr lang="es-AR" baseline="30000" dirty="0">
                <a:latin typeface="Calibri" panose="020F0502020204030204" pitchFamily="34" charset="0"/>
                <a:ea typeface="Calibri" panose="020F0502020204030204" pitchFamily="34" charset="0"/>
                <a:cs typeface="Calibri" panose="020F0502020204030204" pitchFamily="34" charset="0"/>
              </a:rPr>
              <a:t>2</a:t>
            </a:r>
            <a:r>
              <a:rPr lang="es-AR" sz="1050" dirty="0">
                <a:latin typeface="Calibri" panose="020F0502020204030204" pitchFamily="34" charset="0"/>
                <a:ea typeface="Calibri" panose="020F0502020204030204" pitchFamily="34" charset="0"/>
                <a:cs typeface="Calibri" panose="020F0502020204030204" pitchFamily="34" charset="0"/>
              </a:rPr>
              <a:t> </a:t>
            </a:r>
            <a:r>
              <a:rPr lang="es-AR" sz="1050" dirty="0" smtClean="0">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0"/>
              </a:spcAft>
            </a:pPr>
            <a:r>
              <a:rPr lang="es-AR" dirty="0" smtClean="0">
                <a:latin typeface="Calibri" panose="020F0502020204030204" pitchFamily="34" charset="0"/>
                <a:ea typeface="Calibri" panose="020F0502020204030204" pitchFamily="34" charset="0"/>
                <a:cs typeface="Calibri" panose="020F0502020204030204" pitchFamily="34" charset="0"/>
              </a:rPr>
              <a:t>y</a:t>
            </a:r>
            <a:r>
              <a:rPr lang="es-AR" dirty="0" smtClean="0">
                <a:latin typeface="Times New Roman" panose="02020603050405020304" pitchFamily="18"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SymbolMT"/>
                <a:cs typeface="Calibri" panose="020F0502020204030204" pitchFamily="34" charset="0"/>
              </a:rPr>
              <a:t>φ = 2 </a:t>
            </a:r>
            <a:r>
              <a:rPr lang="es-AR" dirty="0" smtClean="0">
                <a:latin typeface="Calibri" panose="020F0502020204030204" pitchFamily="34" charset="0"/>
                <a:ea typeface="Calibri" panose="020F0502020204030204" pitchFamily="34" charset="0"/>
                <a:cs typeface="Calibri" panose="020F0502020204030204" pitchFamily="34" charset="0"/>
              </a:rPr>
              <a:t>cm.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066799" y="2586446"/>
            <a:ext cx="1463221" cy="532903"/>
          </a:xfrm>
          <a:prstGeom prst="rect">
            <a:avLst/>
          </a:prstGeom>
        </p:spPr>
        <p:txBody>
          <a:bodyPr wrap="none">
            <a:spAutoFit/>
          </a:bodyPr>
          <a:lstStyle/>
          <a:p>
            <a:pPr>
              <a:lnSpc>
                <a:spcPct val="107000"/>
              </a:lnSpc>
              <a:spcAft>
                <a:spcPts val="0"/>
              </a:spcAft>
            </a:pPr>
            <a:r>
              <a:rPr lang="es-AR" sz="2800" dirty="0">
                <a:latin typeface="Calibri" panose="020F0502020204030204" pitchFamily="34" charset="0"/>
                <a:ea typeface="Calibri" panose="020F0502020204030204" pitchFamily="34" charset="0"/>
                <a:cs typeface="Calibri" panose="020F0502020204030204" pitchFamily="34" charset="0"/>
              </a:rPr>
              <a:t>1 - D.C.L.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p:cNvPicPr/>
          <p:nvPr/>
        </p:nvPicPr>
        <p:blipFill rotWithShape="1">
          <a:blip r:embed="rId2">
            <a:extLst>
              <a:ext uri="{28A0092B-C50C-407E-A947-70E740481C1C}">
                <a14:useLocalDpi xmlns:a14="http://schemas.microsoft.com/office/drawing/2010/main" val="0"/>
              </a:ext>
            </a:extLst>
          </a:blip>
          <a:srcRect l="17312" t="38338" r="55872" b="42946"/>
          <a:stretch/>
        </p:blipFill>
        <p:spPr bwMode="auto">
          <a:xfrm>
            <a:off x="3190669" y="3119349"/>
            <a:ext cx="6311402" cy="2955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337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66800" y="752709"/>
            <a:ext cx="6331092" cy="532903"/>
          </a:xfrm>
          <a:prstGeom prst="rect">
            <a:avLst/>
          </a:prstGeom>
        </p:spPr>
        <p:txBody>
          <a:bodyPr wrap="none">
            <a:spAutoFit/>
          </a:bodyPr>
          <a:lstStyle/>
          <a:p>
            <a:pPr algn="just">
              <a:lnSpc>
                <a:spcPct val="107000"/>
              </a:lnSpc>
              <a:spcAft>
                <a:spcPts val="0"/>
              </a:spcAft>
            </a:pPr>
            <a:r>
              <a:rPr lang="es-AR" sz="2800" dirty="0">
                <a:latin typeface="Calibri" panose="020F0502020204030204" pitchFamily="34" charset="0"/>
                <a:ea typeface="Calibri" panose="020F0502020204030204" pitchFamily="34" charset="0"/>
                <a:cs typeface="Calibri" panose="020F0502020204030204" pitchFamily="34" charset="0"/>
              </a:rPr>
              <a:t>2 - Determinación del P máximo admisible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1506816" y="2769019"/>
                <a:ext cx="3472746" cy="5579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𝑚</m:t>
                          </m:r>
                          <m:r>
                            <a:rPr lang="en-US" sz="2800" i="0">
                              <a:latin typeface="Cambria Math" panose="02040503050406030204" pitchFamily="18" charset="0"/>
                            </a:rPr>
                            <m:t>á</m:t>
                          </m:r>
                          <m:r>
                            <a:rPr lang="en-US" sz="2800" i="1">
                              <a:latin typeface="Cambria Math" panose="02040503050406030204" pitchFamily="18" charset="0"/>
                            </a:rPr>
                            <m:t>𝑥</m:t>
                          </m:r>
                          <m:r>
                            <a:rPr lang="en-US" sz="2800" i="0">
                              <a:latin typeface="Cambria Math" panose="02040503050406030204" pitchFamily="18" charset="0"/>
                            </a:rPr>
                            <m:t>.  </m:t>
                          </m:r>
                          <m:r>
                            <a:rPr lang="en-US" sz="2800" i="1">
                              <a:latin typeface="Cambria Math" panose="02040503050406030204" pitchFamily="18" charset="0"/>
                            </a:rPr>
                            <m:t>𝑡𝑟𝑎𝑏𝑎𝑗𝑜</m:t>
                          </m:r>
                        </m:sub>
                      </m:sSub>
                      <m:r>
                        <a:rPr lang="en-US" sz="2800" i="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𝑎𝑑𝑚</m:t>
                          </m:r>
                        </m:sub>
                      </m:sSub>
                    </m:oMath>
                  </m:oMathPara>
                </a14:m>
                <a:endParaRPr lang="en-US" sz="2800" dirty="0"/>
              </a:p>
            </p:txBody>
          </p:sp>
        </mc:Choice>
        <mc:Fallback xmlns="">
          <p:sp>
            <p:nvSpPr>
              <p:cNvPr id="6" name="Rectángulo 5"/>
              <p:cNvSpPr>
                <a:spLocks noRot="1" noChangeAspect="1" noMove="1" noResize="1" noEditPoints="1" noAdjustHandles="1" noChangeArrowheads="1" noChangeShapeType="1" noTextEdit="1"/>
              </p:cNvSpPr>
              <p:nvPr/>
            </p:nvSpPr>
            <p:spPr>
              <a:xfrm>
                <a:off x="1506816" y="2769019"/>
                <a:ext cx="3472746" cy="557910"/>
              </a:xfrm>
              <a:prstGeom prst="rect">
                <a:avLst/>
              </a:prstGeom>
              <a:blipFill rotWithShape="0">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007943" y="2562103"/>
                <a:ext cx="3456908" cy="971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𝑃</m:t>
                              </m:r>
                            </m:e>
                            <m:sub>
                              <m:r>
                                <a:rPr lang="en-US" sz="2800" i="1">
                                  <a:latin typeface="Cambria Math" panose="02040503050406030204" pitchFamily="18" charset="0"/>
                                </a:rPr>
                                <m:t>𝑎𝑑𝑚</m:t>
                              </m:r>
                            </m:sub>
                          </m:sSub>
                        </m:num>
                        <m:den>
                          <m:r>
                            <a:rPr lang="en-US" sz="2800" i="0">
                              <a:latin typeface="Cambria Math" panose="02040503050406030204" pitchFamily="18" charset="0"/>
                            </a:rPr>
                            <m:t>3 .  </m:t>
                          </m:r>
                          <m:sSub>
                            <m:sSubPr>
                              <m:ctrlPr>
                                <a:rPr lang="en-US" sz="2800" i="1">
                                  <a:latin typeface="Cambria Math" panose="02040503050406030204" pitchFamily="18" charset="0"/>
                                </a:rPr>
                              </m:ctrlPr>
                            </m:sSubPr>
                            <m:e>
                              <m:r>
                                <a:rPr lang="en-US" sz="2800" i="1">
                                  <a:latin typeface="Cambria Math" panose="02040503050406030204" pitchFamily="18" charset="0"/>
                                </a:rPr>
                                <m:t>𝛺</m:t>
                              </m:r>
                            </m:e>
                            <m:sub>
                              <m:r>
                                <a:rPr lang="en-US" sz="2800" i="1">
                                  <a:latin typeface="Cambria Math" panose="02040503050406030204" pitchFamily="18" charset="0"/>
                                </a:rPr>
                                <m:t>𝑎𝑙𝑎𝑚𝑏𝑟𝑒</m:t>
                              </m:r>
                            </m:sub>
                          </m:sSub>
                        </m:den>
                      </m:f>
                      <m:r>
                        <a:rPr lang="en-US" sz="2800" i="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𝜎</m:t>
                          </m:r>
                        </m:e>
                        <m:sub>
                          <m:r>
                            <a:rPr lang="en-US" sz="2800" i="1">
                              <a:latin typeface="Cambria Math" panose="02040503050406030204" pitchFamily="18" charset="0"/>
                            </a:rPr>
                            <m:t>𝑎𝑑𝑚</m:t>
                          </m:r>
                        </m:sub>
                      </m:sSub>
                    </m:oMath>
                  </m:oMathPara>
                </a14:m>
                <a:endParaRPr lang="en-US" sz="2800" dirty="0"/>
              </a:p>
            </p:txBody>
          </p:sp>
        </mc:Choice>
        <mc:Fallback xmlns="">
          <p:sp>
            <p:nvSpPr>
              <p:cNvPr id="7" name="Rectángulo 6"/>
              <p:cNvSpPr>
                <a:spLocks noRot="1" noChangeAspect="1" noMove="1" noResize="1" noEditPoints="1" noAdjustHandles="1" noChangeArrowheads="1" noChangeShapeType="1" noTextEdit="1"/>
              </p:cNvSpPr>
              <p:nvPr/>
            </p:nvSpPr>
            <p:spPr>
              <a:xfrm>
                <a:off x="6007943" y="2562103"/>
                <a:ext cx="3456908" cy="971741"/>
              </a:xfrm>
              <a:prstGeom prst="rect">
                <a:avLst/>
              </a:prstGeom>
              <a:blipFill rotWithShape="0">
                <a:blip r:embed="rId3"/>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513347" y="3910127"/>
                <a:ext cx="11245516" cy="230011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ea typeface="Calibri" panose="020F0502020204030204" pitchFamily="34" charset="0"/>
                              <a:cs typeface="Calibri" panose="020F0502020204030204" pitchFamily="34" charset="0"/>
                            </a:rPr>
                          </m:ctrlPr>
                        </m:sSubPr>
                        <m:e>
                          <m:r>
                            <a:rPr lang="es-AR" sz="2800" i="1">
                              <a:latin typeface="Cambria Math" panose="02040503050406030204" pitchFamily="18" charset="0"/>
                              <a:ea typeface="Calibri" panose="020F0502020204030204" pitchFamily="34" charset="0"/>
                              <a:cs typeface="Calibri" panose="020F0502020204030204" pitchFamily="34" charset="0"/>
                            </a:rPr>
                            <m:t>𝑃</m:t>
                          </m:r>
                        </m:e>
                        <m:sub>
                          <m:r>
                            <a:rPr lang="es-AR" sz="2800" i="1">
                              <a:latin typeface="Cambria Math" panose="02040503050406030204" pitchFamily="18" charset="0"/>
                              <a:ea typeface="Calibri" panose="020F0502020204030204" pitchFamily="34" charset="0"/>
                              <a:cs typeface="Calibri" panose="020F0502020204030204" pitchFamily="34" charset="0"/>
                            </a:rPr>
                            <m:t>𝑎𝑑𝑚</m:t>
                          </m:r>
                        </m:sub>
                      </m:sSub>
                      <m:r>
                        <a:rPr lang="es-AR" sz="2800" i="1">
                          <a:latin typeface="Cambria Math" panose="02040503050406030204" pitchFamily="18" charset="0"/>
                          <a:ea typeface="Calibri" panose="020F0502020204030204" pitchFamily="34" charset="0"/>
                          <a:cs typeface="Calibri" panose="020F0502020204030204" pitchFamily="34" charset="0"/>
                        </a:rPr>
                        <m:t>= </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s-AR" sz="2800" i="1">
                              <a:latin typeface="Cambria Math" panose="02040503050406030204" pitchFamily="18" charset="0"/>
                              <a:ea typeface="Calibri" panose="020F0502020204030204" pitchFamily="34" charset="0"/>
                              <a:cs typeface="Calibri" panose="020F0502020204030204" pitchFamily="34" charset="0"/>
                            </a:rPr>
                            <m:t>𝜎</m:t>
                          </m:r>
                        </m:e>
                        <m:sub>
                          <m:r>
                            <a:rPr lang="es-AR" sz="2800" i="1">
                              <a:latin typeface="Cambria Math" panose="02040503050406030204" pitchFamily="18" charset="0"/>
                              <a:ea typeface="Calibri" panose="020F0502020204030204" pitchFamily="34" charset="0"/>
                              <a:cs typeface="Calibri" panose="020F0502020204030204" pitchFamily="34" charset="0"/>
                            </a:rPr>
                            <m:t>𝑎𝑑𝑚</m:t>
                          </m:r>
                        </m:sub>
                      </m:sSub>
                      <m:r>
                        <a:rPr lang="es-AR" sz="2800" i="1">
                          <a:latin typeface="Cambria Math" panose="02040503050406030204" pitchFamily="18" charset="0"/>
                          <a:ea typeface="Calibri" panose="020F0502020204030204" pitchFamily="34" charset="0"/>
                          <a:cs typeface="Calibri" panose="020F0502020204030204" pitchFamily="34" charset="0"/>
                        </a:rPr>
                        <m:t> .  3 . </m:t>
                      </m:r>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s-AR" sz="2800" i="1">
                              <a:latin typeface="Cambria Math" panose="02040503050406030204" pitchFamily="18" charset="0"/>
                              <a:ea typeface="Calibri" panose="020F0502020204030204" pitchFamily="34" charset="0"/>
                              <a:cs typeface="Calibri" panose="020F0502020204030204" pitchFamily="34" charset="0"/>
                            </a:rPr>
                            <m:t>𝛺</m:t>
                          </m:r>
                        </m:e>
                        <m:sub>
                          <m:r>
                            <a:rPr lang="es-AR" sz="2800" i="1">
                              <a:latin typeface="Cambria Math" panose="02040503050406030204" pitchFamily="18" charset="0"/>
                              <a:ea typeface="Calibri" panose="020F0502020204030204" pitchFamily="34" charset="0"/>
                              <a:cs typeface="Calibri" panose="020F0502020204030204" pitchFamily="34" charset="0"/>
                            </a:rPr>
                            <m:t>𝑎𝑙𝑎𝑚𝑏𝑟𝑒</m:t>
                          </m:r>
                        </m:sub>
                      </m:sSub>
                      <m:sSub>
                        <m:sSubPr>
                          <m:ctrlPr>
                            <a:rPr lang="es-AR" sz="2800" i="1">
                              <a:latin typeface="Cambria Math" panose="02040503050406030204" pitchFamily="18" charset="0"/>
                            </a:rPr>
                          </m:ctrlPr>
                        </m:sSubPr>
                        <m:e>
                          <m:r>
                            <a:rPr lang="es-AR" sz="2800" b="0" i="1" smtClean="0">
                              <a:latin typeface="Cambria Math" panose="02040503050406030204" pitchFamily="18" charset="0"/>
                            </a:rPr>
                            <m:t>       </m:t>
                          </m:r>
                          <m:r>
                            <a:rPr lang="es-AR" sz="2800" i="1">
                              <a:latin typeface="Cambria Math" panose="02040503050406030204" pitchFamily="18" charset="0"/>
                            </a:rPr>
                            <m:t>𝑃</m:t>
                          </m:r>
                        </m:e>
                        <m:sub>
                          <m:r>
                            <a:rPr lang="es-AR" sz="2800" i="1">
                              <a:latin typeface="Cambria Math" panose="02040503050406030204" pitchFamily="18" charset="0"/>
                            </a:rPr>
                            <m:t>𝑎𝑑𝑚</m:t>
                          </m:r>
                        </m:sub>
                      </m:sSub>
                      <m:r>
                        <a:rPr lang="es-AR" sz="2800" i="1">
                          <a:latin typeface="Cambria Math" panose="02040503050406030204" pitchFamily="18" charset="0"/>
                        </a:rPr>
                        <m:t>= 1,4 </m:t>
                      </m:r>
                      <m:f>
                        <m:fPr>
                          <m:type m:val="skw"/>
                          <m:ctrlPr>
                            <a:rPr lang="es-AR" sz="2800" i="1">
                              <a:latin typeface="Cambria Math" panose="02040503050406030204" pitchFamily="18" charset="0"/>
                            </a:rPr>
                          </m:ctrlPr>
                        </m:fPr>
                        <m:num>
                          <m:r>
                            <a:rPr lang="es-AR" sz="2800" i="1">
                              <a:latin typeface="Cambria Math" panose="02040503050406030204" pitchFamily="18" charset="0"/>
                            </a:rPr>
                            <m:t>𝑡𝑛</m:t>
                          </m:r>
                        </m:num>
                        <m:den>
                          <m:sSup>
                            <m:sSupPr>
                              <m:ctrlPr>
                                <a:rPr lang="es-AR" sz="2800" i="1">
                                  <a:latin typeface="Cambria Math" panose="02040503050406030204" pitchFamily="18" charset="0"/>
                                </a:rPr>
                              </m:ctrlPr>
                            </m:sSupPr>
                            <m:e>
                              <m:r>
                                <a:rPr lang="es-AR" sz="2800" i="1">
                                  <a:latin typeface="Cambria Math" panose="02040503050406030204" pitchFamily="18" charset="0"/>
                                </a:rPr>
                                <m:t>𝑐𝑚</m:t>
                              </m:r>
                            </m:e>
                            <m:sup>
                              <m:r>
                                <a:rPr lang="es-AR" sz="2800" i="1">
                                  <a:latin typeface="Cambria Math" panose="02040503050406030204" pitchFamily="18" charset="0"/>
                                </a:rPr>
                                <m:t>2</m:t>
                              </m:r>
                            </m:sup>
                          </m:sSup>
                        </m:den>
                      </m:f>
                      <m:r>
                        <a:rPr lang="es-AR" sz="2800" i="1">
                          <a:latin typeface="Cambria Math" panose="02040503050406030204" pitchFamily="18" charset="0"/>
                        </a:rPr>
                        <m:t> .  3 .  </m:t>
                      </m:r>
                      <m:f>
                        <m:fPr>
                          <m:ctrlPr>
                            <a:rPr lang="es-AR" sz="2800" i="1">
                              <a:latin typeface="Cambria Math" panose="02040503050406030204" pitchFamily="18" charset="0"/>
                            </a:rPr>
                          </m:ctrlPr>
                        </m:fPr>
                        <m:num>
                          <m:r>
                            <a:rPr lang="es-AR" sz="2800" i="1">
                              <a:latin typeface="Cambria Math" panose="02040503050406030204" pitchFamily="18" charset="0"/>
                            </a:rPr>
                            <m:t>𝜋</m:t>
                          </m:r>
                          <m:r>
                            <a:rPr lang="es-AR" sz="2800" i="1">
                              <a:latin typeface="Cambria Math" panose="02040503050406030204" pitchFamily="18" charset="0"/>
                            </a:rPr>
                            <m:t> .  </m:t>
                          </m:r>
                          <m:sSup>
                            <m:sSupPr>
                              <m:ctrlPr>
                                <a:rPr lang="es-AR" sz="2800" i="1">
                                  <a:latin typeface="Cambria Math" panose="02040503050406030204" pitchFamily="18" charset="0"/>
                                </a:rPr>
                              </m:ctrlPr>
                            </m:sSupPr>
                            <m:e>
                              <m:r>
                                <a:rPr lang="es-AR" sz="2800" i="1">
                                  <a:latin typeface="Cambria Math" panose="02040503050406030204" pitchFamily="18" charset="0"/>
                                </a:rPr>
                                <m:t>(2 </m:t>
                              </m:r>
                              <m:r>
                                <a:rPr lang="es-AR" sz="2800" i="1">
                                  <a:latin typeface="Cambria Math" panose="02040503050406030204" pitchFamily="18" charset="0"/>
                                </a:rPr>
                                <m:t>𝑐𝑚</m:t>
                              </m:r>
                              <m:r>
                                <a:rPr lang="es-AR" sz="2800" i="1">
                                  <a:latin typeface="Cambria Math" panose="02040503050406030204" pitchFamily="18" charset="0"/>
                                </a:rPr>
                                <m:t>) </m:t>
                              </m:r>
                            </m:e>
                            <m:sup>
                              <m:r>
                                <a:rPr lang="es-AR" sz="2800" i="1">
                                  <a:latin typeface="Cambria Math" panose="02040503050406030204" pitchFamily="18" charset="0"/>
                                </a:rPr>
                                <m:t>2</m:t>
                              </m:r>
                            </m:sup>
                          </m:sSup>
                        </m:num>
                        <m:den>
                          <m:r>
                            <a:rPr lang="es-AR" sz="2800" i="1">
                              <a:latin typeface="Cambria Math" panose="02040503050406030204" pitchFamily="18" charset="0"/>
                            </a:rPr>
                            <m:t>4</m:t>
                          </m:r>
                        </m:den>
                      </m:f>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800" dirty="0">
                    <a:latin typeface="Calibri" panose="020F0502020204030204" pitchFamily="34" charset="0"/>
                    <a:ea typeface="Times New Roman" panose="02020603050405020304" pitchFamily="18"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ea typeface="Calibri" panose="020F0502020204030204" pitchFamily="34" charset="0"/>
                              <a:cs typeface="Calibri" panose="020F0502020204030204" pitchFamily="34" charset="0"/>
                            </a:rPr>
                          </m:ctrlPr>
                        </m:sSubPr>
                        <m:e>
                          <m:r>
                            <a:rPr lang="es-AR" sz="2800" i="1">
                              <a:latin typeface="Cambria Math" panose="02040503050406030204" pitchFamily="18" charset="0"/>
                              <a:ea typeface="Calibri" panose="020F0502020204030204" pitchFamily="34" charset="0"/>
                              <a:cs typeface="Calibri" panose="020F0502020204030204" pitchFamily="34" charset="0"/>
                            </a:rPr>
                            <m:t>𝑃</m:t>
                          </m:r>
                        </m:e>
                        <m:sub>
                          <m:r>
                            <a:rPr lang="es-AR" sz="2800" i="1">
                              <a:latin typeface="Cambria Math" panose="02040503050406030204" pitchFamily="18" charset="0"/>
                              <a:ea typeface="Calibri" panose="020F0502020204030204" pitchFamily="34" charset="0"/>
                              <a:cs typeface="Calibri" panose="020F0502020204030204" pitchFamily="34" charset="0"/>
                            </a:rPr>
                            <m:t>𝑎𝑑𝑚</m:t>
                          </m:r>
                        </m:sub>
                      </m:sSub>
                      <m:r>
                        <a:rPr lang="es-AR" sz="2800" i="1">
                          <a:latin typeface="Cambria Math" panose="02040503050406030204" pitchFamily="18" charset="0"/>
                          <a:ea typeface="Calibri" panose="020F0502020204030204" pitchFamily="34" charset="0"/>
                          <a:cs typeface="Calibri" panose="020F0502020204030204" pitchFamily="34" charset="0"/>
                        </a:rPr>
                        <m:t>=13,2 </m:t>
                      </m:r>
                      <m:r>
                        <a:rPr lang="es-AR" sz="2800" i="1">
                          <a:latin typeface="Cambria Math" panose="02040503050406030204" pitchFamily="18" charset="0"/>
                          <a:ea typeface="Calibri" panose="020F0502020204030204" pitchFamily="34" charset="0"/>
                          <a:cs typeface="Calibri" panose="020F0502020204030204" pitchFamily="34" charset="0"/>
                        </a:rPr>
                        <m:t>𝑡𝑛</m:t>
                      </m:r>
                    </m:oMath>
                  </m:oMathPara>
                </a14:m>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513347" y="3910127"/>
                <a:ext cx="11245516" cy="2300117"/>
              </a:xfrm>
              <a:prstGeom prst="rect">
                <a:avLst/>
              </a:prstGeom>
              <a:blipFill rotWithShape="0">
                <a:blip r:embed="rId4"/>
                <a:stretch>
                  <a:fillRect/>
                </a:stretch>
              </a:blipFill>
            </p:spPr>
            <p:txBody>
              <a:bodyPr/>
              <a:lstStyle/>
              <a:p>
                <a:r>
                  <a:rPr lang="es-AR">
                    <a:noFill/>
                  </a:rPr>
                  <a:t> </a:t>
                </a:r>
              </a:p>
            </p:txBody>
          </p:sp>
        </mc:Fallback>
      </mc:AlternateContent>
      <p:sp>
        <p:nvSpPr>
          <p:cNvPr id="2" name="Rectángulo 1"/>
          <p:cNvSpPr/>
          <p:nvPr/>
        </p:nvSpPr>
        <p:spPr>
          <a:xfrm>
            <a:off x="1066799" y="1411313"/>
            <a:ext cx="10419347" cy="981423"/>
          </a:xfrm>
          <a:prstGeom prst="rect">
            <a:avLst/>
          </a:prstGeom>
          <a:ln>
            <a:solidFill>
              <a:srgbClr val="FF0000"/>
            </a:solidFill>
          </a:ln>
        </p:spPr>
        <p:txBody>
          <a:bodyPr wrap="square">
            <a:spAutoFit/>
          </a:bodyPr>
          <a:lstStyle/>
          <a:p>
            <a:pPr algn="just">
              <a:lnSpc>
                <a:spcPct val="107000"/>
              </a:lnSpc>
              <a:spcAft>
                <a:spcPts val="0"/>
              </a:spcAft>
            </a:pPr>
            <a:r>
              <a:rPr lang="es-AR" dirty="0">
                <a:latin typeface="Calibri" panose="020F0502020204030204" pitchFamily="34" charset="0"/>
                <a:ea typeface="Calibri" panose="020F0502020204030204" pitchFamily="34" charset="0"/>
                <a:cs typeface="Calibri" panose="020F0502020204030204" pitchFamily="34" charset="0"/>
              </a:rPr>
              <a:t>Como se pide hallar el valor máximo de P teniendo en cuenta la tensión admisible del material, dicho valor de carga (P admisible) debe ser calculado en función de que la tensión de trabajo en el alambre llegue a 1,40 </a:t>
            </a:r>
            <a:r>
              <a:rPr lang="es-AR" dirty="0" err="1">
                <a:latin typeface="Calibri" panose="020F0502020204030204" pitchFamily="34" charset="0"/>
                <a:ea typeface="Calibri" panose="020F0502020204030204" pitchFamily="34" charset="0"/>
                <a:cs typeface="Calibri" panose="020F0502020204030204" pitchFamily="34" charset="0"/>
              </a:rPr>
              <a:t>tn</a:t>
            </a:r>
            <a:r>
              <a:rPr lang="es-AR" dirty="0">
                <a:latin typeface="Calibri" panose="020F0502020204030204" pitchFamily="34" charset="0"/>
                <a:ea typeface="Calibri" panose="020F0502020204030204" pitchFamily="34" charset="0"/>
                <a:cs typeface="Calibri" panose="020F0502020204030204" pitchFamily="34" charset="0"/>
              </a:rPr>
              <a:t>/cm</a:t>
            </a:r>
            <a:r>
              <a:rPr lang="es-AR" baseline="30000" dirty="0">
                <a:latin typeface="Calibri" panose="020F0502020204030204" pitchFamily="34" charset="0"/>
                <a:ea typeface="Calibri" panose="020F0502020204030204" pitchFamily="34" charset="0"/>
                <a:cs typeface="Calibri" panose="020F0502020204030204" pitchFamily="34" charset="0"/>
              </a:rPr>
              <a:t>2</a:t>
            </a:r>
            <a:r>
              <a:rPr lang="es-AR" dirty="0">
                <a:latin typeface="Calibri" panose="020F0502020204030204" pitchFamily="34" charset="0"/>
                <a:ea typeface="Calibri" panose="020F0502020204030204" pitchFamily="34" charset="0"/>
                <a:cs typeface="Calibri" panose="020F0502020204030204" pitchFamily="34" charset="0"/>
              </a:rPr>
              <a:t>, o sea:</a:t>
            </a:r>
            <a:endParaRPr lang="es-A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10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Savon">
      <a:majorFont>
        <a:latin typeface="Edwardian Script ITC"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emb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376</TotalTime>
  <Words>1131</Words>
  <Application>Microsoft Office PowerPoint</Application>
  <PresentationFormat>Panorámica</PresentationFormat>
  <Paragraphs>142</Paragraphs>
  <Slides>18</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18</vt:i4>
      </vt:variant>
    </vt:vector>
  </HeadingPairs>
  <TitlesOfParts>
    <vt:vector size="30" baseType="lpstr">
      <vt:lpstr>Arial Black</vt:lpstr>
      <vt:lpstr>Arial Rounded MT Bold</vt:lpstr>
      <vt:lpstr>Bembo</vt:lpstr>
      <vt:lpstr>Calibri</vt:lpstr>
      <vt:lpstr>Cambria Math</vt:lpstr>
      <vt:lpstr>Courier New</vt:lpstr>
      <vt:lpstr>Edwardian Script ITC</vt:lpstr>
      <vt:lpstr>Garamond</vt:lpstr>
      <vt:lpstr>GreekC</vt:lpstr>
      <vt:lpstr>SymbolMT</vt:lpstr>
      <vt:lpstr>Times New Roman</vt:lpstr>
      <vt:lpstr>SavonVTI</vt:lpstr>
      <vt:lpstr>EJERCICIOS RESUELTOS Resistencia de Materiales</vt:lpstr>
      <vt:lpstr>Resistencia de Materiales</vt:lpstr>
      <vt:lpstr>Ejercicio N° 1</vt:lpstr>
      <vt:lpstr>a) Cálculo de la tensión en el alambre</vt:lpstr>
      <vt:lpstr>a2) Tensión en el alambre</vt:lpstr>
      <vt:lpstr>Presentación de PowerPoint</vt:lpstr>
      <vt:lpstr>Presentación de PowerPoint</vt:lpstr>
      <vt:lpstr>Ejercicio N° 2</vt:lpstr>
      <vt:lpstr>Presentación de PowerPoint</vt:lpstr>
      <vt:lpstr>Ejercicio N° 3</vt:lpstr>
      <vt:lpstr>Presentación de PowerPoint</vt:lpstr>
      <vt:lpstr>Presentación de PowerPoint</vt:lpstr>
      <vt:lpstr>Ejercicio N° 4</vt:lpstr>
      <vt:lpstr>Presentación de PowerPoint</vt:lpstr>
      <vt:lpstr>Presentación de PowerPoint</vt:lpstr>
      <vt:lpstr>Ejercicio N° 5</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Walter</dc:creator>
  <cp:lastModifiedBy>Walter Adrian Longhi (prof.)</cp:lastModifiedBy>
  <cp:revision>63</cp:revision>
  <dcterms:created xsi:type="dcterms:W3CDTF">2020-08-04T21:26:22Z</dcterms:created>
  <dcterms:modified xsi:type="dcterms:W3CDTF">2024-09-03T10:53:46Z</dcterms:modified>
</cp:coreProperties>
</file>