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BDD9C-2902-4243-BCB3-6F5EB5A1C770}" v="71" dt="2020-08-04T21:34:20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Adrian Longhi (prof.)" userId="S::wlonghi@comunidad.frrq.utn.edu.ar::450bcda9-58e8-4326-a83c-3db98de57d7c" providerId="AD" clId="Web-{BE9BDD9C-2902-4243-BCB3-6F5EB5A1C770}"/>
    <pc:docChg chg="addSld delSld modSld addMainMaster delMainMaster">
      <pc:chgData name="Walter Adrian Longhi (prof.)" userId="S::wlonghi@comunidad.frrq.utn.edu.ar::450bcda9-58e8-4326-a83c-3db98de57d7c" providerId="AD" clId="Web-{BE9BDD9C-2902-4243-BCB3-6F5EB5A1C770}" dt="2020-08-04T21:34:20.188" v="71"/>
      <pc:docMkLst>
        <pc:docMk/>
      </pc:docMkLst>
      <pc:sldChg chg="addSp modSp mod setBg modClrScheme setClrOvrMap chgLayout">
        <pc:chgData name="Walter Adrian Longhi (prof.)" userId="S::wlonghi@comunidad.frrq.utn.edu.ar::450bcda9-58e8-4326-a83c-3db98de57d7c" providerId="AD" clId="Web-{BE9BDD9C-2902-4243-BCB3-6F5EB5A1C770}" dt="2020-08-04T21:33:41.312" v="64" actId="20577"/>
        <pc:sldMkLst>
          <pc:docMk/>
          <pc:sldMk cId="2406273178" sldId="256"/>
        </pc:sldMkLst>
        <pc:spChg chg="mod">
          <ac:chgData name="Walter Adrian Longhi (prof.)" userId="S::wlonghi@comunidad.frrq.utn.edu.ar::450bcda9-58e8-4326-a83c-3db98de57d7c" providerId="AD" clId="Web-{BE9BDD9C-2902-4243-BCB3-6F5EB5A1C770}" dt="2020-08-04T21:33:21.499" v="29" actId="20577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Walter Adrian Longhi (prof.)" userId="S::wlonghi@comunidad.frrq.utn.edu.ar::450bcda9-58e8-4326-a83c-3db98de57d7c" providerId="AD" clId="Web-{BE9BDD9C-2902-4243-BCB3-6F5EB5A1C770}" dt="2020-08-04T21:33:41.312" v="64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Walter Adrian Longhi (prof.)" userId="S::wlonghi@comunidad.frrq.utn.edu.ar::450bcda9-58e8-4326-a83c-3db98de57d7c" providerId="AD" clId="Web-{BE9BDD9C-2902-4243-BCB3-6F5EB5A1C770}" dt="2020-08-04T21:32:25.731" v="0"/>
          <ac:spMkLst>
            <pc:docMk/>
            <pc:sldMk cId="2406273178" sldId="256"/>
            <ac:spMk id="9" creationId="{2644B391-9BFE-445C-A9EC-F544BB85FBC7}"/>
          </ac:spMkLst>
        </pc:spChg>
        <pc:spChg chg="add">
          <ac:chgData name="Walter Adrian Longhi (prof.)" userId="S::wlonghi@comunidad.frrq.utn.edu.ar::450bcda9-58e8-4326-a83c-3db98de57d7c" providerId="AD" clId="Web-{BE9BDD9C-2902-4243-BCB3-6F5EB5A1C770}" dt="2020-08-04T21:32:25.731" v="0"/>
          <ac:spMkLst>
            <pc:docMk/>
            <pc:sldMk cId="2406273178" sldId="256"/>
            <ac:spMk id="11" creationId="{D58B5B03-F558-411B-B23E-B65754A89089}"/>
          </ac:spMkLst>
        </pc:spChg>
        <pc:spChg chg="add">
          <ac:chgData name="Walter Adrian Longhi (prof.)" userId="S::wlonghi@comunidad.frrq.utn.edu.ar::450bcda9-58e8-4326-a83c-3db98de57d7c" providerId="AD" clId="Web-{BE9BDD9C-2902-4243-BCB3-6F5EB5A1C770}" dt="2020-08-04T21:32:25.731" v="0"/>
          <ac:spMkLst>
            <pc:docMk/>
            <pc:sldMk cId="2406273178" sldId="256"/>
            <ac:spMk id="13" creationId="{80F26E69-87D9-4655-AE7B-280A87AA3CAD}"/>
          </ac:spMkLst>
        </pc:spChg>
        <pc:spChg chg="add">
          <ac:chgData name="Walter Adrian Longhi (prof.)" userId="S::wlonghi@comunidad.frrq.utn.edu.ar::450bcda9-58e8-4326-a83c-3db98de57d7c" providerId="AD" clId="Web-{BE9BDD9C-2902-4243-BCB3-6F5EB5A1C770}" dt="2020-08-04T21:32:25.731" v="0"/>
          <ac:spMkLst>
            <pc:docMk/>
            <pc:sldMk cId="2406273178" sldId="256"/>
            <ac:spMk id="15" creationId="{E96F2174-E60F-47D9-9BF3-8B9E7EF54BA1}"/>
          </ac:spMkLst>
        </pc:spChg>
        <pc:picChg chg="add">
          <ac:chgData name="Walter Adrian Longhi (prof.)" userId="S::wlonghi@comunidad.frrq.utn.edu.ar::450bcda9-58e8-4326-a83c-3db98de57d7c" providerId="AD" clId="Web-{BE9BDD9C-2902-4243-BCB3-6F5EB5A1C770}" dt="2020-08-04T21:32:25.731" v="0"/>
          <ac:picMkLst>
            <pc:docMk/>
            <pc:sldMk cId="2406273178" sldId="256"/>
            <ac:picMk id="4" creationId="{9E78A545-84C9-40D5-B32F-B2F6F5126CE4}"/>
          </ac:picMkLst>
        </pc:picChg>
      </pc:sldChg>
      <pc:sldChg chg="new">
        <pc:chgData name="Walter Adrian Longhi (prof.)" userId="S::wlonghi@comunidad.frrq.utn.edu.ar::450bcda9-58e8-4326-a83c-3db98de57d7c" providerId="AD" clId="Web-{BE9BDD9C-2902-4243-BCB3-6F5EB5A1C770}" dt="2020-08-04T21:33:44.374" v="66"/>
        <pc:sldMkLst>
          <pc:docMk/>
          <pc:sldMk cId="2188778091" sldId="257"/>
        </pc:sldMkLst>
      </pc:sldChg>
      <pc:sldChg chg="addSp modSp new del mod setBg">
        <pc:chgData name="Walter Adrian Longhi (prof.)" userId="S::wlonghi@comunidad.frrq.utn.edu.ar::450bcda9-58e8-4326-a83c-3db98de57d7c" providerId="AD" clId="Web-{BE9BDD9C-2902-4243-BCB3-6F5EB5A1C770}" dt="2020-08-04T21:34:20.188" v="71"/>
        <pc:sldMkLst>
          <pc:docMk/>
          <pc:sldMk cId="1679109064" sldId="258"/>
        </pc:sldMkLst>
        <pc:spChg chg="mod">
          <ac:chgData name="Walter Adrian Longhi (prof.)" userId="S::wlonghi@comunidad.frrq.utn.edu.ar::450bcda9-58e8-4326-a83c-3db98de57d7c" providerId="AD" clId="Web-{BE9BDD9C-2902-4243-BCB3-6F5EB5A1C770}" dt="2020-08-04T21:33:54.484" v="68"/>
          <ac:spMkLst>
            <pc:docMk/>
            <pc:sldMk cId="1679109064" sldId="258"/>
            <ac:spMk id="2" creationId="{695D6D9B-3DA7-4255-89F9-B2B9440DC437}"/>
          </ac:spMkLst>
        </pc:spChg>
        <pc:spChg chg="mod">
          <ac:chgData name="Walter Adrian Longhi (prof.)" userId="S::wlonghi@comunidad.frrq.utn.edu.ar::450bcda9-58e8-4326-a83c-3db98de57d7c" providerId="AD" clId="Web-{BE9BDD9C-2902-4243-BCB3-6F5EB5A1C770}" dt="2020-08-04T21:33:54.484" v="68"/>
          <ac:spMkLst>
            <pc:docMk/>
            <pc:sldMk cId="1679109064" sldId="258"/>
            <ac:spMk id="3" creationId="{A72966D2-800A-40AC-A9F9-C282E254857D}"/>
          </ac:spMkLst>
        </pc:spChg>
        <pc:spChg chg="add">
          <ac:chgData name="Walter Adrian Longhi (prof.)" userId="S::wlonghi@comunidad.frrq.utn.edu.ar::450bcda9-58e8-4326-a83c-3db98de57d7c" providerId="AD" clId="Web-{BE9BDD9C-2902-4243-BCB3-6F5EB5A1C770}" dt="2020-08-04T21:33:54.484" v="68"/>
          <ac:spMkLst>
            <pc:docMk/>
            <pc:sldMk cId="1679109064" sldId="258"/>
            <ac:spMk id="8" creationId="{70120F84-A866-4D9F-8B1C-9120A013D654}"/>
          </ac:spMkLst>
        </pc:spChg>
        <pc:spChg chg="add">
          <ac:chgData name="Walter Adrian Longhi (prof.)" userId="S::wlonghi@comunidad.frrq.utn.edu.ar::450bcda9-58e8-4326-a83c-3db98de57d7c" providerId="AD" clId="Web-{BE9BDD9C-2902-4243-BCB3-6F5EB5A1C770}" dt="2020-08-04T21:33:54.484" v="68"/>
          <ac:spMkLst>
            <pc:docMk/>
            <pc:sldMk cId="1679109064" sldId="258"/>
            <ac:spMk id="10" creationId="{252FEFEF-6AC0-46B6-AC09-11FC56196FA4}"/>
          </ac:spMkLst>
        </pc:spChg>
      </pc:sldChg>
      <pc:sldChg chg="new">
        <pc:chgData name="Walter Adrian Longhi (prof.)" userId="S::wlonghi@comunidad.frrq.utn.edu.ar::450bcda9-58e8-4326-a83c-3db98de57d7c" providerId="AD" clId="Web-{BE9BDD9C-2902-4243-BCB3-6F5EB5A1C770}" dt="2020-08-04T21:34:13.625" v="69"/>
        <pc:sldMkLst>
          <pc:docMk/>
          <pc:sldMk cId="3324746612" sldId="259"/>
        </pc:sldMkLst>
      </pc:sldChg>
      <pc:sldChg chg="new">
        <pc:chgData name="Walter Adrian Longhi (prof.)" userId="S::wlonghi@comunidad.frrq.utn.edu.ar::450bcda9-58e8-4326-a83c-3db98de57d7c" providerId="AD" clId="Web-{BE9BDD9C-2902-4243-BCB3-6F5EB5A1C770}" dt="2020-08-04T21:34:16.094" v="70"/>
        <pc:sldMkLst>
          <pc:docMk/>
          <pc:sldMk cId="4125479387" sldId="260"/>
        </pc:sldMkLst>
      </pc:sldChg>
      <pc:sldMasterChg chg="del delSldLayout">
        <pc:chgData name="Walter Adrian Longhi (prof.)" userId="S::wlonghi@comunidad.frrq.utn.edu.ar::450bcda9-58e8-4326-a83c-3db98de57d7c" providerId="AD" clId="Web-{BE9BDD9C-2902-4243-BCB3-6F5EB5A1C770}" dt="2020-08-04T21:32:25.731" v="0"/>
        <pc:sldMasterMkLst>
          <pc:docMk/>
          <pc:sldMasterMk cId="2933118997" sldId="2147483648"/>
        </pc:sldMasterMkLst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">
        <pc:chgData name="Walter Adrian Longhi (prof.)" userId="S::wlonghi@comunidad.frrq.utn.edu.ar::450bcda9-58e8-4326-a83c-3db98de57d7c" providerId="AD" clId="Web-{BE9BDD9C-2902-4243-BCB3-6F5EB5A1C770}" dt="2020-08-04T21:32:25.731" v="0"/>
        <pc:sldMasterMkLst>
          <pc:docMk/>
          <pc:sldMasterMk cId="2428302543" sldId="2147483725"/>
        </pc:sldMasterMkLst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4115706720" sldId="2147483714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3074349224" sldId="2147483715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1948497824" sldId="2147483716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807219356" sldId="2147483717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1520861294" sldId="2147483718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3078646319" sldId="2147483719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3368952689" sldId="2147483720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697950334" sldId="2147483721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348091537" sldId="2147483722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3081120003" sldId="2147483723"/>
          </pc:sldLayoutMkLst>
        </pc:sldLayoutChg>
        <pc:sldLayoutChg chg="add">
          <pc:chgData name="Walter Adrian Longhi (prof.)" userId="S::wlonghi@comunidad.frrq.utn.edu.ar::450bcda9-58e8-4326-a83c-3db98de57d7c" providerId="AD" clId="Web-{BE9BDD9C-2902-4243-BCB3-6F5EB5A1C770}" dt="2020-08-04T21:32:25.731" v="0"/>
          <pc:sldLayoutMkLst>
            <pc:docMk/>
            <pc:sldMasterMk cId="2428302543" sldId="2147483725"/>
            <pc:sldLayoutMk cId="264995021" sldId="214748372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4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0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3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17" r:id="rId5"/>
    <p:sldLayoutId id="2147483723" r:id="rId6"/>
    <p:sldLayoutId id="2147483724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78A545-84C9-40D5-B32F-B2F6F5126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58B5B03-F558-411B-B23E-B65754A89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accent1">
              <a:alpha val="4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Calibri"/>
                <a:cs typeface="Calibri"/>
              </a:rPr>
              <a:t>PRÁCTICO – 2da. Parte</a:t>
            </a:r>
            <a:r>
              <a:rPr lang="es-ES" sz="4400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s-ES" sz="4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s-ES" sz="2200" dirty="0" smtClean="0">
                <a:solidFill>
                  <a:schemeClr val="tx1"/>
                </a:solidFill>
                <a:latin typeface="Calibri"/>
                <a:cs typeface="Calibri"/>
              </a:rPr>
              <a:t>Resistencia </a:t>
            </a:r>
            <a:r>
              <a:rPr lang="es-ES" sz="2200" dirty="0">
                <a:solidFill>
                  <a:schemeClr val="tx1"/>
                </a:solidFill>
                <a:latin typeface="Calibri"/>
                <a:cs typeface="Calibri"/>
              </a:rPr>
              <a:t>de Materiales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6055" y="4290022"/>
            <a:ext cx="4775075" cy="559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Unidad Temática </a:t>
            </a:r>
            <a:r>
              <a:rPr lang="es-ES" dirty="0" err="1">
                <a:solidFill>
                  <a:schemeClr val="tx1"/>
                </a:solidFill>
              </a:rPr>
              <a:t>N°</a:t>
            </a:r>
            <a:r>
              <a:rPr lang="es-ES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96F2174-E60F-47D9-9BF3-8B9E7EF54B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55814" y="5852160"/>
            <a:ext cx="548640" cy="54864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136"/>
    </mc:Choice>
    <mc:Fallback xmlns="">
      <p:transition spd="slow" advTm="61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1966" y="624564"/>
            <a:ext cx="5168537" cy="302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1– Error de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montaje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superar el error de montaje, las barras (I) deben “engancharse” en la barra AC. Esto genera una fuerza X que tiende a desplazar hacia abajo el punto de unión de las barras I (</a:t>
            </a: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I) y por acción y reacción, se introduce la misma fuerza X en la barra AC que tiende a desplazarse hacia arriba (</a:t>
            </a: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desplazamientos </a:t>
            </a: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y </a:t>
            </a: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deben cubrir el error de montaje (</a:t>
            </a: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tal que: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083966" y="3757917"/>
                <a:ext cx="4475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𝐷𝑒𝑓𝑜𝑟𝑚𝑎𝑐𝑖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66" y="3757917"/>
                <a:ext cx="4475648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5" y="1168847"/>
            <a:ext cx="5777336" cy="49575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13" y="4201634"/>
            <a:ext cx="3712089" cy="22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691" y="739238"/>
            <a:ext cx="10171612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2-Análisis de los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fuerza x introducida para superar el error de montaje produce tensiones dentro del sistema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1" y="3325313"/>
            <a:ext cx="3164798" cy="2278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368396" y="2770971"/>
                <a:ext cx="4067780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=0  →   2 .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30°−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96" y="2770971"/>
                <a:ext cx="4067780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924830" y="4159172"/>
                <a:ext cx="295491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30" y="4159172"/>
                <a:ext cx="2954911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905691" y="1951236"/>
            <a:ext cx="6096000" cy="1120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I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D.C.L.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6838" y="752709"/>
            <a:ext cx="1146211" cy="1120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es-AR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D.C.L.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38" y="2126796"/>
            <a:ext cx="4647939" cy="2420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307018" y="1007106"/>
                <a:ext cx="4463466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=0       →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. 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018" y="1007106"/>
                <a:ext cx="4463466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7439315" y="2126796"/>
                <a:ext cx="2198871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315" y="2126796"/>
                <a:ext cx="2198871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670450" y="3092469"/>
                <a:ext cx="3736600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=0       →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=0  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50" y="3092469"/>
                <a:ext cx="373660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476743" y="4212159"/>
                <a:ext cx="4124013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=0       →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43" y="4212159"/>
                <a:ext cx="4124013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786208" y="5331849"/>
            <a:ext cx="1055235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 conociendo el valor de X (incógnita hiperestática) se obtienen los esfuerzos en el sistema. El valor de X puede obtenerse por energía de deformación o bien desarrollando la ecuación de deformación (1).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1187" y="569664"/>
            <a:ext cx="10576561" cy="14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Energía de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deformación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fuerza X genera un trabajo externo W a lo largo del error de montaje </a:t>
            </a:r>
            <a:r>
              <a:rPr lang="en-US" dirty="0">
                <a:latin typeface="Arial Unicode MS"/>
              </a:rPr>
              <a:t>Δ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se genera internamente en el sistema una energía de deformación U, que es función de las barras que se deforman (I y II). La barra AC por ser rígida se considera que no se deforma, luego: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801187" y="2261383"/>
                <a:ext cx="277204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∆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87" y="2261383"/>
                <a:ext cx="2772041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856587" y="2295558"/>
                <a:ext cx="4856266" cy="576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 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s-A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.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s-A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2 .  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s-A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→     </m:t>
                    </m:r>
                    <m:r>
                      <a:rPr lang="es-A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s-A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 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.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2 .  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.  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den>
                        </m:f>
                      </m:e>
                    </m:d>
                    <m:r>
                      <a:rPr lang="es-A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A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s-A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2 .  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7" y="2295558"/>
                <a:ext cx="4856266" cy="576761"/>
              </a:xfrm>
              <a:prstGeom prst="rect">
                <a:avLst/>
              </a:prstGeom>
              <a:blipFill>
                <a:blip r:embed="rId3"/>
                <a:stretch>
                  <a:fillRect l="-1131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/>
              <p:cNvSpPr/>
              <p:nvPr/>
            </p:nvSpPr>
            <p:spPr>
              <a:xfrm>
                <a:off x="1570755" y="3079238"/>
                <a:ext cx="6096000" cy="31895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Siendo: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2 . 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𝑠𝑒𝑛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30°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𝑠𝑒𝑛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30°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55" y="3079238"/>
                <a:ext cx="6096000" cy="3189591"/>
              </a:xfrm>
              <a:prstGeom prst="rect">
                <a:avLst/>
              </a:prstGeom>
              <a:blipFill rotWithShape="0">
                <a:blip r:embed="rId4"/>
                <a:stretch>
                  <a:fillRect l="-900" t="-7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579" y="3115050"/>
            <a:ext cx="3542247" cy="303963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6"/>
          <a:srcRect l="23107" t="38586" r="43027" b="29002"/>
          <a:stretch/>
        </p:blipFill>
        <p:spPr bwMode="auto">
          <a:xfrm>
            <a:off x="798197" y="3541599"/>
            <a:ext cx="2775031" cy="2727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32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232263" y="736111"/>
                <a:ext cx="6096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8595" algn="l"/>
                  </a:tabLst>
                </a:pPr>
                <a:r>
                  <a:rPr lang="es-A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Luego: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361440" algn="l"/>
                  </a:tabLst>
                </a:pPr>
                <a:r>
                  <a:rPr lang="es-A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s-A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A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736111"/>
                <a:ext cx="6096000" cy="787652"/>
              </a:xfrm>
              <a:prstGeom prst="rect">
                <a:avLst/>
              </a:prstGeom>
              <a:blipFill>
                <a:blip r:embed="rId2"/>
                <a:stretch>
                  <a:fillRect l="-800" t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232262" y="1829334"/>
                <a:ext cx="8669383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∆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=2 .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2 .  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.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den>
                              </m:f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4 .  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𝑠𝑒𝑛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30°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30°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2 .  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" y="1829334"/>
                <a:ext cx="8669383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580127" y="3003524"/>
                <a:ext cx="3973652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∆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4 .  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𝑠𝑒𝑛</m:t>
                                  </m:r>
                                </m:e>
                                <m:sup>
                                  <m: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30°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27" y="3003524"/>
                <a:ext cx="3973652" cy="7203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259856" y="5205374"/>
                <a:ext cx="5123647" cy="754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2000 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4,25 .  200 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=3,76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56" y="5205374"/>
                <a:ext cx="5123647" cy="754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564700" y="4138625"/>
                <a:ext cx="2513958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4,25 .  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00" y="4138625"/>
                <a:ext cx="2513958" cy="651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07380" y="687395"/>
            <a:ext cx="26359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Esfuerzos de las barras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7380" y="1275224"/>
            <a:ext cx="7537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(2)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153945" y="1163174"/>
                <a:ext cx="431656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3,76 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𝑡𝑛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=3,76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45" y="1163174"/>
                <a:ext cx="4316566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1107380" y="2372503"/>
            <a:ext cx="7537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(3)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153945" y="2261383"/>
                <a:ext cx="304916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3,76 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𝑡𝑛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=1,88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45" y="2261383"/>
                <a:ext cx="304916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1107380" y="3469782"/>
            <a:ext cx="7537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(5)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3153945" y="3479464"/>
                <a:ext cx="2485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=1,88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45" y="3479464"/>
                <a:ext cx="24852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1078525" y="4567061"/>
            <a:ext cx="81144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Luego: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889966" y="4455941"/>
                <a:ext cx="6096000" cy="1810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3,76 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𝑡𝑛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=1,88 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𝐼𝐼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1,88 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𝑡𝑛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=0,94 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66" y="4455941"/>
                <a:ext cx="6096000" cy="1810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3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6320" y="651881"/>
            <a:ext cx="9910354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Determinación de X desarrollando la ecuación de deformación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configuración deformada del sistema es la que se muestra a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continuación.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 AC rígida no se deforma; solo rota respecto en la rótula en A. Eso produce un alargamiento en la barra II.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3229" t="42555" r="38970" b="15773"/>
          <a:stretch/>
        </p:blipFill>
        <p:spPr bwMode="auto">
          <a:xfrm>
            <a:off x="3163842" y="1896774"/>
            <a:ext cx="6228352" cy="4517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7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4776" y="619231"/>
            <a:ext cx="49295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configuración deformada, se observa que: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131057" y="628913"/>
                <a:ext cx="2281201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= 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     (1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57" y="628913"/>
                <a:ext cx="2281201" cy="369332"/>
              </a:xfrm>
              <a:prstGeom prst="rect">
                <a:avLst/>
              </a:prstGeom>
              <a:blipFill>
                <a:blip r:embed="rId2"/>
                <a:stretch>
                  <a:fillRect t="-114286" r="-21543" b="-1761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1044776" y="1575669"/>
            <a:ext cx="61427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027697" y="1460541"/>
                <a:ext cx="5968172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;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→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697" y="1460541"/>
                <a:ext cx="5968172" cy="618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898914" y="2566301"/>
                <a:ext cx="5663217" cy="61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;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   →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14" y="2566301"/>
                <a:ext cx="5663217" cy="617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177" y="1169390"/>
            <a:ext cx="3551697" cy="2996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356" y="3415735"/>
            <a:ext cx="3938975" cy="3045258"/>
          </a:xfrm>
          <a:prstGeom prst="rect">
            <a:avLst/>
          </a:prstGeom>
        </p:spPr>
      </p:pic>
      <p:sp>
        <p:nvSpPr>
          <p:cNvPr id="22" name="Forma libre 21"/>
          <p:cNvSpPr/>
          <p:nvPr/>
        </p:nvSpPr>
        <p:spPr>
          <a:xfrm>
            <a:off x="4101737" y="1147626"/>
            <a:ext cx="4676503" cy="759551"/>
          </a:xfrm>
          <a:custGeom>
            <a:avLst/>
            <a:gdLst>
              <a:gd name="connsiteX0" fmla="*/ 0 w 4676503"/>
              <a:gd name="connsiteY0" fmla="*/ 459105 h 759551"/>
              <a:gd name="connsiteX1" fmla="*/ 404949 w 4676503"/>
              <a:gd name="connsiteY1" fmla="*/ 1905 h 759551"/>
              <a:gd name="connsiteX2" fmla="*/ 2142309 w 4676503"/>
              <a:gd name="connsiteY2" fmla="*/ 289288 h 759551"/>
              <a:gd name="connsiteX3" fmla="*/ 3500846 w 4676503"/>
              <a:gd name="connsiteY3" fmla="*/ 119471 h 759551"/>
              <a:gd name="connsiteX4" fmla="*/ 4676503 w 4676503"/>
              <a:gd name="connsiteY4" fmla="*/ 759551 h 75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503" h="759551">
                <a:moveTo>
                  <a:pt x="0" y="459105"/>
                </a:moveTo>
                <a:cubicBezTo>
                  <a:pt x="23949" y="244656"/>
                  <a:pt x="47898" y="30208"/>
                  <a:pt x="404949" y="1905"/>
                </a:cubicBezTo>
                <a:cubicBezTo>
                  <a:pt x="762000" y="-26398"/>
                  <a:pt x="1626326" y="269694"/>
                  <a:pt x="2142309" y="289288"/>
                </a:cubicBezTo>
                <a:cubicBezTo>
                  <a:pt x="2658292" y="308882"/>
                  <a:pt x="3078480" y="41094"/>
                  <a:pt x="3500846" y="119471"/>
                </a:cubicBezTo>
                <a:cubicBezTo>
                  <a:pt x="3923212" y="197848"/>
                  <a:pt x="4299857" y="478699"/>
                  <a:pt x="4676503" y="75955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a libre 23"/>
          <p:cNvSpPr/>
          <p:nvPr/>
        </p:nvSpPr>
        <p:spPr>
          <a:xfrm>
            <a:off x="2299063" y="2037806"/>
            <a:ext cx="7994468" cy="1376226"/>
          </a:xfrm>
          <a:custGeom>
            <a:avLst/>
            <a:gdLst>
              <a:gd name="connsiteX0" fmla="*/ 0 w 7994468"/>
              <a:gd name="connsiteY0" fmla="*/ 0 h 1376226"/>
              <a:gd name="connsiteX1" fmla="*/ 1214846 w 7994468"/>
              <a:gd name="connsiteY1" fmla="*/ 300445 h 1376226"/>
              <a:gd name="connsiteX2" fmla="*/ 4075611 w 7994468"/>
              <a:gd name="connsiteY2" fmla="*/ 143691 h 1376226"/>
              <a:gd name="connsiteX3" fmla="*/ 5656217 w 7994468"/>
              <a:gd name="connsiteY3" fmla="*/ 1371600 h 1376226"/>
              <a:gd name="connsiteX4" fmla="*/ 7994468 w 7994468"/>
              <a:gd name="connsiteY4" fmla="*/ 483325 h 13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4468" h="1376226">
                <a:moveTo>
                  <a:pt x="0" y="0"/>
                </a:moveTo>
                <a:cubicBezTo>
                  <a:pt x="267789" y="138248"/>
                  <a:pt x="535578" y="276497"/>
                  <a:pt x="1214846" y="300445"/>
                </a:cubicBezTo>
                <a:cubicBezTo>
                  <a:pt x="1894114" y="324393"/>
                  <a:pt x="3335383" y="-34835"/>
                  <a:pt x="4075611" y="143691"/>
                </a:cubicBezTo>
                <a:cubicBezTo>
                  <a:pt x="4815839" y="322217"/>
                  <a:pt x="5003074" y="1314994"/>
                  <a:pt x="5656217" y="1371600"/>
                </a:cubicBezTo>
                <a:cubicBezTo>
                  <a:pt x="6309360" y="1428206"/>
                  <a:pt x="7151914" y="955765"/>
                  <a:pt x="7994468" y="483325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a libre 24"/>
          <p:cNvSpPr/>
          <p:nvPr/>
        </p:nvSpPr>
        <p:spPr>
          <a:xfrm>
            <a:off x="722039" y="3108960"/>
            <a:ext cx="4894990" cy="2275939"/>
          </a:xfrm>
          <a:custGeom>
            <a:avLst/>
            <a:gdLst>
              <a:gd name="connsiteX0" fmla="*/ 466681 w 4894990"/>
              <a:gd name="connsiteY0" fmla="*/ 0 h 2275939"/>
              <a:gd name="connsiteX1" fmla="*/ 414430 w 4894990"/>
              <a:gd name="connsiteY1" fmla="*/ 2220686 h 2275939"/>
              <a:gd name="connsiteX2" fmla="*/ 4894990 w 4894990"/>
              <a:gd name="connsiteY2" fmla="*/ 1384663 h 227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4990" h="2275939">
                <a:moveTo>
                  <a:pt x="466681" y="0"/>
                </a:moveTo>
                <a:cubicBezTo>
                  <a:pt x="71530" y="994954"/>
                  <a:pt x="-323621" y="1989909"/>
                  <a:pt x="414430" y="2220686"/>
                </a:cubicBezTo>
                <a:cubicBezTo>
                  <a:pt x="1152481" y="2451463"/>
                  <a:pt x="3023735" y="1918063"/>
                  <a:pt x="4894990" y="1384663"/>
                </a:cubicBezTo>
              </a:path>
            </a:pathLst>
          </a:custGeom>
          <a:noFill/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a libre 25"/>
          <p:cNvSpPr/>
          <p:nvPr/>
        </p:nvSpPr>
        <p:spPr>
          <a:xfrm>
            <a:off x="1888709" y="3082834"/>
            <a:ext cx="802240" cy="1084217"/>
          </a:xfrm>
          <a:custGeom>
            <a:avLst/>
            <a:gdLst>
              <a:gd name="connsiteX0" fmla="*/ 802240 w 802240"/>
              <a:gd name="connsiteY0" fmla="*/ 0 h 1084217"/>
              <a:gd name="connsiteX1" fmla="*/ 5405 w 802240"/>
              <a:gd name="connsiteY1" fmla="*/ 653143 h 1084217"/>
              <a:gd name="connsiteX2" fmla="*/ 514857 w 802240"/>
              <a:gd name="connsiteY2" fmla="*/ 1084217 h 108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40" h="1084217">
                <a:moveTo>
                  <a:pt x="802240" y="0"/>
                </a:moveTo>
                <a:cubicBezTo>
                  <a:pt x="427771" y="236220"/>
                  <a:pt x="53302" y="472440"/>
                  <a:pt x="5405" y="653143"/>
                </a:cubicBezTo>
                <a:cubicBezTo>
                  <a:pt x="-42492" y="833846"/>
                  <a:pt x="236182" y="959031"/>
                  <a:pt x="514857" y="1084217"/>
                </a:cubicBezTo>
              </a:path>
            </a:pathLst>
          </a:custGeom>
          <a:noFill/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/>
              <p:cNvSpPr/>
              <p:nvPr/>
            </p:nvSpPr>
            <p:spPr>
              <a:xfrm>
                <a:off x="6847919" y="4569032"/>
                <a:ext cx="45559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s-AR" dirty="0" smtClean="0">
                    <a:solidFill>
                      <a:srgbClr val="FF0000"/>
                    </a:solidFill>
                  </a:rPr>
                  <a:t>alargamiento de la barra I, que se vincula     trigonométricamente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19" y="4569032"/>
                <a:ext cx="4555956" cy="646331"/>
              </a:xfrm>
              <a:prstGeom prst="rect">
                <a:avLst/>
              </a:prstGeom>
              <a:blipFill>
                <a:blip r:embed="rId7"/>
                <a:stretch>
                  <a:fillRect l="-1070" t="-4717" r="-107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6844811" y="5384899"/>
                <a:ext cx="45590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A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s-AR" dirty="0" smtClean="0">
                    <a:solidFill>
                      <a:srgbClr val="FF0000"/>
                    </a:solidFill>
                  </a:rPr>
                  <a:t>= alargamiento de la barra II, que se vincula     proporcionalmente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A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 </a:t>
                </a:r>
                <a:r>
                  <a:rPr lang="es-AR" dirty="0" smtClean="0">
                    <a:solidFill>
                      <a:srgbClr val="FF0000"/>
                    </a:solidFill>
                  </a:rPr>
                  <a:t>por relación de triángulos</a:t>
                </a:r>
                <a:endParaRPr lang="es-A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811" y="5384899"/>
                <a:ext cx="4559064" cy="923330"/>
              </a:xfrm>
              <a:prstGeom prst="rect">
                <a:avLst/>
              </a:prstGeom>
              <a:blipFill>
                <a:blip r:embed="rId8"/>
                <a:stretch>
                  <a:fillRect l="-1203" t="-2632" r="-107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22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2038232" y="3671794"/>
                <a:ext cx="38250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.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.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232" y="3671794"/>
                <a:ext cx="3825086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294868" y="3568047"/>
                <a:ext cx="327153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2 .  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𝑠𝑒𝑛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30°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68" y="3568047"/>
                <a:ext cx="3271537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56939" y="4664256"/>
                <a:ext cx="7733211" cy="651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. 4,25    →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4,25 .  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𝐼𝑑𝑒𝑚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𝑎𝑛𝑡𝑒𝑟𝑖𝑜𝑟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9" y="4664256"/>
                <a:ext cx="7733211" cy="651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982515" y="5614787"/>
                <a:ext cx="4711674" cy="754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2000 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2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4,25 .  200 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=3,76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515" y="5614787"/>
                <a:ext cx="4711674" cy="754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724121" y="660950"/>
            <a:ext cx="81144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Luego: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805628" y="546143"/>
                <a:ext cx="331776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628" y="546143"/>
                <a:ext cx="3317768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724121" y="2155376"/>
            <a:ext cx="61427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brir llave 11"/>
          <p:cNvSpPr/>
          <p:nvPr/>
        </p:nvSpPr>
        <p:spPr>
          <a:xfrm>
            <a:off x="1464761" y="1656961"/>
            <a:ext cx="179757" cy="1462268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1750434" y="1732165"/>
                <a:ext cx="182876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34" y="1732165"/>
                <a:ext cx="1828769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/>
              <p:cNvSpPr/>
              <p:nvPr/>
            </p:nvSpPr>
            <p:spPr>
              <a:xfrm>
                <a:off x="1770887" y="2466518"/>
                <a:ext cx="1521762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30°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87" y="2466518"/>
                <a:ext cx="1521762" cy="5667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4345025" y="1732165"/>
                <a:ext cx="970137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25" y="1732165"/>
                <a:ext cx="970137" cy="609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4345025" y="2565231"/>
                <a:ext cx="857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25" y="2565231"/>
                <a:ext cx="8570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ctor recto de flecha 2"/>
          <p:cNvCxnSpPr/>
          <p:nvPr/>
        </p:nvCxnSpPr>
        <p:spPr>
          <a:xfrm>
            <a:off x="6322423" y="3984171"/>
            <a:ext cx="7315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6322423" y="2090966"/>
            <a:ext cx="383983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Reemplazando en la ecuación anterior: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4153989" y="2312126"/>
            <a:ext cx="6610408" cy="1267097"/>
          </a:xfrm>
          <a:custGeom>
            <a:avLst/>
            <a:gdLst>
              <a:gd name="connsiteX0" fmla="*/ 5995851 w 6610408"/>
              <a:gd name="connsiteY0" fmla="*/ 0 h 1267097"/>
              <a:gd name="connsiteX1" fmla="*/ 6374674 w 6610408"/>
              <a:gd name="connsiteY1" fmla="*/ 496388 h 1267097"/>
              <a:gd name="connsiteX2" fmla="*/ 2847702 w 6610408"/>
              <a:gd name="connsiteY2" fmla="*/ 627017 h 1267097"/>
              <a:gd name="connsiteX3" fmla="*/ 0 w 6610408"/>
              <a:gd name="connsiteY3" fmla="*/ 1267097 h 126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0408" h="1267097">
                <a:moveTo>
                  <a:pt x="5995851" y="0"/>
                </a:moveTo>
                <a:cubicBezTo>
                  <a:pt x="6447608" y="195942"/>
                  <a:pt x="6899365" y="391885"/>
                  <a:pt x="6374674" y="496388"/>
                </a:cubicBezTo>
                <a:cubicBezTo>
                  <a:pt x="5849983" y="600891"/>
                  <a:pt x="3910148" y="498566"/>
                  <a:pt x="2847702" y="627017"/>
                </a:cubicBezTo>
                <a:cubicBezTo>
                  <a:pt x="1785256" y="755469"/>
                  <a:pt x="892628" y="1011283"/>
                  <a:pt x="0" y="1267097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CC8A57-C590-4E06-85C7-8E5A5035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596640" cy="650629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Ejercicio N° 1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66800" y="143378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las tensiones que se generan en cada una de las barras cuando se produce una disminución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de temperatura ΔT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066800" y="2220686"/>
            <a:ext cx="4053840" cy="155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= -30°C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s-A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 cm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s-A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 cm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A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2,1x10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/cm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E</a:t>
            </a:r>
            <a:r>
              <a:rPr lang="es-A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2,5x10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/cm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es-A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 = 12x10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</a:rPr>
              <a:t>-6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 1/°C ; α</a:t>
            </a:r>
            <a:r>
              <a:rPr lang="es-A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 = 11x10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</a:rPr>
              <a:t>-6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 1/°C</a:t>
            </a:r>
            <a:endParaRPr lang="en-US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39511" t="24034" r="48494" b="58988"/>
          <a:stretch/>
        </p:blipFill>
        <p:spPr bwMode="auto">
          <a:xfrm>
            <a:off x="7221356" y="1936429"/>
            <a:ext cx="3751444" cy="4242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7200" y="4057581"/>
            <a:ext cx="659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u="sng" dirty="0" smtClean="0">
                <a:solidFill>
                  <a:srgbClr val="FF0000"/>
                </a:solidFill>
              </a:rPr>
              <a:t>Comentario</a:t>
            </a:r>
            <a:r>
              <a:rPr lang="es-AR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s-AR" dirty="0" smtClean="0">
                <a:solidFill>
                  <a:srgbClr val="FF0000"/>
                </a:solidFill>
              </a:rPr>
              <a:t>Como se ve estamos en presencia de un sistema hiperestático (empotrado-empotrado). Veremos que para resolverlo son insuficientes las ecuaciones de equilibrio, necesitando para ello ecuaciones adicionales dadas por la Resistencia de Materiales (ecuaciones de deformación).</a:t>
            </a:r>
          </a:p>
          <a:p>
            <a:pPr algn="just"/>
            <a:r>
              <a:rPr lang="es-AR" dirty="0" smtClean="0">
                <a:solidFill>
                  <a:srgbClr val="FF0000"/>
                </a:solidFill>
              </a:rPr>
              <a:t>No existen cargas actuantes, en el sistema. Los esfuerzos van a aparecer por el impedimento que tiene el mismo para deformarse libremente, debido a la diferencia de temperatura al que está sometido.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79714" y="1140163"/>
            <a:ext cx="10027921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Cuando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una pieza se encuentra sometida a un cambio de temperatura</a:t>
            </a:r>
            <a:r>
              <a:rPr lang="es-AR" dirty="0">
                <a:latin typeface="TimesNewRomanPSMT"/>
                <a:ea typeface="Calibri" panose="020F0502020204030204" pitchFamily="34" charset="0"/>
                <a:cs typeface="TimesNewRomanPSMT"/>
              </a:rPr>
              <a:t> ΔT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siempre que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pueda deformarse libremente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(estructura estáticamente determinada) el alargamiento o acortamiento debido a </a:t>
            </a:r>
            <a:r>
              <a:rPr lang="es-AR" dirty="0">
                <a:latin typeface="TimesNewRomanPSMT"/>
                <a:ea typeface="Calibri" panose="020F0502020204030204" pitchFamily="34" charset="0"/>
                <a:cs typeface="TimesNewRomanPSMT"/>
              </a:rPr>
              <a:t>ΔT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será: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46744" r="50788" b="44877"/>
          <a:stretch/>
        </p:blipFill>
        <p:spPr bwMode="auto">
          <a:xfrm>
            <a:off x="1075506" y="2524767"/>
            <a:ext cx="4593773" cy="169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360126" y="3873878"/>
                <a:ext cx="6096000" cy="6850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 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∆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126" y="3873878"/>
                <a:ext cx="6096000" cy="685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721350" y="2666420"/>
                <a:ext cx="3373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50" y="2666420"/>
                <a:ext cx="33735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1075506" y="5042263"/>
            <a:ext cx="1002792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Sin embargo, si la pieza sometida a un ΔT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no puede deformarse libremente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(estructu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 estáticamente indeterminada) se producirán esfuerzos internos denominados esfuerzos térmicos.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último caso, una disminución de la temperatura, genera esfuerzos de tracción en la pieza, y por el contrario un aumento de temperatura genera esfuerzos de compresión.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rma libre 1"/>
          <p:cNvSpPr/>
          <p:nvPr/>
        </p:nvSpPr>
        <p:spPr>
          <a:xfrm>
            <a:off x="600712" y="1685109"/>
            <a:ext cx="379002" cy="1110342"/>
          </a:xfrm>
          <a:custGeom>
            <a:avLst/>
            <a:gdLst>
              <a:gd name="connsiteX0" fmla="*/ 339814 w 379002"/>
              <a:gd name="connsiteY0" fmla="*/ 0 h 1110342"/>
              <a:gd name="connsiteX1" fmla="*/ 179 w 379002"/>
              <a:gd name="connsiteY1" fmla="*/ 548640 h 1110342"/>
              <a:gd name="connsiteX2" fmla="*/ 379002 w 379002"/>
              <a:gd name="connsiteY2" fmla="*/ 1110342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002" h="1110342">
                <a:moveTo>
                  <a:pt x="339814" y="0"/>
                </a:moveTo>
                <a:cubicBezTo>
                  <a:pt x="166731" y="181791"/>
                  <a:pt x="-6352" y="363583"/>
                  <a:pt x="179" y="548640"/>
                </a:cubicBezTo>
                <a:cubicBezTo>
                  <a:pt x="6710" y="733697"/>
                  <a:pt x="192856" y="922019"/>
                  <a:pt x="379002" y="111034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7093130" y="4527337"/>
            <a:ext cx="31612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Caso del Ejercicio que se plantea </a:t>
            </a:r>
            <a:endParaRPr lang="en-US" dirty="0"/>
          </a:p>
        </p:txBody>
      </p:sp>
      <p:sp>
        <p:nvSpPr>
          <p:cNvPr id="6" name="Forma libre 5"/>
          <p:cNvSpPr/>
          <p:nvPr/>
        </p:nvSpPr>
        <p:spPr>
          <a:xfrm>
            <a:off x="6479177" y="4386577"/>
            <a:ext cx="535577" cy="655686"/>
          </a:xfrm>
          <a:custGeom>
            <a:avLst/>
            <a:gdLst>
              <a:gd name="connsiteX0" fmla="*/ 535577 w 535577"/>
              <a:gd name="connsiteY0" fmla="*/ 316052 h 655686"/>
              <a:gd name="connsiteX1" fmla="*/ 483326 w 535577"/>
              <a:gd name="connsiteY1" fmla="*/ 276863 h 655686"/>
              <a:gd name="connsiteX2" fmla="*/ 130629 w 535577"/>
              <a:gd name="connsiteY2" fmla="*/ 2543 h 655686"/>
              <a:gd name="connsiteX3" fmla="*/ 261257 w 535577"/>
              <a:gd name="connsiteY3" fmla="*/ 459743 h 655686"/>
              <a:gd name="connsiteX4" fmla="*/ 0 w 535577"/>
              <a:gd name="connsiteY4" fmla="*/ 655686 h 6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577" h="655686">
                <a:moveTo>
                  <a:pt x="535577" y="316052"/>
                </a:moveTo>
                <a:lnTo>
                  <a:pt x="483326" y="276863"/>
                </a:lnTo>
                <a:cubicBezTo>
                  <a:pt x="415835" y="224612"/>
                  <a:pt x="167640" y="-27937"/>
                  <a:pt x="130629" y="2543"/>
                </a:cubicBezTo>
                <a:cubicBezTo>
                  <a:pt x="93618" y="33023"/>
                  <a:pt x="283028" y="350886"/>
                  <a:pt x="261257" y="459743"/>
                </a:cubicBezTo>
                <a:cubicBezTo>
                  <a:pt x="239486" y="568600"/>
                  <a:pt x="119743" y="612143"/>
                  <a:pt x="0" y="655686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979714" y="542407"/>
            <a:ext cx="49646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sobre el efecto de la temperatura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41893" y="4434987"/>
            <a:ext cx="43182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no se producen esfuerzos en la estructura.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 animBg="1"/>
      <p:bldP spid="3" grpId="0" animBg="1"/>
      <p:bldP spid="6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6319" y="508189"/>
            <a:ext cx="10132423" cy="18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Planteo del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disminución de la temperatura, tiende a contraer la estructura; como esta se encuentra empotrada en ambos extremos, se generarán esfuerzos de tracción que tenderán a contrarrestar el efecto de la temperatura.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Así, la deformación sufrida por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654940" y="2614207"/>
                <a:ext cx="173258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40" y="2614207"/>
                <a:ext cx="1732589" cy="375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918754" y="3258158"/>
            <a:ext cx="947927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contrarrestada por la deformación sufrida por el esfuerzo generado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654940" y="3942625"/>
                <a:ext cx="1321707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40" y="3942625"/>
                <a:ext cx="1321707" cy="616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918754" y="4867509"/>
            <a:ext cx="17896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modo tal que: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708411" y="5604267"/>
                <a:ext cx="6096000" cy="6917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𝑏𝑖𝑒𝑛</m:t>
                      </m:r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411" y="5604267"/>
                <a:ext cx="6096000" cy="691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84068" y="590650"/>
            <a:ext cx="1023692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resolver el problema, liberaremos uno de los extremos y permitiremos que la estructura se deforme libremente, así obtendremos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latin typeface="TimesNewRomanPSMT"/>
                <a:ea typeface="Calibri" panose="020F0502020204030204" pitchFamily="34" charset="0"/>
                <a:cs typeface="TimesNewRomanPSMT"/>
              </a:rPr>
              <a:t>δ</a:t>
            </a:r>
            <a:r>
              <a:rPr lang="es-AR" baseline="30000" dirty="0" err="1">
                <a:latin typeface="TimesNewRomanPSMT"/>
                <a:ea typeface="Calibri" panose="020F0502020204030204" pitchFamily="34" charset="0"/>
                <a:cs typeface="TimesNewRomanPSMT"/>
              </a:rPr>
              <a:t>ΔT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Posteriormente, pondremos de manifiesto los esfuerzos generados por la deformación restringida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(x), y determinaremos</a:t>
            </a:r>
            <a:r>
              <a:rPr lang="es-AR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s-AR" dirty="0" err="1">
                <a:latin typeface="TimesNewRomanPSMT"/>
                <a:ea typeface="Calibri" panose="020F0502020204030204" pitchFamily="34" charset="0"/>
                <a:cs typeface="TimesNewRomanPSMT"/>
              </a:rPr>
              <a:t>δ</a:t>
            </a:r>
            <a:r>
              <a:rPr lang="es-AR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el extremo liberado, no puede tener desplazamientos (por tratarse de un empotramiento) concluimos que: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770506" y="2614207"/>
                <a:ext cx="415459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𝑑𝑒𝑓𝑜𝑟𝑚𝑎𝑐𝑖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06" y="2614207"/>
                <a:ext cx="4154599" cy="37555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984068" y="3142804"/>
            <a:ext cx="81599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a) Estado debido a</a:t>
            </a:r>
            <a:r>
              <a:rPr lang="es-AR" dirty="0" smtClean="0">
                <a:latin typeface="TimesNewRomanPSM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TimesNewRomanPSMT"/>
                <a:ea typeface="Calibri" panose="020F0502020204030204" pitchFamily="34" charset="0"/>
                <a:cs typeface="TimesNewRomanPSMT"/>
              </a:rPr>
              <a:t>Δ</a:t>
            </a:r>
            <a:r>
              <a:rPr lang="es-AR" dirty="0">
                <a:latin typeface="TimesNewRomanPSMT"/>
                <a:ea typeface="Calibri" panose="020F0502020204030204" pitchFamily="34" charset="0"/>
                <a:cs typeface="TimesNewRomanPSMT"/>
              </a:rPr>
              <a:t>T                      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Estado debido a X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16935" t="57619" r="51035" b="11916"/>
          <a:stretch/>
        </p:blipFill>
        <p:spPr bwMode="auto">
          <a:xfrm>
            <a:off x="1809296" y="3531500"/>
            <a:ext cx="5218521" cy="2921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65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170199" y="530547"/>
                <a:ext cx="7432766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.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.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99" y="530547"/>
                <a:ext cx="7432766" cy="380104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914626" y="1221833"/>
                <a:ext cx="61101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26" y="1221833"/>
                <a:ext cx="6110198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1196655" y="1936516"/>
            <a:ext cx="81144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344782" y="2307645"/>
                <a:ext cx="734132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    →     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2" y="2307645"/>
                <a:ext cx="734132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861859" y="3294148"/>
                <a:ext cx="3240374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.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.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59" y="3294148"/>
                <a:ext cx="3240374" cy="904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560968" y="4253271"/>
            <a:ext cx="23536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Reemplazando valores: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74756" y="4641967"/>
                <a:ext cx="7994033" cy="1083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−30 ℃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 100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+ 11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 150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cm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. 2,1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150 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4 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cm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. 2,5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=0,515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6" y="4641967"/>
                <a:ext cx="7994033" cy="1083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8928656" y="4998827"/>
                <a:ext cx="1514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=0,515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656" y="4998827"/>
                <a:ext cx="15149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6446682" y="5990524"/>
            <a:ext cx="5156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x: Esfuerzo generado por la variación de temperatura</a:t>
            </a:r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540166" y="535933"/>
            <a:ext cx="36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Como son dos materiales distintos: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82667" y="661270"/>
            <a:ext cx="414838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Diagrama de solicitaciones y tensiones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63846" y="1524782"/>
            <a:ext cx="7648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D.C.L.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67" y="2333314"/>
            <a:ext cx="1960979" cy="32473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8" y="2333314"/>
            <a:ext cx="1220152" cy="28998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541" y="2333314"/>
            <a:ext cx="2092662" cy="3414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300765" y="2723119"/>
                <a:ext cx="3220176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0,515 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=0,17 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65" y="2723119"/>
                <a:ext cx="3220176" cy="61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8137198" y="3731298"/>
                <a:ext cx="3703065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0,515 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=0,13 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98" y="3731298"/>
                <a:ext cx="3703065" cy="618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082667" y="5747657"/>
            <a:ext cx="448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>
                <a:solidFill>
                  <a:srgbClr val="FF0000"/>
                </a:solidFill>
              </a:rPr>
              <a:t>Nótense los esfuerzos de tracción que aparecen por efecto de la disminución de temperatura.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70751" y="468095"/>
            <a:ext cx="5167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>
                <a:solidFill>
                  <a:srgbClr val="FF0000"/>
                </a:solidFill>
              </a:rPr>
              <a:t>El esfuerzo de tracción es constante en toda la longitud de la barra. Es independiente de la variación de la sección y del tipo del material.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300765" y="4639662"/>
            <a:ext cx="3351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>
                <a:solidFill>
                  <a:srgbClr val="FF0000"/>
                </a:solidFill>
              </a:rPr>
              <a:t>Si bien el esfuerzo es constante, </a:t>
            </a:r>
            <a:r>
              <a:rPr lang="es-AR" dirty="0">
                <a:solidFill>
                  <a:srgbClr val="FF0000"/>
                </a:solidFill>
              </a:rPr>
              <a:t>l</a:t>
            </a:r>
            <a:r>
              <a:rPr lang="es-AR" dirty="0" smtClean="0">
                <a:solidFill>
                  <a:srgbClr val="FF0000"/>
                </a:solidFill>
              </a:rPr>
              <a:t>a tensión que se genera en la barra depende de la sección de los tramos (por definición de tensión); pero sigue siendo independiente del tipo de material.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06545" y="1497292"/>
            <a:ext cx="118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Esfuerzo N</a:t>
            </a:r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6466923" y="1516656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Tensiones</a:t>
            </a:r>
            <a:r>
              <a:rPr lang="es-AR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US" dirty="0">
                <a:latin typeface="TimesNewRomanPSMT"/>
                <a:ea typeface="Calibri" panose="020F0502020204030204" pitchFamily="34" charset="0"/>
                <a:cs typeface="TimesNewRomanPSMT"/>
              </a:rPr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2" grpId="0"/>
      <p:bldP spid="3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6949" y="682905"/>
            <a:ext cx="6096000" cy="948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 Energía de deformación del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Hemos visto de los ejercicios anteriores que: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096441" y="1917051"/>
                <a:ext cx="3166508" cy="646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41" y="1917051"/>
                <a:ext cx="3166508" cy="646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521027" y="2849127"/>
                <a:ext cx="4317336" cy="69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27" y="2849127"/>
                <a:ext cx="4317336" cy="693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3002423" y="3828204"/>
                <a:ext cx="5354543" cy="86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0,515 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100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2 .  2100 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3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0,515 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150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2 .  250 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4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423" y="3828204"/>
                <a:ext cx="5354543" cy="86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186174" y="4981816"/>
                <a:ext cx="3209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=0,022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=22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74" y="4981816"/>
                <a:ext cx="320908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790716" y="1133650"/>
                <a:ext cx="1253805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16" y="1133650"/>
                <a:ext cx="1253805" cy="617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7996646" y="787837"/>
            <a:ext cx="34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Teniendo en cuenta la ley de Hooke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046711" y="1321990"/>
                <a:ext cx="3335400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→    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𝛺</m:t>
                          </m:r>
                        </m:den>
                      </m:f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11" y="1321990"/>
                <a:ext cx="3335400" cy="618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7996646" y="682905"/>
            <a:ext cx="3435531" cy="136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a libre 10"/>
          <p:cNvSpPr/>
          <p:nvPr/>
        </p:nvSpPr>
        <p:spPr>
          <a:xfrm>
            <a:off x="7354389" y="2050869"/>
            <a:ext cx="2400686" cy="761789"/>
          </a:xfrm>
          <a:custGeom>
            <a:avLst/>
            <a:gdLst>
              <a:gd name="connsiteX0" fmla="*/ 2351314 w 2400686"/>
              <a:gd name="connsiteY0" fmla="*/ 0 h 761789"/>
              <a:gd name="connsiteX1" fmla="*/ 2090057 w 2400686"/>
              <a:gd name="connsiteY1" fmla="*/ 757645 h 761789"/>
              <a:gd name="connsiteX2" fmla="*/ 0 w 2400686"/>
              <a:gd name="connsiteY2" fmla="*/ 248194 h 76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686" h="761789">
                <a:moveTo>
                  <a:pt x="2351314" y="0"/>
                </a:moveTo>
                <a:cubicBezTo>
                  <a:pt x="2416628" y="358139"/>
                  <a:pt x="2481943" y="716279"/>
                  <a:pt x="2090057" y="757645"/>
                </a:cubicBezTo>
                <a:cubicBezTo>
                  <a:pt x="1698171" y="799011"/>
                  <a:pt x="849085" y="523602"/>
                  <a:pt x="0" y="24819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/>
      <p:bldP spid="3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75360" y="1162257"/>
            <a:ext cx="490292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las tensiones que se producen en las barras una vez superado el error de montaje 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aplicando el concepto de energía de deformación.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BCC8A57-C590-4E06-85C7-8E5A5035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511628"/>
            <a:ext cx="3596640" cy="650629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Ejercicio N° 2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6800" y="2143680"/>
            <a:ext cx="246452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= 2000 t/cm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 AC = Rígida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s-AR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s-AR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cm</a:t>
            </a:r>
            <a:r>
              <a:rPr lang="es-A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 Unicode MS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SymbolMT"/>
                <a:ea typeface="Calibri" panose="020F0502020204030204" pitchFamily="34" charset="0"/>
                <a:cs typeface="SymbolMT"/>
              </a:rPr>
              <a:t> 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0,8 cm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3107" t="38586" r="43027" b="29002"/>
          <a:stretch/>
        </p:blipFill>
        <p:spPr bwMode="auto">
          <a:xfrm>
            <a:off x="5969724" y="642594"/>
            <a:ext cx="5721531" cy="5304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44137" y="3809270"/>
            <a:ext cx="5525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u="sng" dirty="0" smtClean="0">
                <a:solidFill>
                  <a:srgbClr val="FF0000"/>
                </a:solidFill>
              </a:rPr>
              <a:t>Comentario</a:t>
            </a:r>
            <a:r>
              <a:rPr lang="es-AR" b="1" dirty="0" smtClean="0">
                <a:solidFill>
                  <a:srgbClr val="FF0000"/>
                </a:solidFill>
              </a:rPr>
              <a:t>: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s-AR" dirty="0" smtClean="0">
                <a:solidFill>
                  <a:srgbClr val="FF0000"/>
                </a:solidFill>
              </a:rPr>
              <a:t>En general cuando se construye alguna estructura o sistema se dan diferencias con lo proyectado, y esas diferencias se conocen como errores de montaje. Al salvar esos errores de montaje aparecen esfuerzos que son el resultado de la restitución del </a:t>
            </a:r>
            <a:r>
              <a:rPr lang="es-AR" dirty="0">
                <a:solidFill>
                  <a:srgbClr val="FF0000"/>
                </a:solidFill>
              </a:rPr>
              <a:t>sistema a lo </a:t>
            </a:r>
            <a:r>
              <a:rPr lang="es-AR" dirty="0" smtClean="0">
                <a:solidFill>
                  <a:srgbClr val="FF0000"/>
                </a:solidFill>
              </a:rPr>
              <a:t>proyectado. Al acercar dos partes, separadas por el error, se producen en ambas partes esfuerzos compatibles con las deformaciones que se deben dar para unir las partes separadas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avon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1096</Words>
  <Application>Microsoft Office PowerPoint</Application>
  <PresentationFormat>Panorámica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 Unicode MS</vt:lpstr>
      <vt:lpstr>Arial Black</vt:lpstr>
      <vt:lpstr>Bembo</vt:lpstr>
      <vt:lpstr>Calibri</vt:lpstr>
      <vt:lpstr>Cambria Math</vt:lpstr>
      <vt:lpstr>Edwardian Script ITC</vt:lpstr>
      <vt:lpstr>Garamond</vt:lpstr>
      <vt:lpstr>SymbolMT</vt:lpstr>
      <vt:lpstr>Times New Roman</vt:lpstr>
      <vt:lpstr>TimesNewRomanPSMT</vt:lpstr>
      <vt:lpstr>SavonVTI</vt:lpstr>
      <vt:lpstr>PRÁCTICO – 2da. Parte Resistencia de Materiales</vt:lpstr>
      <vt:lpstr>Ejercicio N°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 N°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</dc:creator>
  <cp:lastModifiedBy>Usuario</cp:lastModifiedBy>
  <cp:revision>80</cp:revision>
  <dcterms:created xsi:type="dcterms:W3CDTF">2020-08-04T21:26:22Z</dcterms:created>
  <dcterms:modified xsi:type="dcterms:W3CDTF">2021-09-24T20:42:41Z</dcterms:modified>
</cp:coreProperties>
</file>