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47806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5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3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6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9987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8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0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5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21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296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282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10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FLEXIÓN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Introducción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7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858983" y="1462736"/>
            <a:ext cx="28025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encontrar una relación entre tensiones normales y el Momento, analizamos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el comportamiento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una fibra genérica de la porción definida por las secciones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  1-1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y 2-2.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495" y="794749"/>
            <a:ext cx="8222926" cy="3707978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3661495" y="4632888"/>
            <a:ext cx="55002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Llamamos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l-GR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φ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giro relativo entre las secciones 1 y 2.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O: Centro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curvatura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pieza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deformada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ea typeface="Malgun Gothic Semilight" panose="020B0502040204020203" pitchFamily="34" charset="-128"/>
                <a:cs typeface="Calibri" panose="020F0502020204030204" pitchFamily="34" charset="0"/>
              </a:rPr>
              <a:t>ρ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Radio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curvatura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las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fibras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neutras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m- m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: Capa de fibras neutras</a:t>
            </a:r>
          </a:p>
          <a:p>
            <a:r>
              <a:rPr lang="es-ES" i="1" dirty="0">
                <a:latin typeface="Calibri" panose="020F0502020204030204" pitchFamily="34" charset="0"/>
                <a:cs typeface="Calibri" panose="020F0502020204030204" pitchFamily="34" charset="0"/>
              </a:rPr>
              <a:t>n-n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: Intersección de capa de fibras neutras con la sección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AB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Fibra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estudio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0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060739"/>
            <a:ext cx="3476625" cy="329565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4876800" y="106073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Trazamos por D una paralela a </a:t>
            </a:r>
            <a:r>
              <a:rPr lang="es-ES" i="1" dirty="0">
                <a:latin typeface="Calibri" panose="020F0502020204030204" pitchFamily="34" charset="0"/>
                <a:cs typeface="Calibri" panose="020F0502020204030204" pitchFamily="34" charset="0"/>
              </a:rPr>
              <a:t>OE</a:t>
            </a:r>
            <a:r>
              <a:rPr lang="es-ES" sz="1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Comparamos los triángulos OED con DBC: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373" y="1973060"/>
            <a:ext cx="1143000" cy="60007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6823257" y="2088431"/>
            <a:ext cx="708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como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0307" y="2063547"/>
            <a:ext cx="1047750" cy="4191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16580" y="2187372"/>
            <a:ext cx="238125" cy="1714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3228" y="1963535"/>
            <a:ext cx="895350" cy="60960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4876800" y="3290593"/>
            <a:ext cx="63038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Pero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alargamiento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la fibra por unidad de longitud =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1373" y="3199034"/>
            <a:ext cx="647700" cy="5524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0732" y="3881651"/>
            <a:ext cx="819150" cy="619125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371600" y="4990007"/>
            <a:ext cx="19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además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Hooke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1671" y="4869873"/>
            <a:ext cx="952500" cy="60960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46023" y="5069898"/>
            <a:ext cx="295275" cy="20955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33150" y="4831773"/>
            <a:ext cx="1000125" cy="6477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72200" y="5069898"/>
            <a:ext cx="295275" cy="20955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12254" y="4822248"/>
            <a:ext cx="2190750" cy="657225"/>
          </a:xfrm>
          <a:prstGeom prst="rect">
            <a:avLst/>
          </a:prstGeom>
        </p:spPr>
      </p:pic>
      <p:sp>
        <p:nvSpPr>
          <p:cNvPr id="21" name="Rectángulo 20"/>
          <p:cNvSpPr/>
          <p:nvPr/>
        </p:nvSpPr>
        <p:spPr>
          <a:xfrm>
            <a:off x="1371600" y="5749682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acuerdo a esta última expresión, la variación de la tensión normal será lineal y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directamente proporcional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 la distancia a las fibras neutras, determinado en la sección por el eje neutro (</a:t>
            </a:r>
            <a:r>
              <a:rPr lang="es-ES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s-ES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2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5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917092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Las deformaciones axiales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se acompañan por deformaciones transversales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debidas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al efecto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Poisson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Las deformaciones de alargamiento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por debajo del eje neutro tienen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x de acortamiento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57745" y="1680817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Por encima del eje neutro ocurre lo contrario. La deformación transversal es despreciable y no se tiene en cuenta al calcular el momento de inercia de la sección.-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357745" y="2492455"/>
            <a:ext cx="5652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Determinación de la posición y dirección del eje neutro: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71600" y="2994660"/>
            <a:ext cx="1460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condición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7970" y="2969776"/>
            <a:ext cx="1276350" cy="4191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64904"/>
            <a:ext cx="1600200" cy="6477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7970" y="3764904"/>
            <a:ext cx="1533525" cy="63817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2628" y="3764904"/>
            <a:ext cx="1447800" cy="6667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1561" y="3774429"/>
            <a:ext cx="1543050" cy="638175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7984611" y="3908850"/>
            <a:ext cx="2873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el eje neutro es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baricéntrico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371600" y="4813516"/>
            <a:ext cx="146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condición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6057" y="4735173"/>
            <a:ext cx="1400175" cy="44767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7745" y="5449338"/>
            <a:ext cx="1800225" cy="61912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21394" y="5392188"/>
            <a:ext cx="1752600" cy="67627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37418" y="5392187"/>
            <a:ext cx="1695450" cy="67627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74910" y="5414425"/>
            <a:ext cx="1552575" cy="581025"/>
          </a:xfrm>
          <a:prstGeom prst="rect">
            <a:avLst/>
          </a:prstGeom>
        </p:spPr>
      </p:pic>
      <p:sp>
        <p:nvSpPr>
          <p:cNvPr id="21" name="Rectángulo 20"/>
          <p:cNvSpPr/>
          <p:nvPr/>
        </p:nvSpPr>
        <p:spPr>
          <a:xfrm>
            <a:off x="1357744" y="6261147"/>
            <a:ext cx="9500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neutro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eje de carga son ejes conjugados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31189" y="6287579"/>
            <a:ext cx="11144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3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  <p:bldP spid="15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403339" y="1180007"/>
            <a:ext cx="146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condición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339" y="1934597"/>
            <a:ext cx="1314450" cy="6286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293" y="1925072"/>
            <a:ext cx="2486025" cy="6381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4822" y="1901259"/>
            <a:ext cx="1571625" cy="6858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951" y="1882209"/>
            <a:ext cx="1304925" cy="7239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2380" y="1848871"/>
            <a:ext cx="2019300" cy="79057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371600" y="3357573"/>
            <a:ext cx="2561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Reemplazando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tenemos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7259" y="4521231"/>
            <a:ext cx="3225388" cy="1588624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7453745" y="4992377"/>
            <a:ext cx="33805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</a:rPr>
              <a:t>ECUACION </a:t>
            </a:r>
            <a:r>
              <a:rPr lang="en-US" b="1" dirty="0" smtClean="0">
                <a:latin typeface="Times New Roman" panose="02020603050405020304" pitchFamily="18" charset="0"/>
              </a:rPr>
              <a:t>FUNDAMENTAL</a:t>
            </a:r>
            <a:endParaRPr lang="en-US" b="1" dirty="0">
              <a:latin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</a:rPr>
              <a:t>DE LA FLEXION</a:t>
            </a:r>
            <a:endParaRPr lang="en-US" b="1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1728" y="1174854"/>
            <a:ext cx="13811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5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598" y="909408"/>
            <a:ext cx="3685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el caso de la sección trapezoidal: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8" y="1316197"/>
            <a:ext cx="5370205" cy="311034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7093527" y="1464704"/>
            <a:ext cx="46551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 la zona comprimida le asignamos tensiones de signo (-); a las fibras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traccionadas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signo (+).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093528" y="2634730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599" y="2424108"/>
            <a:ext cx="2019300" cy="7905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1491" y="3671268"/>
            <a:ext cx="1219200" cy="657225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7093528" y="3815215"/>
            <a:ext cx="1312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obtenemos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9017" y="4569596"/>
            <a:ext cx="323850" cy="619125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371599" y="4668538"/>
            <a:ext cx="10377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El valor       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ser la curvatura de la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pieza sometida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 flexión.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371598" y="5967809"/>
            <a:ext cx="10377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 rigidez a la flexión mide la resistencia que opone la pieza a dejarse deformar. Para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ello impone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las propiedades mecánicas del material (E) y las propiedades geométricas de la sección (I).-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371597" y="5260039"/>
            <a:ext cx="10377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la expresión podemos apreciar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 la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curvatura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directamente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proporcional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al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agente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deformante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inversamente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proporcional al producto E.I, que recibe el nombre de </a:t>
            </a:r>
            <a:r>
              <a:rPr lang="es-ES" b="1" i="1" dirty="0">
                <a:latin typeface="Calibri" panose="020F0502020204030204" pitchFamily="34" charset="0"/>
                <a:cs typeface="Calibri" panose="020F0502020204030204" pitchFamily="34" charset="0"/>
              </a:rPr>
              <a:t>rigidez a la flexión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3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600" y="952741"/>
            <a:ext cx="408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Módulo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Resistente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Dimensionamiento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71600" y="1480066"/>
            <a:ext cx="960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la fórmula de Tensión podemos ver que todos los puntos de la sección con la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misma ordenada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“y” tendrán igual tensión, siendo esta máxima y mínima en los extremos, o sea, en las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fibras superiores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 inferiores de la sección. En general no suele hablarse de tensión máxima o mínima,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sino de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máxima tensión de tracción y máxima tensión de compresión.-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937" y="2838388"/>
            <a:ext cx="496252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2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687" y="1075891"/>
            <a:ext cx="6677025" cy="199072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371600" y="3066616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El diagrama de tensiones resulta ser un esquema espacial, pero por simplicidad y atendiendo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anterior, se lo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representa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usualmente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con un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plano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371600" y="3712947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Las tensiones extremas pueden calcularse mediante las siguientes expresiones: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641" y="4361897"/>
            <a:ext cx="1409700" cy="7334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5422" y="4359278"/>
            <a:ext cx="1562100" cy="8001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1591" y="5379822"/>
            <a:ext cx="1428750" cy="6477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5422" y="5338596"/>
            <a:ext cx="1638300" cy="8763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5680364" y="4550194"/>
            <a:ext cx="52924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 los valores W1 y W2, que resultan ser el cociente entre el momento de inercia de la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sección transversal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respecto del eje “x” y la distancia desde dicho eje a la fibra mas alejada de la sección,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los llamaremos </a:t>
            </a:r>
            <a:r>
              <a:rPr lang="es-ES" b="1" i="1" dirty="0">
                <a:latin typeface="Calibri" panose="020F0502020204030204" pitchFamily="34" charset="0"/>
                <a:cs typeface="Calibri" panose="020F0502020204030204" pitchFamily="34" charset="0"/>
              </a:rPr>
              <a:t>“módulos de los momentos resistentes”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2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000082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los problemas de dimensionamiento debemos distinguir entre los materiales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cuya resistencia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es la misma a tracción que a la compresión, y aquellos en que ambas resistencias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son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distintas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371600" y="2108258"/>
            <a:ext cx="1871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el primer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caso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311" y="1692849"/>
            <a:ext cx="4743450" cy="120015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371600" y="3290625"/>
            <a:ext cx="2024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el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segundo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caso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0311" y="3010527"/>
            <a:ext cx="4391025" cy="14097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371600" y="4551070"/>
            <a:ext cx="960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el primer caso conviene que la sección sea simétrica, de manera tal que W1 = W2, con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lo que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puede llegarse prácticamente a valores iguales a la tensión admisible tanto en las fibras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superiores como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las inferiores. Si la pieza no es simétrica respecto del eje neutro,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las dos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fibras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extremas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aprovechada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íntegramente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371600" y="5797656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el segundo caso vale todo lo opuesto a lo anterior. En general sería recomendable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una sección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no simétrica, de manera de aprovechar las tensiones máximas, tanto en las fibras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superiores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las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inferiores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391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999897"/>
            <a:ext cx="4729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Módulo resistente de algunas secciones usuales: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71600" y="1574377"/>
            <a:ext cx="1537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Rectángulo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380" y="2046576"/>
            <a:ext cx="2013716" cy="195738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5581" y="2408526"/>
            <a:ext cx="1371600" cy="9048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3087" y="2224518"/>
            <a:ext cx="1038225" cy="11620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3905" y="2372155"/>
            <a:ext cx="1952625" cy="86677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60379" y="4271528"/>
            <a:ext cx="2533431" cy="140883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62633" y="4537795"/>
            <a:ext cx="1438275" cy="8763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24974" y="4350044"/>
            <a:ext cx="1038225" cy="12001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58521" y="4634342"/>
            <a:ext cx="1924050" cy="600075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1371599" y="5867339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Podemos apreciar que el módulo resistente depende del cuadrado de la altura,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siendo conveniente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que el mayor lado del rectángulo sea ubicado en forma perpendicular al eje “x”.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4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041461"/>
            <a:ext cx="1139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Círculo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412" y="1657505"/>
            <a:ext cx="1803559" cy="125859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793" y="1829604"/>
            <a:ext cx="1571625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2035628"/>
            <a:ext cx="2009775" cy="695325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371600" y="3146283"/>
            <a:ext cx="1384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Triángulo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6412" y="3736388"/>
            <a:ext cx="2792150" cy="177796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8393" y="4020530"/>
            <a:ext cx="2686050" cy="12096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4274" y="4000842"/>
            <a:ext cx="2714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3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/>
          <a:lstStyle/>
          <a:p>
            <a:r>
              <a:rPr lang="es-ES" b="1" dirty="0"/>
              <a:t>FLEXION EN VIGA DE EJE RECTO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371599" y="1085532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Supongamos una viga de eje recto, de sección constante, con determinadas condiciones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vínculo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sometida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un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cargas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genérico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1889140"/>
            <a:ext cx="7461043" cy="286780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6087" y="4129953"/>
            <a:ext cx="4076700" cy="250507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371599" y="4957320"/>
            <a:ext cx="6317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Consideramos una sección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m -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 definida por la traza del plano </a:t>
            </a:r>
            <a:r>
              <a:rPr lang="el-GR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π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y aislamos la porción de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la izquierda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Para restablecer el equilibrio, trasladamos al baricentro de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m -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 el efecto de las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acciones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actuantes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la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derecha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8468" y="2848721"/>
            <a:ext cx="2149881" cy="64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0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1371600" y="946535"/>
            <a:ext cx="2645596" cy="594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Calibri" panose="020F0502020204030204" pitchFamily="34" charset="0"/>
              </a:rPr>
              <a:t>Brazo de palanca </a:t>
            </a:r>
            <a:r>
              <a:rPr lang="es-AR" b="1" dirty="0" smtClean="0">
                <a:latin typeface="Calibri" panose="020F0502020204030204" pitchFamily="34" charset="0"/>
              </a:rPr>
              <a:t>elástico</a:t>
            </a:r>
            <a:endParaRPr lang="es-AR" dirty="0">
              <a:latin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71600" y="1369968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Definiremos como brazo de palanca elástico a la distancia que existe entre la resultante </a:t>
            </a:r>
            <a:r>
              <a:rPr lang="es-AR" dirty="0" smtClean="0">
                <a:latin typeface="Calibri" panose="020F0502020204030204" pitchFamily="34" charset="0"/>
              </a:rPr>
              <a:t>de compresión </a:t>
            </a:r>
            <a:r>
              <a:rPr lang="es-AR" dirty="0">
                <a:latin typeface="Calibri" panose="020F0502020204030204" pitchFamily="34" charset="0"/>
              </a:rPr>
              <a:t>y la resultante de tracción del diagrama de tensiones.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8110" y="2016299"/>
            <a:ext cx="8232003" cy="27515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254" y="5570393"/>
            <a:ext cx="1552575" cy="7048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9367" y="5004605"/>
            <a:ext cx="4295775" cy="8191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9367" y="5922818"/>
            <a:ext cx="43719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69720"/>
            <a:ext cx="885825" cy="4572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765" y="1036123"/>
            <a:ext cx="3009900" cy="9144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71600" y="2191897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Numéricamente, el brazo de palanca elástico se calcula como el cociente entre el momento </a:t>
            </a:r>
            <a:r>
              <a:rPr lang="es-AR" dirty="0" smtClean="0">
                <a:latin typeface="Calibri" panose="020F0502020204030204" pitchFamily="34" charset="0"/>
              </a:rPr>
              <a:t>de inercia </a:t>
            </a:r>
            <a:r>
              <a:rPr lang="es-AR" dirty="0">
                <a:latin typeface="Calibri" panose="020F0502020204030204" pitchFamily="34" charset="0"/>
              </a:rPr>
              <a:t>con respecto al eje “x”, y el momento estático de media sección con respecto al mismo eje.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476991" y="3300121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latin typeface="Calibri" panose="020F0502020204030204" pitchFamily="34" charset="0"/>
              </a:rPr>
              <a:t>Rectángulo: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2516" y="2937099"/>
            <a:ext cx="2543175" cy="109537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476991" y="4545852"/>
            <a:ext cx="894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latin typeface="Calibri" panose="020F0502020204030204" pitchFamily="34" charset="0"/>
              </a:rPr>
              <a:t>Círculo: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2516" y="4173305"/>
            <a:ext cx="3524250" cy="111442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476991" y="5791583"/>
            <a:ext cx="1151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latin typeface="Calibri" panose="020F0502020204030204" pitchFamily="34" charset="0"/>
              </a:rPr>
              <a:t>Triángulo: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52516" y="5419036"/>
            <a:ext cx="261937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3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FLEXIÓN </a:t>
            </a:r>
            <a:r>
              <a:rPr lang="es-AR" b="1" dirty="0" smtClean="0"/>
              <a:t>PURA OBLICUA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1371600" y="1071149"/>
            <a:ext cx="2653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Calibri" panose="020F0502020204030204" pitchFamily="34" charset="0"/>
              </a:rPr>
              <a:t>Fórmula de dos términos</a:t>
            </a:r>
            <a:endParaRPr lang="es-AR" dirty="0"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371600" y="1440481"/>
            <a:ext cx="9601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Como ya hemos dicho, este caso se presenta cuando la línea de fuerzas no coincide con uno </a:t>
            </a:r>
            <a:r>
              <a:rPr lang="es-AR" dirty="0" smtClean="0">
                <a:latin typeface="Calibri" panose="020F0502020204030204" pitchFamily="34" charset="0"/>
              </a:rPr>
              <a:t>de los </a:t>
            </a:r>
            <a:r>
              <a:rPr lang="es-AR" dirty="0">
                <a:latin typeface="Calibri" panose="020F0502020204030204" pitchFamily="34" charset="0"/>
              </a:rPr>
              <a:t>ejes principales de inercia. Dado que los ejes principales de inercia son perpendiculares, y el </a:t>
            </a:r>
            <a:r>
              <a:rPr lang="es-AR" dirty="0" smtClean="0">
                <a:latin typeface="Calibri" panose="020F0502020204030204" pitchFamily="34" charset="0"/>
              </a:rPr>
              <a:t>vector representativo </a:t>
            </a:r>
            <a:r>
              <a:rPr lang="es-AR" dirty="0">
                <a:latin typeface="Calibri" panose="020F0502020204030204" pitchFamily="34" charset="0"/>
              </a:rPr>
              <a:t>del momento es perpendicular al eje de fuerzas, también podemos decir que la </a:t>
            </a:r>
            <a:r>
              <a:rPr lang="es-AR" dirty="0" smtClean="0">
                <a:latin typeface="Calibri" panose="020F0502020204030204" pitchFamily="34" charset="0"/>
              </a:rPr>
              <a:t>flexión oblicua </a:t>
            </a:r>
            <a:r>
              <a:rPr lang="es-AR" dirty="0">
                <a:latin typeface="Calibri" panose="020F0502020204030204" pitchFamily="34" charset="0"/>
              </a:rPr>
              <a:t>surge cuando el vector momento no coincide con alguno de los ejes principales de inercia.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923" y="2844131"/>
            <a:ext cx="5298474" cy="377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6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71600" y="1023649"/>
            <a:ext cx="5735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latin typeface="Calibri" panose="020F0502020204030204" pitchFamily="34" charset="0"/>
              </a:rPr>
              <a:t>Si analizamos este problema de flexión debemos decir que: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FLEXIÓN </a:t>
            </a:r>
            <a:r>
              <a:rPr lang="es-AR" b="1" dirty="0" smtClean="0"/>
              <a:t>PURA OBLICUA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5803" y="1392981"/>
            <a:ext cx="5164548" cy="368433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21881"/>
            <a:ext cx="1047750" cy="4667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8326" y="1607593"/>
            <a:ext cx="1095375" cy="4953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8452" y="1621880"/>
            <a:ext cx="876300" cy="46672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600" y="2506484"/>
            <a:ext cx="1809750" cy="4857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71600" y="3329657"/>
            <a:ext cx="1666875" cy="466725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290452" y="4045683"/>
            <a:ext cx="5098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Como podemos aplicar el principio de superposición de efectos, siendo cada uno de los </a:t>
            </a:r>
            <a:r>
              <a:rPr lang="es-AR" dirty="0" smtClean="0">
                <a:latin typeface="Calibri" panose="020F0502020204030204" pitchFamily="34" charset="0"/>
              </a:rPr>
              <a:t>valores de </a:t>
            </a:r>
            <a:r>
              <a:rPr lang="es-AR" dirty="0">
                <a:latin typeface="Calibri" panose="020F0502020204030204" pitchFamily="34" charset="0"/>
              </a:rPr>
              <a:t>componentes de momento casos de flexión recta, la tensión normal se obtiene a través de :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39688" y="5605795"/>
            <a:ext cx="40767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47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FLEXIÓN </a:t>
            </a:r>
            <a:r>
              <a:rPr lang="es-AR" b="1" dirty="0" smtClean="0"/>
              <a:t>PURA OBLICUA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599" y="1775890"/>
            <a:ext cx="9329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Esta expresión recibe el nombre de </a:t>
            </a:r>
            <a:r>
              <a:rPr lang="es-ES" b="1" i="1" dirty="0">
                <a:latin typeface="Calibri" panose="020F0502020204030204" pitchFamily="34" charset="0"/>
                <a:cs typeface="Calibri" panose="020F0502020204030204" pitchFamily="34" charset="0"/>
              </a:rPr>
              <a:t>fórmula de los dos términos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la flexión oblicua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simple. Si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queremos encontrar la ecuación del eje neutro, planteamos la condición de tensión normal nula.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4451" y="562741"/>
            <a:ext cx="4076700" cy="8858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6857" y="2749545"/>
            <a:ext cx="781050" cy="4857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486" y="2516182"/>
            <a:ext cx="3162300" cy="9525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3456" y="2544757"/>
            <a:ext cx="2962275" cy="89535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371598" y="3562643"/>
            <a:ext cx="9329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 ecuación del eje neutro indica que este resulta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baricéntrico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pero no coincidente con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algunos de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los ejes principales de inercia.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71598" y="4331510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Para: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2969" y="4984039"/>
            <a:ext cx="2028825" cy="10191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5698" y="5017376"/>
            <a:ext cx="2047875" cy="9525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7477" y="5017376"/>
            <a:ext cx="32956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92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34909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FLEXIÓN </a:t>
            </a:r>
            <a:r>
              <a:rPr lang="es-AR" b="1" dirty="0" smtClean="0"/>
              <a:t>PURA OBLICUA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104" y="115603"/>
            <a:ext cx="6161512" cy="520281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331769" y="1281112"/>
            <a:ext cx="41529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figura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podemos ver como el diagrama de tensiones puede obtenerse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por superposición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efectos. Algo importante a tener en cuenta es que las tensiones </a:t>
            </a:r>
            <a:r>
              <a:rPr lang="es-ES" dirty="0" smtClean="0">
                <a:latin typeface="GreekC" panose="00000400000000000000" pitchFamily="2" charset="0"/>
                <a:cs typeface="GreekC" panose="00000400000000000000" pitchFamily="2" charset="0"/>
              </a:rPr>
              <a:t>s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son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perpendiculares 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 sección, es decir son tensiones </a:t>
            </a:r>
            <a:r>
              <a:rPr lang="es-ES" dirty="0" err="1" smtClean="0">
                <a:latin typeface="GreekC" panose="00000400000000000000" pitchFamily="2" charset="0"/>
                <a:cs typeface="GreekC" panose="00000400000000000000" pitchFamily="2" charset="0"/>
              </a:rPr>
              <a:t>s</a:t>
            </a:r>
            <a:r>
              <a:rPr lang="es-ES" sz="105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El diagrama se dibuja abatido para poder representarlo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mayor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comodidad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919" y="4075022"/>
            <a:ext cx="3305175" cy="952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1919" y="5513108"/>
            <a:ext cx="3429000" cy="122872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8430" y="5670270"/>
            <a:ext cx="3028950" cy="91440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58552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71600" y="1000128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Esta fórmula de dimensionamiento no es directa como la de flexión recta, ya que la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misma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depende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 dos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parámetros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geométricos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El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proceso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dimensionamiento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resulta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entonces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iterativo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debiendo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proponerse una sección y verificar la ecuación anterior.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FLEXIÓN </a:t>
            </a:r>
            <a:r>
              <a:rPr lang="es-AR" b="1" dirty="0" smtClean="0"/>
              <a:t>PURA OBLICUA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1371600" y="2128837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realizar un procedimiento lo mas acertado posible puede tenerse presente lo siguiente: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823364"/>
            <a:ext cx="2790825" cy="9429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087" y="2566188"/>
            <a:ext cx="2705100" cy="14573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6849" y="2894800"/>
            <a:ext cx="2352675" cy="8001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0245" y="4263346"/>
            <a:ext cx="2143125" cy="8286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087" y="4263346"/>
            <a:ext cx="1162050" cy="88582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5896" y="4230008"/>
            <a:ext cx="1933575" cy="9525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05245" y="4196670"/>
            <a:ext cx="1952625" cy="96202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371600" y="5331854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Proponiendo un valor de “r” puede obtenerse un valor de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Wx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necesario, y con éste se elige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sección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371600" y="6155716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Como el valor de “r” no resulta en general tal como se lo supone, debe siempre verificarse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la ecuación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Si esta ecuación no se cumple, entonces deberá adoptarse otra sección.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7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FLEXIÓN </a:t>
            </a:r>
            <a:r>
              <a:rPr lang="es-AR" b="1" dirty="0" smtClean="0"/>
              <a:t>PURA OBLICUA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972280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Proponiendo un valor de “r” puede obtenerse un valor de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Wx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necesario, y con éste se elige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sección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371600" y="1796142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Como el valor de “r” no resulta en general tal como se lo supone, debe siempre verificarse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la ecuación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Si esta ecuación no se cumple, entonces deberá adoptarse otra sección.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8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/>
          <a:lstStyle/>
          <a:p>
            <a:r>
              <a:rPr lang="es-ES" b="1" dirty="0"/>
              <a:t>FLEXION EN VIGA DE EJE RECTO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138535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 fuerza y el momento resultante admiten componentes según la dirección del eje de la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pieza, y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componentes en el plano de la sección.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84866"/>
            <a:ext cx="4752109" cy="2959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617" y="1784866"/>
            <a:ext cx="4944389" cy="29597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6000" contras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466" y="5008648"/>
            <a:ext cx="2791486" cy="146142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4298" y="5008648"/>
            <a:ext cx="28670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3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/>
          <a:lstStyle/>
          <a:p>
            <a:r>
              <a:rPr lang="es-ES" b="1" dirty="0"/>
              <a:t>FLEXION EN VIGA DE EJE RECTO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152603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Consideramos ahora una viga de eje recto, de sección constante, sometida a un estado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cargas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 no produce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momento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torsor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111" y="1798934"/>
            <a:ext cx="7244136" cy="448932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6413" y="1798934"/>
            <a:ext cx="2800350" cy="3171825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8403102" y="5379773"/>
            <a:ext cx="3788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libri" panose="020F0502020204030204" pitchFamily="34" charset="0"/>
                <a:ea typeface="Malgun Gothic Semilight" panose="020B0502040204020203" pitchFamily="34" charset="-128"/>
                <a:cs typeface="Calibri" panose="020F0502020204030204" pitchFamily="34" charset="0"/>
              </a:rPr>
              <a:t>η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,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ξ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ejes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principales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inercia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f : eje de carga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≡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traza del plano de</a:t>
            </a:r>
          </a:p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momento en el plano de la sección.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71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/>
          <a:lstStyle/>
          <a:p>
            <a:r>
              <a:rPr lang="es-ES" b="1" dirty="0"/>
              <a:t>FLEXION EN VIGA DE EJE RECTO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072551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Veamos los diferentes casos de efectos de flexión que se pueden presentar, según los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esfuerzos existentes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la sección genérica y la ubicación del plano de cargas respecto de los ejes principales de</a:t>
            </a:r>
          </a:p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inercia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371600" y="2654944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Sección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677360" y="2654944"/>
            <a:ext cx="198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Flexión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Compuesta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801" y="2581982"/>
            <a:ext cx="5105400" cy="6858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1807" y="2581982"/>
            <a:ext cx="1038225" cy="59055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371600" y="386424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Sección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677360" y="3864248"/>
            <a:ext cx="1537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Flexión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Simple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3231" y="3708239"/>
            <a:ext cx="1095375" cy="8001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704" y="3813014"/>
            <a:ext cx="4829175" cy="695325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1371600" y="5073552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Sección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3677360" y="5073552"/>
            <a:ext cx="1330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Flexión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Pura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4480" y="4953023"/>
            <a:ext cx="1057275" cy="79057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0914" y="5019697"/>
            <a:ext cx="466725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70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7665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371600" y="1344282"/>
            <a:ext cx="4653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Calibri" panose="020F0502020204030204" pitchFamily="34" charset="0"/>
              </a:rPr>
              <a:t>Conceptos generales – Diagrama de tensiones</a:t>
            </a:r>
            <a:endParaRPr lang="es-AR" dirty="0">
              <a:latin typeface="Calibri" panose="020F05020202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371600" y="1882952"/>
            <a:ext cx="51494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Tomemos el siguiente caso y analicemos el comportamiento de una porción de viga aledaña a </a:t>
            </a:r>
            <a:r>
              <a:rPr lang="es-AR" dirty="0" smtClean="0">
                <a:latin typeface="Calibri" panose="020F0502020204030204" pitchFamily="34" charset="0"/>
              </a:rPr>
              <a:t>la sección </a:t>
            </a:r>
            <a:r>
              <a:rPr lang="es-AR" i="1" dirty="0">
                <a:latin typeface="Calibri" panose="020F0502020204030204" pitchFamily="34" charset="0"/>
              </a:rPr>
              <a:t>m - m </a:t>
            </a:r>
            <a:r>
              <a:rPr lang="es-AR" dirty="0" smtClean="0">
                <a:latin typeface="Calibri" panose="020F0502020204030204" pitchFamily="34" charset="0"/>
              </a:rPr>
              <a:t>.</a:t>
            </a:r>
            <a:endParaRPr lang="es-AR" dirty="0">
              <a:latin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71600" y="2806282"/>
            <a:ext cx="51494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El estado de cargas es simétrico y produce los diagramas de esfuerzos que se indican</a:t>
            </a:r>
            <a:r>
              <a:rPr lang="es-AR" dirty="0" smtClean="0">
                <a:latin typeface="Calibri" panose="020F0502020204030204" pitchFamily="34" charset="0"/>
              </a:rPr>
              <a:t>.</a:t>
            </a:r>
            <a:endParaRPr lang="es-AR" dirty="0"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371600" y="3534244"/>
            <a:ext cx="51494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La traza del plano de Momento sobre la secciones de la viga, es coincidente con uno de los ejes principales de inercia.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037" y="1713614"/>
            <a:ext cx="5562600" cy="50006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4451" y="4234315"/>
            <a:ext cx="2418290" cy="257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8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317665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599" y="1292914"/>
            <a:ext cx="65345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Las cargas exteriores generan un estado tensional interior. Sea un elemento genérico </a:t>
            </a:r>
            <a:r>
              <a:rPr lang="es-AR" dirty="0" smtClean="0">
                <a:latin typeface="Calibri" panose="020F0502020204030204" pitchFamily="34" charset="0"/>
              </a:rPr>
              <a:t>d</a:t>
            </a:r>
            <a:r>
              <a:rPr lang="el-GR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Ω</a:t>
            </a:r>
            <a:r>
              <a:rPr lang="es-AR" dirty="0" smtClean="0">
                <a:latin typeface="Calibri" panose="020F0502020204030204" pitchFamily="34" charset="0"/>
              </a:rPr>
              <a:t> </a:t>
            </a:r>
            <a:r>
              <a:rPr lang="es-AR" dirty="0">
                <a:latin typeface="Calibri" panose="020F0502020204030204" pitchFamily="34" charset="0"/>
              </a:rPr>
              <a:t>en </a:t>
            </a:r>
            <a:r>
              <a:rPr lang="es-AR" dirty="0" smtClean="0">
                <a:latin typeface="Calibri" panose="020F0502020204030204" pitchFamily="34" charset="0"/>
              </a:rPr>
              <a:t>la sección </a:t>
            </a:r>
            <a:r>
              <a:rPr lang="es-AR" i="1" dirty="0">
                <a:latin typeface="Calibri" panose="020F0502020204030204" pitchFamily="34" charset="0"/>
              </a:rPr>
              <a:t>m –</a:t>
            </a:r>
            <a:r>
              <a:rPr lang="es-AR" i="1" dirty="0" smtClean="0">
                <a:latin typeface="Calibri" panose="020F0502020204030204" pitchFamily="34" charset="0"/>
              </a:rPr>
              <a:t>m</a:t>
            </a:r>
            <a:r>
              <a:rPr lang="es-AR" dirty="0" smtClean="0">
                <a:latin typeface="Calibri" panose="020F0502020204030204" pitchFamily="34" charset="0"/>
              </a:rPr>
              <a:t>.</a:t>
            </a:r>
            <a:endParaRPr lang="es-AR" dirty="0"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371600" y="2261851"/>
            <a:ext cx="65345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Por condición de equilibrio y de acuerdo a las solicitaciones exteriores actuantes en la sección </a:t>
            </a:r>
            <a:r>
              <a:rPr lang="es-AR" i="1" dirty="0" smtClean="0">
                <a:latin typeface="Calibri" panose="020F0502020204030204" pitchFamily="34" charset="0"/>
              </a:rPr>
              <a:t>m-m</a:t>
            </a:r>
            <a:r>
              <a:rPr lang="es-AR" dirty="0">
                <a:latin typeface="Calibri" panose="020F0502020204030204" pitchFamily="34" charset="0"/>
              </a:rPr>
              <a:t>, se debe cumplir: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371599" y="5634821"/>
            <a:ext cx="99752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Para establecer una relación entre las tensiones y las solicitaciones exteriores, deben </a:t>
            </a:r>
            <a:r>
              <a:rPr lang="es-AR" dirty="0" smtClean="0">
                <a:latin typeface="Calibri" panose="020F0502020204030204" pitchFamily="34" charset="0"/>
              </a:rPr>
              <a:t>plantearse condiciones </a:t>
            </a:r>
            <a:r>
              <a:rPr lang="es-AR" dirty="0">
                <a:latin typeface="Calibri" panose="020F0502020204030204" pitchFamily="34" charset="0"/>
              </a:rPr>
              <a:t>de deformación. Al cargar la viga esta se deforma; el eje z, originalmente </a:t>
            </a:r>
            <a:r>
              <a:rPr lang="es-AR" dirty="0" smtClean="0">
                <a:latin typeface="Calibri" panose="020F0502020204030204" pitchFamily="34" charset="0"/>
              </a:rPr>
              <a:t>recto, experimenta </a:t>
            </a:r>
            <a:r>
              <a:rPr lang="es-AR" dirty="0">
                <a:latin typeface="Calibri" panose="020F0502020204030204" pitchFamily="34" charset="0"/>
              </a:rPr>
              <a:t>una ligera curvatura, conociéndose a esta última con el nombre de </a:t>
            </a:r>
            <a:r>
              <a:rPr lang="es-AR" b="1" i="1" dirty="0">
                <a:latin typeface="Calibri" panose="020F0502020204030204" pitchFamily="34" charset="0"/>
              </a:rPr>
              <a:t>elástica</a:t>
            </a:r>
            <a:r>
              <a:rPr lang="es-AR" dirty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441" y="1116555"/>
            <a:ext cx="3857625" cy="32385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599" y="3262315"/>
            <a:ext cx="6524625" cy="7143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99" y="4646129"/>
            <a:ext cx="694372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1371600" y="4282839"/>
            <a:ext cx="10604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>
                <a:latin typeface="Calibri" panose="020F0502020204030204" pitchFamily="34" charset="0"/>
              </a:rPr>
              <a:t>Tomamos </a:t>
            </a:r>
            <a:r>
              <a:rPr lang="es-AR" dirty="0">
                <a:latin typeface="Calibri" panose="020F0502020204030204" pitchFamily="34" charset="0"/>
              </a:rPr>
              <a:t>en el tramo central dos secciones próximas entre si, alejadas de los puntos </a:t>
            </a:r>
            <a:r>
              <a:rPr lang="es-AR" dirty="0" smtClean="0">
                <a:latin typeface="Calibri" panose="020F0502020204030204" pitchFamily="34" charset="0"/>
              </a:rPr>
              <a:t>de aplicación </a:t>
            </a:r>
            <a:r>
              <a:rPr lang="es-AR" dirty="0">
                <a:latin typeface="Calibri" panose="020F0502020204030204" pitchFamily="34" charset="0"/>
              </a:rPr>
              <a:t>de las cargas. En correspondencia con las secciones adoptadas, dibujamos en los </a:t>
            </a:r>
            <a:r>
              <a:rPr lang="es-AR" dirty="0" smtClean="0">
                <a:latin typeface="Calibri" panose="020F0502020204030204" pitchFamily="34" charset="0"/>
              </a:rPr>
              <a:t>costados dos </a:t>
            </a:r>
            <a:r>
              <a:rPr lang="es-AR" dirty="0">
                <a:latin typeface="Calibri" panose="020F0502020204030204" pitchFamily="34" charset="0"/>
              </a:rPr>
              <a:t>líneas rectas individualizadoras de las secciones, antes de aplicar las cargas.-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371600" y="5507073"/>
            <a:ext cx="106734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libri" panose="020F0502020204030204" pitchFamily="34" charset="0"/>
              </a:rPr>
              <a:t>A medida que se carga la viga, las líneas </a:t>
            </a:r>
            <a:r>
              <a:rPr lang="es-AR" dirty="0" smtClean="0">
                <a:latin typeface="Calibri" panose="020F0502020204030204" pitchFamily="34" charset="0"/>
              </a:rPr>
              <a:t>punteadas </a:t>
            </a:r>
            <a:r>
              <a:rPr lang="es-AR" dirty="0">
                <a:latin typeface="Calibri" panose="020F0502020204030204" pitchFamily="34" charset="0"/>
              </a:rPr>
              <a:t>continúan siendo rectas, pero ya no </a:t>
            </a:r>
            <a:r>
              <a:rPr lang="es-AR" dirty="0" smtClean="0">
                <a:latin typeface="Calibri" panose="020F0502020204030204" pitchFamily="34" charset="0"/>
              </a:rPr>
              <a:t>paralelas entre </a:t>
            </a:r>
            <a:r>
              <a:rPr lang="es-AR" dirty="0">
                <a:latin typeface="Calibri" panose="020F0502020204030204" pitchFamily="34" charset="0"/>
              </a:rPr>
              <a:t>sí; tendrán un giro relativo. Que significa ello: que las secciones originalmente planas y </a:t>
            </a:r>
            <a:r>
              <a:rPr lang="es-AR" dirty="0" smtClean="0">
                <a:latin typeface="Calibri" panose="020F0502020204030204" pitchFamily="34" charset="0"/>
              </a:rPr>
              <a:t>normales al </a:t>
            </a:r>
            <a:r>
              <a:rPr lang="es-AR" dirty="0">
                <a:latin typeface="Calibri" panose="020F0502020204030204" pitchFamily="34" charset="0"/>
              </a:rPr>
              <a:t>eje de la pieza, se mantienen planas y normales a dicho eje que pasó de su posición </a:t>
            </a:r>
            <a:r>
              <a:rPr lang="es-AR" dirty="0" smtClean="0">
                <a:latin typeface="Calibri" panose="020F0502020204030204" pitchFamily="34" charset="0"/>
              </a:rPr>
              <a:t>recta original </a:t>
            </a:r>
            <a:r>
              <a:rPr lang="es-AR" dirty="0">
                <a:latin typeface="Calibri" panose="020F0502020204030204" pitchFamily="34" charset="0"/>
              </a:rPr>
              <a:t>a la forma curva de la elástica.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785" y="794749"/>
            <a:ext cx="4772025" cy="30003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1425" y="794749"/>
            <a:ext cx="327660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1600" y="126762"/>
            <a:ext cx="9601200" cy="66798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FLEXION PURA RECTA O NORMAL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71600" y="1027607"/>
            <a:ext cx="4832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base a lo expuesto se admiten como hipótesis: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71600" y="1629797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Después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la deformación, cada sección transversal se conserva plana y normal al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eje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deformado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 (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Hipótesis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 Bernoulli-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Navier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371600" y="2692683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LcParenR" startAt="2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la deformación, unas fibras del sólido se acortan y otras se alargan, existiendo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entre ambas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una capa de fibras que no sufren variación. Dicha capa se conoce como </a:t>
            </a:r>
            <a:r>
              <a:rPr lang="es-ES" i="1" dirty="0">
                <a:latin typeface="Calibri" panose="020F0502020204030204" pitchFamily="34" charset="0"/>
                <a:cs typeface="Calibri" panose="020F0502020204030204" pitchFamily="34" charset="0"/>
              </a:rPr>
              <a:t>zona o </a:t>
            </a:r>
            <a:r>
              <a:rPr lang="es-E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capa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fibras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neutras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71600" y="4033537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LcParenR" startAt="3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Las deformaciones que se producen en las fibras están comprendidas dentro del campo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de validez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la Ley de Hooke.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71600" y="5281090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Al mantenerse planas las secciones, no pueden originarse distorsiones en los elementos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misma, y en consecuencia, por ser </a:t>
            </a:r>
            <a:r>
              <a:rPr lang="es-E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 = G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γ</a:t>
            </a:r>
            <a:r>
              <a:rPr lang="es-E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no existen tensiones tangenciales.-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5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653</TotalTime>
  <Words>1913</Words>
  <Application>Microsoft Office PowerPoint</Application>
  <PresentationFormat>Panorámica</PresentationFormat>
  <Paragraphs>123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Arial Unicode MS</vt:lpstr>
      <vt:lpstr>Malgun Gothic Semilight</vt:lpstr>
      <vt:lpstr>Calibri</vt:lpstr>
      <vt:lpstr>Franklin Gothic Book</vt:lpstr>
      <vt:lpstr>GreekC</vt:lpstr>
      <vt:lpstr>Times New Roman</vt:lpstr>
      <vt:lpstr>Crop</vt:lpstr>
      <vt:lpstr>FLEXIÓN</vt:lpstr>
      <vt:lpstr>FLEXION EN VIGA DE EJE RECTO</vt:lpstr>
      <vt:lpstr>FLEXION EN VIGA DE EJE RECTO</vt:lpstr>
      <vt:lpstr>FLEXION EN VIGA DE EJE RECTO</vt:lpstr>
      <vt:lpstr>FLEXION EN VIGA DE EJE RECTO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FLEXION PURA RECTA O NORMAL</vt:lpstr>
      <vt:lpstr>FLEXIÓN PURA OBLICUA</vt:lpstr>
      <vt:lpstr>FLEXIÓN PURA OBLICUA</vt:lpstr>
      <vt:lpstr>FLEXIÓN PURA OBLICUA</vt:lpstr>
      <vt:lpstr>FLEXIÓN PURA OBLICUA</vt:lpstr>
      <vt:lpstr>FLEXIÓN PURA OBLICUA</vt:lpstr>
      <vt:lpstr>FLEXIÓN PURA OBLICUA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FLEXIÓN</dc:title>
  <dc:creator>Usuario de Windows</dc:creator>
  <cp:lastModifiedBy>Walter Adrian Longhi (prof.)</cp:lastModifiedBy>
  <cp:revision>56</cp:revision>
  <dcterms:created xsi:type="dcterms:W3CDTF">2020-11-08T11:37:24Z</dcterms:created>
  <dcterms:modified xsi:type="dcterms:W3CDTF">2024-11-01T20:43:59Z</dcterms:modified>
</cp:coreProperties>
</file>