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7" r:id="rId5"/>
    <p:sldId id="288" r:id="rId6"/>
    <p:sldId id="289" r:id="rId7"/>
    <p:sldId id="290" r:id="rId8"/>
    <p:sldId id="291" r:id="rId9"/>
    <p:sldId id="297"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73" d="100"/>
          <a:sy n="73" d="100"/>
        </p:scale>
        <p:origin x="5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15634864-D1C8-4EDE-970D-EA31A954DDBB}" type="datetimeFigureOut">
              <a:rPr lang="en-US" smtClean="0"/>
              <a:t>11/22/2022</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4374460-A958-4AD4-9809-749C30099C77}" type="slidenum">
              <a:rPr lang="en-US" smtClean="0"/>
              <a:t>‹Nº›</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5478061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5634864-D1C8-4EDE-970D-EA31A954DDBB}"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74460-A958-4AD4-9809-749C30099C77}" type="slidenum">
              <a:rPr lang="en-US" smtClean="0"/>
              <a:t>‹Nº›</a:t>
            </a:fld>
            <a:endParaRPr lang="en-US"/>
          </a:p>
        </p:txBody>
      </p:sp>
    </p:spTree>
    <p:extLst>
      <p:ext uri="{BB962C8B-B14F-4D97-AF65-F5344CB8AC3E}">
        <p14:creationId xmlns:p14="http://schemas.microsoft.com/office/powerpoint/2010/main" val="3567751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5634864-D1C8-4EDE-970D-EA31A954DDBB}"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74460-A958-4AD4-9809-749C30099C77}" type="slidenum">
              <a:rPr lang="en-US" smtClean="0"/>
              <a:t>‹Nº›</a:t>
            </a:fld>
            <a:endParaRPr lang="en-US"/>
          </a:p>
        </p:txBody>
      </p:sp>
    </p:spTree>
    <p:extLst>
      <p:ext uri="{BB962C8B-B14F-4D97-AF65-F5344CB8AC3E}">
        <p14:creationId xmlns:p14="http://schemas.microsoft.com/office/powerpoint/2010/main" val="20213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5634864-D1C8-4EDE-970D-EA31A954DDBB}"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74460-A958-4AD4-9809-749C30099C77}" type="slidenum">
              <a:rPr lang="en-US" smtClean="0"/>
              <a:t>‹Nº›</a:t>
            </a:fld>
            <a:endParaRPr lang="en-US"/>
          </a:p>
        </p:txBody>
      </p:sp>
    </p:spTree>
    <p:extLst>
      <p:ext uri="{BB962C8B-B14F-4D97-AF65-F5344CB8AC3E}">
        <p14:creationId xmlns:p14="http://schemas.microsoft.com/office/powerpoint/2010/main" val="3360864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15634864-D1C8-4EDE-970D-EA31A954DDBB}" type="datetimeFigureOut">
              <a:rPr lang="en-US" smtClean="0"/>
              <a:t>11/22/2022</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4374460-A958-4AD4-9809-749C30099C77}" type="slidenum">
              <a:rPr lang="en-US" smtClean="0"/>
              <a:t>‹Nº›</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11998741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5634864-D1C8-4EDE-970D-EA31A954DDBB}" type="datetimeFigureOut">
              <a:rPr lang="en-US" smtClean="0"/>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374460-A958-4AD4-9809-749C30099C77}" type="slidenum">
              <a:rPr lang="en-US" smtClean="0"/>
              <a:t>‹Nº›</a:t>
            </a:fld>
            <a:endParaRPr lang="en-US"/>
          </a:p>
        </p:txBody>
      </p:sp>
    </p:spTree>
    <p:extLst>
      <p:ext uri="{BB962C8B-B14F-4D97-AF65-F5344CB8AC3E}">
        <p14:creationId xmlns:p14="http://schemas.microsoft.com/office/powerpoint/2010/main" val="669286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5634864-D1C8-4EDE-970D-EA31A954DDBB}" type="datetimeFigureOut">
              <a:rPr lang="en-US" smtClean="0"/>
              <a:t>11/22/2022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374460-A958-4AD4-9809-749C30099C77}" type="slidenum">
              <a:rPr lang="en-US" smtClean="0"/>
              <a:t>‹Nº›</a:t>
            </a:fld>
            <a:endParaRPr lang="en-US"/>
          </a:p>
        </p:txBody>
      </p:sp>
    </p:spTree>
    <p:extLst>
      <p:ext uri="{BB962C8B-B14F-4D97-AF65-F5344CB8AC3E}">
        <p14:creationId xmlns:p14="http://schemas.microsoft.com/office/powerpoint/2010/main" val="81379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5634864-D1C8-4EDE-970D-EA31A954DDBB}" type="datetimeFigureOut">
              <a:rPr lang="en-US" smtClean="0"/>
              <a:t>11/22/2022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374460-A958-4AD4-9809-749C30099C77}" type="slidenum">
              <a:rPr lang="en-US" smtClean="0"/>
              <a:t>‹Nº›</a:t>
            </a:fld>
            <a:endParaRPr lang="en-US"/>
          </a:p>
        </p:txBody>
      </p:sp>
    </p:spTree>
    <p:extLst>
      <p:ext uri="{BB962C8B-B14F-4D97-AF65-F5344CB8AC3E}">
        <p14:creationId xmlns:p14="http://schemas.microsoft.com/office/powerpoint/2010/main" val="3643302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34864-D1C8-4EDE-970D-EA31A954DDBB}" type="datetimeFigureOut">
              <a:rPr lang="en-US" smtClean="0"/>
              <a:t>11/22/2022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374460-A958-4AD4-9809-749C30099C77}" type="slidenum">
              <a:rPr lang="en-US" smtClean="0"/>
              <a:t>‹Nº›</a:t>
            </a:fld>
            <a:endParaRPr lang="en-US"/>
          </a:p>
        </p:txBody>
      </p:sp>
    </p:spTree>
    <p:extLst>
      <p:ext uri="{BB962C8B-B14F-4D97-AF65-F5344CB8AC3E}">
        <p14:creationId xmlns:p14="http://schemas.microsoft.com/office/powerpoint/2010/main" val="856152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5634864-D1C8-4EDE-970D-EA31A954DDBB}" type="datetimeFigureOut">
              <a:rPr lang="en-US" smtClean="0"/>
              <a:t>11/22/2022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4374460-A958-4AD4-9809-749C30099C77}" type="slidenum">
              <a:rPr lang="en-US" smtClean="0"/>
              <a:t>‹Nº›</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74210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5634864-D1C8-4EDE-970D-EA31A954DDBB}" type="datetimeFigureOut">
              <a:rPr lang="en-US" smtClean="0"/>
              <a:t>11/22/2022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4374460-A958-4AD4-9809-749C30099C77}" type="slidenum">
              <a:rPr lang="en-US" smtClean="0"/>
              <a:t>‹Nº›</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42968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15634864-D1C8-4EDE-970D-EA31A954DDBB}" type="datetimeFigureOut">
              <a:rPr lang="en-US" smtClean="0"/>
              <a:t>11/22/2022</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4374460-A958-4AD4-9809-749C30099C77}" type="slidenum">
              <a:rPr lang="en-US" smtClean="0"/>
              <a:t>‹Nº›</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02829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_rels/slide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dirty="0"/>
              <a:t>FLEXIÓN</a:t>
            </a:r>
            <a:endParaRPr lang="en-US" dirty="0"/>
          </a:p>
        </p:txBody>
      </p:sp>
      <p:sp>
        <p:nvSpPr>
          <p:cNvPr id="3" name="Subtítulo 2"/>
          <p:cNvSpPr>
            <a:spLocks noGrp="1"/>
          </p:cNvSpPr>
          <p:nvPr>
            <p:ph type="subTitle" idx="1"/>
          </p:nvPr>
        </p:nvSpPr>
        <p:spPr/>
        <p:txBody>
          <a:bodyPr/>
          <a:lstStyle/>
          <a:p>
            <a:r>
              <a:rPr lang="es-AR" dirty="0"/>
              <a:t>Tensiones de corte en la flexión</a:t>
            </a:r>
            <a:endParaRPr lang="en-US" dirty="0"/>
          </a:p>
        </p:txBody>
      </p:sp>
    </p:spTree>
    <p:extLst>
      <p:ext uri="{BB962C8B-B14F-4D97-AF65-F5344CB8AC3E}">
        <p14:creationId xmlns:p14="http://schemas.microsoft.com/office/powerpoint/2010/main" val="3236178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371600" y="293915"/>
            <a:ext cx="9601200" cy="385354"/>
          </a:xfrm>
        </p:spPr>
        <p:txBody>
          <a:bodyPr>
            <a:normAutofit/>
          </a:bodyPr>
          <a:lstStyle/>
          <a:p>
            <a:r>
              <a:rPr lang="es-ES" sz="2000" b="1" dirty="0"/>
              <a:t>DIMENSIONAMIENTO DE SECCIONES SOMETIDAS A FLEXIÓN TRANSVERSAL</a:t>
            </a:r>
            <a:endParaRPr lang="en-US" sz="2000" dirty="0"/>
          </a:p>
        </p:txBody>
      </p:sp>
      <p:pic>
        <p:nvPicPr>
          <p:cNvPr id="5" name="Imagen 4"/>
          <p:cNvPicPr>
            <a:picLocks noChangeAspect="1"/>
          </p:cNvPicPr>
          <p:nvPr/>
        </p:nvPicPr>
        <p:blipFill>
          <a:blip r:embed="rId2"/>
          <a:stretch>
            <a:fillRect/>
          </a:stretch>
        </p:blipFill>
        <p:spPr>
          <a:xfrm>
            <a:off x="4188006" y="1041763"/>
            <a:ext cx="7477125" cy="1533525"/>
          </a:xfrm>
          <a:prstGeom prst="rect">
            <a:avLst/>
          </a:prstGeom>
        </p:spPr>
      </p:pic>
      <p:pic>
        <p:nvPicPr>
          <p:cNvPr id="6" name="Imagen 5"/>
          <p:cNvPicPr>
            <a:picLocks noChangeAspect="1"/>
          </p:cNvPicPr>
          <p:nvPr/>
        </p:nvPicPr>
        <p:blipFill>
          <a:blip r:embed="rId3"/>
          <a:stretch>
            <a:fillRect/>
          </a:stretch>
        </p:blipFill>
        <p:spPr>
          <a:xfrm>
            <a:off x="920931" y="1041763"/>
            <a:ext cx="3267075" cy="3886200"/>
          </a:xfrm>
          <a:prstGeom prst="rect">
            <a:avLst/>
          </a:prstGeom>
        </p:spPr>
      </p:pic>
      <p:sp>
        <p:nvSpPr>
          <p:cNvPr id="7" name="Rectángulo 6"/>
          <p:cNvSpPr/>
          <p:nvPr/>
        </p:nvSpPr>
        <p:spPr>
          <a:xfrm>
            <a:off x="4315097" y="2729524"/>
            <a:ext cx="7350034" cy="923330"/>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Como consecuencia de la actuación simultánea de estos esfuerzos existen puntos con tensiones normales solamente, con tensiones tangenciales solamente y con tensiones normales y tangenciales </a:t>
            </a:r>
            <a:r>
              <a:rPr lang="en-US" dirty="0" err="1">
                <a:latin typeface="Calibri" panose="020F0502020204030204" pitchFamily="34" charset="0"/>
                <a:cs typeface="Calibri" panose="020F0502020204030204" pitchFamily="34" charset="0"/>
              </a:rPr>
              <a:t>simultáneas</a:t>
            </a:r>
            <a:r>
              <a:rPr lang="en-US" dirty="0">
                <a:latin typeface="Calibri" panose="020F0502020204030204" pitchFamily="34" charset="0"/>
                <a:cs typeface="Calibri" panose="020F0502020204030204" pitchFamily="34" charset="0"/>
              </a:rPr>
              <a:t>.</a:t>
            </a:r>
          </a:p>
        </p:txBody>
      </p:sp>
      <p:sp>
        <p:nvSpPr>
          <p:cNvPr id="8" name="Rectángulo 7"/>
          <p:cNvSpPr/>
          <p:nvPr/>
        </p:nvSpPr>
        <p:spPr>
          <a:xfrm>
            <a:off x="4315097" y="3652854"/>
            <a:ext cx="6096000" cy="1200329"/>
          </a:xfrm>
          <a:prstGeom prst="rect">
            <a:avLst/>
          </a:prstGeom>
        </p:spPr>
        <p:txBody>
          <a:bodyPr>
            <a:spAutoFit/>
          </a:bodyPr>
          <a:lstStyle/>
          <a:p>
            <a:r>
              <a:rPr lang="es-ES" dirty="0">
                <a:latin typeface="Calibri" panose="020F0502020204030204" pitchFamily="34" charset="0"/>
                <a:cs typeface="Calibri" panose="020F0502020204030204" pitchFamily="34" charset="0"/>
              </a:rPr>
              <a:t>Los requerimientos de seguridad de la pieza son:</a:t>
            </a:r>
          </a:p>
          <a:p>
            <a:r>
              <a:rPr lang="en-US" dirty="0">
                <a:latin typeface="Calibri" panose="020F0502020204030204" pitchFamily="34" charset="0"/>
                <a:cs typeface="Calibri" panose="020F0502020204030204" pitchFamily="34" charset="0"/>
              </a:rPr>
              <a:t>- </a:t>
            </a:r>
            <a:r>
              <a:rPr lang="en-US" dirty="0">
                <a:latin typeface="GreekC" panose="00000400000000000000" pitchFamily="2" charset="0"/>
                <a:cs typeface="GreekC" panose="00000400000000000000" pitchFamily="2" charset="0"/>
              </a:rPr>
              <a:t>s</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solamente</a:t>
            </a:r>
            <a:r>
              <a:rPr lang="en-US" dirty="0">
                <a:latin typeface="Calibri" panose="020F0502020204030204" pitchFamily="34" charset="0"/>
                <a:cs typeface="Calibri" panose="020F0502020204030204" pitchFamily="34" charset="0"/>
              </a:rPr>
              <a:t>: </a:t>
            </a:r>
            <a:r>
              <a:rPr lang="en-US" b="1" dirty="0">
                <a:latin typeface="GreekC" panose="00000400000000000000" pitchFamily="2" charset="0"/>
                <a:cs typeface="GreekC" panose="00000400000000000000" pitchFamily="2" charset="0"/>
              </a:rPr>
              <a:t>s</a:t>
            </a:r>
            <a:r>
              <a:rPr lang="en-US" b="1" dirty="0">
                <a:latin typeface="Calibri" panose="020F0502020204030204" pitchFamily="34" charset="0"/>
                <a:cs typeface="Calibri" panose="020F0502020204030204" pitchFamily="34" charset="0"/>
              </a:rPr>
              <a:t> &lt; </a:t>
            </a:r>
            <a:r>
              <a:rPr lang="en-US" b="1" dirty="0" err="1">
                <a:latin typeface="GreekC" panose="00000400000000000000" pitchFamily="2" charset="0"/>
                <a:cs typeface="GreekC" panose="00000400000000000000" pitchFamily="2" charset="0"/>
              </a:rPr>
              <a:t>s</a:t>
            </a:r>
            <a:r>
              <a:rPr lang="en-US" sz="1050" b="1" dirty="0" err="1">
                <a:latin typeface="Calibri" panose="020F0502020204030204" pitchFamily="34" charset="0"/>
                <a:cs typeface="Calibri" panose="020F0502020204030204" pitchFamily="34" charset="0"/>
              </a:rPr>
              <a:t>adm</a:t>
            </a:r>
            <a:endParaRPr lang="en-US" sz="1050" b="1"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 </a:t>
            </a:r>
            <a:r>
              <a:rPr lang="el-GR" dirty="0">
                <a:latin typeface="GreekC" panose="00000400000000000000" pitchFamily="2" charset="0"/>
                <a:cs typeface="GreekC" panose="00000400000000000000" pitchFamily="2" charset="0"/>
              </a:rPr>
              <a:t>τ</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solamente</a:t>
            </a:r>
            <a:r>
              <a:rPr lang="en-US" dirty="0">
                <a:latin typeface="Calibri" panose="020F0502020204030204" pitchFamily="34" charset="0"/>
                <a:cs typeface="Calibri" panose="020F0502020204030204" pitchFamily="34" charset="0"/>
              </a:rPr>
              <a:t>: </a:t>
            </a:r>
            <a:r>
              <a:rPr lang="el-GR" b="1" dirty="0">
                <a:latin typeface="GreekC" panose="00000400000000000000" pitchFamily="2" charset="0"/>
                <a:cs typeface="GreekC" panose="00000400000000000000" pitchFamily="2" charset="0"/>
              </a:rPr>
              <a:t>τ</a:t>
            </a:r>
            <a:r>
              <a:rPr lang="en-US" b="1" dirty="0">
                <a:latin typeface="Calibri" panose="020F0502020204030204" pitchFamily="34" charset="0"/>
                <a:cs typeface="Calibri" panose="020F0502020204030204" pitchFamily="34" charset="0"/>
              </a:rPr>
              <a:t> &lt; </a:t>
            </a:r>
            <a:r>
              <a:rPr lang="el-GR" b="1" dirty="0">
                <a:latin typeface="GreekC" panose="00000400000000000000" pitchFamily="2" charset="0"/>
                <a:cs typeface="GreekC" panose="00000400000000000000" pitchFamily="2" charset="0"/>
              </a:rPr>
              <a:t>τ</a:t>
            </a:r>
            <a:r>
              <a:rPr lang="en-US" sz="1050" b="1" dirty="0" err="1">
                <a:latin typeface="Calibri" panose="020F0502020204030204" pitchFamily="34" charset="0"/>
                <a:cs typeface="Calibri" panose="020F0502020204030204" pitchFamily="34" charset="0"/>
              </a:rPr>
              <a:t>adm</a:t>
            </a:r>
            <a:endParaRPr lang="en-US" sz="1050" b="1"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 </a:t>
            </a:r>
            <a:r>
              <a:rPr lang="en-US" dirty="0">
                <a:latin typeface="GreekC" panose="00000400000000000000" pitchFamily="2" charset="0"/>
                <a:cs typeface="GreekC" panose="00000400000000000000" pitchFamily="2" charset="0"/>
              </a:rPr>
              <a:t>s</a:t>
            </a:r>
            <a:r>
              <a:rPr lang="en-US" dirty="0">
                <a:latin typeface="Calibri" panose="020F0502020204030204" pitchFamily="34" charset="0"/>
                <a:cs typeface="Calibri" panose="020F0502020204030204" pitchFamily="34" charset="0"/>
              </a:rPr>
              <a:t> y </a:t>
            </a:r>
            <a:r>
              <a:rPr lang="el-GR" dirty="0">
                <a:latin typeface="GreekC" panose="00000400000000000000" pitchFamily="2" charset="0"/>
                <a:cs typeface="GreekC" panose="00000400000000000000" pitchFamily="2" charset="0"/>
              </a:rPr>
              <a:t>τ</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simultáneamente</a:t>
            </a:r>
            <a:r>
              <a:rPr lang="en-US" dirty="0">
                <a:latin typeface="Calibri" panose="020F0502020204030204" pitchFamily="34" charset="0"/>
                <a:cs typeface="Calibri" panose="020F0502020204030204" pitchFamily="34" charset="0"/>
              </a:rPr>
              <a:t> </a:t>
            </a:r>
            <a:r>
              <a:rPr lang="en-US" b="1" dirty="0" err="1">
                <a:latin typeface="GreekC" panose="00000400000000000000" pitchFamily="2" charset="0"/>
                <a:cs typeface="GreekC" panose="00000400000000000000" pitchFamily="2" charset="0"/>
              </a:rPr>
              <a:t>s</a:t>
            </a:r>
            <a:r>
              <a:rPr lang="en-US" b="1" dirty="0" err="1">
                <a:latin typeface="Calibri" panose="020F0502020204030204" pitchFamily="34" charset="0"/>
                <a:cs typeface="Calibri" panose="020F0502020204030204" pitchFamily="34" charset="0"/>
              </a:rPr>
              <a:t>c</a:t>
            </a:r>
            <a:r>
              <a:rPr lang="en-US" b="1" dirty="0">
                <a:latin typeface="Calibri" panose="020F0502020204030204" pitchFamily="34" charset="0"/>
                <a:cs typeface="Calibri" panose="020F0502020204030204" pitchFamily="34" charset="0"/>
              </a:rPr>
              <a:t> &lt; </a:t>
            </a:r>
            <a:r>
              <a:rPr lang="en-US" b="1" dirty="0" err="1">
                <a:latin typeface="GreekC" panose="00000400000000000000" pitchFamily="2" charset="0"/>
                <a:cs typeface="GreekC" panose="00000400000000000000" pitchFamily="2" charset="0"/>
              </a:rPr>
              <a:t>s</a:t>
            </a:r>
            <a:r>
              <a:rPr lang="en-US" sz="1050" b="1" dirty="0" err="1">
                <a:latin typeface="Calibri" panose="020F0502020204030204" pitchFamily="34" charset="0"/>
                <a:cs typeface="Calibri" panose="020F0502020204030204" pitchFamily="34" charset="0"/>
              </a:rPr>
              <a:t>adm</a:t>
            </a:r>
            <a:endParaRPr lang="en-US" dirty="0">
              <a:latin typeface="Calibri" panose="020F0502020204030204" pitchFamily="34" charset="0"/>
              <a:cs typeface="Calibri" panose="020F0502020204030204" pitchFamily="34" charset="0"/>
            </a:endParaRPr>
          </a:p>
        </p:txBody>
      </p:sp>
      <p:sp>
        <p:nvSpPr>
          <p:cNvPr id="9" name="Rectángulo 8"/>
          <p:cNvSpPr/>
          <p:nvPr/>
        </p:nvSpPr>
        <p:spPr>
          <a:xfrm>
            <a:off x="920931" y="5066462"/>
            <a:ext cx="10744200" cy="646331"/>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Este último caso corresponde a un estado doble, por ello debe verificarse aplicando una teoría </a:t>
            </a:r>
            <a:r>
              <a:rPr lang="en-US" dirty="0">
                <a:latin typeface="Calibri" panose="020F0502020204030204" pitchFamily="34" charset="0"/>
                <a:cs typeface="Calibri" panose="020F0502020204030204" pitchFamily="34" charset="0"/>
              </a:rPr>
              <a:t>de </a:t>
            </a:r>
            <a:r>
              <a:rPr lang="en-US" dirty="0" err="1">
                <a:latin typeface="Calibri" panose="020F0502020204030204" pitchFamily="34" charset="0"/>
                <a:cs typeface="Calibri" panose="020F0502020204030204" pitchFamily="34" charset="0"/>
              </a:rPr>
              <a:t>falla</a:t>
            </a:r>
            <a:r>
              <a:rPr lang="en-US" dirty="0">
                <a:latin typeface="Calibri" panose="020F0502020204030204" pitchFamily="34" charset="0"/>
                <a:cs typeface="Calibri" panose="020F0502020204030204" pitchFamily="34" charset="0"/>
              </a:rPr>
              <a:t>; la </a:t>
            </a:r>
            <a:r>
              <a:rPr lang="en-US" dirty="0" err="1">
                <a:latin typeface="Calibri" panose="020F0502020204030204" pitchFamily="34" charset="0"/>
                <a:cs typeface="Calibri" panose="020F0502020204030204" pitchFamily="34" charset="0"/>
              </a:rPr>
              <a:t>cual</a:t>
            </a:r>
            <a:r>
              <a:rPr lang="en-US" dirty="0">
                <a:latin typeface="Calibri" panose="020F0502020204030204" pitchFamily="34" charset="0"/>
                <a:cs typeface="Calibri" panose="020F0502020204030204" pitchFamily="34" charset="0"/>
              </a:rPr>
              <a:t> no </a:t>
            </a:r>
            <a:r>
              <a:rPr lang="en-US" dirty="0" err="1">
                <a:latin typeface="Calibri" panose="020F0502020204030204" pitchFamily="34" charset="0"/>
                <a:cs typeface="Calibri" panose="020F0502020204030204" pitchFamily="34" charset="0"/>
              </a:rPr>
              <a:t>veremos</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en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este</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curso</a:t>
            </a:r>
            <a:r>
              <a:rPr lang="en-US" dirty="0">
                <a:latin typeface="Calibri" panose="020F0502020204030204" pitchFamily="34" charset="0"/>
                <a:cs typeface="Calibri" panose="020F0502020204030204" pitchFamily="34" charset="0"/>
              </a:rPr>
              <a:t>.</a:t>
            </a:r>
          </a:p>
        </p:txBody>
      </p:sp>
      <p:sp>
        <p:nvSpPr>
          <p:cNvPr id="10" name="Rectángulo 9"/>
          <p:cNvSpPr/>
          <p:nvPr/>
        </p:nvSpPr>
        <p:spPr>
          <a:xfrm>
            <a:off x="920931" y="5947452"/>
            <a:ext cx="10744200" cy="646331"/>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Cuando tengamos el estado doble mencionado se verificará las dos situaciones por separado; es decir </a:t>
            </a:r>
            <a:r>
              <a:rPr lang="en-US" b="1" dirty="0">
                <a:latin typeface="GreekC" panose="00000400000000000000" pitchFamily="2" charset="0"/>
                <a:cs typeface="GreekC" panose="00000400000000000000" pitchFamily="2" charset="0"/>
              </a:rPr>
              <a:t>s</a:t>
            </a:r>
            <a:r>
              <a:rPr lang="en-US" b="1" dirty="0">
                <a:latin typeface="Calibri" panose="020F0502020204030204" pitchFamily="34" charset="0"/>
                <a:cs typeface="Calibri" panose="020F0502020204030204" pitchFamily="34" charset="0"/>
              </a:rPr>
              <a:t> &lt; </a:t>
            </a:r>
            <a:r>
              <a:rPr lang="en-US" b="1" dirty="0" err="1">
                <a:latin typeface="GreekC" panose="00000400000000000000" pitchFamily="2" charset="0"/>
                <a:cs typeface="GreekC" panose="00000400000000000000" pitchFamily="2" charset="0"/>
              </a:rPr>
              <a:t>s</a:t>
            </a:r>
            <a:r>
              <a:rPr lang="en-US" sz="1050" b="1" dirty="0" err="1">
                <a:latin typeface="Calibri" panose="020F0502020204030204" pitchFamily="34" charset="0"/>
                <a:cs typeface="Calibri" panose="020F0502020204030204" pitchFamily="34" charset="0"/>
              </a:rPr>
              <a:t>adm</a:t>
            </a:r>
            <a:r>
              <a:rPr lang="en-US" sz="1050" b="1" dirty="0">
                <a:latin typeface="Calibri" panose="020F0502020204030204" pitchFamily="34" charset="0"/>
                <a:cs typeface="Calibri" panose="020F0502020204030204" pitchFamily="34" charset="0"/>
              </a:rPr>
              <a:t> </a:t>
            </a:r>
            <a:r>
              <a:rPr lang="es-ES" dirty="0">
                <a:latin typeface="Calibri" panose="020F0502020204030204" pitchFamily="34" charset="0"/>
                <a:cs typeface="Calibri" panose="020F0502020204030204" pitchFamily="34" charset="0"/>
              </a:rPr>
              <a:t>y </a:t>
            </a:r>
            <a:r>
              <a:rPr lang="el-GR" b="1" dirty="0">
                <a:latin typeface="GreekC" panose="00000400000000000000" pitchFamily="2" charset="0"/>
                <a:cs typeface="GreekC" panose="00000400000000000000" pitchFamily="2" charset="0"/>
              </a:rPr>
              <a:t>τ</a:t>
            </a:r>
            <a:r>
              <a:rPr lang="en-US" b="1" dirty="0">
                <a:latin typeface="Calibri" panose="020F0502020204030204" pitchFamily="34" charset="0"/>
                <a:cs typeface="Calibri" panose="020F0502020204030204" pitchFamily="34" charset="0"/>
              </a:rPr>
              <a:t> &lt; </a:t>
            </a:r>
            <a:r>
              <a:rPr lang="el-GR" b="1" dirty="0">
                <a:latin typeface="GreekC" panose="00000400000000000000" pitchFamily="2" charset="0"/>
                <a:cs typeface="GreekC" panose="00000400000000000000" pitchFamily="2" charset="0"/>
              </a:rPr>
              <a:t>τ</a:t>
            </a:r>
            <a:r>
              <a:rPr lang="en-US" sz="1050" b="1" dirty="0" err="1">
                <a:latin typeface="Calibri" panose="020F0502020204030204" pitchFamily="34" charset="0"/>
                <a:cs typeface="Calibri" panose="020F0502020204030204" pitchFamily="34" charset="0"/>
              </a:rPr>
              <a:t>adm</a:t>
            </a:r>
            <a:endParaRPr lang="en-US" dirty="0"/>
          </a:p>
        </p:txBody>
      </p:sp>
    </p:spTree>
    <p:extLst>
      <p:ext uri="{BB962C8B-B14F-4D97-AF65-F5344CB8AC3E}">
        <p14:creationId xmlns:p14="http://schemas.microsoft.com/office/powerpoint/2010/main" val="185745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up)">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left)">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228600"/>
            <a:ext cx="9601200" cy="699655"/>
          </a:xfrm>
        </p:spPr>
        <p:txBody>
          <a:bodyPr/>
          <a:lstStyle/>
          <a:p>
            <a:r>
              <a:rPr lang="en-US" b="1" dirty="0"/>
              <a:t>FORMULA DE JOURAVSKI - COLIGNON</a:t>
            </a:r>
            <a:endParaRPr lang="en-US" dirty="0"/>
          </a:p>
        </p:txBody>
      </p:sp>
      <p:sp>
        <p:nvSpPr>
          <p:cNvPr id="3" name="Rectángulo 2"/>
          <p:cNvSpPr/>
          <p:nvPr/>
        </p:nvSpPr>
        <p:spPr>
          <a:xfrm>
            <a:off x="1371600" y="1180698"/>
            <a:ext cx="9601200" cy="646331"/>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En flexión pura hemos estudiado la distribución de tensiones en la sección recta de una pieza sometida solamente a momentos flectores. </a:t>
            </a:r>
            <a:endParaRPr lang="en-US" dirty="0">
              <a:latin typeface="Calibri" panose="020F0502020204030204" pitchFamily="34" charset="0"/>
              <a:cs typeface="Calibri" panose="020F0502020204030204" pitchFamily="34" charset="0"/>
            </a:endParaRPr>
          </a:p>
        </p:txBody>
      </p:sp>
      <p:sp>
        <p:nvSpPr>
          <p:cNvPr id="4" name="Rectángulo 3"/>
          <p:cNvSpPr/>
          <p:nvPr/>
        </p:nvSpPr>
        <p:spPr>
          <a:xfrm>
            <a:off x="1371600" y="2079472"/>
            <a:ext cx="9601200" cy="1477328"/>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Ahora abordaremos el estudio del estado tensional cuando tenemos una sección de una pieza sometida a flexión y corte. La presencia de Q origina en la sección tensiones tangenciales: estas tensiones, variables a lo largo de la altura, producen distorsión entre los elementos de la pieza, lo que hace que las secciones originalmente planas, al deformarse por la suma de los efectos de flexión y corte ya no sigan siendo planas. </a:t>
            </a:r>
            <a:endParaRPr lang="en-US" dirty="0">
              <a:latin typeface="Calibri" panose="020F0502020204030204" pitchFamily="34" charset="0"/>
              <a:cs typeface="Calibri" panose="020F0502020204030204" pitchFamily="34" charset="0"/>
            </a:endParaRPr>
          </a:p>
        </p:txBody>
      </p:sp>
      <p:sp>
        <p:nvSpPr>
          <p:cNvPr id="5" name="Rectángulo 4"/>
          <p:cNvSpPr/>
          <p:nvPr/>
        </p:nvSpPr>
        <p:spPr>
          <a:xfrm>
            <a:off x="1371600" y="3809243"/>
            <a:ext cx="9601200" cy="923330"/>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Sin embargo este alabeo del plano de las secciones transversales no influye sensiblemente sobre el valor de las tensiones normales para el caso de las relaciones l/h habituales. Es decir, podemos seguir calculando </a:t>
            </a:r>
            <a:r>
              <a:rPr lang="es-ES" dirty="0">
                <a:latin typeface="GreekC" panose="00000400000000000000" pitchFamily="2" charset="0"/>
                <a:cs typeface="GreekC" panose="00000400000000000000" pitchFamily="2" charset="0"/>
              </a:rPr>
              <a:t>s</a:t>
            </a:r>
            <a:r>
              <a:rPr lang="es-ES" dirty="0">
                <a:latin typeface="Calibri" panose="020F0502020204030204" pitchFamily="34" charset="0"/>
                <a:cs typeface="Calibri" panose="020F0502020204030204" pitchFamily="34" charset="0"/>
              </a:rPr>
              <a:t> como si fuera un caso de flexión pura.</a:t>
            </a:r>
            <a:endParaRPr lang="en-US" dirty="0">
              <a:latin typeface="Calibri" panose="020F0502020204030204" pitchFamily="34" charset="0"/>
              <a:cs typeface="Calibri" panose="020F0502020204030204" pitchFamily="34" charset="0"/>
            </a:endParaRPr>
          </a:p>
        </p:txBody>
      </p:sp>
      <p:sp>
        <p:nvSpPr>
          <p:cNvPr id="6" name="Rectángulo 5"/>
          <p:cNvSpPr/>
          <p:nvPr/>
        </p:nvSpPr>
        <p:spPr>
          <a:xfrm>
            <a:off x="1371600" y="4985016"/>
            <a:ext cx="9601200" cy="923330"/>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Para el problema de corte puro se concluyó que el esfuerzo de corte no era sino la fuerza resultante de un conjunto de tensiones tangenciales que podían admitirse distribuidas uniformemente, y cuyo valor se calculaba mediante </a:t>
            </a:r>
            <a:r>
              <a:rPr lang="en-US" dirty="0">
                <a:latin typeface="Calibri" panose="020F0502020204030204" pitchFamily="34" charset="0"/>
                <a:cs typeface="Calibri" panose="020F0502020204030204" pitchFamily="34" charset="0"/>
              </a:rPr>
              <a:t>la </a:t>
            </a:r>
            <a:r>
              <a:rPr lang="en-US" dirty="0" err="1">
                <a:latin typeface="Calibri" panose="020F0502020204030204" pitchFamily="34" charset="0"/>
                <a:cs typeface="Calibri" panose="020F0502020204030204" pitchFamily="34" charset="0"/>
              </a:rPr>
              <a:t>expresión</a:t>
            </a:r>
            <a:r>
              <a:rPr lang="en-US" dirty="0">
                <a:latin typeface="Calibri" panose="020F0502020204030204" pitchFamily="34" charset="0"/>
                <a:cs typeface="Calibri" panose="020F0502020204030204" pitchFamily="34" charset="0"/>
              </a:rPr>
              <a:t>:</a:t>
            </a:r>
          </a:p>
        </p:txBody>
      </p:sp>
      <p:pic>
        <p:nvPicPr>
          <p:cNvPr id="7" name="Imagen 6"/>
          <p:cNvPicPr>
            <a:picLocks noChangeAspect="1"/>
          </p:cNvPicPr>
          <p:nvPr/>
        </p:nvPicPr>
        <p:blipFill>
          <a:blip r:embed="rId2"/>
          <a:stretch>
            <a:fillRect/>
          </a:stretch>
        </p:blipFill>
        <p:spPr>
          <a:xfrm>
            <a:off x="6154782" y="5794076"/>
            <a:ext cx="866775" cy="733425"/>
          </a:xfrm>
          <a:prstGeom prst="rect">
            <a:avLst/>
          </a:prstGeom>
        </p:spPr>
      </p:pic>
    </p:spTree>
    <p:extLst>
      <p:ext uri="{BB962C8B-B14F-4D97-AF65-F5344CB8AC3E}">
        <p14:creationId xmlns:p14="http://schemas.microsoft.com/office/powerpoint/2010/main" val="270870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228600"/>
            <a:ext cx="9601200" cy="699655"/>
          </a:xfrm>
        </p:spPr>
        <p:txBody>
          <a:bodyPr/>
          <a:lstStyle/>
          <a:p>
            <a:r>
              <a:rPr lang="en-US" b="1" dirty="0"/>
              <a:t>FORMULA DE JOURAVSKI - COLIGNON</a:t>
            </a:r>
            <a:endParaRPr lang="en-US" dirty="0"/>
          </a:p>
        </p:txBody>
      </p:sp>
      <p:sp>
        <p:nvSpPr>
          <p:cNvPr id="3" name="Rectángulo 2"/>
          <p:cNvSpPr/>
          <p:nvPr/>
        </p:nvSpPr>
        <p:spPr>
          <a:xfrm>
            <a:off x="1371600" y="928255"/>
            <a:ext cx="9235440" cy="923330"/>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En la práctica el problema de corte puro no existe, puesto que en general aparece conjuntamente con la flexión. En estas circunstancias, como veremos seguidamente, la hipótesis de tensiones tangenciales uniformes resulta incorrecta, de manera que el valor de </a:t>
            </a:r>
            <a:r>
              <a:rPr lang="el-GR" dirty="0">
                <a:latin typeface="GreekC" panose="00000400000000000000" pitchFamily="2" charset="0"/>
                <a:cs typeface="GreekC" panose="00000400000000000000" pitchFamily="2" charset="0"/>
              </a:rPr>
              <a:t>τ</a:t>
            </a:r>
            <a:r>
              <a:rPr lang="es-ES" dirty="0">
                <a:latin typeface="Calibri" panose="020F0502020204030204" pitchFamily="34" charset="0"/>
                <a:cs typeface="Calibri" panose="020F0502020204030204" pitchFamily="34" charset="0"/>
              </a:rPr>
              <a:t> obtenido con la expresión </a:t>
            </a:r>
          </a:p>
        </p:txBody>
      </p:sp>
      <p:sp>
        <p:nvSpPr>
          <p:cNvPr id="4" name="Rectángulo 3"/>
          <p:cNvSpPr/>
          <p:nvPr/>
        </p:nvSpPr>
        <p:spPr>
          <a:xfrm>
            <a:off x="2416628" y="1993007"/>
            <a:ext cx="4943341" cy="369332"/>
          </a:xfrm>
          <a:prstGeom prst="rect">
            <a:avLst/>
          </a:prstGeom>
        </p:spPr>
        <p:txBody>
          <a:bodyPr wrap="none">
            <a:spAutoFit/>
          </a:bodyPr>
          <a:lstStyle/>
          <a:p>
            <a:pPr algn="just"/>
            <a:r>
              <a:rPr lang="es-ES" dirty="0">
                <a:latin typeface="Calibri" panose="020F0502020204030204" pitchFamily="34" charset="0"/>
                <a:cs typeface="Calibri" panose="020F0502020204030204" pitchFamily="34" charset="0"/>
              </a:rPr>
              <a:t>solamente representa el valor medio de la tensión.</a:t>
            </a:r>
            <a:endParaRPr lang="en-US" dirty="0">
              <a:latin typeface="Calibri" panose="020F0502020204030204" pitchFamily="34" charset="0"/>
              <a:cs typeface="Calibri" panose="020F0502020204030204" pitchFamily="34" charset="0"/>
            </a:endParaRPr>
          </a:p>
        </p:txBody>
      </p:sp>
      <p:pic>
        <p:nvPicPr>
          <p:cNvPr id="5" name="Imagen 4"/>
          <p:cNvPicPr>
            <a:picLocks noChangeAspect="1"/>
          </p:cNvPicPr>
          <p:nvPr/>
        </p:nvPicPr>
        <p:blipFill>
          <a:blip r:embed="rId2"/>
          <a:stretch>
            <a:fillRect/>
          </a:stretch>
        </p:blipFill>
        <p:spPr>
          <a:xfrm>
            <a:off x="1371600" y="1851585"/>
            <a:ext cx="866775" cy="733425"/>
          </a:xfrm>
          <a:prstGeom prst="rect">
            <a:avLst/>
          </a:prstGeom>
        </p:spPr>
      </p:pic>
      <p:sp>
        <p:nvSpPr>
          <p:cNvPr id="6" name="Rectángulo 5"/>
          <p:cNvSpPr/>
          <p:nvPr/>
        </p:nvSpPr>
        <p:spPr>
          <a:xfrm>
            <a:off x="1371600" y="2930519"/>
            <a:ext cx="9235440" cy="923330"/>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No obstante lo recientemente expuesto, existen algunos problemas, especialmente en lo que se refiere a elementos de unión, donde los esfuerzos de flexión pueden considerarse como secundarios, siendo aplicable la expresión anterior dada la simplicidad que representa.</a:t>
            </a:r>
            <a:endParaRPr lang="en-US" dirty="0">
              <a:latin typeface="Calibri" panose="020F0502020204030204" pitchFamily="34" charset="0"/>
              <a:cs typeface="Calibri" panose="020F0502020204030204" pitchFamily="34" charset="0"/>
            </a:endParaRPr>
          </a:p>
        </p:txBody>
      </p:sp>
      <p:sp>
        <p:nvSpPr>
          <p:cNvPr id="7" name="Rectángulo 6"/>
          <p:cNvSpPr/>
          <p:nvPr/>
        </p:nvSpPr>
        <p:spPr>
          <a:xfrm>
            <a:off x="1371600" y="4265775"/>
            <a:ext cx="9235440" cy="1477328"/>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En algunas estructuras como las vigas, que están predominantemente </a:t>
            </a:r>
            <a:r>
              <a:rPr lang="es-ES" dirty="0" err="1">
                <a:latin typeface="Calibri" panose="020F0502020204030204" pitchFamily="34" charset="0"/>
                <a:cs typeface="Calibri" panose="020F0502020204030204" pitchFamily="34" charset="0"/>
              </a:rPr>
              <a:t>flexadas</a:t>
            </a:r>
            <a:r>
              <a:rPr lang="es-ES" dirty="0">
                <a:latin typeface="Calibri" panose="020F0502020204030204" pitchFamily="34" charset="0"/>
                <a:cs typeface="Calibri" panose="020F0502020204030204" pitchFamily="34" charset="0"/>
              </a:rPr>
              <a:t>, es muy importante considerar la distribución real de tensiones, para lo cual nos basaremos en la denominada “Teoría de </a:t>
            </a:r>
            <a:r>
              <a:rPr lang="es-ES" dirty="0" err="1">
                <a:latin typeface="Calibri" panose="020F0502020204030204" pitchFamily="34" charset="0"/>
                <a:cs typeface="Calibri" panose="020F0502020204030204" pitchFamily="34" charset="0"/>
              </a:rPr>
              <a:t>Jouravski</a:t>
            </a:r>
            <a:r>
              <a:rPr lang="es-ES" dirty="0">
                <a:latin typeface="Calibri" panose="020F0502020204030204" pitchFamily="34" charset="0"/>
                <a:cs typeface="Calibri" panose="020F0502020204030204" pitchFamily="34" charset="0"/>
              </a:rPr>
              <a:t>”, quien calculó los esfuerzos rasantes que veremos luego, sin preocuparse de las tensiones que ocurren en el plano de la sección, cuya expresión se debe a </a:t>
            </a:r>
            <a:r>
              <a:rPr lang="es-ES" dirty="0" err="1">
                <a:latin typeface="Calibri" panose="020F0502020204030204" pitchFamily="34" charset="0"/>
                <a:cs typeface="Calibri" panose="020F0502020204030204" pitchFamily="34" charset="0"/>
              </a:rPr>
              <a:t>Colignon</a:t>
            </a:r>
            <a:r>
              <a:rPr lang="es-ES"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47331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371600" y="228600"/>
            <a:ext cx="9601200" cy="699655"/>
          </a:xfrm>
        </p:spPr>
        <p:txBody>
          <a:bodyPr/>
          <a:lstStyle/>
          <a:p>
            <a:r>
              <a:rPr lang="en-US" b="1" dirty="0"/>
              <a:t>FORMULA DE JOURAVSKI - COLIGNON</a:t>
            </a:r>
            <a:endParaRPr lang="en-US" dirty="0"/>
          </a:p>
        </p:txBody>
      </p:sp>
      <p:sp>
        <p:nvSpPr>
          <p:cNvPr id="5" name="Rectángulo 4"/>
          <p:cNvSpPr/>
          <p:nvPr/>
        </p:nvSpPr>
        <p:spPr>
          <a:xfrm>
            <a:off x="1371600" y="1117602"/>
            <a:ext cx="9601200" cy="369332"/>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Consideremos, por ejemplo, la viga de la figura, la que supondremos de sección constante. </a:t>
            </a:r>
            <a:endParaRPr lang="en-US" dirty="0">
              <a:latin typeface="Calibri" panose="020F0502020204030204" pitchFamily="34" charset="0"/>
              <a:cs typeface="Calibri" panose="020F0502020204030204" pitchFamily="34" charset="0"/>
            </a:endParaRPr>
          </a:p>
        </p:txBody>
      </p:sp>
      <p:pic>
        <p:nvPicPr>
          <p:cNvPr id="7" name="Imagen 6"/>
          <p:cNvPicPr>
            <a:picLocks noChangeAspect="1"/>
          </p:cNvPicPr>
          <p:nvPr/>
        </p:nvPicPr>
        <p:blipFill>
          <a:blip r:embed="rId2"/>
          <a:stretch>
            <a:fillRect/>
          </a:stretch>
        </p:blipFill>
        <p:spPr>
          <a:xfrm>
            <a:off x="1371600" y="1676281"/>
            <a:ext cx="4887002" cy="4620016"/>
          </a:xfrm>
          <a:prstGeom prst="rect">
            <a:avLst/>
          </a:prstGeom>
        </p:spPr>
      </p:pic>
      <p:sp>
        <p:nvSpPr>
          <p:cNvPr id="8" name="Rectángulo 7"/>
          <p:cNvSpPr/>
          <p:nvPr/>
        </p:nvSpPr>
        <p:spPr>
          <a:xfrm>
            <a:off x="6258602" y="1676281"/>
            <a:ext cx="4714198" cy="646331"/>
          </a:xfrm>
          <a:prstGeom prst="rect">
            <a:avLst/>
          </a:prstGeom>
        </p:spPr>
        <p:txBody>
          <a:bodyPr wrap="square">
            <a:spAutoFit/>
          </a:bodyPr>
          <a:lstStyle/>
          <a:p>
            <a:pPr algn="just"/>
            <a:r>
              <a:rPr lang="en-US" dirty="0" err="1">
                <a:latin typeface="Calibri" panose="020F0502020204030204" pitchFamily="34" charset="0"/>
                <a:cs typeface="Calibri" panose="020F0502020204030204" pitchFamily="34" charset="0"/>
              </a:rPr>
              <a:t>Aislemos</a:t>
            </a:r>
            <a:r>
              <a:rPr lang="en-US" dirty="0">
                <a:latin typeface="Calibri" panose="020F0502020204030204" pitchFamily="34" charset="0"/>
                <a:cs typeface="Calibri" panose="020F0502020204030204" pitchFamily="34" charset="0"/>
              </a:rPr>
              <a:t> un </a:t>
            </a:r>
            <a:r>
              <a:rPr lang="en-US" dirty="0" err="1">
                <a:latin typeface="Calibri" panose="020F0502020204030204" pitchFamily="34" charset="0"/>
                <a:cs typeface="Calibri" panose="020F0502020204030204" pitchFamily="34" charset="0"/>
              </a:rPr>
              <a:t>trozo</a:t>
            </a:r>
            <a:r>
              <a:rPr lang="en-US" dirty="0">
                <a:latin typeface="Calibri" panose="020F0502020204030204" pitchFamily="34" charset="0"/>
                <a:cs typeface="Calibri" panose="020F0502020204030204" pitchFamily="34" charset="0"/>
              </a:rPr>
              <a:t> de </a:t>
            </a:r>
            <a:r>
              <a:rPr lang="es-ES" dirty="0">
                <a:latin typeface="Calibri" panose="020F0502020204030204" pitchFamily="34" charset="0"/>
                <a:cs typeface="Calibri" panose="020F0502020204030204" pitchFamily="34" charset="0"/>
              </a:rPr>
              <a:t>la misma delimitado por las secciones 1 y 2, separadas éstas </a:t>
            </a:r>
            <a:r>
              <a:rPr lang="en-US" dirty="0" err="1">
                <a:latin typeface="Calibri" panose="020F0502020204030204" pitchFamily="34" charset="0"/>
                <a:cs typeface="Calibri" panose="020F0502020204030204" pitchFamily="34" charset="0"/>
              </a:rPr>
              <a:t>por</a:t>
            </a:r>
            <a:r>
              <a:rPr lang="en-US" dirty="0">
                <a:latin typeface="Calibri" panose="020F0502020204030204" pitchFamily="34" charset="0"/>
                <a:cs typeface="Calibri" panose="020F0502020204030204" pitchFamily="34" charset="0"/>
              </a:rPr>
              <a:t> dz.</a:t>
            </a:r>
          </a:p>
        </p:txBody>
      </p:sp>
    </p:spTree>
    <p:extLst>
      <p:ext uri="{BB962C8B-B14F-4D97-AF65-F5344CB8AC3E}">
        <p14:creationId xmlns:p14="http://schemas.microsoft.com/office/powerpoint/2010/main" val="304873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371600" y="1140359"/>
            <a:ext cx="9601200" cy="923330"/>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En la sección 1-1 actúa un momento flector M y un esfuerzo de corte Q. En la 2-2, el momento será distinto al de la 1-1, pero lo expresaremos en función de M como </a:t>
            </a:r>
            <a:r>
              <a:rPr lang="es-ES" dirty="0" err="1">
                <a:latin typeface="Calibri" panose="020F0502020204030204" pitchFamily="34" charset="0"/>
                <a:cs typeface="Calibri" panose="020F0502020204030204" pitchFamily="34" charset="0"/>
              </a:rPr>
              <a:t>M+dM</a:t>
            </a:r>
            <a:r>
              <a:rPr lang="es-ES" dirty="0">
                <a:latin typeface="Calibri" panose="020F0502020204030204" pitchFamily="34" charset="0"/>
                <a:cs typeface="Calibri" panose="020F0502020204030204" pitchFamily="34" charset="0"/>
              </a:rPr>
              <a:t>, mientras que el esfuerzo de corte mantiene su valor Q.</a:t>
            </a:r>
            <a:endParaRPr lang="en-US" dirty="0">
              <a:latin typeface="Calibri" panose="020F0502020204030204" pitchFamily="34" charset="0"/>
              <a:cs typeface="Calibri" panose="020F0502020204030204" pitchFamily="34" charset="0"/>
            </a:endParaRPr>
          </a:p>
        </p:txBody>
      </p:sp>
      <p:sp>
        <p:nvSpPr>
          <p:cNvPr id="5" name="Título 1"/>
          <p:cNvSpPr>
            <a:spLocks noGrp="1"/>
          </p:cNvSpPr>
          <p:nvPr>
            <p:ph type="title"/>
          </p:nvPr>
        </p:nvSpPr>
        <p:spPr>
          <a:xfrm>
            <a:off x="1371600" y="228600"/>
            <a:ext cx="9601200" cy="699655"/>
          </a:xfrm>
        </p:spPr>
        <p:txBody>
          <a:bodyPr/>
          <a:lstStyle/>
          <a:p>
            <a:r>
              <a:rPr lang="en-US" b="1" dirty="0"/>
              <a:t>FORMULA DE JOURAVSKI - COLIGNON</a:t>
            </a:r>
            <a:endParaRPr lang="en-US" dirty="0"/>
          </a:p>
        </p:txBody>
      </p:sp>
      <p:pic>
        <p:nvPicPr>
          <p:cNvPr id="6" name="Imagen 5"/>
          <p:cNvPicPr>
            <a:picLocks noChangeAspect="1"/>
          </p:cNvPicPr>
          <p:nvPr/>
        </p:nvPicPr>
        <p:blipFill>
          <a:blip r:embed="rId2"/>
          <a:stretch>
            <a:fillRect/>
          </a:stretch>
        </p:blipFill>
        <p:spPr>
          <a:xfrm>
            <a:off x="1719262" y="2615427"/>
            <a:ext cx="8905875" cy="3352800"/>
          </a:xfrm>
          <a:prstGeom prst="rect">
            <a:avLst/>
          </a:prstGeom>
        </p:spPr>
      </p:pic>
    </p:spTree>
    <p:extLst>
      <p:ext uri="{BB962C8B-B14F-4D97-AF65-F5344CB8AC3E}">
        <p14:creationId xmlns:p14="http://schemas.microsoft.com/office/powerpoint/2010/main" val="204682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371600" y="228600"/>
            <a:ext cx="9601200" cy="699655"/>
          </a:xfrm>
        </p:spPr>
        <p:txBody>
          <a:bodyPr/>
          <a:lstStyle/>
          <a:p>
            <a:r>
              <a:rPr lang="en-US" b="1" dirty="0"/>
              <a:t>FORMULA DE JOURAVSKI - COLIGNON</a:t>
            </a:r>
            <a:endParaRPr lang="en-US" dirty="0"/>
          </a:p>
        </p:txBody>
      </p:sp>
      <p:sp>
        <p:nvSpPr>
          <p:cNvPr id="5" name="Rectángulo 4"/>
          <p:cNvSpPr/>
          <p:nvPr/>
        </p:nvSpPr>
        <p:spPr>
          <a:xfrm>
            <a:off x="1371600" y="1177723"/>
            <a:ext cx="9601200" cy="646331"/>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Como consecuencia de la flexión, en una fibra situada a una distancia “y” del eje neutro, se </a:t>
            </a:r>
            <a:r>
              <a:rPr lang="en-US" dirty="0" err="1">
                <a:latin typeface="Calibri" panose="020F0502020204030204" pitchFamily="34" charset="0"/>
                <a:cs typeface="Calibri" panose="020F0502020204030204" pitchFamily="34" charset="0"/>
              </a:rPr>
              <a:t>originarán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en</a:t>
            </a:r>
            <a:r>
              <a:rPr lang="en-US" dirty="0">
                <a:latin typeface="Calibri" panose="020F0502020204030204" pitchFamily="34" charset="0"/>
                <a:cs typeface="Calibri" panose="020F0502020204030204" pitchFamily="34" charset="0"/>
              </a:rPr>
              <a:t> 1-1 </a:t>
            </a:r>
            <a:r>
              <a:rPr lang="en-US" dirty="0" err="1">
                <a:latin typeface="Calibri" panose="020F0502020204030204" pitchFamily="34" charset="0"/>
                <a:cs typeface="Calibri" panose="020F0502020204030204" pitchFamily="34" charset="0"/>
              </a:rPr>
              <a:t>tensiones</a:t>
            </a:r>
            <a:r>
              <a:rPr lang="en-US" dirty="0">
                <a:latin typeface="Calibri" panose="020F0502020204030204" pitchFamily="34" charset="0"/>
                <a:cs typeface="Calibri" panose="020F0502020204030204" pitchFamily="34" charset="0"/>
              </a:rPr>
              <a:t>:</a:t>
            </a:r>
          </a:p>
        </p:txBody>
      </p:sp>
      <p:pic>
        <p:nvPicPr>
          <p:cNvPr id="6" name="Imagen 5"/>
          <p:cNvPicPr>
            <a:picLocks noChangeAspect="1"/>
          </p:cNvPicPr>
          <p:nvPr/>
        </p:nvPicPr>
        <p:blipFill>
          <a:blip r:embed="rId2"/>
          <a:stretch>
            <a:fillRect/>
          </a:stretch>
        </p:blipFill>
        <p:spPr>
          <a:xfrm>
            <a:off x="2467791" y="2073522"/>
            <a:ext cx="1143000" cy="752475"/>
          </a:xfrm>
          <a:prstGeom prst="rect">
            <a:avLst/>
          </a:prstGeom>
        </p:spPr>
      </p:pic>
      <p:sp>
        <p:nvSpPr>
          <p:cNvPr id="7" name="Rectángulo 6"/>
          <p:cNvSpPr/>
          <p:nvPr/>
        </p:nvSpPr>
        <p:spPr>
          <a:xfrm>
            <a:off x="4088675" y="2265093"/>
            <a:ext cx="1165704" cy="369332"/>
          </a:xfrm>
          <a:prstGeom prst="rect">
            <a:avLst/>
          </a:prstGeom>
        </p:spPr>
        <p:txBody>
          <a:bodyPr wrap="none">
            <a:spAutoFit/>
          </a:bodyPr>
          <a:lstStyle/>
          <a:p>
            <a:r>
              <a:rPr lang="en-US" dirty="0">
                <a:latin typeface="Calibri" panose="020F0502020204030204" pitchFamily="34" charset="0"/>
                <a:cs typeface="Calibri" panose="020F0502020204030204" pitchFamily="34" charset="0"/>
              </a:rPr>
              <a:t>y </a:t>
            </a:r>
            <a:r>
              <a:rPr lang="en-US" dirty="0" err="1">
                <a:latin typeface="Calibri" panose="020F0502020204030204" pitchFamily="34" charset="0"/>
                <a:cs typeface="Calibri" panose="020F0502020204030204" pitchFamily="34" charset="0"/>
              </a:rPr>
              <a:t>en</a:t>
            </a:r>
            <a:r>
              <a:rPr lang="en-US" dirty="0">
                <a:latin typeface="Calibri" panose="020F0502020204030204" pitchFamily="34" charset="0"/>
                <a:cs typeface="Calibri" panose="020F0502020204030204" pitchFamily="34" charset="0"/>
              </a:rPr>
              <a:t> la 2-2</a:t>
            </a:r>
          </a:p>
        </p:txBody>
      </p:sp>
      <p:pic>
        <p:nvPicPr>
          <p:cNvPr id="8" name="Imagen 7"/>
          <p:cNvPicPr>
            <a:picLocks noChangeAspect="1"/>
          </p:cNvPicPr>
          <p:nvPr/>
        </p:nvPicPr>
        <p:blipFill>
          <a:blip r:embed="rId3"/>
          <a:stretch>
            <a:fillRect/>
          </a:stretch>
        </p:blipFill>
        <p:spPr>
          <a:xfrm>
            <a:off x="5732263" y="2030659"/>
            <a:ext cx="2657475" cy="838200"/>
          </a:xfrm>
          <a:prstGeom prst="rect">
            <a:avLst/>
          </a:prstGeom>
        </p:spPr>
      </p:pic>
      <p:sp>
        <p:nvSpPr>
          <p:cNvPr id="9" name="Rectángulo 8"/>
          <p:cNvSpPr/>
          <p:nvPr/>
        </p:nvSpPr>
        <p:spPr>
          <a:xfrm>
            <a:off x="1371600" y="3118327"/>
            <a:ext cx="4702629" cy="1477328"/>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Supongamos ahora separada una parte del prisma de longitud </a:t>
            </a:r>
            <a:r>
              <a:rPr lang="es-ES" dirty="0" err="1">
                <a:latin typeface="Calibri" panose="020F0502020204030204" pitchFamily="34" charset="0"/>
                <a:cs typeface="Calibri" panose="020F0502020204030204" pitchFamily="34" charset="0"/>
              </a:rPr>
              <a:t>dz</a:t>
            </a:r>
            <a:r>
              <a:rPr lang="es-ES" dirty="0">
                <a:latin typeface="Calibri" panose="020F0502020204030204" pitchFamily="34" charset="0"/>
                <a:cs typeface="Calibri" panose="020F0502020204030204" pitchFamily="34" charset="0"/>
              </a:rPr>
              <a:t> por una superficie cilíndrica como se muestra en la figura de la derecha. En la parte rayada actúan tensiones normales que originan una </a:t>
            </a:r>
            <a:r>
              <a:rPr lang="en-US" dirty="0" err="1">
                <a:latin typeface="Calibri" panose="020F0502020204030204" pitchFamily="34" charset="0"/>
                <a:cs typeface="Calibri" panose="020F0502020204030204" pitchFamily="34" charset="0"/>
              </a:rPr>
              <a:t>fuerza</a:t>
            </a:r>
            <a:r>
              <a:rPr lang="en-US" dirty="0">
                <a:latin typeface="Calibri" panose="020F0502020204030204" pitchFamily="34" charset="0"/>
                <a:cs typeface="Calibri" panose="020F0502020204030204" pitchFamily="34" charset="0"/>
              </a:rPr>
              <a:t> N.</a:t>
            </a:r>
          </a:p>
        </p:txBody>
      </p:sp>
      <p:pic>
        <p:nvPicPr>
          <p:cNvPr id="10" name="Imagen 9"/>
          <p:cNvPicPr>
            <a:picLocks noChangeAspect="1"/>
          </p:cNvPicPr>
          <p:nvPr/>
        </p:nvPicPr>
        <p:blipFill>
          <a:blip r:embed="rId4"/>
          <a:stretch>
            <a:fillRect/>
          </a:stretch>
        </p:blipFill>
        <p:spPr>
          <a:xfrm>
            <a:off x="6296025" y="2981325"/>
            <a:ext cx="5895975" cy="3876675"/>
          </a:xfrm>
          <a:prstGeom prst="rect">
            <a:avLst/>
          </a:prstGeom>
        </p:spPr>
      </p:pic>
      <p:pic>
        <p:nvPicPr>
          <p:cNvPr id="11" name="Imagen 10"/>
          <p:cNvPicPr>
            <a:picLocks noChangeAspect="1"/>
          </p:cNvPicPr>
          <p:nvPr/>
        </p:nvPicPr>
        <p:blipFill>
          <a:blip r:embed="rId5"/>
          <a:stretch>
            <a:fillRect/>
          </a:stretch>
        </p:blipFill>
        <p:spPr>
          <a:xfrm>
            <a:off x="2648766" y="5228272"/>
            <a:ext cx="1924050" cy="790575"/>
          </a:xfrm>
          <a:prstGeom prst="rect">
            <a:avLst/>
          </a:prstGeom>
        </p:spPr>
      </p:pic>
    </p:spTree>
    <p:extLst>
      <p:ext uri="{BB962C8B-B14F-4D97-AF65-F5344CB8AC3E}">
        <p14:creationId xmlns:p14="http://schemas.microsoft.com/office/powerpoint/2010/main" val="2954065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1000"/>
                                        <p:tgtEl>
                                          <p:spTgt spid="11"/>
                                        </p:tgtEl>
                                      </p:cBhvr>
                                    </p:animEffect>
                                    <p:anim calcmode="lin" valueType="num">
                                      <p:cBhvr>
                                        <p:cTn id="44" dur="1000" fill="hold"/>
                                        <p:tgtEl>
                                          <p:spTgt spid="11"/>
                                        </p:tgtEl>
                                        <p:attrNameLst>
                                          <p:attrName>ppt_x</p:attrName>
                                        </p:attrNameLst>
                                      </p:cBhvr>
                                      <p:tavLst>
                                        <p:tav tm="0">
                                          <p:val>
                                            <p:strVal val="#ppt_x"/>
                                          </p:val>
                                        </p:tav>
                                        <p:tav tm="100000">
                                          <p:val>
                                            <p:strVal val="#ppt_x"/>
                                          </p:val>
                                        </p:tav>
                                      </p:tavLst>
                                    </p:anim>
                                    <p:anim calcmode="lin" valueType="num">
                                      <p:cBhvr>
                                        <p:cTn id="4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371600" y="1232654"/>
            <a:ext cx="3647152" cy="369332"/>
          </a:xfrm>
          <a:prstGeom prst="rect">
            <a:avLst/>
          </a:prstGeom>
        </p:spPr>
        <p:txBody>
          <a:bodyPr wrap="none">
            <a:spAutoFit/>
          </a:bodyPr>
          <a:lstStyle/>
          <a:p>
            <a:pPr algn="just"/>
            <a:r>
              <a:rPr lang="es-ES" dirty="0">
                <a:latin typeface="Calibri" panose="020F0502020204030204" pitchFamily="34" charset="0"/>
                <a:cs typeface="Calibri" panose="020F0502020204030204" pitchFamily="34" charset="0"/>
              </a:rPr>
              <a:t>En la sección 2-2 ocurre algo similar:</a:t>
            </a:r>
            <a:endParaRPr lang="en-US" dirty="0">
              <a:latin typeface="Calibri" panose="020F0502020204030204" pitchFamily="34" charset="0"/>
              <a:cs typeface="Calibri" panose="020F0502020204030204" pitchFamily="34" charset="0"/>
            </a:endParaRPr>
          </a:p>
        </p:txBody>
      </p:sp>
      <p:sp>
        <p:nvSpPr>
          <p:cNvPr id="5" name="Título 1"/>
          <p:cNvSpPr>
            <a:spLocks noGrp="1"/>
          </p:cNvSpPr>
          <p:nvPr>
            <p:ph type="title"/>
          </p:nvPr>
        </p:nvSpPr>
        <p:spPr>
          <a:xfrm>
            <a:off x="1371600" y="228600"/>
            <a:ext cx="9601200" cy="699655"/>
          </a:xfrm>
        </p:spPr>
        <p:txBody>
          <a:bodyPr/>
          <a:lstStyle/>
          <a:p>
            <a:r>
              <a:rPr lang="en-US" b="1" dirty="0"/>
              <a:t>FORMULA DE JOURAVSKI - COLIGNON</a:t>
            </a:r>
            <a:endParaRPr lang="en-US" dirty="0"/>
          </a:p>
        </p:txBody>
      </p:sp>
      <p:pic>
        <p:nvPicPr>
          <p:cNvPr id="6" name="Imagen 5"/>
          <p:cNvPicPr>
            <a:picLocks noChangeAspect="1"/>
          </p:cNvPicPr>
          <p:nvPr/>
        </p:nvPicPr>
        <p:blipFill>
          <a:blip r:embed="rId2"/>
          <a:stretch>
            <a:fillRect/>
          </a:stretch>
        </p:blipFill>
        <p:spPr>
          <a:xfrm>
            <a:off x="5563824" y="1052937"/>
            <a:ext cx="3438525" cy="781050"/>
          </a:xfrm>
          <a:prstGeom prst="rect">
            <a:avLst/>
          </a:prstGeom>
        </p:spPr>
      </p:pic>
      <p:sp>
        <p:nvSpPr>
          <p:cNvPr id="7" name="Rectángulo 6"/>
          <p:cNvSpPr/>
          <p:nvPr/>
        </p:nvSpPr>
        <p:spPr>
          <a:xfrm>
            <a:off x="1371600" y="1923422"/>
            <a:ext cx="4756430" cy="369332"/>
          </a:xfrm>
          <a:prstGeom prst="rect">
            <a:avLst/>
          </a:prstGeom>
        </p:spPr>
        <p:txBody>
          <a:bodyPr wrap="none">
            <a:spAutoFit/>
          </a:bodyPr>
          <a:lstStyle/>
          <a:p>
            <a:pPr algn="just"/>
            <a:r>
              <a:rPr lang="es-ES" dirty="0">
                <a:latin typeface="Calibri" panose="020F0502020204030204" pitchFamily="34" charset="0"/>
                <a:cs typeface="Calibri" panose="020F0502020204030204" pitchFamily="34" charset="0"/>
              </a:rPr>
              <a:t>Ambas fuerzas son coaxiales y su resultante vale:</a:t>
            </a:r>
            <a:endParaRPr lang="en-US" dirty="0">
              <a:latin typeface="Calibri" panose="020F0502020204030204" pitchFamily="34" charset="0"/>
              <a:cs typeface="Calibri" panose="020F0502020204030204" pitchFamily="34" charset="0"/>
            </a:endParaRPr>
          </a:p>
        </p:txBody>
      </p:sp>
      <p:pic>
        <p:nvPicPr>
          <p:cNvPr id="8" name="Imagen 7"/>
          <p:cNvPicPr>
            <a:picLocks noChangeAspect="1"/>
          </p:cNvPicPr>
          <p:nvPr/>
        </p:nvPicPr>
        <p:blipFill>
          <a:blip r:embed="rId3"/>
          <a:stretch>
            <a:fillRect/>
          </a:stretch>
        </p:blipFill>
        <p:spPr>
          <a:xfrm>
            <a:off x="2837527" y="2357525"/>
            <a:ext cx="2181225" cy="714375"/>
          </a:xfrm>
          <a:prstGeom prst="rect">
            <a:avLst/>
          </a:prstGeom>
        </p:spPr>
      </p:pic>
      <p:sp>
        <p:nvSpPr>
          <p:cNvPr id="9" name="Rectángulo 8"/>
          <p:cNvSpPr/>
          <p:nvPr/>
        </p:nvSpPr>
        <p:spPr>
          <a:xfrm>
            <a:off x="1371601" y="3219776"/>
            <a:ext cx="6309360" cy="1200329"/>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Esta fuerza elemental tiende a hacer deslizar la parte superior del prisma ubicado por encima de la superficie cilíndrica, con respecto al resto del mismo. A esta acción se oponen tensiones tangenciales </a:t>
            </a:r>
            <a:r>
              <a:rPr lang="el-GR" dirty="0">
                <a:latin typeface="GreekC" panose="00000400000000000000" pitchFamily="2" charset="0"/>
                <a:cs typeface="GreekC" panose="00000400000000000000" pitchFamily="2" charset="0"/>
              </a:rPr>
              <a:t>τ</a:t>
            </a:r>
            <a:r>
              <a:rPr lang="es-ES" dirty="0">
                <a:latin typeface="Calibri" panose="020F0502020204030204" pitchFamily="34" charset="0"/>
                <a:cs typeface="Calibri" panose="020F0502020204030204" pitchFamily="34" charset="0"/>
              </a:rPr>
              <a:t> que actúan en la superficie curva de separación.</a:t>
            </a:r>
            <a:endParaRPr lang="en-US" dirty="0">
              <a:latin typeface="Calibri" panose="020F0502020204030204" pitchFamily="34" charset="0"/>
              <a:cs typeface="Calibri" panose="020F0502020204030204" pitchFamily="34" charset="0"/>
            </a:endParaRPr>
          </a:p>
        </p:txBody>
      </p:sp>
      <p:sp>
        <p:nvSpPr>
          <p:cNvPr id="10" name="Rectángulo 9"/>
          <p:cNvSpPr/>
          <p:nvPr/>
        </p:nvSpPr>
        <p:spPr>
          <a:xfrm>
            <a:off x="1388796" y="4596109"/>
            <a:ext cx="4759893" cy="369332"/>
          </a:xfrm>
          <a:prstGeom prst="rect">
            <a:avLst/>
          </a:prstGeom>
        </p:spPr>
        <p:txBody>
          <a:bodyPr wrap="none">
            <a:spAutoFit/>
          </a:bodyPr>
          <a:lstStyle/>
          <a:p>
            <a:r>
              <a:rPr lang="en-US" dirty="0">
                <a:latin typeface="Calibri" panose="020F0502020204030204" pitchFamily="34" charset="0"/>
                <a:cs typeface="Calibri" panose="020F0502020204030204" pitchFamily="34" charset="0"/>
              </a:rPr>
              <a:t>Para </a:t>
            </a:r>
            <a:r>
              <a:rPr lang="en-US" dirty="0" err="1">
                <a:latin typeface="Calibri" panose="020F0502020204030204" pitchFamily="34" charset="0"/>
                <a:cs typeface="Calibri" panose="020F0502020204030204" pitchFamily="34" charset="0"/>
              </a:rPr>
              <a:t>estas</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tensiones</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longitudinales</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admitiremos</a:t>
            </a:r>
            <a:r>
              <a:rPr lang="en-US" dirty="0">
                <a:latin typeface="Calibri" panose="020F0502020204030204" pitchFamily="34" charset="0"/>
                <a:cs typeface="Calibri" panose="020F0502020204030204" pitchFamily="34" charset="0"/>
              </a:rPr>
              <a:t>:</a:t>
            </a:r>
          </a:p>
        </p:txBody>
      </p:sp>
      <p:sp>
        <p:nvSpPr>
          <p:cNvPr id="11" name="Rectángulo 10"/>
          <p:cNvSpPr/>
          <p:nvPr/>
        </p:nvSpPr>
        <p:spPr>
          <a:xfrm>
            <a:off x="5383385" y="4895321"/>
            <a:ext cx="4615944" cy="369332"/>
          </a:xfrm>
          <a:prstGeom prst="rect">
            <a:avLst/>
          </a:prstGeom>
        </p:spPr>
        <p:txBody>
          <a:bodyPr wrap="none">
            <a:spAutoFit/>
          </a:bodyPr>
          <a:lstStyle/>
          <a:p>
            <a:pPr algn="just"/>
            <a:r>
              <a:rPr lang="es-ES" dirty="0">
                <a:latin typeface="Calibri" panose="020F0502020204030204" pitchFamily="34" charset="0"/>
                <a:cs typeface="Calibri" panose="020F0502020204030204" pitchFamily="34" charset="0"/>
              </a:rPr>
              <a:t>a) que su dirección es paralela al eje de la pieza</a:t>
            </a:r>
            <a:endParaRPr lang="en-US" dirty="0">
              <a:latin typeface="Calibri" panose="020F0502020204030204" pitchFamily="34" charset="0"/>
              <a:cs typeface="Calibri" panose="020F0502020204030204" pitchFamily="34" charset="0"/>
            </a:endParaRPr>
          </a:p>
        </p:txBody>
      </p:sp>
      <p:sp>
        <p:nvSpPr>
          <p:cNvPr id="12" name="Rectángulo 11"/>
          <p:cNvSpPr/>
          <p:nvPr/>
        </p:nvSpPr>
        <p:spPr>
          <a:xfrm>
            <a:off x="5383385" y="5274227"/>
            <a:ext cx="5589415" cy="369332"/>
          </a:xfrm>
          <a:prstGeom prst="rect">
            <a:avLst/>
          </a:prstGeom>
        </p:spPr>
        <p:txBody>
          <a:bodyPr wrap="none">
            <a:spAutoFit/>
          </a:bodyPr>
          <a:lstStyle/>
          <a:p>
            <a:r>
              <a:rPr lang="es-ES" dirty="0">
                <a:latin typeface="Calibri" panose="020F0502020204030204" pitchFamily="34" charset="0"/>
                <a:cs typeface="Calibri" panose="020F0502020204030204" pitchFamily="34" charset="0"/>
              </a:rPr>
              <a:t>b) que varían en forma continua sobre la superficie curva.</a:t>
            </a:r>
            <a:endParaRPr lang="en-US" dirty="0">
              <a:latin typeface="Calibri" panose="020F0502020204030204" pitchFamily="34" charset="0"/>
              <a:cs typeface="Calibri" panose="020F0502020204030204" pitchFamily="34" charset="0"/>
            </a:endParaRPr>
          </a:p>
        </p:txBody>
      </p:sp>
      <p:sp>
        <p:nvSpPr>
          <p:cNvPr id="13" name="Rectángulo 12"/>
          <p:cNvSpPr/>
          <p:nvPr/>
        </p:nvSpPr>
        <p:spPr>
          <a:xfrm>
            <a:off x="1388796" y="5720748"/>
            <a:ext cx="9601200" cy="646331"/>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Si llamamos “s” a la longitud de la curva de intersección de la superficie con el plano de la </a:t>
            </a:r>
            <a:r>
              <a:rPr lang="en-US" dirty="0" err="1">
                <a:latin typeface="Calibri" panose="020F0502020204030204" pitchFamily="34" charset="0"/>
                <a:cs typeface="Calibri" panose="020F0502020204030204" pitchFamily="34" charset="0"/>
              </a:rPr>
              <a:t>sección</a:t>
            </a:r>
            <a:r>
              <a:rPr lang="en-US" dirty="0">
                <a:latin typeface="Calibri" panose="020F0502020204030204" pitchFamily="34" charset="0"/>
                <a:cs typeface="Calibri" panose="020F0502020204030204" pitchFamily="34" charset="0"/>
              </a:rPr>
              <a:t> recta, </a:t>
            </a:r>
            <a:r>
              <a:rPr lang="en-US" dirty="0" err="1">
                <a:latin typeface="Calibri" panose="020F0502020204030204" pitchFamily="34" charset="0"/>
                <a:cs typeface="Calibri" panose="020F0502020204030204" pitchFamily="34" charset="0"/>
              </a:rPr>
              <a:t>tendremos</a:t>
            </a:r>
            <a:r>
              <a:rPr lang="en-US" dirty="0">
                <a:latin typeface="Calibri" panose="020F0502020204030204" pitchFamily="34" charset="0"/>
                <a:cs typeface="Calibri" panose="020F0502020204030204" pitchFamily="34" charset="0"/>
              </a:rPr>
              <a:t>:</a:t>
            </a:r>
          </a:p>
        </p:txBody>
      </p:sp>
      <p:pic>
        <p:nvPicPr>
          <p:cNvPr id="14" name="Imagen 13"/>
          <p:cNvPicPr>
            <a:picLocks noChangeAspect="1"/>
          </p:cNvPicPr>
          <p:nvPr/>
        </p:nvPicPr>
        <p:blipFill>
          <a:blip r:embed="rId4"/>
          <a:stretch>
            <a:fillRect/>
          </a:stretch>
        </p:blipFill>
        <p:spPr>
          <a:xfrm>
            <a:off x="5018752" y="6152282"/>
            <a:ext cx="1704975" cy="542925"/>
          </a:xfrm>
          <a:prstGeom prst="rect">
            <a:avLst/>
          </a:prstGeom>
        </p:spPr>
      </p:pic>
      <p:pic>
        <p:nvPicPr>
          <p:cNvPr id="15" name="Imagen 14"/>
          <p:cNvPicPr>
            <a:picLocks noChangeAspect="1"/>
          </p:cNvPicPr>
          <p:nvPr/>
        </p:nvPicPr>
        <p:blipFill>
          <a:blip r:embed="rId5"/>
          <a:stretch>
            <a:fillRect/>
          </a:stretch>
        </p:blipFill>
        <p:spPr>
          <a:xfrm>
            <a:off x="7680961" y="1919133"/>
            <a:ext cx="4288032" cy="2819433"/>
          </a:xfrm>
          <a:prstGeom prst="rect">
            <a:avLst/>
          </a:prstGeom>
        </p:spPr>
      </p:pic>
    </p:spTree>
    <p:extLst>
      <p:ext uri="{BB962C8B-B14F-4D97-AF65-F5344CB8AC3E}">
        <p14:creationId xmlns:p14="http://schemas.microsoft.com/office/powerpoint/2010/main" val="417803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500"/>
                                        <p:tgtEl>
                                          <p:spTgt spid="9"/>
                                        </p:tgtEl>
                                      </p:cBhvr>
                                    </p:animEffect>
                                  </p:childTnLst>
                                </p:cTn>
                              </p:par>
                              <p:par>
                                <p:cTn id="32" presetID="42" presetClass="entr" presetSubtype="0"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wipe(left)">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wipe(left)">
                                      <p:cBhvr>
                                        <p:cTn id="51" dur="500"/>
                                        <p:tgtEl>
                                          <p:spTgt spid="1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wipe(left)">
                                      <p:cBhvr>
                                        <p:cTn id="56" dur="500"/>
                                        <p:tgtEl>
                                          <p:spTgt spid="13"/>
                                        </p:tgtEl>
                                      </p:cBhvr>
                                    </p:animEffect>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371600" y="1441660"/>
            <a:ext cx="1511952" cy="369332"/>
          </a:xfrm>
          <a:prstGeom prst="rect">
            <a:avLst/>
          </a:prstGeom>
        </p:spPr>
        <p:txBody>
          <a:bodyPr wrap="none">
            <a:spAutoFit/>
          </a:bodyPr>
          <a:lstStyle/>
          <a:p>
            <a:r>
              <a:rPr lang="en-US" dirty="0" err="1">
                <a:latin typeface="Calibri" panose="020F0502020204030204" pitchFamily="34" charset="0"/>
                <a:cs typeface="Calibri" panose="020F0502020204030204" pitchFamily="34" charset="0"/>
              </a:rPr>
              <a:t>por</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equilibrio</a:t>
            </a:r>
            <a:r>
              <a:rPr lang="en-US" dirty="0">
                <a:latin typeface="Calibri" panose="020F0502020204030204" pitchFamily="34" charset="0"/>
                <a:cs typeface="Calibri" panose="020F0502020204030204" pitchFamily="34" charset="0"/>
              </a:rPr>
              <a:t>:</a:t>
            </a:r>
          </a:p>
        </p:txBody>
      </p:sp>
      <p:sp>
        <p:nvSpPr>
          <p:cNvPr id="5" name="Título 1"/>
          <p:cNvSpPr>
            <a:spLocks noGrp="1"/>
          </p:cNvSpPr>
          <p:nvPr>
            <p:ph type="title"/>
          </p:nvPr>
        </p:nvSpPr>
        <p:spPr>
          <a:xfrm>
            <a:off x="1371600" y="228600"/>
            <a:ext cx="9601200" cy="699655"/>
          </a:xfrm>
        </p:spPr>
        <p:txBody>
          <a:bodyPr/>
          <a:lstStyle/>
          <a:p>
            <a:r>
              <a:rPr lang="en-US" b="1" dirty="0"/>
              <a:t>FORMULA DE JOURAVSKI - COLIGNON</a:t>
            </a:r>
            <a:endParaRPr lang="en-US" dirty="0"/>
          </a:p>
        </p:txBody>
      </p:sp>
      <p:pic>
        <p:nvPicPr>
          <p:cNvPr id="6" name="Imagen 5"/>
          <p:cNvPicPr>
            <a:picLocks noChangeAspect="1"/>
          </p:cNvPicPr>
          <p:nvPr/>
        </p:nvPicPr>
        <p:blipFill>
          <a:blip r:embed="rId2"/>
          <a:stretch>
            <a:fillRect/>
          </a:stretch>
        </p:blipFill>
        <p:spPr>
          <a:xfrm>
            <a:off x="3066370" y="1392963"/>
            <a:ext cx="1095375" cy="466725"/>
          </a:xfrm>
          <a:prstGeom prst="rect">
            <a:avLst/>
          </a:prstGeom>
        </p:spPr>
      </p:pic>
      <p:pic>
        <p:nvPicPr>
          <p:cNvPr id="7" name="Imagen 6"/>
          <p:cNvPicPr>
            <a:picLocks noChangeAspect="1"/>
          </p:cNvPicPr>
          <p:nvPr/>
        </p:nvPicPr>
        <p:blipFill>
          <a:blip r:embed="rId3"/>
          <a:stretch>
            <a:fillRect/>
          </a:stretch>
        </p:blipFill>
        <p:spPr>
          <a:xfrm>
            <a:off x="5231674" y="1273900"/>
            <a:ext cx="2590800" cy="704850"/>
          </a:xfrm>
          <a:prstGeom prst="rect">
            <a:avLst/>
          </a:prstGeom>
        </p:spPr>
      </p:pic>
      <p:pic>
        <p:nvPicPr>
          <p:cNvPr id="8" name="Imagen 7"/>
          <p:cNvPicPr>
            <a:picLocks noChangeAspect="1"/>
          </p:cNvPicPr>
          <p:nvPr/>
        </p:nvPicPr>
        <p:blipFill>
          <a:blip r:embed="rId4"/>
          <a:stretch>
            <a:fillRect/>
          </a:stretch>
        </p:blipFill>
        <p:spPr>
          <a:xfrm>
            <a:off x="1445277" y="2422071"/>
            <a:ext cx="1438275" cy="838200"/>
          </a:xfrm>
          <a:prstGeom prst="rect">
            <a:avLst/>
          </a:prstGeom>
        </p:spPr>
      </p:pic>
      <p:pic>
        <p:nvPicPr>
          <p:cNvPr id="9" name="Imagen 8"/>
          <p:cNvPicPr>
            <a:picLocks noChangeAspect="1"/>
          </p:cNvPicPr>
          <p:nvPr/>
        </p:nvPicPr>
        <p:blipFill>
          <a:blip r:embed="rId5"/>
          <a:stretch>
            <a:fillRect/>
          </a:stretch>
        </p:blipFill>
        <p:spPr>
          <a:xfrm>
            <a:off x="3066370" y="2503033"/>
            <a:ext cx="1476375" cy="676275"/>
          </a:xfrm>
          <a:prstGeom prst="rect">
            <a:avLst/>
          </a:prstGeom>
        </p:spPr>
      </p:pic>
      <p:pic>
        <p:nvPicPr>
          <p:cNvPr id="10" name="Imagen 9"/>
          <p:cNvPicPr>
            <a:picLocks noChangeAspect="1"/>
          </p:cNvPicPr>
          <p:nvPr/>
        </p:nvPicPr>
        <p:blipFill>
          <a:blip r:embed="rId6"/>
          <a:stretch>
            <a:fillRect/>
          </a:stretch>
        </p:blipFill>
        <p:spPr>
          <a:xfrm>
            <a:off x="4797409" y="2469695"/>
            <a:ext cx="1228725" cy="742950"/>
          </a:xfrm>
          <a:prstGeom prst="rect">
            <a:avLst/>
          </a:prstGeom>
        </p:spPr>
      </p:pic>
      <p:pic>
        <p:nvPicPr>
          <p:cNvPr id="11" name="Imagen 10"/>
          <p:cNvPicPr>
            <a:picLocks noChangeAspect="1"/>
          </p:cNvPicPr>
          <p:nvPr/>
        </p:nvPicPr>
        <p:blipFill>
          <a:blip r:embed="rId7"/>
          <a:stretch>
            <a:fillRect/>
          </a:stretch>
        </p:blipFill>
        <p:spPr>
          <a:xfrm>
            <a:off x="6116757" y="2517320"/>
            <a:ext cx="1762125" cy="647700"/>
          </a:xfrm>
          <a:prstGeom prst="rect">
            <a:avLst/>
          </a:prstGeom>
        </p:spPr>
      </p:pic>
      <p:sp>
        <p:nvSpPr>
          <p:cNvPr id="12" name="Rectángulo 11"/>
          <p:cNvSpPr/>
          <p:nvPr/>
        </p:nvSpPr>
        <p:spPr>
          <a:xfrm>
            <a:off x="1371600" y="3637987"/>
            <a:ext cx="2210670" cy="369332"/>
          </a:xfrm>
          <a:prstGeom prst="rect">
            <a:avLst/>
          </a:prstGeom>
        </p:spPr>
        <p:txBody>
          <a:bodyPr wrap="none">
            <a:spAutoFit/>
          </a:bodyPr>
          <a:lstStyle/>
          <a:p>
            <a:r>
              <a:rPr lang="el-GR" b="1" dirty="0">
                <a:latin typeface="GreekC" panose="00000400000000000000" pitchFamily="2" charset="0"/>
                <a:cs typeface="GreekC" panose="00000400000000000000" pitchFamily="2" charset="0"/>
              </a:rPr>
              <a:t>τ</a:t>
            </a:r>
            <a:r>
              <a:rPr lang="en-US" dirty="0">
                <a:latin typeface="Calibri" panose="020F0502020204030204" pitchFamily="34" charset="0"/>
                <a:cs typeface="Calibri" panose="020F0502020204030204" pitchFamily="34" charset="0"/>
              </a:rPr>
              <a:t>m</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valor </a:t>
            </a:r>
            <a:r>
              <a:rPr lang="en-US" dirty="0" err="1">
                <a:latin typeface="Calibri" panose="020F0502020204030204" pitchFamily="34" charset="0"/>
                <a:cs typeface="Calibri" panose="020F0502020204030204" pitchFamily="34" charset="0"/>
              </a:rPr>
              <a:t>medio</a:t>
            </a:r>
            <a:r>
              <a:rPr lang="en-US" dirty="0">
                <a:latin typeface="Calibri" panose="020F0502020204030204" pitchFamily="34" charset="0"/>
                <a:cs typeface="Calibri" panose="020F0502020204030204" pitchFamily="34" charset="0"/>
              </a:rPr>
              <a:t> de </a:t>
            </a:r>
            <a:r>
              <a:rPr lang="el-GR" dirty="0">
                <a:latin typeface="GreekC" panose="00000400000000000000" pitchFamily="2" charset="0"/>
                <a:cs typeface="GreekC" panose="00000400000000000000" pitchFamily="2" charset="0"/>
              </a:rPr>
              <a:t>τ</a:t>
            </a:r>
            <a:endParaRPr lang="en-US" dirty="0">
              <a:latin typeface="Calibri" panose="020F0502020204030204" pitchFamily="34" charset="0"/>
              <a:cs typeface="Calibri" panose="020F0502020204030204" pitchFamily="34" charset="0"/>
            </a:endParaRPr>
          </a:p>
        </p:txBody>
      </p:sp>
      <p:pic>
        <p:nvPicPr>
          <p:cNvPr id="13" name="Imagen 12"/>
          <p:cNvPicPr>
            <a:picLocks noChangeAspect="1"/>
          </p:cNvPicPr>
          <p:nvPr/>
        </p:nvPicPr>
        <p:blipFill>
          <a:blip r:embed="rId8"/>
          <a:stretch>
            <a:fillRect/>
          </a:stretch>
        </p:blipFill>
        <p:spPr>
          <a:xfrm>
            <a:off x="3885520" y="3434466"/>
            <a:ext cx="1314450" cy="857250"/>
          </a:xfrm>
          <a:prstGeom prst="rect">
            <a:avLst/>
          </a:prstGeom>
          <a:ln w="38100">
            <a:solidFill>
              <a:srgbClr val="FF0000"/>
            </a:solidFill>
          </a:ln>
        </p:spPr>
      </p:pic>
      <p:sp>
        <p:nvSpPr>
          <p:cNvPr id="14" name="Rectángulo 13"/>
          <p:cNvSpPr/>
          <p:nvPr/>
        </p:nvSpPr>
        <p:spPr>
          <a:xfrm>
            <a:off x="5564662" y="3567815"/>
            <a:ext cx="4097597" cy="461665"/>
          </a:xfrm>
          <a:prstGeom prst="rect">
            <a:avLst/>
          </a:prstGeom>
        </p:spPr>
        <p:txBody>
          <a:bodyPr wrap="none">
            <a:spAutoFit/>
          </a:bodyPr>
          <a:lstStyle/>
          <a:p>
            <a:r>
              <a:rPr lang="en-US" sz="2400" dirty="0" err="1">
                <a:latin typeface="Times New Roman" panose="02020603050405020304" pitchFamily="18" charset="0"/>
              </a:rPr>
              <a:t>Fórmula</a:t>
            </a:r>
            <a:r>
              <a:rPr lang="en-US" sz="2400" dirty="0">
                <a:latin typeface="Times New Roman" panose="02020603050405020304" pitchFamily="18" charset="0"/>
              </a:rPr>
              <a:t> de </a:t>
            </a:r>
            <a:r>
              <a:rPr lang="en-US" sz="2400" dirty="0" err="1">
                <a:latin typeface="Times New Roman" panose="02020603050405020304" pitchFamily="18" charset="0"/>
              </a:rPr>
              <a:t>Jouravski-Colignon</a:t>
            </a:r>
            <a:endParaRPr lang="en-US" sz="2400" dirty="0"/>
          </a:p>
        </p:txBody>
      </p:sp>
      <p:sp>
        <p:nvSpPr>
          <p:cNvPr id="15" name="Rectángulo 14"/>
          <p:cNvSpPr/>
          <p:nvPr/>
        </p:nvSpPr>
        <p:spPr>
          <a:xfrm>
            <a:off x="1371599" y="4531357"/>
            <a:ext cx="4310743" cy="2031325"/>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De acuerdo con la ley de </a:t>
            </a:r>
            <a:r>
              <a:rPr lang="es-ES" dirty="0" err="1">
                <a:latin typeface="Calibri" panose="020F0502020204030204" pitchFamily="34" charset="0"/>
                <a:cs typeface="Calibri" panose="020F0502020204030204" pitchFamily="34" charset="0"/>
              </a:rPr>
              <a:t>Cauchy</a:t>
            </a:r>
            <a:r>
              <a:rPr lang="es-ES" dirty="0">
                <a:latin typeface="Calibri" panose="020F0502020204030204" pitchFamily="34" charset="0"/>
                <a:cs typeface="Calibri" panose="020F0502020204030204" pitchFamily="34" charset="0"/>
              </a:rPr>
              <a:t>, las </a:t>
            </a:r>
            <a:r>
              <a:rPr lang="en-US" dirty="0" err="1">
                <a:latin typeface="Calibri" panose="020F0502020204030204" pitchFamily="34" charset="0"/>
                <a:cs typeface="Calibri" panose="020F0502020204030204" pitchFamily="34" charset="0"/>
              </a:rPr>
              <a:t>tensiones</a:t>
            </a:r>
            <a:r>
              <a:rPr lang="en-US" dirty="0">
                <a:latin typeface="Calibri" panose="020F0502020204030204" pitchFamily="34" charset="0"/>
                <a:cs typeface="Calibri" panose="020F0502020204030204" pitchFamily="34" charset="0"/>
              </a:rPr>
              <a:t> </a:t>
            </a:r>
            <a:r>
              <a:rPr lang="el-GR" dirty="0">
                <a:latin typeface="GreekC" panose="00000400000000000000" pitchFamily="2" charset="0"/>
                <a:cs typeface="GreekC" panose="00000400000000000000" pitchFamily="2" charset="0"/>
              </a:rPr>
              <a:t>τ</a:t>
            </a:r>
            <a:r>
              <a:rPr lang="en-US" dirty="0">
                <a:latin typeface="Calibri" panose="020F0502020204030204" pitchFamily="34" charset="0"/>
                <a:cs typeface="Calibri" panose="020F0502020204030204" pitchFamily="34" charset="0"/>
              </a:rPr>
              <a:t> de </a:t>
            </a:r>
            <a:r>
              <a:rPr lang="en-US" dirty="0" err="1">
                <a:latin typeface="Calibri" panose="020F0502020204030204" pitchFamily="34" charset="0"/>
                <a:cs typeface="Calibri" panose="020F0502020204030204" pitchFamily="34" charset="0"/>
              </a:rPr>
              <a:t>resbalamiento</a:t>
            </a:r>
            <a:r>
              <a:rPr lang="en-US" dirty="0">
                <a:latin typeface="Calibri" panose="020F0502020204030204" pitchFamily="34" charset="0"/>
                <a:cs typeface="Calibri" panose="020F0502020204030204" pitchFamily="34" charset="0"/>
              </a:rPr>
              <a:t> longitudinal </a:t>
            </a:r>
            <a:r>
              <a:rPr lang="es-ES" dirty="0">
                <a:latin typeface="Calibri" panose="020F0502020204030204" pitchFamily="34" charset="0"/>
                <a:cs typeface="Calibri" panose="020F0502020204030204" pitchFamily="34" charset="0"/>
              </a:rPr>
              <a:t>dan origen en el plano de la </a:t>
            </a:r>
            <a:r>
              <a:rPr lang="en-US" dirty="0" err="1">
                <a:latin typeface="Calibri" panose="020F0502020204030204" pitchFamily="34" charset="0"/>
                <a:cs typeface="Calibri" panose="020F0502020204030204" pitchFamily="34" charset="0"/>
              </a:rPr>
              <a:t>sección</a:t>
            </a:r>
            <a:r>
              <a:rPr lang="en-US" dirty="0">
                <a:latin typeface="Calibri" panose="020F0502020204030204" pitchFamily="34" charset="0"/>
                <a:cs typeface="Calibri" panose="020F0502020204030204" pitchFamily="34" charset="0"/>
              </a:rPr>
              <a:t> a </a:t>
            </a:r>
            <a:r>
              <a:rPr lang="en-US" dirty="0" err="1">
                <a:latin typeface="Calibri" panose="020F0502020204030204" pitchFamily="34" charset="0"/>
                <a:cs typeface="Calibri" panose="020F0502020204030204" pitchFamily="34" charset="0"/>
              </a:rPr>
              <a:t>tensiones</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tangenciales</a:t>
            </a:r>
            <a:r>
              <a:rPr lang="en-US" dirty="0">
                <a:latin typeface="Calibri" panose="020F0502020204030204" pitchFamily="34" charset="0"/>
                <a:cs typeface="Calibri" panose="020F0502020204030204" pitchFamily="34" charset="0"/>
              </a:rPr>
              <a:t>,  </a:t>
            </a:r>
            <a:r>
              <a:rPr lang="es-ES" dirty="0">
                <a:latin typeface="Calibri" panose="020F0502020204030204" pitchFamily="34" charset="0"/>
                <a:cs typeface="Calibri" panose="020F0502020204030204" pitchFamily="34" charset="0"/>
              </a:rPr>
              <a:t>normales en cada punto de la curva </a:t>
            </a:r>
            <a:r>
              <a:rPr lang="es-ES" b="1" dirty="0">
                <a:latin typeface="Calibri" panose="020F0502020204030204" pitchFamily="34" charset="0"/>
                <a:cs typeface="Calibri" panose="020F0502020204030204" pitchFamily="34" charset="0"/>
              </a:rPr>
              <a:t>s</a:t>
            </a:r>
            <a:r>
              <a:rPr lang="es-ES" dirty="0">
                <a:latin typeface="Calibri" panose="020F0502020204030204" pitchFamily="34" charset="0"/>
                <a:cs typeface="Calibri" panose="020F0502020204030204" pitchFamily="34" charset="0"/>
              </a:rPr>
              <a:t> a su correspondiente tangente, y cuyo valor medio está dado por la </a:t>
            </a:r>
            <a:r>
              <a:rPr lang="en-US" dirty="0">
                <a:latin typeface="Calibri" panose="020F0502020204030204" pitchFamily="34" charset="0"/>
                <a:cs typeface="Calibri" panose="020F0502020204030204" pitchFamily="34" charset="0"/>
              </a:rPr>
              <a:t>expression anterior (</a:t>
            </a:r>
            <a:r>
              <a:rPr lang="en-US" dirty="0" err="1">
                <a:latin typeface="Calibri" panose="020F0502020204030204" pitchFamily="34" charset="0"/>
                <a:cs typeface="Calibri" panose="020F0502020204030204" pitchFamily="34" charset="0"/>
              </a:rPr>
              <a:t>Jouravski-Colignon</a:t>
            </a:r>
            <a:r>
              <a:rPr lang="en-US" dirty="0">
                <a:latin typeface="Calibri" panose="020F0502020204030204" pitchFamily="34" charset="0"/>
                <a:cs typeface="Calibri" panose="020F0502020204030204" pitchFamily="34" charset="0"/>
              </a:rPr>
              <a:t>).</a:t>
            </a:r>
          </a:p>
        </p:txBody>
      </p:sp>
      <p:pic>
        <p:nvPicPr>
          <p:cNvPr id="16" name="Imagen 15"/>
          <p:cNvPicPr>
            <a:picLocks noChangeAspect="1"/>
          </p:cNvPicPr>
          <p:nvPr/>
        </p:nvPicPr>
        <p:blipFill>
          <a:blip r:embed="rId9"/>
          <a:stretch>
            <a:fillRect/>
          </a:stretch>
        </p:blipFill>
        <p:spPr>
          <a:xfrm>
            <a:off x="5682342" y="4885031"/>
            <a:ext cx="6315075" cy="1323975"/>
          </a:xfrm>
          <a:prstGeom prst="rect">
            <a:avLst/>
          </a:prstGeom>
        </p:spPr>
      </p:pic>
    </p:spTree>
    <p:extLst>
      <p:ext uri="{BB962C8B-B14F-4D97-AF65-F5344CB8AC3E}">
        <p14:creationId xmlns:p14="http://schemas.microsoft.com/office/powerpoint/2010/main" val="2615206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wipe(left)">
                                      <p:cBhvr>
                                        <p:cTn id="54" dur="500"/>
                                        <p:tgtEl>
                                          <p:spTgt spid="12"/>
                                        </p:tgtEl>
                                      </p:cBhvr>
                                    </p:animEffec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left)">
                                      <p:cBhvr>
                                        <p:cTn id="66" dur="5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fade">
                                      <p:cBhvr>
                                        <p:cTn id="71" dur="1000"/>
                                        <p:tgtEl>
                                          <p:spTgt spid="15"/>
                                        </p:tgtEl>
                                      </p:cBhvr>
                                    </p:animEffect>
                                    <p:anim calcmode="lin" valueType="num">
                                      <p:cBhvr>
                                        <p:cTn id="72" dur="1000" fill="hold"/>
                                        <p:tgtEl>
                                          <p:spTgt spid="15"/>
                                        </p:tgtEl>
                                        <p:attrNameLst>
                                          <p:attrName>ppt_x</p:attrName>
                                        </p:attrNameLst>
                                      </p:cBhvr>
                                      <p:tavLst>
                                        <p:tav tm="0">
                                          <p:val>
                                            <p:strVal val="#ppt_x"/>
                                          </p:val>
                                        </p:tav>
                                        <p:tav tm="100000">
                                          <p:val>
                                            <p:strVal val="#ppt_x"/>
                                          </p:val>
                                        </p:tav>
                                      </p:tavLst>
                                    </p:anim>
                                    <p:anim calcmode="lin" valueType="num">
                                      <p:cBhvr>
                                        <p:cTn id="73" dur="1000" fill="hold"/>
                                        <p:tgtEl>
                                          <p:spTgt spid="15"/>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16"/>
                                        </p:tgtEl>
                                        <p:attrNameLst>
                                          <p:attrName>style.visibility</p:attrName>
                                        </p:attrNameLst>
                                      </p:cBhvr>
                                      <p:to>
                                        <p:strVal val="visible"/>
                                      </p:to>
                                    </p:set>
                                    <p:animEffect transition="in" filter="fade">
                                      <p:cBhvr>
                                        <p:cTn id="76" dur="1000"/>
                                        <p:tgtEl>
                                          <p:spTgt spid="16"/>
                                        </p:tgtEl>
                                      </p:cBhvr>
                                    </p:animEffect>
                                    <p:anim calcmode="lin" valueType="num">
                                      <p:cBhvr>
                                        <p:cTn id="77" dur="1000" fill="hold"/>
                                        <p:tgtEl>
                                          <p:spTgt spid="16"/>
                                        </p:tgtEl>
                                        <p:attrNameLst>
                                          <p:attrName>ppt_x</p:attrName>
                                        </p:attrNameLst>
                                      </p:cBhvr>
                                      <p:tavLst>
                                        <p:tav tm="0">
                                          <p:val>
                                            <p:strVal val="#ppt_x"/>
                                          </p:val>
                                        </p:tav>
                                        <p:tav tm="100000">
                                          <p:val>
                                            <p:strVal val="#ppt_x"/>
                                          </p:val>
                                        </p:tav>
                                      </p:tavLst>
                                    </p:anim>
                                    <p:anim calcmode="lin" valueType="num">
                                      <p:cBhvr>
                                        <p:cTn id="7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4"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293915"/>
            <a:ext cx="9601200" cy="385354"/>
          </a:xfrm>
        </p:spPr>
        <p:txBody>
          <a:bodyPr>
            <a:normAutofit/>
          </a:bodyPr>
          <a:lstStyle/>
          <a:p>
            <a:r>
              <a:rPr lang="es-ES" sz="2000" b="1" dirty="0"/>
              <a:t>DIMENSIONAMIENTO DE SECCIONES SOMETIDAS A FLEXIÓN TRANSVERSAL</a:t>
            </a:r>
            <a:endParaRPr lang="en-US" sz="2000" dirty="0"/>
          </a:p>
        </p:txBody>
      </p:sp>
      <p:sp>
        <p:nvSpPr>
          <p:cNvPr id="4" name="Rectángulo 3"/>
          <p:cNvSpPr/>
          <p:nvPr/>
        </p:nvSpPr>
        <p:spPr>
          <a:xfrm>
            <a:off x="1371600" y="811964"/>
            <a:ext cx="9601200" cy="646331"/>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Considerando el caso de una sección sujeta a flexión recta transversal, es decir que actúan simultáneamente un momento flector y un esfuerzo de corte.</a:t>
            </a:r>
            <a:endParaRPr lang="en-US" dirty="0">
              <a:latin typeface="Calibri" panose="020F0502020204030204" pitchFamily="34" charset="0"/>
              <a:cs typeface="Calibri" panose="020F0502020204030204" pitchFamily="34" charset="0"/>
            </a:endParaRPr>
          </a:p>
        </p:txBody>
      </p:sp>
      <p:sp>
        <p:nvSpPr>
          <p:cNvPr id="5" name="Rectángulo 4"/>
          <p:cNvSpPr/>
          <p:nvPr/>
        </p:nvSpPr>
        <p:spPr>
          <a:xfrm>
            <a:off x="1371600" y="1590990"/>
            <a:ext cx="9601200" cy="1200329"/>
          </a:xfrm>
          <a:prstGeom prst="rect">
            <a:avLst/>
          </a:prstGeom>
        </p:spPr>
        <p:txBody>
          <a:bodyPr wrap="square">
            <a:spAutoFit/>
          </a:bodyPr>
          <a:lstStyle/>
          <a:p>
            <a:pPr algn="just"/>
            <a:r>
              <a:rPr lang="es-ES" dirty="0">
                <a:latin typeface="Calibri" panose="020F0502020204030204" pitchFamily="34" charset="0"/>
                <a:cs typeface="Calibri" panose="020F0502020204030204" pitchFamily="34" charset="0"/>
              </a:rPr>
              <a:t>Como ya sabemos, debido al momento flector existen tensiones normales cuya ley de distribución es lineal, alcanzando los valores </a:t>
            </a:r>
            <a:r>
              <a:rPr lang="es-ES">
                <a:latin typeface="Calibri" panose="020F0502020204030204" pitchFamily="34" charset="0"/>
                <a:cs typeface="Calibri" panose="020F0502020204030204" pitchFamily="34" charset="0"/>
              </a:rPr>
              <a:t>máximos </a:t>
            </a:r>
            <a:r>
              <a:rPr lang="es-ES" smtClean="0">
                <a:latin typeface="Calibri" panose="020F0502020204030204" pitchFamily="34" charset="0"/>
                <a:cs typeface="Calibri" panose="020F0502020204030204" pitchFamily="34" charset="0"/>
              </a:rPr>
              <a:t>en </a:t>
            </a:r>
            <a:r>
              <a:rPr lang="es-ES" dirty="0">
                <a:latin typeface="Calibri" panose="020F0502020204030204" pitchFamily="34" charset="0"/>
                <a:cs typeface="Calibri" panose="020F0502020204030204" pitchFamily="34" charset="0"/>
              </a:rPr>
              <a:t>las fibras mas alejadas del eje neutro. Debido al esfuerzo de corte se generan tensiones tangenciales, con una ley de distribución que depende de la forma de la sección, pero que en general es parabólica y con un máximo en el eje neutro.</a:t>
            </a:r>
            <a:endParaRPr lang="en-US" dirty="0">
              <a:latin typeface="Calibri" panose="020F0502020204030204" pitchFamily="34" charset="0"/>
              <a:cs typeface="Calibri" panose="020F0502020204030204" pitchFamily="34" charset="0"/>
            </a:endParaRPr>
          </a:p>
        </p:txBody>
      </p:sp>
      <p:pic>
        <p:nvPicPr>
          <p:cNvPr id="6" name="Imagen 5"/>
          <p:cNvPicPr>
            <a:picLocks noChangeAspect="1"/>
          </p:cNvPicPr>
          <p:nvPr/>
        </p:nvPicPr>
        <p:blipFill>
          <a:blip r:embed="rId2"/>
          <a:stretch>
            <a:fillRect/>
          </a:stretch>
        </p:blipFill>
        <p:spPr>
          <a:xfrm>
            <a:off x="2736125" y="2791319"/>
            <a:ext cx="7581900" cy="3886200"/>
          </a:xfrm>
          <a:prstGeom prst="rect">
            <a:avLst/>
          </a:prstGeom>
        </p:spPr>
      </p:pic>
    </p:spTree>
    <p:extLst>
      <p:ext uri="{BB962C8B-B14F-4D97-AF65-F5344CB8AC3E}">
        <p14:creationId xmlns:p14="http://schemas.microsoft.com/office/powerpoint/2010/main" val="99762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1522</TotalTime>
  <Words>948</Words>
  <Application>Microsoft Office PowerPoint</Application>
  <PresentationFormat>Panorámica</PresentationFormat>
  <Paragraphs>45</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Calibri</vt:lpstr>
      <vt:lpstr>Franklin Gothic Book</vt:lpstr>
      <vt:lpstr>GreekC</vt:lpstr>
      <vt:lpstr>Times New Roman</vt:lpstr>
      <vt:lpstr>Crop</vt:lpstr>
      <vt:lpstr>FLEXIÓN</vt:lpstr>
      <vt:lpstr>FORMULA DE JOURAVSKI - COLIGNON</vt:lpstr>
      <vt:lpstr>FORMULA DE JOURAVSKI - COLIGNON</vt:lpstr>
      <vt:lpstr>FORMULA DE JOURAVSKI - COLIGNON</vt:lpstr>
      <vt:lpstr>FORMULA DE JOURAVSKI - COLIGNON</vt:lpstr>
      <vt:lpstr>FORMULA DE JOURAVSKI - COLIGNON</vt:lpstr>
      <vt:lpstr>FORMULA DE JOURAVSKI - COLIGNON</vt:lpstr>
      <vt:lpstr>FORMULA DE JOURAVSKI - COLIGNON</vt:lpstr>
      <vt:lpstr>DIMENSIONAMIENTO DE SECCIONES SOMETIDAS A FLEXIÓN TRANSVERSAL</vt:lpstr>
      <vt:lpstr>DIMENSIONAMIENTO DE SECCIONES SOMETIDAS A FLEXIÓN TRANSVERSAL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FLEXIÓN</dc:title>
  <dc:creator>Usuario de Windows</dc:creator>
  <cp:lastModifiedBy>Walter Adrian Longhi (prof.)</cp:lastModifiedBy>
  <cp:revision>75</cp:revision>
  <dcterms:created xsi:type="dcterms:W3CDTF">2020-11-08T11:37:24Z</dcterms:created>
  <dcterms:modified xsi:type="dcterms:W3CDTF">2022-11-22T23:57:14Z</dcterms:modified>
</cp:coreProperties>
</file>