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58" r:id="rId5"/>
    <p:sldId id="260" r:id="rId6"/>
    <p:sldId id="259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41AB4-2EB1-48F6-8E0E-BA5AEB86B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626B73-E5A6-4F03-8AC5-4C201FC0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938C61-F16A-430A-BDDD-1951F7E7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BB01-FFAC-4FA8-BF98-EA473FCA902D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F6E511-9916-4305-804D-05294ECD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CEEC30-748B-4325-A47B-5DC3F5F3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A0D-02F4-4D7F-8977-EDFB6EFC5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21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F3E18-D967-451B-ACB0-B2AE33D0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60952F-C901-4A64-AE41-DB6588826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197AB5-A2E1-40AF-9A45-22D7D08A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BB01-FFAC-4FA8-BF98-EA473FCA902D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83E66-30CB-447D-9DD4-161B7D60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135C3-6382-4E57-870A-090F38A3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A0D-02F4-4D7F-8977-EDFB6EFC5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85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4918D6-EE3E-4632-9D91-11E8761D9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F1F9C5-9F1D-4059-A6FB-89100A4C9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1C3AAF-8096-4F90-9655-16E80224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BB01-FFAC-4FA8-BF98-EA473FCA902D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89B4AA-806B-4F9C-A060-094130B3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381DA3-2672-4323-9F4E-33DC46A6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A0D-02F4-4D7F-8977-EDFB6EFC5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17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D4B63-84C1-45BE-ABC4-52B9B11F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6138D1-5266-40F6-A3A6-41FC2A5B3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6EF6AB-A981-4210-87B8-88E91C73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BB01-FFAC-4FA8-BF98-EA473FCA902D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D715E-49CC-4837-87F1-1E2DFB92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2DE182-FF80-48D2-BBFE-B8449D7E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A0D-02F4-4D7F-8977-EDFB6EFC5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5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D3DC3-F4EB-45FB-B826-A85B29D2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222847-4A50-4A2D-8D0C-38DE82982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7B9CE6-96C4-48F4-9E92-16F3083D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BB01-FFAC-4FA8-BF98-EA473FCA902D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DF97B4-FFA8-4F02-87F2-77E8939D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9DC774-27D1-42B8-BF3E-68BA30BE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A0D-02F4-4D7F-8977-EDFB6EFC5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75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5D016-5AC7-4F9C-8A3F-F057AFA0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5FCE7C-F7D4-429B-B1AC-C16060407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1E3689-5B5E-4CA3-84B5-2A024D83F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1727C6-9C19-4D0F-9703-64E203BC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BB01-FFAC-4FA8-BF98-EA473FCA902D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DF5D19-B0DA-4E43-BAB3-60838489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A2878E-84F7-44CD-94E3-FC074720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A0D-02F4-4D7F-8977-EDFB6EFC5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44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FCFC6-2154-4DB4-8944-EAF274FD7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DBDA86-72A5-462C-913D-06035E474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4540A8-6E80-4E64-B88E-A897CC463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C5CB99E-F4EE-4C49-A6BF-19594BC06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22D829-97A9-453F-A070-4588CA01F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71D5DB-ED06-42A3-A84A-39770BC3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BB01-FFAC-4FA8-BF98-EA473FCA902D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EF3D5F-50C8-4073-B8A8-6163D554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0DEB8D-61F9-41F3-8346-B10B6DD6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A0D-02F4-4D7F-8977-EDFB6EFC5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55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8A570-1F42-4451-BC1F-A80BBC54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026CB3-4E80-4C9B-A496-84F42201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BB01-FFAC-4FA8-BF98-EA473FCA902D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4F1602-D054-447D-8795-702B6564A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CAFF8-037E-47A9-AE4D-86A78A21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A0D-02F4-4D7F-8977-EDFB6EFC5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25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BA857D-A8A3-4EEE-A577-E00AC4E4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BB01-FFAC-4FA8-BF98-EA473FCA902D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BF3A57-2906-4E81-805C-7175C300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3B5201-2031-4F65-B19F-3D2E62C4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A0D-02F4-4D7F-8977-EDFB6EFC5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97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0F3CF-77F4-475E-9353-14B88372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B7D976-1BBF-477F-93F5-00E4BCD11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F4DF36-8148-4188-AA89-1E3EB3800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977F7-03B5-46E0-8249-B16DF7E9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BB01-FFAC-4FA8-BF98-EA473FCA902D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C4FBBE-9B57-4A92-BC19-9E81193F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DDC773-CACC-403F-850E-D0BF7864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A0D-02F4-4D7F-8977-EDFB6EFC5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99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8C5FE-4D7D-4E4A-998D-366A619A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27C7AE-2B3A-4BFD-9D71-377F70864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8A12B9-244A-4E69-9099-40196E9B8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88BFC7-AD58-48EE-B5B1-B0EF6D1E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BB01-FFAC-4FA8-BF98-EA473FCA902D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4576E-4A02-4963-93CD-9A770542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4E3BA2-7CE7-4B1C-AFE3-A8907D34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A0D-02F4-4D7F-8977-EDFB6EFC5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49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0E9809-CABC-401D-91AB-48A37B8E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866B3C-E6FD-4F29-A23A-1859CA967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5D4FD-2E3A-4267-9EB2-FD4F93D1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DBB01-FFAC-4FA8-BF98-EA473FCA902D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6E9246-758B-4567-8FDA-8DE853E3C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F6376B-5B56-4292-9139-91C438DE8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E2A0D-02F4-4D7F-8977-EDFB6EFC5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9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>
            <a:extLst>
              <a:ext uri="{FF2B5EF4-FFF2-40B4-BE49-F238E27FC236}">
                <a16:creationId xmlns:a16="http://schemas.microsoft.com/office/drawing/2014/main" id="{332DF2A9-AAE6-42A1-9D80-E0208B17C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857250"/>
            <a:ext cx="30003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6600" b="1" dirty="0">
                <a:latin typeface="BankGothic Md BT" pitchFamily="34" charset="0"/>
                <a:cs typeface="Arial" charset="0"/>
              </a:rPr>
              <a:t>UTN </a:t>
            </a:r>
            <a:endParaRPr lang="es-AR" sz="6600" b="1" dirty="0">
              <a:latin typeface="BankGothic Md BT" pitchFamily="34" charset="0"/>
              <a:cs typeface="Arial" charset="0"/>
            </a:endParaRP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7DA753B-B70A-43E3-8654-39739E4F8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4221164"/>
            <a:ext cx="79914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3200" b="1" dirty="0">
                <a:latin typeface="BankGothic Md BT" pitchFamily="34" charset="0"/>
                <a:cs typeface="Arial" charset="0"/>
              </a:rPr>
              <a:t>REDES DE DISTRIBUCIÓN E INSTALACIONES ELÉCTRICAS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s-ES" sz="2400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9CBC97A0-BA6A-4FA7-8FAF-F40BDEBADF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0400" y="428625"/>
          <a:ext cx="2554288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83106" imgH="1221129" progId="Imaging.Document">
                  <p:embed/>
                </p:oleObj>
              </mc:Choice>
              <mc:Fallback>
                <p:oleObj r:id="rId2" imgW="2283106" imgH="1221129" progId="Imaging.Document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9CBC97A0-BA6A-4FA7-8FAF-F40BDEBADF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428625"/>
                        <a:ext cx="2554288" cy="314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8">
            <a:extLst>
              <a:ext uri="{FF2B5EF4-FFF2-40B4-BE49-F238E27FC236}">
                <a16:creationId xmlns:a16="http://schemas.microsoft.com/office/drawing/2014/main" id="{8F6184E6-161A-4A3F-87DC-DF4986BAF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41244"/>
            <a:ext cx="9370421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b="1" dirty="0">
                <a:latin typeface="BankGothic Md BT" pitchFamily="34" charset="0"/>
                <a:cs typeface="Arial" charset="0"/>
              </a:rPr>
              <a:t>DANIELO TOURNE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s-ES" sz="2400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166347E1-0DA3-4943-B66A-882002FDC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5507498"/>
            <a:ext cx="74295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b="1" dirty="0">
                <a:latin typeface="BankGothic Md BT" pitchFamily="34" charset="0"/>
                <a:cs typeface="Arial" charset="0"/>
              </a:rPr>
              <a:t>DIEGO SALINAS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s-ES" sz="2400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8CA1ABF-D7F9-4D9B-992B-A7A1EAAED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3" y="857251"/>
            <a:ext cx="28575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6600" b="1" dirty="0">
                <a:latin typeface="BankGothic Md BT" pitchFamily="34" charset="0"/>
                <a:cs typeface="Arial" charset="0"/>
              </a:rPr>
              <a:t>FRRQ</a:t>
            </a:r>
            <a:endParaRPr lang="es-AR" sz="6600" b="1" dirty="0">
              <a:latin typeface="BankGothic Md BT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EAE1AF-FB8B-4F40-8BF7-AAF761679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60" y="0"/>
            <a:ext cx="10133900" cy="6860080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D96F89D-E9E9-48D0-94E7-E099C30E3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8128" y="186655"/>
            <a:ext cx="5243119" cy="3811588"/>
          </a:xfrm>
        </p:spPr>
        <p:txBody>
          <a:bodyPr/>
          <a:lstStyle/>
          <a:p>
            <a:pPr algn="ctr"/>
            <a:r>
              <a:rPr lang="es-ES" sz="5400" b="1" i="0" dirty="0">
                <a:solidFill>
                  <a:srgbClr val="800000"/>
                </a:solidFill>
                <a:effectLst/>
                <a:latin typeface="ADAM.CG PRO" pitchFamily="50" charset="0"/>
              </a:rPr>
              <a:t>Esquema </a:t>
            </a:r>
          </a:p>
          <a:p>
            <a:pPr algn="ctr"/>
            <a:r>
              <a:rPr lang="es-ES" sz="5400" b="1" i="0" dirty="0">
                <a:solidFill>
                  <a:srgbClr val="800000"/>
                </a:solidFill>
                <a:effectLst/>
                <a:latin typeface="ADAM.CG PRO" pitchFamily="50" charset="0"/>
              </a:rPr>
              <a:t>del sistema</a:t>
            </a:r>
          </a:p>
          <a:p>
            <a:pPr algn="ctr"/>
            <a:r>
              <a:rPr lang="es-ES" sz="5400" b="1" i="0" dirty="0">
                <a:solidFill>
                  <a:srgbClr val="800000"/>
                </a:solidFill>
                <a:effectLst/>
                <a:latin typeface="ADAM.CG PRO" pitchFamily="50" charset="0"/>
              </a:rPr>
              <a:t> eléctrico</a:t>
            </a:r>
            <a:r>
              <a:rPr lang="es-ES" sz="4800" b="1" dirty="0">
                <a:solidFill>
                  <a:srgbClr val="800000"/>
                </a:solidFill>
                <a:latin typeface="ADAM.CG PRO" pitchFamily="50" charset="0"/>
              </a:rPr>
              <a:t> 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140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D4CB74E-AE33-4A33-A8D3-FF1F62E72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081" y="79384"/>
            <a:ext cx="9827226" cy="661757"/>
          </a:xfrm>
        </p:spPr>
        <p:txBody>
          <a:bodyPr>
            <a:normAutofit/>
          </a:bodyPr>
          <a:lstStyle/>
          <a:p>
            <a:pPr algn="ctr"/>
            <a:r>
              <a:rPr lang="es-ES" sz="2800" b="1" i="0" dirty="0">
                <a:solidFill>
                  <a:srgbClr val="800000"/>
                </a:solidFill>
                <a:effectLst/>
                <a:latin typeface="ADAM.CG PRO" pitchFamily="50" charset="0"/>
              </a:rPr>
              <a:t>Esquema del sistema  eléctrico</a:t>
            </a:r>
            <a:endParaRPr lang="es-ES" sz="12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1E424C5-7A1F-4471-9C3D-255350EC39BB}"/>
              </a:ext>
            </a:extLst>
          </p:cNvPr>
          <p:cNvSpPr txBox="1"/>
          <p:nvPr/>
        </p:nvSpPr>
        <p:spPr>
          <a:xfrm>
            <a:off x="383458" y="688417"/>
            <a:ext cx="1180854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TT31c7ca"/>
                <a:ea typeface="+mn-ea"/>
                <a:cs typeface="+mn-cs"/>
              </a:rPr>
              <a:t>No basta con producir corriente eléctrica, hace falta llevarla hasta el usuario final. Para alcanzar la adecuación entre la producción y el consumo, la estructura eléctrica de un país suele dividirse en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TT31c7ca"/>
                <a:ea typeface="+mn-ea"/>
                <a:cs typeface="+mn-cs"/>
              </a:rPr>
              <a:t>varios niveles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TT31c7ca"/>
                <a:ea typeface="+mn-ea"/>
                <a:cs typeface="+mn-cs"/>
              </a:rPr>
              <a:t>que corresponden a distintas redes eléctricas.</a:t>
            </a:r>
            <a:b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TT31c7ca"/>
                <a:ea typeface="+mn-ea"/>
                <a:cs typeface="+mn-cs"/>
              </a:rPr>
            </a:b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TT31c7ca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F6E4C7F-992E-4362-8018-DB020D6ACA9C}"/>
              </a:ext>
            </a:extLst>
          </p:cNvPr>
          <p:cNvSpPr txBox="1"/>
          <p:nvPr/>
        </p:nvSpPr>
        <p:spPr>
          <a:xfrm>
            <a:off x="4835313" y="2165745"/>
            <a:ext cx="72041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rgbClr val="5B9BD5">
                    <a:lumMod val="75000"/>
                  </a:srgbClr>
                </a:solidFill>
                <a:latin typeface="MSTT31c7ca"/>
              </a:rPr>
              <a:t>Clase 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MSTT31c7ca"/>
                <a:ea typeface="+mn-ea"/>
                <a:cs typeface="+mn-cs"/>
              </a:rPr>
              <a:t>: </a:t>
            </a:r>
            <a:r>
              <a:rPr lang="es-ES" sz="2400" b="1" dirty="0">
                <a:latin typeface="MSTT31c7ca"/>
              </a:rPr>
              <a:t>U</a:t>
            </a:r>
            <a:r>
              <a:rPr lang="es-ES" sz="2400" b="1" baseline="-25000" dirty="0">
                <a:latin typeface="MSTT31c7ca"/>
              </a:rPr>
              <a:t>N</a:t>
            </a:r>
            <a:r>
              <a:rPr lang="es-ES" sz="2400" b="1" dirty="0">
                <a:latin typeface="MSTT31c7ca"/>
              </a:rPr>
              <a:t> ≤ 1 kV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TT31c7ca"/>
              <a:ea typeface="+mn-ea"/>
              <a:cs typeface="+mn-cs"/>
            </a:endParaRPr>
          </a:p>
          <a:p>
            <a:pPr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MSTT31c7ca"/>
                <a:ea typeface="+mn-ea"/>
                <a:cs typeface="+mn-cs"/>
              </a:rPr>
              <a:t>Clase B: </a:t>
            </a:r>
            <a:r>
              <a:rPr lang="es-ES" sz="2400" b="1" dirty="0">
                <a:solidFill>
                  <a:prstClr val="black"/>
                </a:solidFill>
                <a:latin typeface="MSTT31c7ca"/>
              </a:rPr>
              <a:t>1 kV &lt; </a:t>
            </a:r>
            <a:r>
              <a:rPr lang="es-ES" sz="2400" b="1" dirty="0">
                <a:latin typeface="MSTT31c7ca"/>
              </a:rPr>
              <a:t>U</a:t>
            </a:r>
            <a:r>
              <a:rPr lang="es-ES" sz="2400" b="1" baseline="-25000" dirty="0">
                <a:latin typeface="MSTT31c7ca"/>
              </a:rPr>
              <a:t>N </a:t>
            </a:r>
            <a:r>
              <a:rPr lang="es-ES" sz="2400" b="1" dirty="0">
                <a:latin typeface="MSTT31c7ca"/>
              </a:rPr>
              <a:t>&lt; 66 kV</a:t>
            </a:r>
          </a:p>
          <a:p>
            <a:pPr>
              <a:defRPr/>
            </a:pPr>
            <a:endParaRPr lang="es-ES" sz="2400" dirty="0">
              <a:solidFill>
                <a:srgbClr val="000000"/>
              </a:solidFill>
              <a:latin typeface="MSTT31c7ca"/>
            </a:endParaRPr>
          </a:p>
          <a:p>
            <a:pPr lvl="0">
              <a:defRPr/>
            </a:pPr>
            <a:r>
              <a:rPr lang="es-ES" sz="2400" b="1" dirty="0">
                <a:solidFill>
                  <a:srgbClr val="5B9BD5">
                    <a:lumMod val="75000"/>
                  </a:srgbClr>
                </a:solidFill>
                <a:latin typeface="MSTT31c7ca"/>
              </a:rPr>
              <a:t>Clase C: </a:t>
            </a:r>
            <a:r>
              <a:rPr lang="es-ES" sz="2400" b="1" dirty="0">
                <a:latin typeface="MSTT31c7ca"/>
              </a:rPr>
              <a:t>66 kV ≤ U</a:t>
            </a:r>
            <a:r>
              <a:rPr lang="es-ES" sz="2400" b="1" baseline="-25000" dirty="0">
                <a:latin typeface="MSTT31c7ca"/>
              </a:rPr>
              <a:t>N </a:t>
            </a:r>
            <a:r>
              <a:rPr lang="es-ES" sz="2400" b="1" dirty="0">
                <a:latin typeface="MSTT31c7ca"/>
              </a:rPr>
              <a:t>≤ 220 kV</a:t>
            </a:r>
          </a:p>
          <a:p>
            <a:pPr lvl="0">
              <a:defRPr/>
            </a:pPr>
            <a:endParaRPr lang="es-ES" sz="2400" dirty="0">
              <a:solidFill>
                <a:srgbClr val="000000"/>
              </a:solidFill>
              <a:latin typeface="MSTT31c7ca"/>
            </a:endParaRPr>
          </a:p>
          <a:p>
            <a:r>
              <a:rPr lang="es-ES" sz="2400" b="1" dirty="0">
                <a:solidFill>
                  <a:srgbClr val="5B9BD5">
                    <a:lumMod val="75000"/>
                  </a:srgbClr>
                </a:solidFill>
                <a:latin typeface="MSTT31c7ca"/>
              </a:rPr>
              <a:t>Clase D: </a:t>
            </a:r>
            <a:r>
              <a:rPr lang="es-ES" sz="2400" b="1" dirty="0">
                <a:latin typeface="MSTT31c7ca"/>
              </a:rPr>
              <a:t>220 kV &lt; U</a:t>
            </a:r>
            <a:r>
              <a:rPr lang="es-ES" sz="2400" b="1" baseline="-25000" dirty="0">
                <a:latin typeface="MSTT31c7ca"/>
              </a:rPr>
              <a:t>N </a:t>
            </a:r>
            <a:r>
              <a:rPr lang="es-ES" sz="2400" b="1" dirty="0">
                <a:latin typeface="MSTT31c7ca"/>
              </a:rPr>
              <a:t>&lt; 800 kV</a:t>
            </a:r>
          </a:p>
          <a:p>
            <a:endParaRPr lang="es-ES" sz="2400" dirty="0">
              <a:solidFill>
                <a:srgbClr val="000000"/>
              </a:solidFill>
              <a:latin typeface="MSTT31c7ca"/>
            </a:endParaRPr>
          </a:p>
          <a:p>
            <a:r>
              <a:rPr lang="es-ES" sz="2400" b="1" dirty="0">
                <a:solidFill>
                  <a:srgbClr val="5B9BD5">
                    <a:lumMod val="75000"/>
                  </a:srgbClr>
                </a:solidFill>
                <a:latin typeface="MSTT31c7ca"/>
              </a:rPr>
              <a:t>Clase E: </a:t>
            </a:r>
            <a:r>
              <a:rPr lang="es-ES" sz="2400" b="1" dirty="0">
                <a:latin typeface="MSTT31c7ca"/>
              </a:rPr>
              <a:t>U</a:t>
            </a:r>
            <a:r>
              <a:rPr lang="es-ES" sz="2400" b="1" baseline="-25000" dirty="0">
                <a:latin typeface="MSTT31c7ca"/>
              </a:rPr>
              <a:t>N </a:t>
            </a:r>
            <a:r>
              <a:rPr lang="es-ES" sz="2400" b="1" dirty="0">
                <a:latin typeface="MSTT31c7ca"/>
              </a:rPr>
              <a:t>&gt; 800 kV</a:t>
            </a:r>
          </a:p>
          <a:p>
            <a:endParaRPr lang="es-ES" sz="2400" dirty="0">
              <a:solidFill>
                <a:srgbClr val="000000"/>
              </a:solidFill>
              <a:latin typeface="MSTT31c7ca"/>
            </a:endParaRPr>
          </a:p>
          <a:p>
            <a:r>
              <a:rPr lang="es-ES" sz="2400" b="1" dirty="0">
                <a:solidFill>
                  <a:srgbClr val="5B9BD5">
                    <a:lumMod val="75000"/>
                  </a:srgbClr>
                </a:solidFill>
                <a:latin typeface="MSTT31c7ca"/>
              </a:rPr>
              <a:t>Clase BB: </a:t>
            </a:r>
            <a:r>
              <a:rPr lang="es-ES" sz="2400" b="1" dirty="0">
                <a:latin typeface="MSTT31c7ca"/>
              </a:rPr>
              <a:t>1 kV &lt; U</a:t>
            </a:r>
            <a:r>
              <a:rPr lang="es-ES" sz="2400" b="1" baseline="-25000" dirty="0">
                <a:latin typeface="MSTT31c7ca"/>
              </a:rPr>
              <a:t>N</a:t>
            </a:r>
            <a:r>
              <a:rPr lang="es-ES" sz="2400" b="1" dirty="0">
                <a:latin typeface="MSTT31c7ca"/>
              </a:rPr>
              <a:t> ≤ 38 kV retorno por tierra</a:t>
            </a:r>
            <a:endParaRPr lang="es-ES" sz="2400" dirty="0">
              <a:solidFill>
                <a:srgbClr val="000000"/>
              </a:solidFill>
              <a:latin typeface="MSTT31c7ca"/>
            </a:endParaRPr>
          </a:p>
          <a:p>
            <a:pPr lvl="0"/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TT31c7ca"/>
              <a:ea typeface="+mn-ea"/>
              <a:cs typeface="+mn-cs"/>
            </a:endParaRPr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E6677321-CD29-4BAB-AFDB-3030F794D6B2}"/>
              </a:ext>
            </a:extLst>
          </p:cNvPr>
          <p:cNvSpPr txBox="1">
            <a:spLocks/>
          </p:cNvSpPr>
          <p:nvPr/>
        </p:nvSpPr>
        <p:spPr>
          <a:xfrm>
            <a:off x="853939" y="2471889"/>
            <a:ext cx="3523755" cy="252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TT31c7ca"/>
                <a:ea typeface="+mn-ea"/>
                <a:cs typeface="+mn-cs"/>
              </a:rPr>
              <a:t>Niveles de tensión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TT31c7ca"/>
                <a:ea typeface="+mn-ea"/>
                <a:cs typeface="+mn-cs"/>
              </a:rPr>
              <a:t> en Argentina</a:t>
            </a:r>
          </a:p>
          <a:p>
            <a:pPr lvl="0" algn="ctr"/>
            <a:r>
              <a:rPr lang="es-ES" sz="1800" b="1" dirty="0">
                <a:solidFill>
                  <a:srgbClr val="000000"/>
                </a:solidFill>
                <a:latin typeface="MSTT31c7ca"/>
              </a:rPr>
              <a:t>AEA 95301 Líneas aéreas exteriores de media y alta tensión. Edición 2007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TT31c7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11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D4CB74E-AE33-4A33-A8D3-FF1F62E72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081" y="79384"/>
            <a:ext cx="9827226" cy="661757"/>
          </a:xfrm>
        </p:spPr>
        <p:txBody>
          <a:bodyPr>
            <a:normAutofit/>
          </a:bodyPr>
          <a:lstStyle/>
          <a:p>
            <a:pPr algn="ctr"/>
            <a:r>
              <a:rPr lang="es-ES" sz="2800" b="1" i="0" dirty="0">
                <a:solidFill>
                  <a:srgbClr val="800000"/>
                </a:solidFill>
                <a:effectLst/>
                <a:latin typeface="ADAM.CG PRO" pitchFamily="50" charset="0"/>
              </a:rPr>
              <a:t>Esquema del sistema  eléctrico</a:t>
            </a:r>
            <a:endParaRPr lang="es-ES" sz="12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F6E4C7F-992E-4362-8018-DB020D6ACA9C}"/>
              </a:ext>
            </a:extLst>
          </p:cNvPr>
          <p:cNvSpPr txBox="1"/>
          <p:nvPr/>
        </p:nvSpPr>
        <p:spPr>
          <a:xfrm>
            <a:off x="4926753" y="2165745"/>
            <a:ext cx="72041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MSTT31c7ca"/>
              </a:rPr>
              <a:t>EAT: </a:t>
            </a:r>
            <a:r>
              <a:rPr lang="es-ES" sz="2400" dirty="0">
                <a:solidFill>
                  <a:srgbClr val="000000"/>
                </a:solidFill>
                <a:latin typeface="MSTT31c7ca"/>
              </a:rPr>
              <a:t>Extra Alta Tensión – desde 500 kV</a:t>
            </a:r>
          </a:p>
          <a:p>
            <a:endParaRPr lang="es-ES" sz="2400" dirty="0">
              <a:solidFill>
                <a:srgbClr val="000000"/>
              </a:solidFill>
              <a:latin typeface="MSTT31c7ca"/>
            </a:endParaRPr>
          </a:p>
          <a:p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MSTT31c7ca"/>
              </a:rPr>
              <a:t>AT: </a:t>
            </a:r>
            <a:r>
              <a:rPr lang="es-ES" sz="2400" dirty="0">
                <a:solidFill>
                  <a:srgbClr val="000000"/>
                </a:solidFill>
                <a:latin typeface="MSTT31c7ca"/>
              </a:rPr>
              <a:t>Alta Tensión – más de 33 kV hasta 500 kV</a:t>
            </a:r>
          </a:p>
          <a:p>
            <a:endParaRPr lang="es-ES" sz="2400" dirty="0">
              <a:solidFill>
                <a:srgbClr val="000000"/>
              </a:solidFill>
              <a:latin typeface="MSTT31c7ca"/>
            </a:endParaRPr>
          </a:p>
          <a:p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MSTT31c7ca"/>
              </a:rPr>
              <a:t>MT: </a:t>
            </a:r>
            <a:r>
              <a:rPr lang="es-ES" sz="2400" dirty="0">
                <a:solidFill>
                  <a:srgbClr val="000000"/>
                </a:solidFill>
                <a:latin typeface="MSTT31c7ca"/>
              </a:rPr>
              <a:t>Media Tensión – más 1 kV hasta 33 kV</a:t>
            </a:r>
          </a:p>
          <a:p>
            <a:endParaRPr lang="es-ES" sz="2400" dirty="0">
              <a:solidFill>
                <a:srgbClr val="000000"/>
              </a:solidFill>
              <a:latin typeface="MSTT31c7ca"/>
            </a:endParaRPr>
          </a:p>
          <a:p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MSTT31c7ca"/>
              </a:rPr>
              <a:t>BT: </a:t>
            </a:r>
            <a:r>
              <a:rPr lang="es-ES" sz="2400" dirty="0">
                <a:solidFill>
                  <a:srgbClr val="000000"/>
                </a:solidFill>
                <a:latin typeface="MSTT31c7ca"/>
              </a:rPr>
              <a:t>Baja Tensión - más de 50 V hasta 1 kV</a:t>
            </a:r>
          </a:p>
          <a:p>
            <a:endParaRPr lang="es-ES" sz="2400" dirty="0">
              <a:solidFill>
                <a:srgbClr val="000000"/>
              </a:solidFill>
              <a:latin typeface="MSTT31c7ca"/>
            </a:endParaRPr>
          </a:p>
          <a:p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MSTT31c7ca"/>
              </a:rPr>
              <a:t>MBT: </a:t>
            </a:r>
            <a:r>
              <a:rPr lang="es-ES" sz="2400" dirty="0">
                <a:solidFill>
                  <a:srgbClr val="000000"/>
                </a:solidFill>
                <a:latin typeface="MSTT31c7ca"/>
              </a:rPr>
              <a:t>Muy Baja Tensión – hasta 50 V</a:t>
            </a:r>
          </a:p>
          <a:p>
            <a:endParaRPr lang="es-ES" sz="2400" dirty="0">
              <a:solidFill>
                <a:srgbClr val="000000"/>
              </a:solidFill>
              <a:latin typeface="MSTT31c7ca"/>
            </a:endParaRPr>
          </a:p>
          <a:p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MSTT31c7ca"/>
              </a:rPr>
              <a:t>MBTS: </a:t>
            </a:r>
            <a:r>
              <a:rPr lang="es-ES" sz="2400" dirty="0">
                <a:solidFill>
                  <a:srgbClr val="000000"/>
                </a:solidFill>
                <a:latin typeface="MSTT31c7ca"/>
              </a:rPr>
              <a:t>Muy Baja Tensión de seguridad–hasta 24 V</a:t>
            </a:r>
            <a:endParaRPr lang="es-ES" dirty="0">
              <a:solidFill>
                <a:srgbClr val="000000"/>
              </a:solidFill>
              <a:latin typeface="MSTT31c7ca"/>
            </a:endParaRPr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E6677321-CD29-4BAB-AFDB-3030F794D6B2}"/>
              </a:ext>
            </a:extLst>
          </p:cNvPr>
          <p:cNvSpPr txBox="1">
            <a:spLocks/>
          </p:cNvSpPr>
          <p:nvPr/>
        </p:nvSpPr>
        <p:spPr>
          <a:xfrm>
            <a:off x="740267" y="3612512"/>
            <a:ext cx="3523755" cy="1261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>
                <a:solidFill>
                  <a:srgbClr val="000000"/>
                </a:solidFill>
                <a:latin typeface="MSTT31c7ca"/>
              </a:rPr>
              <a:t>Niveles de tensión</a:t>
            </a:r>
          </a:p>
          <a:p>
            <a:pPr algn="ctr"/>
            <a:r>
              <a:rPr lang="es-ES" sz="3200" b="1" dirty="0">
                <a:solidFill>
                  <a:srgbClr val="000000"/>
                </a:solidFill>
                <a:latin typeface="MSTT31c7ca"/>
              </a:rPr>
              <a:t> en Argentina</a:t>
            </a:r>
            <a:endParaRPr lang="es-ES" sz="1800" b="1" dirty="0">
              <a:solidFill>
                <a:srgbClr val="000000"/>
              </a:solidFill>
              <a:latin typeface="MSTT31c7ca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8CA0BE-E1A7-2AEF-6D82-A1FB7A95E7D3}"/>
              </a:ext>
            </a:extLst>
          </p:cNvPr>
          <p:cNvSpPr txBox="1"/>
          <p:nvPr/>
        </p:nvSpPr>
        <p:spPr>
          <a:xfrm>
            <a:off x="383458" y="688417"/>
            <a:ext cx="1180854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TT31c7ca"/>
                <a:ea typeface="+mn-ea"/>
                <a:cs typeface="+mn-cs"/>
              </a:rPr>
              <a:t>No basta con producir corriente eléctrica, hace falta llevarla hasta el usuario final. Para alcanzar la adecuación entre la producción y el consumo, la estructura eléctrica de un país suele dividirse en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TT31c7ca"/>
                <a:ea typeface="+mn-ea"/>
                <a:cs typeface="+mn-cs"/>
              </a:rPr>
              <a:t>varios niveles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TT31c7ca"/>
                <a:ea typeface="+mn-ea"/>
                <a:cs typeface="+mn-cs"/>
              </a:rPr>
              <a:t>que corresponden a distintas redes eléctricas.</a:t>
            </a:r>
            <a:b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TT31c7ca"/>
                <a:ea typeface="+mn-ea"/>
                <a:cs typeface="+mn-cs"/>
              </a:rPr>
            </a:b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TT31c7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02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AD49576F-6CA0-4CC7-B3C8-123A5E9A1AA4}"/>
              </a:ext>
            </a:extLst>
          </p:cNvPr>
          <p:cNvSpPr txBox="1"/>
          <p:nvPr/>
        </p:nvSpPr>
        <p:spPr>
          <a:xfrm>
            <a:off x="969453" y="317084"/>
            <a:ext cx="9525174" cy="20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MSTT31c7ca"/>
              </a:rPr>
              <a:t>A efectos prácticos, vamos a limitar los niveles de tensión a tres; utilizando como criterios de diferenciación:</a:t>
            </a:r>
          </a:p>
          <a:p>
            <a:endParaRPr lang="es-ES" sz="2000" b="1" dirty="0">
              <a:solidFill>
                <a:srgbClr val="000000"/>
              </a:solidFill>
              <a:latin typeface="MSTT31c7ca"/>
            </a:endParaRPr>
          </a:p>
          <a:p>
            <a:endParaRPr lang="es-ES" sz="1050" b="1" dirty="0">
              <a:solidFill>
                <a:srgbClr val="000000"/>
              </a:solidFill>
              <a:latin typeface="MSTT31c7ca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MSTT31c7ca"/>
              </a:rPr>
              <a:t>Finalidad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MSTT31c7ca"/>
              </a:rPr>
              <a:t>Nivel de tensión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MSTT31c7ca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7D6F722-9269-4F8A-A3F9-B688EA162BD4}"/>
              </a:ext>
            </a:extLst>
          </p:cNvPr>
          <p:cNvSpPr txBox="1"/>
          <p:nvPr/>
        </p:nvSpPr>
        <p:spPr>
          <a:xfrm>
            <a:off x="2965270" y="2602325"/>
            <a:ext cx="64399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b="1" i="0" dirty="0">
                <a:solidFill>
                  <a:schemeClr val="accent2">
                    <a:lumMod val="75000"/>
                  </a:schemeClr>
                </a:solidFill>
                <a:effectLst/>
                <a:latin typeface="MSTT31c7bd"/>
              </a:rPr>
              <a:t>Red de transporte e interconexión</a:t>
            </a:r>
            <a:br>
              <a:rPr lang="es-ES" sz="3000" b="0" i="0" dirty="0">
                <a:solidFill>
                  <a:srgbClr val="000000"/>
                </a:solidFill>
                <a:effectLst/>
                <a:latin typeface="MSTT31c7bd"/>
              </a:rPr>
            </a:br>
            <a:endParaRPr lang="es-ES" sz="30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6FFB7C1-1B43-4B9E-9810-A8FC857020CB}"/>
              </a:ext>
            </a:extLst>
          </p:cNvPr>
          <p:cNvSpPr txBox="1"/>
          <p:nvPr/>
        </p:nvSpPr>
        <p:spPr>
          <a:xfrm>
            <a:off x="2965271" y="3340989"/>
            <a:ext cx="67713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MSTT31c7bd"/>
              </a:rPr>
              <a:t>Red de distribución MT (primaria)</a:t>
            </a:r>
            <a:endParaRPr lang="es-ES" sz="30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2BCE1A1-2B60-44D0-A748-334F7801AED3}"/>
              </a:ext>
            </a:extLst>
          </p:cNvPr>
          <p:cNvSpPr txBox="1"/>
          <p:nvPr/>
        </p:nvSpPr>
        <p:spPr>
          <a:xfrm>
            <a:off x="2965271" y="4095188"/>
            <a:ext cx="69233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MSTT31c7bd"/>
              </a:rPr>
              <a:t>Red de distribución BT (secundaria)</a:t>
            </a:r>
            <a:endParaRPr lang="es-ES" sz="30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358394F-62B0-4032-A4DD-694E610A60F5}"/>
              </a:ext>
            </a:extLst>
          </p:cNvPr>
          <p:cNvSpPr txBox="1"/>
          <p:nvPr/>
        </p:nvSpPr>
        <p:spPr>
          <a:xfrm>
            <a:off x="2103422" y="5218572"/>
            <a:ext cx="81636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000000"/>
                </a:solidFill>
                <a:latin typeface="MSTT31c7ca"/>
              </a:rPr>
              <a:t>Son comunes los </a:t>
            </a:r>
            <a:r>
              <a:rPr lang="es-ES" sz="2400" b="1" dirty="0">
                <a:solidFill>
                  <a:srgbClr val="000000"/>
                </a:solidFill>
                <a:latin typeface="MSTT31c7ca"/>
              </a:rPr>
              <a:t>“solapamientos” </a:t>
            </a:r>
            <a:r>
              <a:rPr lang="es-ES" sz="2400" dirty="0">
                <a:solidFill>
                  <a:srgbClr val="000000"/>
                </a:solidFill>
                <a:latin typeface="MSTT31c7ca"/>
              </a:rPr>
              <a:t>y a un mismo nivel de tensión lo encontramos en redes con distintas finalidades.</a:t>
            </a:r>
          </a:p>
        </p:txBody>
      </p:sp>
    </p:spTree>
    <p:extLst>
      <p:ext uri="{BB962C8B-B14F-4D97-AF65-F5344CB8AC3E}">
        <p14:creationId xmlns:p14="http://schemas.microsoft.com/office/powerpoint/2010/main" val="192319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ABA5398-9C0C-435E-A850-6FB64B37FB16}"/>
              </a:ext>
            </a:extLst>
          </p:cNvPr>
          <p:cNvGrpSpPr/>
          <p:nvPr/>
        </p:nvGrpSpPr>
        <p:grpSpPr>
          <a:xfrm>
            <a:off x="91845" y="1887664"/>
            <a:ext cx="11920274" cy="3782956"/>
            <a:chOff x="157142" y="1611165"/>
            <a:chExt cx="11920274" cy="3782956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383492B1-27C1-4C27-A902-AA1C9FE9013A}"/>
                </a:ext>
              </a:extLst>
            </p:cNvPr>
            <p:cNvGrpSpPr/>
            <p:nvPr/>
          </p:nvGrpSpPr>
          <p:grpSpPr>
            <a:xfrm>
              <a:off x="157142" y="1611165"/>
              <a:ext cx="11626363" cy="3782956"/>
              <a:chOff x="25167" y="1611165"/>
              <a:chExt cx="12134467" cy="3782956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AA4C1205-E561-4278-80E4-F8AE96B72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67" y="1611165"/>
                <a:ext cx="12134467" cy="3782956"/>
              </a:xfrm>
              <a:prstGeom prst="rect">
                <a:avLst/>
              </a:prstGeom>
            </p:spPr>
          </p:pic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69D0173B-61DB-42C0-9769-F2493F68D4BD}"/>
                  </a:ext>
                </a:extLst>
              </p:cNvPr>
              <p:cNvSpPr/>
              <p:nvPr/>
            </p:nvSpPr>
            <p:spPr>
              <a:xfrm>
                <a:off x="142613" y="1611165"/>
                <a:ext cx="5176007" cy="5028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81AE2FA1-84BE-4763-9A0B-B7F1BAD19311}"/>
                  </a:ext>
                </a:extLst>
              </p:cNvPr>
              <p:cNvSpPr/>
              <p:nvPr/>
            </p:nvSpPr>
            <p:spPr>
              <a:xfrm>
                <a:off x="10595728" y="4891260"/>
                <a:ext cx="1470581" cy="5028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8284326-9D33-46E5-9853-6502E4641D76}"/>
                </a:ext>
              </a:extLst>
            </p:cNvPr>
            <p:cNvSpPr txBox="1"/>
            <p:nvPr/>
          </p:nvSpPr>
          <p:spPr>
            <a:xfrm>
              <a:off x="2894029" y="4963234"/>
              <a:ext cx="251695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>
                  <a:solidFill>
                    <a:srgbClr val="C00000"/>
                  </a:solidFill>
                  <a:latin typeface="ADAM.CG PRO" pitchFamily="50" charset="0"/>
                </a:rPr>
                <a:t>Red de Transporte</a:t>
              </a:r>
            </a:p>
            <a:p>
              <a:pPr algn="ctr"/>
              <a:r>
                <a:rPr lang="es-AR" sz="1100" dirty="0">
                  <a:solidFill>
                    <a:srgbClr val="C00000"/>
                  </a:solidFill>
                  <a:latin typeface="ADAM.CG PRO" pitchFamily="50" charset="0"/>
                </a:rPr>
                <a:t>220 kV – 500 kV</a:t>
              </a:r>
              <a:endParaRPr lang="es-ES" dirty="0">
                <a:solidFill>
                  <a:srgbClr val="C00000"/>
                </a:solidFill>
                <a:latin typeface="ADAM.CG PRO" pitchFamily="50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E788DD6F-253D-42C4-B4B7-8DCF920596BE}"/>
                </a:ext>
              </a:extLst>
            </p:cNvPr>
            <p:cNvSpPr txBox="1"/>
            <p:nvPr/>
          </p:nvSpPr>
          <p:spPr>
            <a:xfrm>
              <a:off x="10716814" y="3277407"/>
              <a:ext cx="1360602" cy="8771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>
                  <a:solidFill>
                    <a:srgbClr val="C00000"/>
                  </a:solidFill>
                  <a:latin typeface="ADAM.CG PRO" pitchFamily="50" charset="0"/>
                </a:rPr>
                <a:t>Consumo industrial</a:t>
              </a:r>
            </a:p>
            <a:p>
              <a:pPr algn="ctr"/>
              <a:r>
                <a:rPr lang="es-AR" sz="1100" dirty="0">
                  <a:solidFill>
                    <a:srgbClr val="C00000"/>
                  </a:solidFill>
                  <a:latin typeface="ADAM.CG PRO" pitchFamily="50" charset="0"/>
                </a:rPr>
                <a:t>13,2 kV – 132 kV</a:t>
              </a:r>
            </a:p>
            <a:p>
              <a:pPr algn="ctr"/>
              <a:endParaRPr lang="es-ES" dirty="0">
                <a:solidFill>
                  <a:schemeClr val="accent1">
                    <a:lumMod val="75000"/>
                  </a:schemeClr>
                </a:solidFill>
                <a:latin typeface="ADAM.CG PRO" pitchFamily="50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1A9AA712-952B-49EB-9B78-CD6811F60C53}"/>
                </a:ext>
              </a:extLst>
            </p:cNvPr>
            <p:cNvSpPr txBox="1"/>
            <p:nvPr/>
          </p:nvSpPr>
          <p:spPr>
            <a:xfrm>
              <a:off x="8239027" y="4711803"/>
              <a:ext cx="212103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>
                  <a:solidFill>
                    <a:srgbClr val="C00000"/>
                  </a:solidFill>
                  <a:latin typeface="ADAM.CG PRO" pitchFamily="50" charset="0"/>
                </a:rPr>
                <a:t>Red de distribución</a:t>
              </a:r>
            </a:p>
            <a:p>
              <a:pPr algn="ctr"/>
              <a:r>
                <a:rPr lang="es-AR" sz="1100" dirty="0">
                  <a:solidFill>
                    <a:srgbClr val="C00000"/>
                  </a:solidFill>
                  <a:latin typeface="ADAM.CG PRO" pitchFamily="50" charset="0"/>
                </a:rPr>
                <a:t>33 kV – 132 kV</a:t>
              </a:r>
              <a:endParaRPr lang="es-ES" dirty="0">
                <a:solidFill>
                  <a:srgbClr val="C00000"/>
                </a:solidFill>
                <a:latin typeface="ADAM.CG PRO" pitchFamily="50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825FE71-1F03-43B2-BD17-8DC046E048F1}"/>
                </a:ext>
              </a:extLst>
            </p:cNvPr>
            <p:cNvSpPr txBox="1"/>
            <p:nvPr/>
          </p:nvSpPr>
          <p:spPr>
            <a:xfrm>
              <a:off x="6465321" y="2114026"/>
              <a:ext cx="1360602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>
                  <a:solidFill>
                    <a:srgbClr val="C00000"/>
                  </a:solidFill>
                  <a:latin typeface="ADAM.CG PRO" pitchFamily="50" charset="0"/>
                </a:rPr>
                <a:t>Consumo domestico</a:t>
              </a:r>
            </a:p>
            <a:p>
              <a:pPr algn="ctr"/>
              <a:r>
                <a:rPr lang="es-AR" sz="1100" dirty="0">
                  <a:solidFill>
                    <a:srgbClr val="C00000"/>
                  </a:solidFill>
                  <a:latin typeface="ADAM.CG PRO" pitchFamily="50" charset="0"/>
                </a:rPr>
                <a:t>230 V – 400 kV</a:t>
              </a:r>
              <a:endParaRPr lang="es-ES" dirty="0">
                <a:solidFill>
                  <a:srgbClr val="C00000"/>
                </a:solidFill>
                <a:latin typeface="ADAM.CG PRO" pitchFamily="50" charset="0"/>
              </a:endParaRPr>
            </a:p>
          </p:txBody>
        </p:sp>
      </p:grp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D4CB74E-AE33-4A33-A8D3-FF1F62E72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081" y="79384"/>
            <a:ext cx="9827226" cy="661757"/>
          </a:xfrm>
        </p:spPr>
        <p:txBody>
          <a:bodyPr>
            <a:normAutofit/>
          </a:bodyPr>
          <a:lstStyle/>
          <a:p>
            <a:pPr algn="ctr"/>
            <a:r>
              <a:rPr lang="es-ES" sz="2800" b="1" i="0" dirty="0">
                <a:solidFill>
                  <a:srgbClr val="800000"/>
                </a:solidFill>
                <a:effectLst/>
                <a:latin typeface="ADAM.CG PRO" pitchFamily="50" charset="0"/>
              </a:rPr>
              <a:t>Esquema del sistema  eléctrico</a:t>
            </a:r>
            <a:endParaRPr lang="es-ES" sz="12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7E53D8C-0E72-4F72-8FFA-6114E1FDFD19}"/>
              </a:ext>
            </a:extLst>
          </p:cNvPr>
          <p:cNvSpPr txBox="1"/>
          <p:nvPr/>
        </p:nvSpPr>
        <p:spPr>
          <a:xfrm>
            <a:off x="526082" y="929180"/>
            <a:ext cx="712225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dirty="0">
                <a:solidFill>
                  <a:srgbClr val="000000"/>
                </a:solidFill>
                <a:effectLst/>
                <a:latin typeface="MSTT31c7ca"/>
              </a:rPr>
              <a:t>En un país, el Transporte y la Distribución Pública aseguran el tránsito </a:t>
            </a:r>
          </a:p>
          <a:p>
            <a:r>
              <a:rPr lang="es-ES" sz="1800" b="1" i="0" dirty="0">
                <a:solidFill>
                  <a:srgbClr val="000000"/>
                </a:solidFill>
                <a:effectLst/>
                <a:latin typeface="MSTT31c7ca"/>
              </a:rPr>
              <a:t>de la energía eléctrica entre los puntos de producción y los de consumo.</a:t>
            </a:r>
            <a:r>
              <a:rPr lang="es-ES" sz="1400" b="1" dirty="0"/>
              <a:t> </a:t>
            </a:r>
            <a:br>
              <a:rPr lang="es-ES" sz="1400" dirty="0"/>
            </a:br>
            <a:endParaRPr lang="es-ES" sz="1400" b="1" dirty="0">
              <a:latin typeface="Bahnschrift Light" panose="020B0502040204020203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41ECC2E-1EE3-49AD-9102-2A635EFCF829}"/>
              </a:ext>
            </a:extLst>
          </p:cNvPr>
          <p:cNvSpPr txBox="1"/>
          <p:nvPr/>
        </p:nvSpPr>
        <p:spPr>
          <a:xfrm>
            <a:off x="204373" y="5433230"/>
            <a:ext cx="38581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903069"/>
                </a:solidFill>
                <a:latin typeface="MSTT31c7ca"/>
              </a:rPr>
              <a:t>P</a:t>
            </a:r>
            <a:r>
              <a:rPr lang="es-ES" sz="1800" b="1" i="0" dirty="0">
                <a:solidFill>
                  <a:srgbClr val="903069"/>
                </a:solidFill>
                <a:effectLst/>
                <a:latin typeface="MSTT31c7ca"/>
              </a:rPr>
              <a:t>untos de producción </a:t>
            </a:r>
          </a:p>
          <a:p>
            <a:r>
              <a:rPr lang="es-ES" sz="1600" b="0" i="0" dirty="0">
                <a:solidFill>
                  <a:srgbClr val="000000"/>
                </a:solidFill>
                <a:effectLst/>
                <a:latin typeface="MSTT31c7ca"/>
              </a:rPr>
              <a:t>centrales que generan la energía eléctrica a partir de distintas energías primarias (nuclear, hidráulica, carbón,…) </a:t>
            </a:r>
            <a:endParaRPr lang="es-ES" sz="16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6B3A2B7-5D20-4129-B816-9C47BBF6C609}"/>
              </a:ext>
            </a:extLst>
          </p:cNvPr>
          <p:cNvSpPr txBox="1"/>
          <p:nvPr/>
        </p:nvSpPr>
        <p:spPr>
          <a:xfrm>
            <a:off x="8799003" y="837851"/>
            <a:ext cx="321311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903069"/>
                </a:solidFill>
                <a:latin typeface="MSTT31c7ca"/>
              </a:rPr>
              <a:t>Puntos de consumo</a:t>
            </a:r>
            <a:br>
              <a:rPr lang="es-ES" sz="1800" b="0" i="0" dirty="0">
                <a:solidFill>
                  <a:srgbClr val="000000"/>
                </a:solidFill>
                <a:effectLst/>
                <a:latin typeface="MSTT31c7ca"/>
              </a:rPr>
            </a:br>
            <a:r>
              <a:rPr lang="es-ES" sz="1600" dirty="0">
                <a:solidFill>
                  <a:srgbClr val="000000"/>
                </a:solidFill>
                <a:latin typeface="MSTT31c7ca"/>
              </a:rPr>
              <a:t>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MSTT31c7ca"/>
              </a:rPr>
              <a:t>on centros u obras a partir de los cuales la energía se</a:t>
            </a:r>
            <a:br>
              <a:rPr lang="es-ES" sz="1600" b="0" i="0" dirty="0">
                <a:solidFill>
                  <a:srgbClr val="000000"/>
                </a:solidFill>
                <a:effectLst/>
                <a:latin typeface="MSTT31c7ca"/>
              </a:rPr>
            </a:br>
            <a:r>
              <a:rPr lang="es-ES" sz="1600" b="0" i="0" dirty="0">
                <a:solidFill>
                  <a:srgbClr val="000000"/>
                </a:solidFill>
                <a:effectLst/>
                <a:latin typeface="MSTT31c7ca"/>
              </a:rPr>
              <a:t>suministra a los clientes (abonados)</a:t>
            </a:r>
            <a:r>
              <a:rPr lang="es-ES" sz="1600" dirty="0"/>
              <a:t> </a:t>
            </a:r>
            <a:br>
              <a:rPr lang="es-ES" sz="1600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2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D7D6F722-9269-4F8A-A3F9-B688EA162BD4}"/>
              </a:ext>
            </a:extLst>
          </p:cNvPr>
          <p:cNvSpPr txBox="1"/>
          <p:nvPr/>
        </p:nvSpPr>
        <p:spPr>
          <a:xfrm>
            <a:off x="191200" y="304657"/>
            <a:ext cx="495125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MSTT31c7bd"/>
              </a:rPr>
              <a:t>Red de transporte e interconexión</a:t>
            </a:r>
          </a:p>
          <a:p>
            <a:br>
              <a:rPr lang="es-ES" sz="3200" b="0" i="0" dirty="0">
                <a:solidFill>
                  <a:srgbClr val="000000"/>
                </a:solidFill>
                <a:effectLst/>
                <a:latin typeface="MSTT31c7bd"/>
              </a:rPr>
            </a:br>
            <a:r>
              <a:rPr lang="es-ES" sz="1800" b="0" i="0" dirty="0">
                <a:solidFill>
                  <a:srgbClr val="000000"/>
                </a:solidFill>
                <a:effectLst/>
                <a:latin typeface="MSTT31c7ca"/>
              </a:rPr>
              <a:t>La dispersión geográfica entre los lugares de producción y los grandes centros de consumo, requieren una red eléctrica capaz de transportarla a grandes distancias y de dirigirla. Las tensiones más utilizadas en estas redes son de </a:t>
            </a:r>
            <a:r>
              <a:rPr lang="es-ES" sz="1800" b="1" i="0" dirty="0">
                <a:solidFill>
                  <a:srgbClr val="000000"/>
                </a:solidFill>
                <a:effectLst/>
                <a:latin typeface="MSTT31c7ca"/>
              </a:rPr>
              <a:t>EAT y AT</a:t>
            </a:r>
          </a:p>
          <a:p>
            <a:r>
              <a:rPr lang="es-ES" sz="1800" b="1" i="0" dirty="0">
                <a:solidFill>
                  <a:srgbClr val="000000"/>
                </a:solidFill>
                <a:effectLst/>
                <a:latin typeface="MSTT31c7ca"/>
              </a:rPr>
              <a:t> 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MSTT31c7ca"/>
              </a:rPr>
              <a:t>(&lt; 220 kV). Alcanzan millares de kilómetros.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4023C8A-3940-4599-AB0A-977B955D7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417" y="0"/>
            <a:ext cx="6987584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D683BD4-D648-4F0C-813B-70EB49503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7843"/>
            <a:ext cx="6096000" cy="33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7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A6FFB7C1-1B43-4B9E-9810-A8FC857020CB}"/>
              </a:ext>
            </a:extLst>
          </p:cNvPr>
          <p:cNvSpPr txBox="1"/>
          <p:nvPr/>
        </p:nvSpPr>
        <p:spPr>
          <a:xfrm>
            <a:off x="233146" y="506582"/>
            <a:ext cx="6209600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MSTT31c7bd"/>
              </a:rPr>
              <a:t>La red de distribución MT (primaria)</a:t>
            </a:r>
          </a:p>
          <a:p>
            <a:endParaRPr lang="es-ES" sz="2000" b="1" dirty="0">
              <a:solidFill>
                <a:schemeClr val="accent2">
                  <a:lumMod val="75000"/>
                </a:schemeClr>
              </a:solidFill>
              <a:latin typeface="MSTT31c7bd"/>
            </a:endParaRPr>
          </a:p>
          <a:p>
            <a:r>
              <a:rPr lang="es-ES" sz="1800" b="0" i="0" dirty="0">
                <a:solidFill>
                  <a:srgbClr val="000000"/>
                </a:solidFill>
                <a:effectLst/>
                <a:latin typeface="MSTT31c7ca"/>
              </a:rPr>
              <a:t>Este nivel de la estructura eléctrica tiene como finalidad acercar la electricidad de las redes de transporte a los puntos de consumo medio. Estos centros de consumo pueden ser:</a:t>
            </a:r>
          </a:p>
          <a:p>
            <a:pPr algn="ctr"/>
            <a:endParaRPr lang="es-ES" sz="700" b="0" i="0" dirty="0">
              <a:solidFill>
                <a:srgbClr val="000000"/>
              </a:solidFill>
              <a:effectLst/>
              <a:latin typeface="MSTT31c7ca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STT31c7ca"/>
              </a:rPr>
              <a:t>Pequeños y medianos Centros urbanos.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STT31c7ca"/>
              </a:rPr>
              <a:t>Abonados con consumo medio (industrias, hospitales, instituciones, etc.) 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C2FB7D-342C-4068-8C02-75610AC7F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032" y="0"/>
            <a:ext cx="5098968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AB688FA-7A15-4DD8-A2F6-3EADAD7E8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47" y="3267807"/>
            <a:ext cx="2627314" cy="338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4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A2BCE1A1-2B60-44D0-A748-334F7801AED3}"/>
              </a:ext>
            </a:extLst>
          </p:cNvPr>
          <p:cNvSpPr txBox="1"/>
          <p:nvPr/>
        </p:nvSpPr>
        <p:spPr>
          <a:xfrm>
            <a:off x="275089" y="759071"/>
            <a:ext cx="554687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MSTT31c7bd"/>
              </a:rPr>
              <a:t>Red de distribución BT (secundaria)</a:t>
            </a:r>
          </a:p>
          <a:p>
            <a:br>
              <a:rPr lang="es-ES" sz="3200" b="0" i="0" dirty="0">
                <a:solidFill>
                  <a:srgbClr val="000000"/>
                </a:solidFill>
                <a:effectLst/>
                <a:latin typeface="MSTT31c7bd"/>
              </a:rPr>
            </a:br>
            <a:r>
              <a:rPr lang="es-ES" dirty="0">
                <a:solidFill>
                  <a:srgbClr val="000000"/>
                </a:solidFill>
                <a:latin typeface="MSTT31c7ca"/>
              </a:rPr>
              <a:t>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MSTT31c7ca"/>
              </a:rPr>
              <a:t>iene como finalidad llevar la electricidad de la red de distribución de MT a los puntos de bajo consumo (abonados de BT). Representa el último nivel en una estructura eléctrica.</a:t>
            </a:r>
            <a:br>
              <a:rPr lang="es-ES" sz="1800" b="0" i="0" dirty="0">
                <a:solidFill>
                  <a:srgbClr val="000000"/>
                </a:solidFill>
                <a:effectLst/>
                <a:latin typeface="MSTT31c7ca"/>
              </a:rPr>
            </a:br>
            <a:r>
              <a:rPr lang="es-ES" sz="1800" b="0" i="0" dirty="0">
                <a:solidFill>
                  <a:srgbClr val="000000"/>
                </a:solidFill>
                <a:effectLst/>
                <a:latin typeface="MSTT31c7ca"/>
              </a:rPr>
              <a:t>Esta red permite alimentar un elevado número de consumidores que corresponden al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STT31c7ca"/>
              </a:rPr>
              <a:t>sector residencial, escuelas, pequeños talleres e industrias, etc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MSTT31c7ca"/>
              </a:rPr>
              <a:t>. </a:t>
            </a:r>
          </a:p>
          <a:p>
            <a:r>
              <a:rPr lang="es-ES" dirty="0">
                <a:solidFill>
                  <a:srgbClr val="000000"/>
                </a:solidFill>
                <a:latin typeface="MSTT31c7ca"/>
              </a:rPr>
              <a:t>En la República Argentina l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MSTT31c7ca"/>
              </a:rPr>
              <a:t>as tensiones de estas redes son de 231 V y 400 V. 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0012C2-FA76-409D-ABF4-94784D3F9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913" y="8389"/>
            <a:ext cx="5478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68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634</Words>
  <Application>Microsoft Office PowerPoint</Application>
  <PresentationFormat>Panorámica</PresentationFormat>
  <Paragraphs>74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ADAM.CG PRO</vt:lpstr>
      <vt:lpstr>Arial</vt:lpstr>
      <vt:lpstr>Bahnschrift Light</vt:lpstr>
      <vt:lpstr>BankGothic Md BT</vt:lpstr>
      <vt:lpstr>Calibri</vt:lpstr>
      <vt:lpstr>Calibri Light</vt:lpstr>
      <vt:lpstr>MSTT31c7bd</vt:lpstr>
      <vt:lpstr>MSTT31c7ca</vt:lpstr>
      <vt:lpstr>Times New Roman</vt:lpstr>
      <vt:lpstr>Wingdings</vt:lpstr>
      <vt:lpstr>Tema de Office</vt:lpstr>
      <vt:lpstr>Imaging.Document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ingdlsalinas@gmail.com</cp:lastModifiedBy>
  <cp:revision>32</cp:revision>
  <dcterms:created xsi:type="dcterms:W3CDTF">2021-02-18T18:56:34Z</dcterms:created>
  <dcterms:modified xsi:type="dcterms:W3CDTF">2025-03-26T18:11:34Z</dcterms:modified>
</cp:coreProperties>
</file>