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8" r:id="rId2"/>
    <p:sldId id="256" r:id="rId3"/>
    <p:sldId id="274" r:id="rId4"/>
    <p:sldId id="275" r:id="rId5"/>
    <p:sldId id="276" r:id="rId6"/>
    <p:sldId id="284" r:id="rId7"/>
    <p:sldId id="285" r:id="rId8"/>
    <p:sldId id="265" r:id="rId9"/>
    <p:sldId id="277" r:id="rId10"/>
    <p:sldId id="278" r:id="rId11"/>
    <p:sldId id="286" r:id="rId12"/>
    <p:sldId id="287" r:id="rId13"/>
    <p:sldId id="279" r:id="rId14"/>
    <p:sldId id="288" r:id="rId15"/>
    <p:sldId id="280" r:id="rId16"/>
    <p:sldId id="289" r:id="rId17"/>
    <p:sldId id="281" r:id="rId18"/>
    <p:sldId id="282" r:id="rId19"/>
    <p:sldId id="290" r:id="rId20"/>
    <p:sldId id="291" r:id="rId21"/>
    <p:sldId id="283"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9966"/>
    <a:srgbClr val="FF3399"/>
    <a:srgbClr val="E468C4"/>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6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C89D20-5F78-4676-9BED-853603CEC467}" type="datetimeFigureOut">
              <a:rPr lang="es-ES" smtClean="0"/>
              <a:t>26/03/2025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58422-16D5-462B-B98A-4DFBFB418A2A}" type="slidenum">
              <a:rPr lang="es-ES" smtClean="0"/>
              <a:t>‹Nº›</a:t>
            </a:fld>
            <a:endParaRPr lang="es-ES"/>
          </a:p>
        </p:txBody>
      </p:sp>
    </p:spTree>
    <p:extLst>
      <p:ext uri="{BB962C8B-B14F-4D97-AF65-F5344CB8AC3E}">
        <p14:creationId xmlns:p14="http://schemas.microsoft.com/office/powerpoint/2010/main" val="3690900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s-ES"/>
              <a:t>Haga clic para modificar el estilo de título del patrón</a:t>
            </a:r>
            <a:endParaRPr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4" name="29 Marcador de fecha"/>
          <p:cNvSpPr>
            <a:spLocks noGrp="1"/>
          </p:cNvSpPr>
          <p:nvPr>
            <p:ph type="dt" sz="half" idx="10"/>
          </p:nvPr>
        </p:nvSpPr>
        <p:spPr/>
        <p:txBody>
          <a:bodyPr/>
          <a:lstStyle>
            <a:lvl1pPr>
              <a:defRPr/>
            </a:lvl1pPr>
          </a:lstStyle>
          <a:p>
            <a:pPr>
              <a:defRPr/>
            </a:pPr>
            <a:fld id="{193AF7C7-752E-46D4-AD56-B78CD802DB0E}" type="datetimeFigureOut">
              <a:rPr lang="es-ES"/>
              <a:pPr>
                <a:defRPr/>
              </a:pPr>
              <a:t>26/03/2025</a:t>
            </a:fld>
            <a:endParaRPr lang="es-ES"/>
          </a:p>
        </p:txBody>
      </p:sp>
      <p:sp>
        <p:nvSpPr>
          <p:cNvPr id="5" name="18 Marcador de pie de página"/>
          <p:cNvSpPr>
            <a:spLocks noGrp="1"/>
          </p:cNvSpPr>
          <p:nvPr>
            <p:ph type="ftr" sz="quarter" idx="11"/>
          </p:nvPr>
        </p:nvSpPr>
        <p:spPr/>
        <p:txBody>
          <a:bodyPr/>
          <a:lstStyle>
            <a:lvl1pPr>
              <a:defRPr/>
            </a:lvl1pPr>
          </a:lstStyle>
          <a:p>
            <a:pPr>
              <a:defRPr/>
            </a:pPr>
            <a:endParaRPr lang="es-ES"/>
          </a:p>
        </p:txBody>
      </p:sp>
      <p:sp>
        <p:nvSpPr>
          <p:cNvPr id="6" name="26 Marcador de número de diapositiva"/>
          <p:cNvSpPr>
            <a:spLocks noGrp="1"/>
          </p:cNvSpPr>
          <p:nvPr>
            <p:ph type="sldNum" sz="quarter" idx="12"/>
          </p:nvPr>
        </p:nvSpPr>
        <p:spPr/>
        <p:txBody>
          <a:bodyPr/>
          <a:lstStyle>
            <a:lvl1pPr>
              <a:defRPr/>
            </a:lvl1pPr>
          </a:lstStyle>
          <a:p>
            <a:pPr>
              <a:defRPr/>
            </a:pPr>
            <a:fld id="{375FC5B6-77CF-4B5F-9223-339E916C677C}" type="slidenum">
              <a:rPr lang="es-ES"/>
              <a:pPr>
                <a:defRPr/>
              </a:pPr>
              <a:t>‹Nº›</a:t>
            </a:fld>
            <a:endParaRPr lang="es-ES"/>
          </a:p>
        </p:txBody>
      </p:sp>
    </p:spTree>
    <p:extLst>
      <p:ext uri="{BB962C8B-B14F-4D97-AF65-F5344CB8AC3E}">
        <p14:creationId xmlns:p14="http://schemas.microsoft.com/office/powerpoint/2010/main" val="391063534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956E58AA-7061-4725-9C86-9A3BE6BE53D4}" type="datetimeFigureOut">
              <a:rPr lang="es-ES"/>
              <a:pPr>
                <a:defRPr/>
              </a:pPr>
              <a:t>26/03/2025</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FD6DCF9E-EB2D-4CF8-9880-2A4A122C7D8C}" type="slidenum">
              <a:rPr lang="es-ES"/>
              <a:pPr>
                <a:defRPr/>
              </a:pPr>
              <a:t>‹Nº›</a:t>
            </a:fld>
            <a:endParaRPr lang="es-ES"/>
          </a:p>
        </p:txBody>
      </p:sp>
    </p:spTree>
    <p:extLst>
      <p:ext uri="{BB962C8B-B14F-4D97-AF65-F5344CB8AC3E}">
        <p14:creationId xmlns:p14="http://schemas.microsoft.com/office/powerpoint/2010/main" val="423792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2D521132-8029-4DC2-9C5F-83280B01C3DF}" type="datetimeFigureOut">
              <a:rPr lang="es-ES"/>
              <a:pPr>
                <a:defRPr/>
              </a:pPr>
              <a:t>26/03/2025</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69019CEB-F2D8-49E8-96E6-C689AC665398}" type="slidenum">
              <a:rPr lang="es-ES"/>
              <a:pPr>
                <a:defRPr/>
              </a:pPr>
              <a:t>‹Nº›</a:t>
            </a:fld>
            <a:endParaRPr lang="es-ES"/>
          </a:p>
        </p:txBody>
      </p:sp>
    </p:spTree>
    <p:extLst>
      <p:ext uri="{BB962C8B-B14F-4D97-AF65-F5344CB8AC3E}">
        <p14:creationId xmlns:p14="http://schemas.microsoft.com/office/powerpoint/2010/main" val="110983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9 Marcador de fecha"/>
          <p:cNvSpPr>
            <a:spLocks noGrp="1"/>
          </p:cNvSpPr>
          <p:nvPr>
            <p:ph type="dt" sz="half" idx="10"/>
          </p:nvPr>
        </p:nvSpPr>
        <p:spPr/>
        <p:txBody>
          <a:bodyPr/>
          <a:lstStyle>
            <a:lvl1pPr>
              <a:defRPr/>
            </a:lvl1pPr>
          </a:lstStyle>
          <a:p>
            <a:pPr>
              <a:defRPr/>
            </a:pPr>
            <a:fld id="{9A729D3D-837F-4CF9-99EE-1A4B2275A5E3}" type="datetimeFigureOut">
              <a:rPr lang="es-ES"/>
              <a:pPr>
                <a:defRPr/>
              </a:pPr>
              <a:t>26/03/2025</a:t>
            </a:fld>
            <a:endParaRPr lang="es-ES"/>
          </a:p>
        </p:txBody>
      </p:sp>
      <p:sp>
        <p:nvSpPr>
          <p:cNvPr id="5" name="21 Marcador de pie de página"/>
          <p:cNvSpPr>
            <a:spLocks noGrp="1"/>
          </p:cNvSpPr>
          <p:nvPr>
            <p:ph type="ftr" sz="quarter" idx="11"/>
          </p:nvPr>
        </p:nvSpPr>
        <p:spPr/>
        <p:txBody>
          <a:bodyPr/>
          <a:lstStyle>
            <a:lvl1pPr>
              <a:defRPr/>
            </a:lvl1pPr>
          </a:lstStyle>
          <a:p>
            <a:pPr>
              <a:defRPr/>
            </a:pPr>
            <a:endParaRPr lang="es-ES"/>
          </a:p>
        </p:txBody>
      </p:sp>
      <p:sp>
        <p:nvSpPr>
          <p:cNvPr id="6" name="17 Marcador de número de diapositiva"/>
          <p:cNvSpPr>
            <a:spLocks noGrp="1"/>
          </p:cNvSpPr>
          <p:nvPr>
            <p:ph type="sldNum" sz="quarter" idx="12"/>
          </p:nvPr>
        </p:nvSpPr>
        <p:spPr/>
        <p:txBody>
          <a:bodyPr/>
          <a:lstStyle>
            <a:lvl1pPr>
              <a:defRPr/>
            </a:lvl1pPr>
          </a:lstStyle>
          <a:p>
            <a:pPr>
              <a:defRPr/>
            </a:pPr>
            <a:fld id="{0A9615F2-8F26-43D2-A2F9-0B866B94C01A}" type="slidenum">
              <a:rPr lang="es-ES"/>
              <a:pPr>
                <a:defRPr/>
              </a:pPr>
              <a:t>‹Nº›</a:t>
            </a:fld>
            <a:endParaRPr lang="es-ES"/>
          </a:p>
        </p:txBody>
      </p:sp>
    </p:spTree>
    <p:extLst>
      <p:ext uri="{BB962C8B-B14F-4D97-AF65-F5344CB8AC3E}">
        <p14:creationId xmlns:p14="http://schemas.microsoft.com/office/powerpoint/2010/main" val="2601803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2289B91B-6AB7-443C-B5C1-18881368FAF4}" type="datetimeFigureOut">
              <a:rPr lang="es-ES"/>
              <a:pPr>
                <a:defRPr/>
              </a:pPr>
              <a:t>26/03/2025</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594B314-B67F-4F1F-99DD-FD81CADA85BA}" type="slidenum">
              <a:rPr lang="es-ES"/>
              <a:pPr>
                <a:defRPr/>
              </a:pPr>
              <a:t>‹Nº›</a:t>
            </a:fld>
            <a:endParaRPr lang="es-ES"/>
          </a:p>
        </p:txBody>
      </p:sp>
    </p:spTree>
    <p:extLst>
      <p:ext uri="{BB962C8B-B14F-4D97-AF65-F5344CB8AC3E}">
        <p14:creationId xmlns:p14="http://schemas.microsoft.com/office/powerpoint/2010/main" val="222475992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lang="es-ES"/>
              <a:t>Haga clic para modificar el estilo de título del patrón</a:t>
            </a:r>
            <a:endParaRPr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9 Marcador de fecha"/>
          <p:cNvSpPr>
            <a:spLocks noGrp="1"/>
          </p:cNvSpPr>
          <p:nvPr>
            <p:ph type="dt" sz="half" idx="10"/>
          </p:nvPr>
        </p:nvSpPr>
        <p:spPr/>
        <p:txBody>
          <a:bodyPr/>
          <a:lstStyle>
            <a:lvl1pPr>
              <a:defRPr/>
            </a:lvl1pPr>
          </a:lstStyle>
          <a:p>
            <a:pPr>
              <a:defRPr/>
            </a:pPr>
            <a:fld id="{5003AFDE-5B80-47DA-AFAB-4984F4684A88}" type="datetimeFigureOut">
              <a:rPr lang="es-ES"/>
              <a:pPr>
                <a:defRPr/>
              </a:pPr>
              <a:t>26/03/2025</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74464B18-359D-4E78-9EA7-D5D205DBBA3C}" type="slidenum">
              <a:rPr lang="es-ES"/>
              <a:pPr>
                <a:defRPr/>
              </a:pPr>
              <a:t>‹Nº›</a:t>
            </a:fld>
            <a:endParaRPr lang="es-ES"/>
          </a:p>
        </p:txBody>
      </p:sp>
    </p:spTree>
    <p:extLst>
      <p:ext uri="{BB962C8B-B14F-4D97-AF65-F5344CB8AC3E}">
        <p14:creationId xmlns:p14="http://schemas.microsoft.com/office/powerpoint/2010/main" val="1789787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lvl1pPr>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s-ES"/>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9 Marcador de fecha"/>
          <p:cNvSpPr>
            <a:spLocks noGrp="1"/>
          </p:cNvSpPr>
          <p:nvPr>
            <p:ph type="dt" sz="half" idx="10"/>
          </p:nvPr>
        </p:nvSpPr>
        <p:spPr/>
        <p:txBody>
          <a:bodyPr/>
          <a:lstStyle>
            <a:lvl1pPr>
              <a:defRPr/>
            </a:lvl1pPr>
          </a:lstStyle>
          <a:p>
            <a:pPr>
              <a:defRPr/>
            </a:pPr>
            <a:fld id="{0413C589-FA86-4758-9BC4-7BB31157DF85}" type="datetimeFigureOut">
              <a:rPr lang="es-ES"/>
              <a:pPr>
                <a:defRPr/>
              </a:pPr>
              <a:t>26/03/2025</a:t>
            </a:fld>
            <a:endParaRPr lang="es-ES"/>
          </a:p>
        </p:txBody>
      </p:sp>
      <p:sp>
        <p:nvSpPr>
          <p:cNvPr id="8" name="21 Marcador de pie de página"/>
          <p:cNvSpPr>
            <a:spLocks noGrp="1"/>
          </p:cNvSpPr>
          <p:nvPr>
            <p:ph type="ftr" sz="quarter" idx="11"/>
          </p:nvPr>
        </p:nvSpPr>
        <p:spPr/>
        <p:txBody>
          <a:bodyPr/>
          <a:lstStyle>
            <a:lvl1pPr>
              <a:defRPr/>
            </a:lvl1pPr>
          </a:lstStyle>
          <a:p>
            <a:pPr>
              <a:defRPr/>
            </a:pPr>
            <a:endParaRPr lang="es-ES"/>
          </a:p>
        </p:txBody>
      </p:sp>
      <p:sp>
        <p:nvSpPr>
          <p:cNvPr id="9" name="17 Marcador de número de diapositiva"/>
          <p:cNvSpPr>
            <a:spLocks noGrp="1"/>
          </p:cNvSpPr>
          <p:nvPr>
            <p:ph type="sldNum" sz="quarter" idx="12"/>
          </p:nvPr>
        </p:nvSpPr>
        <p:spPr/>
        <p:txBody>
          <a:bodyPr/>
          <a:lstStyle>
            <a:lvl1pPr>
              <a:defRPr/>
            </a:lvl1pPr>
          </a:lstStyle>
          <a:p>
            <a:pPr>
              <a:defRPr/>
            </a:pPr>
            <a:fld id="{A5E13489-5F77-46E7-B486-440B4303CC0E}" type="slidenum">
              <a:rPr lang="es-ES"/>
              <a:pPr>
                <a:defRPr/>
              </a:pPr>
              <a:t>‹Nº›</a:t>
            </a:fld>
            <a:endParaRPr lang="es-ES"/>
          </a:p>
        </p:txBody>
      </p:sp>
    </p:spTree>
    <p:extLst>
      <p:ext uri="{BB962C8B-B14F-4D97-AF65-F5344CB8AC3E}">
        <p14:creationId xmlns:p14="http://schemas.microsoft.com/office/powerpoint/2010/main" val="2810793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s-ES"/>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fld id="{9F534788-56C1-405A-A8D5-6633FE7B8933}" type="datetimeFigureOut">
              <a:rPr lang="es-ES"/>
              <a:pPr>
                <a:defRPr/>
              </a:pPr>
              <a:t>26/03/2025</a:t>
            </a:fld>
            <a:endParaRPr lang="es-ES"/>
          </a:p>
        </p:txBody>
      </p:sp>
      <p:sp>
        <p:nvSpPr>
          <p:cNvPr id="4" name="21 Marcador de pie de página"/>
          <p:cNvSpPr>
            <a:spLocks noGrp="1"/>
          </p:cNvSpPr>
          <p:nvPr>
            <p:ph type="ftr" sz="quarter" idx="11"/>
          </p:nvPr>
        </p:nvSpPr>
        <p:spPr/>
        <p:txBody>
          <a:bodyPr/>
          <a:lstStyle>
            <a:lvl1pPr>
              <a:defRPr/>
            </a:lvl1pPr>
          </a:lstStyle>
          <a:p>
            <a:pPr>
              <a:defRPr/>
            </a:pPr>
            <a:endParaRPr lang="es-ES"/>
          </a:p>
        </p:txBody>
      </p:sp>
      <p:sp>
        <p:nvSpPr>
          <p:cNvPr id="5" name="17 Marcador de número de diapositiva"/>
          <p:cNvSpPr>
            <a:spLocks noGrp="1"/>
          </p:cNvSpPr>
          <p:nvPr>
            <p:ph type="sldNum" sz="quarter" idx="12"/>
          </p:nvPr>
        </p:nvSpPr>
        <p:spPr/>
        <p:txBody>
          <a:bodyPr/>
          <a:lstStyle>
            <a:lvl1pPr>
              <a:defRPr/>
            </a:lvl1pPr>
          </a:lstStyle>
          <a:p>
            <a:pPr>
              <a:defRPr/>
            </a:pPr>
            <a:fld id="{C059A21C-B4E9-43D6-A4C6-C6B39ED87D36}" type="slidenum">
              <a:rPr lang="es-ES"/>
              <a:pPr>
                <a:defRPr/>
              </a:pPr>
              <a:t>‹Nº›</a:t>
            </a:fld>
            <a:endParaRPr lang="es-ES"/>
          </a:p>
        </p:txBody>
      </p:sp>
    </p:spTree>
    <p:extLst>
      <p:ext uri="{BB962C8B-B14F-4D97-AF65-F5344CB8AC3E}">
        <p14:creationId xmlns:p14="http://schemas.microsoft.com/office/powerpoint/2010/main" val="719841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fld id="{85A21482-A41A-4EF1-A3BF-310615B89DEC}" type="datetimeFigureOut">
              <a:rPr lang="es-ES"/>
              <a:pPr>
                <a:defRPr/>
              </a:pPr>
              <a:t>26/03/2025</a:t>
            </a:fld>
            <a:endParaRPr lang="es-ES"/>
          </a:p>
        </p:txBody>
      </p:sp>
      <p:sp>
        <p:nvSpPr>
          <p:cNvPr id="3" name="21 Marcador de pie de página"/>
          <p:cNvSpPr>
            <a:spLocks noGrp="1"/>
          </p:cNvSpPr>
          <p:nvPr>
            <p:ph type="ftr" sz="quarter" idx="11"/>
          </p:nvPr>
        </p:nvSpPr>
        <p:spPr/>
        <p:txBody>
          <a:bodyPr/>
          <a:lstStyle>
            <a:lvl1pPr>
              <a:defRPr/>
            </a:lvl1pPr>
          </a:lstStyle>
          <a:p>
            <a:pPr>
              <a:defRPr/>
            </a:pPr>
            <a:endParaRPr lang="es-ES"/>
          </a:p>
        </p:txBody>
      </p:sp>
      <p:sp>
        <p:nvSpPr>
          <p:cNvPr id="4" name="17 Marcador de número de diapositiva"/>
          <p:cNvSpPr>
            <a:spLocks noGrp="1"/>
          </p:cNvSpPr>
          <p:nvPr>
            <p:ph type="sldNum" sz="quarter" idx="12"/>
          </p:nvPr>
        </p:nvSpPr>
        <p:spPr/>
        <p:txBody>
          <a:bodyPr/>
          <a:lstStyle>
            <a:lvl1pPr>
              <a:defRPr/>
            </a:lvl1pPr>
          </a:lstStyle>
          <a:p>
            <a:pPr>
              <a:defRPr/>
            </a:pPr>
            <a:fld id="{F6C14D19-5B46-4FD2-A3A4-587EF5080210}" type="slidenum">
              <a:rPr lang="es-ES"/>
              <a:pPr>
                <a:defRPr/>
              </a:pPr>
              <a:t>‹Nº›</a:t>
            </a:fld>
            <a:endParaRPr lang="es-ES"/>
          </a:p>
        </p:txBody>
      </p:sp>
    </p:spTree>
    <p:extLst>
      <p:ext uri="{BB962C8B-B14F-4D97-AF65-F5344CB8AC3E}">
        <p14:creationId xmlns:p14="http://schemas.microsoft.com/office/powerpoint/2010/main" val="410824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s-ES"/>
              <a:t>Haga clic para modificar el estilo de título del patrón</a:t>
            </a:r>
            <a:endParaRPr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s-ES"/>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9 Marcador de fecha"/>
          <p:cNvSpPr>
            <a:spLocks noGrp="1"/>
          </p:cNvSpPr>
          <p:nvPr>
            <p:ph type="dt" sz="half" idx="10"/>
          </p:nvPr>
        </p:nvSpPr>
        <p:spPr/>
        <p:txBody>
          <a:bodyPr/>
          <a:lstStyle>
            <a:lvl1pPr>
              <a:defRPr/>
            </a:lvl1pPr>
          </a:lstStyle>
          <a:p>
            <a:pPr>
              <a:defRPr/>
            </a:pPr>
            <a:fld id="{08939DA6-6576-4D6F-AB11-5E90332D10CC}" type="datetimeFigureOut">
              <a:rPr lang="es-ES"/>
              <a:pPr>
                <a:defRPr/>
              </a:pPr>
              <a:t>26/03/2025</a:t>
            </a:fld>
            <a:endParaRPr lang="es-ES"/>
          </a:p>
        </p:txBody>
      </p:sp>
      <p:sp>
        <p:nvSpPr>
          <p:cNvPr id="6" name="21 Marcador de pie de página"/>
          <p:cNvSpPr>
            <a:spLocks noGrp="1"/>
          </p:cNvSpPr>
          <p:nvPr>
            <p:ph type="ftr" sz="quarter" idx="11"/>
          </p:nvPr>
        </p:nvSpPr>
        <p:spPr/>
        <p:txBody>
          <a:bodyPr/>
          <a:lstStyle>
            <a:lvl1pPr>
              <a:defRPr/>
            </a:lvl1pPr>
          </a:lstStyle>
          <a:p>
            <a:pPr>
              <a:defRPr/>
            </a:pPr>
            <a:endParaRPr lang="es-ES"/>
          </a:p>
        </p:txBody>
      </p:sp>
      <p:sp>
        <p:nvSpPr>
          <p:cNvPr id="7" name="17 Marcador de número de diapositiva"/>
          <p:cNvSpPr>
            <a:spLocks noGrp="1"/>
          </p:cNvSpPr>
          <p:nvPr>
            <p:ph type="sldNum" sz="quarter" idx="12"/>
          </p:nvPr>
        </p:nvSpPr>
        <p:spPr/>
        <p:txBody>
          <a:bodyPr/>
          <a:lstStyle>
            <a:lvl1pPr>
              <a:defRPr/>
            </a:lvl1pPr>
          </a:lstStyle>
          <a:p>
            <a:pPr>
              <a:defRPr/>
            </a:pPr>
            <a:fld id="{1886CB12-7DDB-4807-AD59-3188F491DC70}" type="slidenum">
              <a:rPr lang="es-ES"/>
              <a:pPr>
                <a:defRPr/>
              </a:pPr>
              <a:t>‹Nº›</a:t>
            </a:fld>
            <a:endParaRPr lang="es-ES"/>
          </a:p>
        </p:txBody>
      </p:sp>
    </p:spTree>
    <p:extLst>
      <p:ext uri="{BB962C8B-B14F-4D97-AF65-F5344CB8AC3E}">
        <p14:creationId xmlns:p14="http://schemas.microsoft.com/office/powerpoint/2010/main" val="3691026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4 Recortar y redondear rectángulo de esquina sencilla"/>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5 Triángulo rectángulo"/>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6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Título"/>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s-ES"/>
              <a:t>Haga clic para modificar el estilo de título del patrón</a:t>
            </a:r>
            <a:endParaRPr lang="en-US"/>
          </a:p>
        </p:txBody>
      </p:sp>
      <p:sp>
        <p:nvSpPr>
          <p:cNvPr id="4" name="3 Marcador de texto"/>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s-ES" noProof="0"/>
              <a:t>Haga clic en el icono para agregar una imagen</a:t>
            </a:r>
            <a:endParaRPr lang="en-US" noProof="0" dirty="0"/>
          </a:p>
        </p:txBody>
      </p:sp>
      <p:sp>
        <p:nvSpPr>
          <p:cNvPr id="9" name="4 Marcador de fecha"/>
          <p:cNvSpPr>
            <a:spLocks noGrp="1"/>
          </p:cNvSpPr>
          <p:nvPr>
            <p:ph type="dt" sz="half" idx="10"/>
          </p:nvPr>
        </p:nvSpPr>
        <p:spPr/>
        <p:txBody>
          <a:bodyPr/>
          <a:lstStyle>
            <a:lvl1pPr>
              <a:defRPr/>
            </a:lvl1pPr>
          </a:lstStyle>
          <a:p>
            <a:pPr>
              <a:defRPr/>
            </a:pPr>
            <a:fld id="{1AC55068-D656-4524-A981-7D9024FD6331}" type="datetimeFigureOut">
              <a:rPr lang="es-ES"/>
              <a:pPr>
                <a:defRPr/>
              </a:pPr>
              <a:t>26/03/2025</a:t>
            </a:fld>
            <a:endParaRPr lang="es-ES"/>
          </a:p>
        </p:txBody>
      </p:sp>
      <p:sp>
        <p:nvSpPr>
          <p:cNvPr id="10" name="5 Marcador de pie de página"/>
          <p:cNvSpPr>
            <a:spLocks noGrp="1"/>
          </p:cNvSpPr>
          <p:nvPr>
            <p:ph type="ftr" sz="quarter" idx="11"/>
          </p:nvPr>
        </p:nvSpPr>
        <p:spPr/>
        <p:txBody>
          <a:bodyPr/>
          <a:lstStyle>
            <a:lvl1pPr>
              <a:defRPr/>
            </a:lvl1pPr>
          </a:lstStyle>
          <a:p>
            <a:pPr>
              <a:defRPr/>
            </a:pPr>
            <a:endParaRPr lang="es-ES"/>
          </a:p>
        </p:txBody>
      </p:sp>
      <p:sp>
        <p:nvSpPr>
          <p:cNvPr id="11" name="6 Marcador de número de diapositiva"/>
          <p:cNvSpPr>
            <a:spLocks noGrp="1"/>
          </p:cNvSpPr>
          <p:nvPr>
            <p:ph type="sldNum" sz="quarter" idx="12"/>
          </p:nvPr>
        </p:nvSpPr>
        <p:spPr>
          <a:xfrm>
            <a:off x="8077200" y="6356350"/>
            <a:ext cx="609600" cy="365125"/>
          </a:xfrm>
        </p:spPr>
        <p:txBody>
          <a:bodyPr/>
          <a:lstStyle>
            <a:lvl1pPr>
              <a:defRPr/>
            </a:lvl1pPr>
          </a:lstStyle>
          <a:p>
            <a:pPr>
              <a:defRPr/>
            </a:pPr>
            <a:fld id="{6EA6A7E2-1D22-473A-9C0A-96D34198E84C}" type="slidenum">
              <a:rPr lang="es-ES"/>
              <a:pPr>
                <a:defRPr/>
              </a:pPr>
              <a:t>‹Nº›</a:t>
            </a:fld>
            <a:endParaRPr lang="es-ES"/>
          </a:p>
        </p:txBody>
      </p:sp>
    </p:spTree>
    <p:extLst>
      <p:ext uri="{BB962C8B-B14F-4D97-AF65-F5344CB8AC3E}">
        <p14:creationId xmlns:p14="http://schemas.microsoft.com/office/powerpoint/2010/main" val="506421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7" name="6 Forma libre"/>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Forma libre"/>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052" name="8 Marcador de título"/>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s-ES"/>
              <a:t>Haga clic para modificar el estilo de título del patrón</a:t>
            </a:r>
            <a:endParaRPr lang="en-US"/>
          </a:p>
        </p:txBody>
      </p:sp>
      <p:sp>
        <p:nvSpPr>
          <p:cNvPr id="2053" name="29 Marcador de texto"/>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920BDBF1-4CB7-4E51-BDD6-B7AED9C2E1B3}" type="datetimeFigureOut">
              <a:rPr lang="es-ES"/>
              <a:pPr>
                <a:defRPr/>
              </a:pPr>
              <a:t>26/03/2025</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38C16ABE-5841-49AE-BC83-637834E0EF94}" type="slidenum">
              <a:rPr lang="es-ES"/>
              <a:pPr>
                <a:defRPr/>
              </a:pPr>
              <a:t>‹Nº›</a:t>
            </a:fld>
            <a:endParaRPr lang="es-ES"/>
          </a:p>
        </p:txBody>
      </p:sp>
      <p:grpSp>
        <p:nvGrpSpPr>
          <p:cNvPr id="2057" name="1 Grupo"/>
          <p:cNvGrpSpPr>
            <a:grpSpLocks/>
          </p:cNvGrpSpPr>
          <p:nvPr/>
        </p:nvGrpSpPr>
        <p:grpSpPr bwMode="auto">
          <a:xfrm>
            <a:off x="-19050" y="203200"/>
            <a:ext cx="9180513" cy="647700"/>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1.xml"/><Relationship Id="rId1" Type="http://schemas.openxmlformats.org/officeDocument/2006/relationships/themeOverride" Target="../theme/themeOverride3.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ChangeArrowheads="1"/>
          </p:cNvSpPr>
          <p:nvPr/>
        </p:nvSpPr>
        <p:spPr bwMode="auto">
          <a:xfrm>
            <a:off x="179388" y="2420938"/>
            <a:ext cx="8675687" cy="1439862"/>
          </a:xfrm>
          <a:prstGeom prst="rect">
            <a:avLst/>
          </a:prstGeom>
          <a:noFill/>
          <a:ln w="9525">
            <a:noFill/>
            <a:miter lim="800000"/>
            <a:headEnd/>
            <a:tailEnd/>
          </a:ln>
          <a:effectLst>
            <a:outerShdw dist="107763" dir="2700000" algn="ctr" rotWithShape="0">
              <a:srgbClr val="000066">
                <a:alpha val="50000"/>
              </a:srgbClr>
            </a:outerShdw>
          </a:effectLst>
        </p:spPr>
        <p:txBody>
          <a:bodyPr anchor="ctr"/>
          <a:lstStyle/>
          <a:p>
            <a:pPr algn="ctr" fontAlgn="auto">
              <a:spcBef>
                <a:spcPts val="0"/>
              </a:spcBef>
              <a:spcAft>
                <a:spcPts val="0"/>
              </a:spcAft>
              <a:defRPr/>
            </a:pPr>
            <a:r>
              <a:rPr lang="es-ES" sz="4400" b="1" dirty="0">
                <a:solidFill>
                  <a:schemeClr val="bg2">
                    <a:lumMod val="90000"/>
                  </a:schemeClr>
                </a:solidFill>
                <a:latin typeface="+mj-lt"/>
              </a:rPr>
              <a:t>UNIVERSIDAD TECNOLÓGICA NACIONAL</a:t>
            </a:r>
            <a:endParaRPr lang="es-AR" sz="4400" b="1" dirty="0">
              <a:solidFill>
                <a:schemeClr val="bg2">
                  <a:lumMod val="90000"/>
                </a:schemeClr>
              </a:solidFill>
              <a:latin typeface="+mj-lt"/>
            </a:endParaRPr>
          </a:p>
        </p:txBody>
      </p:sp>
      <p:sp>
        <p:nvSpPr>
          <p:cNvPr id="5126" name="Rectangle 6"/>
          <p:cNvSpPr>
            <a:spLocks noChangeArrowheads="1"/>
          </p:cNvSpPr>
          <p:nvPr/>
        </p:nvSpPr>
        <p:spPr bwMode="auto">
          <a:xfrm>
            <a:off x="395288" y="4221162"/>
            <a:ext cx="7991475" cy="936029"/>
          </a:xfrm>
          <a:prstGeom prst="rect">
            <a:avLst/>
          </a:prstGeom>
          <a:noFill/>
          <a:ln w="9525">
            <a:noFill/>
            <a:miter lim="800000"/>
            <a:headEnd/>
            <a:tailEnd/>
          </a:ln>
          <a:effectLst>
            <a:outerShdw dist="35921" dir="2700000" algn="ctr" rotWithShape="0">
              <a:srgbClr val="000066"/>
            </a:outerShdw>
          </a:effectLst>
        </p:spPr>
        <p:txBody>
          <a:bodyPr/>
          <a:lstStyle/>
          <a:p>
            <a:pPr algn="ctr" fontAlgn="auto">
              <a:lnSpc>
                <a:spcPct val="80000"/>
              </a:lnSpc>
              <a:spcBef>
                <a:spcPct val="20000"/>
              </a:spcBef>
              <a:spcAft>
                <a:spcPts val="0"/>
              </a:spcAft>
              <a:defRPr/>
            </a:pPr>
            <a:r>
              <a:rPr lang="es-ES" sz="3200" b="1" dirty="0">
                <a:solidFill>
                  <a:schemeClr val="bg2">
                    <a:lumMod val="90000"/>
                  </a:schemeClr>
                </a:solidFill>
                <a:latin typeface="+mj-lt"/>
              </a:rPr>
              <a:t>REDES DE DISTRIBUCIÓN E INSTALACIONES ELÉCTRICAS</a:t>
            </a:r>
          </a:p>
          <a:p>
            <a:pPr algn="ctr" fontAlgn="auto">
              <a:lnSpc>
                <a:spcPct val="80000"/>
              </a:lnSpc>
              <a:spcBef>
                <a:spcPct val="20000"/>
              </a:spcBef>
              <a:spcAft>
                <a:spcPts val="0"/>
              </a:spcAft>
              <a:defRPr/>
            </a:pPr>
            <a:endParaRPr lang="es-ES" sz="2400" b="1" dirty="0">
              <a:solidFill>
                <a:schemeClr val="bg1"/>
              </a:solidFill>
              <a:latin typeface="Times New Roman" pitchFamily="18" charset="0"/>
            </a:endParaRPr>
          </a:p>
        </p:txBody>
      </p:sp>
      <p:graphicFrame>
        <p:nvGraphicFramePr>
          <p:cNvPr id="5127" name="Object 7"/>
          <p:cNvGraphicFramePr>
            <a:graphicFrameLocks noChangeAspect="1"/>
          </p:cNvGraphicFramePr>
          <p:nvPr/>
        </p:nvGraphicFramePr>
        <p:xfrm>
          <a:off x="3563938" y="260350"/>
          <a:ext cx="1404937" cy="1728788"/>
        </p:xfrm>
        <a:graphic>
          <a:graphicData uri="http://schemas.openxmlformats.org/presentationml/2006/ole">
            <mc:AlternateContent xmlns:mc="http://schemas.openxmlformats.org/markup-compatibility/2006">
              <mc:Choice xmlns:v="urn:schemas-microsoft-com:vml" Requires="v">
                <p:oleObj r:id="rId2" imgW="2283106" imgH="1221129" progId="Imaging.Document">
                  <p:embed/>
                </p:oleObj>
              </mc:Choice>
              <mc:Fallback>
                <p:oleObj r:id="rId2" imgW="2283106" imgH="1221129" progId="Imaging.Document">
                  <p:embed/>
                  <p:pic>
                    <p:nvPicPr>
                      <p:cNvPr id="0"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938" y="260350"/>
                        <a:ext cx="1404937" cy="172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8" name="Rectangle 8"/>
          <p:cNvSpPr>
            <a:spLocks noChangeArrowheads="1"/>
          </p:cNvSpPr>
          <p:nvPr/>
        </p:nvSpPr>
        <p:spPr bwMode="auto">
          <a:xfrm>
            <a:off x="684213" y="5373688"/>
            <a:ext cx="7991475" cy="576262"/>
          </a:xfrm>
          <a:prstGeom prst="rect">
            <a:avLst/>
          </a:prstGeom>
          <a:noFill/>
          <a:ln w="9525">
            <a:noFill/>
            <a:miter lim="800000"/>
            <a:headEnd/>
            <a:tailEnd/>
          </a:ln>
          <a:effectLst>
            <a:outerShdw dist="35921" dir="2700000" algn="ctr" rotWithShape="0">
              <a:srgbClr val="000066"/>
            </a:outerShdw>
          </a:effectLst>
        </p:spPr>
        <p:txBody>
          <a:bodyPr/>
          <a:lstStyle/>
          <a:p>
            <a:pPr algn="ctr" fontAlgn="auto">
              <a:lnSpc>
                <a:spcPct val="80000"/>
              </a:lnSpc>
              <a:spcBef>
                <a:spcPct val="20000"/>
              </a:spcBef>
              <a:spcAft>
                <a:spcPts val="0"/>
              </a:spcAft>
              <a:defRPr/>
            </a:pPr>
            <a:r>
              <a:rPr lang="es-ES" sz="2800" b="1" dirty="0">
                <a:solidFill>
                  <a:schemeClr val="bg2">
                    <a:lumMod val="90000"/>
                  </a:schemeClr>
                </a:solidFill>
                <a:latin typeface="+mj-lt"/>
              </a:rPr>
              <a:t>PROFESOR: Mg. ING. ELVIO DANIEL ANTON</a:t>
            </a:r>
          </a:p>
          <a:p>
            <a:pPr algn="ctr" fontAlgn="auto">
              <a:lnSpc>
                <a:spcPct val="80000"/>
              </a:lnSpc>
              <a:spcBef>
                <a:spcPct val="20000"/>
              </a:spcBef>
              <a:spcAft>
                <a:spcPts val="0"/>
              </a:spcAft>
              <a:defRPr/>
            </a:pPr>
            <a:endParaRPr lang="es-ES" sz="2400" b="1" dirty="0">
              <a:solidFill>
                <a:schemeClr val="bg2">
                  <a:lumMod val="90000"/>
                </a:schemeClr>
              </a:solidFill>
              <a:latin typeface="Times New Roman" pitchFamily="18" charset="0"/>
            </a:endParaRPr>
          </a:p>
        </p:txBody>
      </p:sp>
      <p:sp>
        <p:nvSpPr>
          <p:cNvPr id="5129" name="Rectangle 9"/>
          <p:cNvSpPr>
            <a:spLocks noChangeArrowheads="1"/>
          </p:cNvSpPr>
          <p:nvPr/>
        </p:nvSpPr>
        <p:spPr bwMode="auto">
          <a:xfrm>
            <a:off x="1214438" y="5929313"/>
            <a:ext cx="5040312" cy="493712"/>
          </a:xfrm>
          <a:prstGeom prst="rect">
            <a:avLst/>
          </a:prstGeom>
          <a:noFill/>
          <a:ln w="9525">
            <a:noFill/>
            <a:miter lim="800000"/>
            <a:headEnd/>
            <a:tailEnd/>
          </a:ln>
          <a:effectLst>
            <a:outerShdw dist="35921" dir="2700000" algn="ctr" rotWithShape="0">
              <a:srgbClr val="000066"/>
            </a:outerShdw>
          </a:effectLst>
        </p:spPr>
        <p:txBody>
          <a:bodyPr/>
          <a:lstStyle/>
          <a:p>
            <a:pPr algn="ctr" fontAlgn="auto">
              <a:lnSpc>
                <a:spcPct val="80000"/>
              </a:lnSpc>
              <a:spcBef>
                <a:spcPct val="20000"/>
              </a:spcBef>
              <a:spcAft>
                <a:spcPts val="0"/>
              </a:spcAft>
              <a:defRPr/>
            </a:pPr>
            <a:r>
              <a:rPr lang="es-ES" sz="2800" b="1" dirty="0">
                <a:solidFill>
                  <a:schemeClr val="bg2">
                    <a:lumMod val="90000"/>
                  </a:schemeClr>
                </a:solidFill>
                <a:latin typeface="+mj-lt"/>
              </a:rPr>
              <a:t>AUX: ING. DIEGO SALINAS</a:t>
            </a:r>
          </a:p>
          <a:p>
            <a:pPr algn="ctr" fontAlgn="auto">
              <a:lnSpc>
                <a:spcPct val="80000"/>
              </a:lnSpc>
              <a:spcBef>
                <a:spcPct val="20000"/>
              </a:spcBef>
              <a:spcAft>
                <a:spcPts val="0"/>
              </a:spcAft>
              <a:defRPr/>
            </a:pPr>
            <a:endParaRPr lang="es-ES" sz="2400" b="1" dirty="0">
              <a:solidFill>
                <a:schemeClr val="bg1"/>
              </a:solidFill>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4965" y="497632"/>
            <a:ext cx="5976664" cy="5568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116632"/>
            <a:ext cx="466725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71800" y="6309320"/>
            <a:ext cx="6086475" cy="25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144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232817" y="548680"/>
            <a:ext cx="864096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3200" dirty="0">
                <a:solidFill>
                  <a:schemeClr val="bg1"/>
                </a:solidFill>
                <a:latin typeface="Arial Narrow" pitchFamily="34" charset="0"/>
              </a:rPr>
              <a:t>Los </a:t>
            </a:r>
            <a:r>
              <a:rPr lang="es-ES" sz="3600" dirty="0">
                <a:solidFill>
                  <a:srgbClr val="FF9966"/>
                </a:solidFill>
                <a:latin typeface="Arial Narrow" pitchFamily="34" charset="0"/>
              </a:rPr>
              <a:t>centros </a:t>
            </a:r>
            <a:r>
              <a:rPr lang="es-ES" sz="3200" dirty="0">
                <a:solidFill>
                  <a:schemeClr val="bg1"/>
                </a:solidFill>
                <a:latin typeface="Arial Narrow" pitchFamily="34" charset="0"/>
              </a:rPr>
              <a:t>en las redes MT </a:t>
            </a:r>
          </a:p>
          <a:p>
            <a:pPr algn="l"/>
            <a:endParaRPr lang="es-ES" sz="2800" dirty="0">
              <a:solidFill>
                <a:schemeClr val="bg1"/>
              </a:solidFill>
              <a:latin typeface="Arial Narrow" pitchFamily="34" charset="0"/>
            </a:endParaRPr>
          </a:p>
          <a:p>
            <a:pPr algn="l"/>
            <a:r>
              <a:rPr lang="es-ES" sz="2800" dirty="0">
                <a:solidFill>
                  <a:schemeClr val="bg1"/>
                </a:solidFill>
                <a:latin typeface="Arial Narrow" pitchFamily="34" charset="0"/>
              </a:rPr>
              <a:t>Un centro es una entidad física definida por su localización y funcionalidades en las redes eléctricas.</a:t>
            </a:r>
          </a:p>
          <a:p>
            <a:pPr algn="l"/>
            <a:endParaRPr lang="es-ES" sz="2800" dirty="0">
              <a:solidFill>
                <a:schemeClr val="bg1"/>
              </a:solidFill>
              <a:latin typeface="Arial Narrow" pitchFamily="34" charset="0"/>
            </a:endParaRPr>
          </a:p>
          <a:p>
            <a:pPr algn="l"/>
            <a:r>
              <a:rPr lang="es-ES" sz="2800" dirty="0">
                <a:solidFill>
                  <a:schemeClr val="bg1"/>
                </a:solidFill>
                <a:latin typeface="Arial Narrow" pitchFamily="34" charset="0"/>
              </a:rPr>
              <a:t>La misión de un centro consiste ante todo en asegurar la transición entre dos niveles de tensión y/o alimentar al usuario final.</a:t>
            </a:r>
          </a:p>
          <a:p>
            <a:pPr algn="l"/>
            <a:endParaRPr lang="es-ES" sz="3600" dirty="0">
              <a:solidFill>
                <a:srgbClr val="FF9966"/>
              </a:solidFill>
              <a:latin typeface="Arial Narrow" pitchFamily="34" charset="0"/>
            </a:endParaRPr>
          </a:p>
        </p:txBody>
      </p:sp>
    </p:spTree>
    <p:extLst>
      <p:ext uri="{BB962C8B-B14F-4D97-AF65-F5344CB8AC3E}">
        <p14:creationId xmlns:p14="http://schemas.microsoft.com/office/powerpoint/2010/main" val="3356031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232817" y="548680"/>
            <a:ext cx="864096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endParaRPr lang="es-ES" sz="2800" dirty="0">
              <a:solidFill>
                <a:schemeClr val="bg1"/>
              </a:solidFill>
              <a:latin typeface="Arial Narrow" pitchFamily="34" charset="0"/>
            </a:endParaRPr>
          </a:p>
          <a:p>
            <a:pPr algn="l"/>
            <a:r>
              <a:rPr lang="es-ES" sz="3200" dirty="0">
                <a:solidFill>
                  <a:schemeClr val="bg1"/>
                </a:solidFill>
                <a:latin typeface="Arial Narrow" pitchFamily="34" charset="0"/>
              </a:rPr>
              <a:t>La </a:t>
            </a:r>
            <a:r>
              <a:rPr lang="es-ES" sz="3200" dirty="0">
                <a:solidFill>
                  <a:srgbClr val="FF9966"/>
                </a:solidFill>
                <a:latin typeface="Arial Narrow" pitchFamily="34" charset="0"/>
              </a:rPr>
              <a:t>subestación</a:t>
            </a:r>
            <a:r>
              <a:rPr lang="es-ES" sz="3200" dirty="0">
                <a:solidFill>
                  <a:schemeClr val="bg1"/>
                </a:solidFill>
                <a:latin typeface="Arial Narrow" pitchFamily="34" charset="0"/>
              </a:rPr>
              <a:t> AT/MT</a:t>
            </a:r>
          </a:p>
          <a:p>
            <a:pPr algn="l"/>
            <a:endParaRPr lang="es-ES" sz="3600" dirty="0">
              <a:solidFill>
                <a:schemeClr val="bg1"/>
              </a:solidFill>
              <a:latin typeface="Arial Narrow" pitchFamily="34" charset="0"/>
            </a:endParaRPr>
          </a:p>
          <a:p>
            <a:pPr algn="l"/>
            <a:r>
              <a:rPr lang="es-ES" sz="2800" dirty="0">
                <a:solidFill>
                  <a:schemeClr val="bg1"/>
                </a:solidFill>
                <a:latin typeface="Arial Narrow" pitchFamily="34" charset="0"/>
              </a:rPr>
              <a:t>Se puede encontrar en la estructura eléctrica de todos los</a:t>
            </a:r>
          </a:p>
          <a:p>
            <a:pPr algn="l"/>
            <a:r>
              <a:rPr lang="es-ES" sz="2800" dirty="0">
                <a:solidFill>
                  <a:schemeClr val="bg1"/>
                </a:solidFill>
                <a:latin typeface="Arial Narrow" pitchFamily="34" charset="0"/>
              </a:rPr>
              <a:t>países; se sitúa siempre entre la red de reparto y la distribución de MT.</a:t>
            </a:r>
          </a:p>
          <a:p>
            <a:pPr algn="l"/>
            <a:endParaRPr lang="es-ES" sz="2800" dirty="0">
              <a:solidFill>
                <a:schemeClr val="bg1"/>
              </a:solidFill>
              <a:latin typeface="Arial Narrow" pitchFamily="34" charset="0"/>
            </a:endParaRPr>
          </a:p>
          <a:p>
            <a:pPr algn="l"/>
            <a:r>
              <a:rPr lang="es-ES" sz="2800" dirty="0">
                <a:solidFill>
                  <a:schemeClr val="bg1"/>
                </a:solidFill>
                <a:latin typeface="Arial Narrow" pitchFamily="34" charset="0"/>
              </a:rPr>
              <a:t>Su función consiste en asegurar el paso de la AT a la MT.</a:t>
            </a:r>
          </a:p>
          <a:p>
            <a:pPr algn="l"/>
            <a:endParaRPr lang="es-ES" sz="2800" dirty="0">
              <a:solidFill>
                <a:schemeClr val="bg1"/>
              </a:solidFill>
              <a:latin typeface="Arial Narrow" pitchFamily="34" charset="0"/>
            </a:endParaRPr>
          </a:p>
          <a:p>
            <a:pPr algn="l"/>
            <a:r>
              <a:rPr lang="es-ES" sz="2800" dirty="0">
                <a:solidFill>
                  <a:schemeClr val="bg1"/>
                </a:solidFill>
                <a:latin typeface="Arial Narrow" pitchFamily="34" charset="0"/>
              </a:rPr>
              <a:t>Su </a:t>
            </a:r>
            <a:r>
              <a:rPr lang="es-ES" sz="2800" dirty="0">
                <a:solidFill>
                  <a:srgbClr val="FF9933"/>
                </a:solidFill>
                <a:latin typeface="Arial Narrow" pitchFamily="34" charset="0"/>
              </a:rPr>
              <a:t>esquema tipo </a:t>
            </a:r>
            <a:r>
              <a:rPr lang="es-ES" sz="2800" dirty="0">
                <a:solidFill>
                  <a:schemeClr val="bg1"/>
                </a:solidFill>
                <a:latin typeface="Arial Narrow" pitchFamily="34" charset="0"/>
              </a:rPr>
              <a:t>comprende dos llegadas de AT, dos</a:t>
            </a:r>
          </a:p>
          <a:p>
            <a:pPr algn="l"/>
            <a:r>
              <a:rPr lang="es-ES" sz="2800" dirty="0">
                <a:solidFill>
                  <a:schemeClr val="bg1"/>
                </a:solidFill>
                <a:latin typeface="Arial Narrow" pitchFamily="34" charset="0"/>
              </a:rPr>
              <a:t>transformadores AT/MT y de las salidas de MT. Estas salidas</a:t>
            </a:r>
          </a:p>
          <a:p>
            <a:pPr algn="l"/>
            <a:r>
              <a:rPr lang="es-ES" sz="2800" dirty="0">
                <a:solidFill>
                  <a:schemeClr val="bg1"/>
                </a:solidFill>
                <a:latin typeface="Arial Narrow" pitchFamily="34" charset="0"/>
              </a:rPr>
              <a:t>alimentan líneas en sistema aéreo y/o cables subterráneos.</a:t>
            </a:r>
          </a:p>
        </p:txBody>
      </p:sp>
    </p:spTree>
    <p:extLst>
      <p:ext uri="{BB962C8B-B14F-4D97-AF65-F5344CB8AC3E}">
        <p14:creationId xmlns:p14="http://schemas.microsoft.com/office/powerpoint/2010/main" val="2466540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1477" y="188640"/>
            <a:ext cx="19823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322829"/>
            <a:ext cx="7983989" cy="498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05338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232817" y="548680"/>
            <a:ext cx="8640960" cy="54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3200" dirty="0">
                <a:solidFill>
                  <a:schemeClr val="bg1"/>
                </a:solidFill>
                <a:latin typeface="Arial Narrow" pitchFamily="34" charset="0"/>
              </a:rPr>
              <a:t>El </a:t>
            </a:r>
            <a:r>
              <a:rPr lang="es-ES" sz="3400" dirty="0">
                <a:solidFill>
                  <a:srgbClr val="FF9966"/>
                </a:solidFill>
                <a:latin typeface="Arial Narrow" pitchFamily="34" charset="0"/>
              </a:rPr>
              <a:t>centro MT/MT </a:t>
            </a:r>
          </a:p>
          <a:p>
            <a:pPr algn="l"/>
            <a:endParaRPr lang="es-ES" sz="3200" dirty="0">
              <a:solidFill>
                <a:srgbClr val="FF9966"/>
              </a:solidFill>
              <a:latin typeface="Arial Narrow" pitchFamily="34" charset="0"/>
            </a:endParaRPr>
          </a:p>
          <a:p>
            <a:pPr algn="l"/>
            <a:r>
              <a:rPr lang="es-ES" sz="2800" dirty="0">
                <a:solidFill>
                  <a:schemeClr val="bg1"/>
                </a:solidFill>
                <a:latin typeface="Arial Narrow" pitchFamily="34" charset="0"/>
              </a:rPr>
              <a:t>Este conjunto puede tener dos funciones:</a:t>
            </a:r>
          </a:p>
          <a:p>
            <a:pPr algn="l"/>
            <a:endParaRPr lang="es-ES" sz="2800" dirty="0">
              <a:solidFill>
                <a:schemeClr val="bg1"/>
              </a:solidFill>
              <a:latin typeface="Arial Narrow" pitchFamily="34" charset="0"/>
            </a:endParaRPr>
          </a:p>
          <a:p>
            <a:pPr marL="457200" indent="-457200" algn="l">
              <a:buFont typeface="Wingdings" pitchFamily="2" charset="2"/>
              <a:buChar char="q"/>
            </a:pPr>
            <a:r>
              <a:rPr lang="es-ES" sz="2800" dirty="0">
                <a:solidFill>
                  <a:schemeClr val="bg1"/>
                </a:solidFill>
                <a:latin typeface="Arial Narrow" pitchFamily="34" charset="0"/>
              </a:rPr>
              <a:t>asegurar la multiplicación de las salidas de MT aguas abajo de las subestaciones AT/MT. En este caso, el centro </a:t>
            </a:r>
            <a:r>
              <a:rPr lang="es-ES" sz="2800" dirty="0">
                <a:solidFill>
                  <a:srgbClr val="FF9933"/>
                </a:solidFill>
                <a:latin typeface="Arial Narrow" pitchFamily="34" charset="0"/>
              </a:rPr>
              <a:t>no comprende ningún transformador</a:t>
            </a:r>
            <a:r>
              <a:rPr lang="es-ES" sz="2800" dirty="0">
                <a:solidFill>
                  <a:schemeClr val="bg1"/>
                </a:solidFill>
                <a:latin typeface="Arial Narrow" pitchFamily="34" charset="0"/>
              </a:rPr>
              <a:t>. </a:t>
            </a:r>
          </a:p>
          <a:p>
            <a:pPr algn="l"/>
            <a:endParaRPr lang="es-ES" sz="2800" dirty="0">
              <a:solidFill>
                <a:schemeClr val="bg1"/>
              </a:solidFill>
              <a:latin typeface="Arial Narrow" pitchFamily="34" charset="0"/>
            </a:endParaRPr>
          </a:p>
          <a:p>
            <a:pPr marL="457200" indent="-457200" algn="l">
              <a:buFont typeface="Wingdings" pitchFamily="2" charset="2"/>
              <a:buChar char="q"/>
            </a:pPr>
            <a:r>
              <a:rPr lang="es-ES" sz="2800" dirty="0">
                <a:solidFill>
                  <a:schemeClr val="bg1"/>
                </a:solidFill>
                <a:latin typeface="Arial Narrow" pitchFamily="34" charset="0"/>
              </a:rPr>
              <a:t>asegurar el paso entre dos niveles de MT. Estos centros de MT/MT </a:t>
            </a:r>
            <a:r>
              <a:rPr lang="es-ES" sz="2800" dirty="0">
                <a:solidFill>
                  <a:srgbClr val="FF9933"/>
                </a:solidFill>
                <a:latin typeface="Arial Narrow" pitchFamily="34" charset="0"/>
              </a:rPr>
              <a:t>incluyen transformadores</a:t>
            </a:r>
            <a:r>
              <a:rPr lang="es-ES" sz="2800" dirty="0">
                <a:solidFill>
                  <a:schemeClr val="bg1"/>
                </a:solidFill>
                <a:latin typeface="Arial Narrow" pitchFamily="34" charset="0"/>
              </a:rPr>
              <a:t>. Son necesarios en algunos países que utilizan dos niveles sucesivos de tensión en su red de MT.</a:t>
            </a:r>
          </a:p>
        </p:txBody>
      </p:sp>
    </p:spTree>
    <p:extLst>
      <p:ext uri="{BB962C8B-B14F-4D97-AF65-F5344CB8AC3E}">
        <p14:creationId xmlns:p14="http://schemas.microsoft.com/office/powerpoint/2010/main" val="2332750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pSp>
        <p:nvGrpSpPr>
          <p:cNvPr id="2" name="1 Grupo"/>
          <p:cNvGrpSpPr/>
          <p:nvPr/>
        </p:nvGrpSpPr>
        <p:grpSpPr>
          <a:xfrm>
            <a:off x="693818" y="3429000"/>
            <a:ext cx="7694606" cy="3417428"/>
            <a:chOff x="1824344" y="764704"/>
            <a:chExt cx="5438775" cy="2105025"/>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4344" y="764704"/>
              <a:ext cx="5438775"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908720"/>
              <a:ext cx="695325"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9" name="1 Título"/>
          <p:cNvSpPr txBox="1">
            <a:spLocks/>
          </p:cNvSpPr>
          <p:nvPr/>
        </p:nvSpPr>
        <p:spPr bwMode="auto">
          <a:xfrm>
            <a:off x="37363" y="188640"/>
            <a:ext cx="8966777" cy="306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2800" dirty="0">
                <a:solidFill>
                  <a:schemeClr val="bg1"/>
                </a:solidFill>
                <a:latin typeface="Arial Narrow" pitchFamily="34" charset="0"/>
              </a:rPr>
              <a:t>El </a:t>
            </a:r>
            <a:r>
              <a:rPr lang="es-ES" sz="3200" dirty="0">
                <a:solidFill>
                  <a:srgbClr val="FF9966"/>
                </a:solidFill>
                <a:latin typeface="Arial Narrow" pitchFamily="34" charset="0"/>
              </a:rPr>
              <a:t>centro MT/MT</a:t>
            </a:r>
          </a:p>
          <a:p>
            <a:pPr algn="l"/>
            <a:endParaRPr lang="es-ES" sz="2800" dirty="0">
              <a:solidFill>
                <a:srgbClr val="FF9966"/>
              </a:solidFill>
              <a:latin typeface="Arial Narrow" pitchFamily="34" charset="0"/>
            </a:endParaRPr>
          </a:p>
          <a:p>
            <a:pPr marL="457200" indent="-457200" algn="l">
              <a:buFont typeface="Wingdings" pitchFamily="2" charset="2"/>
              <a:buChar char="q"/>
            </a:pPr>
            <a:r>
              <a:rPr lang="es-ES" sz="2400" dirty="0">
                <a:solidFill>
                  <a:schemeClr val="bg1"/>
                </a:solidFill>
                <a:latin typeface="Arial Narrow" pitchFamily="34" charset="0"/>
              </a:rPr>
              <a:t>asegura la multiplicación de las salidas de MT aguas abajo de las subestaciones AT/MT. En este caso, el centro </a:t>
            </a:r>
            <a:r>
              <a:rPr lang="es-ES" sz="2400" dirty="0">
                <a:solidFill>
                  <a:srgbClr val="FF9933"/>
                </a:solidFill>
                <a:latin typeface="Arial Narrow" pitchFamily="34" charset="0"/>
              </a:rPr>
              <a:t>no comprende ningún transformador</a:t>
            </a:r>
            <a:r>
              <a:rPr lang="es-ES" sz="2400" dirty="0">
                <a:solidFill>
                  <a:schemeClr val="bg1"/>
                </a:solidFill>
                <a:latin typeface="Arial Narrow" pitchFamily="34" charset="0"/>
              </a:rPr>
              <a:t>. </a:t>
            </a:r>
          </a:p>
          <a:p>
            <a:pPr marL="457200" indent="-457200" algn="l">
              <a:buFont typeface="Wingdings" pitchFamily="2" charset="2"/>
              <a:buChar char="q"/>
            </a:pPr>
            <a:r>
              <a:rPr lang="es-ES" sz="2400" dirty="0">
                <a:solidFill>
                  <a:schemeClr val="bg1"/>
                </a:solidFill>
                <a:latin typeface="Arial Narrow" pitchFamily="34" charset="0"/>
              </a:rPr>
              <a:t>asegura el paso entre dos niveles de MT. Estos centros de MT/MT </a:t>
            </a:r>
            <a:r>
              <a:rPr lang="es-ES" sz="2400" dirty="0">
                <a:solidFill>
                  <a:srgbClr val="FF9933"/>
                </a:solidFill>
                <a:latin typeface="Arial Narrow" pitchFamily="34" charset="0"/>
              </a:rPr>
              <a:t>incluyen transformadores</a:t>
            </a:r>
            <a:r>
              <a:rPr lang="es-ES" sz="2400" dirty="0">
                <a:solidFill>
                  <a:schemeClr val="bg1"/>
                </a:solidFill>
                <a:latin typeface="Arial Narrow" pitchFamily="34" charset="0"/>
              </a:rPr>
              <a:t>. Son necesarios en algunos países que utilizan dos niveles sucesivos de tensión en su red de MT.</a:t>
            </a:r>
          </a:p>
        </p:txBody>
      </p:sp>
    </p:spTree>
    <p:extLst>
      <p:ext uri="{BB962C8B-B14F-4D97-AF65-F5344CB8AC3E}">
        <p14:creationId xmlns:p14="http://schemas.microsoft.com/office/powerpoint/2010/main" val="3519210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81" y="3284984"/>
            <a:ext cx="8470287"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4005064"/>
            <a:ext cx="806490" cy="576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Rectángulo"/>
          <p:cNvSpPr/>
          <p:nvPr/>
        </p:nvSpPr>
        <p:spPr>
          <a:xfrm>
            <a:off x="179512" y="43179"/>
            <a:ext cx="8568952" cy="2677656"/>
          </a:xfrm>
          <a:prstGeom prst="rect">
            <a:avLst/>
          </a:prstGeom>
        </p:spPr>
        <p:txBody>
          <a:bodyPr wrap="square">
            <a:spAutoFit/>
          </a:bodyPr>
          <a:lstStyle/>
          <a:p>
            <a:r>
              <a:rPr lang="es-ES" sz="32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El </a:t>
            </a:r>
            <a:r>
              <a:rPr lang="es-ES" sz="32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rPr>
              <a:t>centro MT/BT</a:t>
            </a:r>
          </a:p>
          <a:p>
            <a:endPar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endParaRPr>
          </a:p>
          <a:p>
            <a:r>
              <a:rPr lang="es-ES"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asegura el paso de la MT a la BT. El esquema tipo de este centro es mucho más sencillo que el de las anteriores. </a:t>
            </a:r>
          </a:p>
          <a:p>
            <a:r>
              <a:rPr lang="es-ES"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En particular, el aparato de base de MT que se utiliza es el interruptor y ya no el interruptor automático.</a:t>
            </a:r>
          </a:p>
        </p:txBody>
      </p:sp>
    </p:spTree>
    <p:extLst>
      <p:ext uri="{BB962C8B-B14F-4D97-AF65-F5344CB8AC3E}">
        <p14:creationId xmlns:p14="http://schemas.microsoft.com/office/powerpoint/2010/main" val="114653885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960" y="3677732"/>
            <a:ext cx="8335496" cy="3180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Rectángulo"/>
          <p:cNvSpPr/>
          <p:nvPr/>
        </p:nvSpPr>
        <p:spPr>
          <a:xfrm>
            <a:off x="395536" y="188640"/>
            <a:ext cx="8280920" cy="2954655"/>
          </a:xfrm>
          <a:prstGeom prst="rect">
            <a:avLst/>
          </a:prstGeom>
        </p:spPr>
        <p:txBody>
          <a:bodyPr wrap="square">
            <a:spAutoFit/>
          </a:bodyPr>
          <a:lstStyle/>
          <a:p>
            <a:r>
              <a:rPr lang="es-ES" dirty="0"/>
              <a:t>El centro de suministro para un</a:t>
            </a:r>
          </a:p>
          <a:p>
            <a:r>
              <a:rPr lang="pt-BR"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Suministro en </a:t>
            </a:r>
            <a:r>
              <a:rPr lang="pt-BR" sz="28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rPr>
              <a:t>AT o de MT</a:t>
            </a:r>
          </a:p>
          <a:p>
            <a:endParaRPr lang="pt-BR" sz="28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endParaRPr>
          </a:p>
          <a:p>
            <a:r>
              <a:rPr lang="es-ES"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Estas obras aseguran el paso de la </a:t>
            </a:r>
            <a:r>
              <a:rPr lang="es-ES" sz="28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rPr>
              <a:t>distribución pública a la distribución privada</a:t>
            </a:r>
            <a:r>
              <a:rPr lang="es-ES"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 de un abonado con gran consumo a través de un centro de AT/MT, o a través de un</a:t>
            </a:r>
          </a:p>
          <a:p>
            <a:r>
              <a:rPr lang="es-ES" sz="28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centro de MT/BT.</a:t>
            </a:r>
          </a:p>
        </p:txBody>
      </p:sp>
    </p:spTree>
    <p:extLst>
      <p:ext uri="{BB962C8B-B14F-4D97-AF65-F5344CB8AC3E}">
        <p14:creationId xmlns:p14="http://schemas.microsoft.com/office/powerpoint/2010/main" val="3519210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44624"/>
            <a:ext cx="4680520" cy="6726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385" y="260648"/>
            <a:ext cx="4176465" cy="518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4957528" y="2285106"/>
            <a:ext cx="3879087" cy="2862322"/>
          </a:xfrm>
          <a:prstGeom prst="rect">
            <a:avLst/>
          </a:prstGeom>
        </p:spPr>
        <p:txBody>
          <a:bodyPr wrap="square">
            <a:spAutoFit/>
          </a:bodyPr>
          <a:lstStyle/>
          <a:p>
            <a:pPr marL="342900" indent="-342900">
              <a:buFont typeface="Wingdings" pitchFamily="2" charset="2"/>
              <a:buChar char="q"/>
            </a:pPr>
            <a:r>
              <a:rPr lang="es-ES"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en la subestación AT/MT, puesta a tierra del punto neutro a través de una impedancia que limita la corriente de defecto fase-tierra.</a:t>
            </a:r>
          </a:p>
          <a:p>
            <a:pPr marL="342900" indent="-342900">
              <a:buFont typeface="Wingdings" pitchFamily="2" charset="2"/>
              <a:buChar char="q"/>
            </a:pPr>
            <a:endParaRPr lang="es-ES"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endParaRPr>
          </a:p>
          <a:p>
            <a:pPr marL="342900" indent="-342900">
              <a:buFont typeface="Wingdings" pitchFamily="2" charset="2"/>
              <a:buChar char="q"/>
            </a:pPr>
            <a:r>
              <a:rPr lang="pt-BR"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líneas de MT trifásicas, neutro no </a:t>
            </a:r>
            <a:r>
              <a:rPr lang="es-ES"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distribuido.</a:t>
            </a:r>
          </a:p>
          <a:p>
            <a:pPr marL="342900" indent="-342900">
              <a:buFont typeface="Wingdings" pitchFamily="2" charset="2"/>
              <a:buChar char="q"/>
            </a:pPr>
            <a:endParaRPr lang="es-ES"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endParaRPr>
          </a:p>
          <a:p>
            <a:pPr marL="342900" indent="-342900">
              <a:buFont typeface="Wingdings" pitchFamily="2" charset="2"/>
              <a:buChar char="q"/>
            </a:pPr>
            <a:r>
              <a:rPr lang="es-ES" sz="20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esquema radial.</a:t>
            </a:r>
          </a:p>
        </p:txBody>
      </p:sp>
    </p:spTree>
    <p:extLst>
      <p:ext uri="{BB962C8B-B14F-4D97-AF65-F5344CB8AC3E}">
        <p14:creationId xmlns:p14="http://schemas.microsoft.com/office/powerpoint/2010/main" val="3519210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44624"/>
            <a:ext cx="4680520" cy="6726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1385" y="260648"/>
            <a:ext cx="4176465" cy="518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4716016" y="1669044"/>
            <a:ext cx="4401834" cy="4154984"/>
          </a:xfrm>
          <a:prstGeom prst="rect">
            <a:avLst/>
          </a:prstGeom>
        </p:spPr>
        <p:txBody>
          <a:bodyPr wrap="square">
            <a:spAutoFit/>
          </a:bodyPr>
          <a:lstStyle/>
          <a:p>
            <a:pPr marL="342900" indent="-342900">
              <a:buFont typeface="Wingdings" pitchFamily="2" charset="2"/>
              <a:buChar char="q"/>
            </a:pPr>
            <a:r>
              <a:rPr lang="es-ES" sz="22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Permite detectar a nivel de las salidas de MT, todos los defectos a tierra.</a:t>
            </a:r>
          </a:p>
          <a:p>
            <a:pPr marL="342900" indent="-342900">
              <a:buFont typeface="Wingdings" pitchFamily="2" charset="2"/>
              <a:buChar char="q"/>
            </a:pPr>
            <a:r>
              <a:rPr lang="es-ES" sz="22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Plan de protección y mando fácil de diseñar y explotar.</a:t>
            </a:r>
          </a:p>
          <a:p>
            <a:pPr marL="342900" indent="-342900">
              <a:buFont typeface="Wingdings" pitchFamily="2" charset="2"/>
              <a:buChar char="q"/>
            </a:pPr>
            <a:r>
              <a:rPr lang="es-ES" sz="22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La protección de personas está asegurada </a:t>
            </a:r>
          </a:p>
          <a:p>
            <a:pPr marL="342900" indent="-342900">
              <a:buFont typeface="Wingdings" pitchFamily="2" charset="2"/>
              <a:buChar char="q"/>
            </a:pPr>
            <a:r>
              <a:rPr lang="es-ES" sz="22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La calidad de servicio obtenida es mediana debido a que cada salida está sujeta a una sola protección: en caso de disparo, toda la red aguas abajo queda desconectada. </a:t>
            </a:r>
          </a:p>
        </p:txBody>
      </p:sp>
    </p:spTree>
    <p:extLst>
      <p:ext uri="{BB962C8B-B14F-4D97-AF65-F5344CB8AC3E}">
        <p14:creationId xmlns:p14="http://schemas.microsoft.com/office/powerpoint/2010/main" val="3792700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16632"/>
            <a:ext cx="8496944" cy="648072"/>
          </a:xfrm>
        </p:spPr>
        <p:txBody>
          <a:bodyPr>
            <a:noAutofit/>
          </a:bodyPr>
          <a:lstStyle/>
          <a:p>
            <a:pPr algn="ctr" fontAlgn="auto">
              <a:spcAft>
                <a:spcPts val="0"/>
              </a:spcAft>
              <a:defRPr/>
            </a:pPr>
            <a:r>
              <a:rPr lang="es-ES" sz="3600" dirty="0">
                <a:solidFill>
                  <a:srgbClr val="FF9966"/>
                </a:solidFill>
                <a:latin typeface="Arial Narrow" pitchFamily="34" charset="0"/>
              </a:rPr>
              <a:t>Topología de redes eléctricas en Media Tensión</a:t>
            </a:r>
          </a:p>
        </p:txBody>
      </p:sp>
      <p:sp>
        <p:nvSpPr>
          <p:cNvPr id="5" name="1 Título"/>
          <p:cNvSpPr txBox="1">
            <a:spLocks/>
          </p:cNvSpPr>
          <p:nvPr/>
        </p:nvSpPr>
        <p:spPr bwMode="auto">
          <a:xfrm>
            <a:off x="395536" y="1124744"/>
            <a:ext cx="8424936" cy="2088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3200" dirty="0">
                <a:solidFill>
                  <a:schemeClr val="bg1"/>
                </a:solidFill>
                <a:latin typeface="Arial Narrow" pitchFamily="34" charset="0"/>
              </a:rPr>
              <a:t>Por </a:t>
            </a:r>
            <a:r>
              <a:rPr lang="es-ES" sz="3200" dirty="0">
                <a:solidFill>
                  <a:srgbClr val="FF9966"/>
                </a:solidFill>
                <a:latin typeface="Arial Narrow" pitchFamily="34" charset="0"/>
              </a:rPr>
              <a:t>topología de una red eléctrica </a:t>
            </a:r>
            <a:r>
              <a:rPr lang="es-ES" sz="3200" dirty="0">
                <a:solidFill>
                  <a:schemeClr val="bg1"/>
                </a:solidFill>
                <a:latin typeface="Arial Narrow" pitchFamily="34" charset="0"/>
              </a:rPr>
              <a:t>se entiende el conjunto de los principios (esquema, protección, modo de explotación) utilizados para transportar la energía eléctrica en distribución pública.</a:t>
            </a:r>
          </a:p>
        </p:txBody>
      </p:sp>
      <p:sp>
        <p:nvSpPr>
          <p:cNvPr id="4" name="1 Título"/>
          <p:cNvSpPr txBox="1">
            <a:spLocks/>
          </p:cNvSpPr>
          <p:nvPr/>
        </p:nvSpPr>
        <p:spPr bwMode="auto">
          <a:xfrm>
            <a:off x="395536" y="4077072"/>
            <a:ext cx="8424936" cy="1044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3200" dirty="0">
                <a:solidFill>
                  <a:schemeClr val="bg1"/>
                </a:solidFill>
                <a:latin typeface="Arial Narrow" pitchFamily="34" charset="0"/>
              </a:rPr>
              <a:t>La traducción gráfica de una topología será un esquema de tipo </a:t>
            </a:r>
            <a:r>
              <a:rPr lang="es-ES" sz="3200" dirty="0">
                <a:solidFill>
                  <a:srgbClr val="FF9966"/>
                </a:solidFill>
                <a:latin typeface="Arial Narrow" pitchFamily="34" charset="0"/>
              </a:rPr>
              <a:t>unifilar simplificado</a:t>
            </a:r>
            <a:r>
              <a:rPr lang="es-ES" sz="3200" dirty="0">
                <a:solidFill>
                  <a:schemeClr val="bg1"/>
                </a:solidFill>
                <a:latin typeface="Arial Narrow" pitchFamily="34"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404664"/>
            <a:ext cx="8712968" cy="5262979"/>
          </a:xfrm>
          <a:prstGeom prst="rect">
            <a:avLst/>
          </a:prstGeom>
        </p:spPr>
        <p:txBody>
          <a:bodyPr wrap="square">
            <a:spAutoFit/>
          </a:bodyPr>
          <a:lstStyle/>
          <a:p>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Esquema </a:t>
            </a:r>
            <a:r>
              <a:rPr lang="es-ES" sz="24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rPr>
              <a:t>unifilar aéreo norteamericano</a:t>
            </a:r>
          </a:p>
          <a:p>
            <a:r>
              <a:rPr lang="es-ES" sz="2400" b="1" dirty="0">
                <a:solidFill>
                  <a:srgbClr val="FFC000"/>
                </a:solidFill>
                <a:effectLst>
                  <a:outerShdw blurRad="38100" dist="25400" dir="5400000" algn="tl" rotWithShape="0">
                    <a:srgbClr val="000000">
                      <a:alpha val="43000"/>
                    </a:srgbClr>
                  </a:outerShdw>
                </a:effectLst>
                <a:latin typeface="Arial Narrow" pitchFamily="34" charset="0"/>
                <a:ea typeface="+mj-ea"/>
                <a:cs typeface="+mj-cs"/>
              </a:rPr>
              <a:t> </a:t>
            </a:r>
          </a:p>
          <a:p>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Se basa en los principios siguientes:</a:t>
            </a:r>
          </a:p>
          <a:p>
            <a:endPar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endParaRPr>
          </a:p>
          <a:p>
            <a:pPr marL="342900" indent="-342900">
              <a:buFont typeface="Wingdings" pitchFamily="2" charset="2"/>
              <a:buChar char="q"/>
            </a:pPr>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Distribución máxima en MT, limitando la longitud de las salidas de BT para reducir las pérdidas.</a:t>
            </a:r>
          </a:p>
          <a:p>
            <a:pPr marL="342900" indent="-342900">
              <a:buFont typeface="Wingdings" pitchFamily="2" charset="2"/>
              <a:buChar char="q"/>
            </a:pPr>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Distribución del neutro de MT con una puesta a tierra regular (ej.: cada 300 metros).</a:t>
            </a:r>
          </a:p>
          <a:p>
            <a:pPr marL="342900" indent="-342900">
              <a:buFont typeface="Wingdings" pitchFamily="2" charset="2"/>
              <a:buChar char="q"/>
            </a:pPr>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Líneas de MT trifásicas en la red principal, con derivación en trifásico, bifásico o monofásico para los suministros de MT/BT.</a:t>
            </a:r>
          </a:p>
          <a:p>
            <a:endPar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endParaRPr>
          </a:p>
          <a:p>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Este concepto </a:t>
            </a:r>
            <a:r>
              <a:rPr lang="es-ES" sz="2400" b="1" dirty="0">
                <a:solidFill>
                  <a:srgbClr val="FF9933"/>
                </a:solidFill>
                <a:effectLst>
                  <a:outerShdw blurRad="38100" dist="25400" dir="5400000" algn="tl" rotWithShape="0">
                    <a:srgbClr val="000000">
                      <a:alpha val="43000"/>
                    </a:srgbClr>
                  </a:outerShdw>
                </a:effectLst>
                <a:latin typeface="Arial Narrow" pitchFamily="34" charset="0"/>
                <a:ea typeface="+mj-ea"/>
                <a:cs typeface="+mj-cs"/>
              </a:rPr>
              <a:t>reduce el coste de las líneas</a:t>
            </a:r>
            <a:r>
              <a:rPr lang="es-ES" sz="2400" b="1" dirty="0">
                <a:solidFill>
                  <a:schemeClr val="bg1"/>
                </a:solidFill>
                <a:effectLst>
                  <a:outerShdw blurRad="38100" dist="25400" dir="5400000" algn="tl" rotWithShape="0">
                    <a:srgbClr val="000000">
                      <a:alpha val="43000"/>
                    </a:srgbClr>
                  </a:outerShdw>
                </a:effectLst>
                <a:latin typeface="Arial Narrow" pitchFamily="34" charset="0"/>
                <a:ea typeface="+mj-ea"/>
                <a:cs typeface="+mj-cs"/>
              </a:rPr>
              <a:t>, las pérdidas y  sobretensiones debidas a los defectos, pero requiere puestas a tierra del neutro de gran calidad.</a:t>
            </a:r>
          </a:p>
        </p:txBody>
      </p:sp>
    </p:spTree>
    <p:extLst>
      <p:ext uri="{BB962C8B-B14F-4D97-AF65-F5344CB8AC3E}">
        <p14:creationId xmlns:p14="http://schemas.microsoft.com/office/powerpoint/2010/main" val="2598192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grpSp>
        <p:nvGrpSpPr>
          <p:cNvPr id="7" name="6 Grupo"/>
          <p:cNvGrpSpPr/>
          <p:nvPr/>
        </p:nvGrpSpPr>
        <p:grpSpPr>
          <a:xfrm>
            <a:off x="971600" y="188640"/>
            <a:ext cx="6257127" cy="6493352"/>
            <a:chOff x="971600" y="188640"/>
            <a:chExt cx="6257127" cy="6493352"/>
          </a:xfrm>
        </p:grpSpPr>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88640"/>
              <a:ext cx="6113111" cy="6493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971600" y="6309320"/>
              <a:ext cx="432048" cy="37267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Tree>
    <p:extLst>
      <p:ext uri="{BB962C8B-B14F-4D97-AF65-F5344CB8AC3E}">
        <p14:creationId xmlns:p14="http://schemas.microsoft.com/office/powerpoint/2010/main" val="189618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23528" y="116632"/>
            <a:ext cx="8496944" cy="576064"/>
          </a:xfrm>
        </p:spPr>
        <p:txBody>
          <a:bodyPr>
            <a:noAutofit/>
          </a:bodyPr>
          <a:lstStyle/>
          <a:p>
            <a:pPr algn="ctr"/>
            <a:r>
              <a:rPr lang="es-ES" sz="3600" dirty="0">
                <a:solidFill>
                  <a:srgbClr val="FF9966"/>
                </a:solidFill>
                <a:latin typeface="Arial Narrow" pitchFamily="34" charset="0"/>
              </a:rPr>
              <a:t>Criterios de elección de una topología</a:t>
            </a:r>
          </a:p>
        </p:txBody>
      </p:sp>
      <p:sp>
        <p:nvSpPr>
          <p:cNvPr id="5" name="1 Título"/>
          <p:cNvSpPr txBox="1">
            <a:spLocks/>
          </p:cNvSpPr>
          <p:nvPr/>
        </p:nvSpPr>
        <p:spPr bwMode="auto">
          <a:xfrm>
            <a:off x="394653" y="908720"/>
            <a:ext cx="8424936"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2800" dirty="0">
                <a:solidFill>
                  <a:schemeClr val="bg1"/>
                </a:solidFill>
                <a:latin typeface="Arial Narrow" pitchFamily="34" charset="0"/>
              </a:rPr>
              <a:t>La elección de una topología responde a objetivos:</a:t>
            </a:r>
          </a:p>
          <a:p>
            <a:pPr algn="l"/>
            <a:endParaRPr lang="es-ES" sz="2800" dirty="0">
              <a:solidFill>
                <a:srgbClr val="FF9966"/>
              </a:solidFill>
              <a:latin typeface="Arial Narrow" pitchFamily="34" charset="0"/>
            </a:endParaRPr>
          </a:p>
          <a:p>
            <a:pPr marL="457200" indent="-457200" algn="l">
              <a:buFont typeface="Wingdings" pitchFamily="2" charset="2"/>
              <a:buChar char="q"/>
            </a:pPr>
            <a:r>
              <a:rPr lang="es-ES" sz="2800" dirty="0">
                <a:solidFill>
                  <a:schemeClr val="bg1"/>
                </a:solidFill>
                <a:latin typeface="Arial Narrow" pitchFamily="34" charset="0"/>
              </a:rPr>
              <a:t>garantizar la </a:t>
            </a:r>
            <a:r>
              <a:rPr lang="es-ES" sz="2800" dirty="0">
                <a:solidFill>
                  <a:srgbClr val="FF9966"/>
                </a:solidFill>
                <a:latin typeface="Arial Narrow" pitchFamily="34" charset="0"/>
              </a:rPr>
              <a:t>seguridad de las personas </a:t>
            </a:r>
            <a:r>
              <a:rPr lang="es-ES" sz="2800" dirty="0">
                <a:solidFill>
                  <a:schemeClr val="bg1"/>
                </a:solidFill>
                <a:latin typeface="Arial Narrow" pitchFamily="34" charset="0"/>
              </a:rPr>
              <a:t>y de los bienes.</a:t>
            </a:r>
          </a:p>
          <a:p>
            <a:pPr marL="457200" indent="-457200" algn="l">
              <a:buFont typeface="Wingdings" pitchFamily="2" charset="2"/>
              <a:buChar char="q"/>
            </a:pPr>
            <a:r>
              <a:rPr lang="es-ES" sz="2800" dirty="0">
                <a:solidFill>
                  <a:schemeClr val="bg1"/>
                </a:solidFill>
                <a:latin typeface="Arial Narrow" pitchFamily="34" charset="0"/>
              </a:rPr>
              <a:t>conseguir el nivel </a:t>
            </a:r>
            <a:r>
              <a:rPr lang="es-ES" sz="2800" dirty="0">
                <a:solidFill>
                  <a:srgbClr val="FF9966"/>
                </a:solidFill>
                <a:latin typeface="Arial Narrow" pitchFamily="34" charset="0"/>
              </a:rPr>
              <a:t>calidad de servicio</a:t>
            </a:r>
            <a:r>
              <a:rPr lang="es-ES" sz="2800" dirty="0">
                <a:solidFill>
                  <a:schemeClr val="bg1"/>
                </a:solidFill>
                <a:latin typeface="Arial Narrow" pitchFamily="34" charset="0"/>
              </a:rPr>
              <a:t>.</a:t>
            </a:r>
          </a:p>
          <a:p>
            <a:pPr marL="457200" indent="-457200" algn="l">
              <a:buFont typeface="Wingdings" pitchFamily="2" charset="2"/>
              <a:buChar char="q"/>
            </a:pPr>
            <a:r>
              <a:rPr lang="es-ES" sz="2800" dirty="0">
                <a:solidFill>
                  <a:schemeClr val="bg1"/>
                </a:solidFill>
                <a:latin typeface="Arial Narrow" pitchFamily="34" charset="0"/>
              </a:rPr>
              <a:t>asegurar el </a:t>
            </a:r>
            <a:r>
              <a:rPr lang="es-ES" sz="2800" dirty="0">
                <a:solidFill>
                  <a:srgbClr val="FF9966"/>
                </a:solidFill>
                <a:latin typeface="Arial Narrow" pitchFamily="34" charset="0"/>
              </a:rPr>
              <a:t>resultado económico </a:t>
            </a:r>
            <a:r>
              <a:rPr lang="es-ES" sz="2800" dirty="0">
                <a:solidFill>
                  <a:schemeClr val="bg1"/>
                </a:solidFill>
                <a:latin typeface="Arial Narrow" pitchFamily="34" charset="0"/>
              </a:rPr>
              <a:t>deseado.</a:t>
            </a:r>
          </a:p>
          <a:p>
            <a:pPr marL="457200" indent="-457200" algn="l">
              <a:buFont typeface="Wingdings" pitchFamily="2" charset="2"/>
              <a:buChar char="q"/>
            </a:pPr>
            <a:r>
              <a:rPr lang="es-ES" sz="2800" dirty="0">
                <a:solidFill>
                  <a:schemeClr val="bg1"/>
                </a:solidFill>
                <a:latin typeface="Arial Narrow" pitchFamily="34" charset="0"/>
              </a:rPr>
              <a:t>adecuarse a la densidad de cargas.</a:t>
            </a:r>
          </a:p>
          <a:p>
            <a:pPr marL="457200" indent="-457200" algn="l">
              <a:buFont typeface="Wingdings" pitchFamily="2" charset="2"/>
              <a:buChar char="q"/>
            </a:pPr>
            <a:r>
              <a:rPr lang="es-ES" sz="2800" dirty="0">
                <a:solidFill>
                  <a:schemeClr val="bg1"/>
                </a:solidFill>
                <a:latin typeface="Arial Narrow" pitchFamily="34" charset="0"/>
              </a:rPr>
              <a:t>tener en cuenta la </a:t>
            </a:r>
            <a:r>
              <a:rPr lang="es-ES" sz="2800" dirty="0">
                <a:solidFill>
                  <a:srgbClr val="FF9966"/>
                </a:solidFill>
                <a:latin typeface="Arial Narrow" pitchFamily="34" charset="0"/>
              </a:rPr>
              <a:t>extensión geográfica</a:t>
            </a:r>
            <a:r>
              <a:rPr lang="es-ES" sz="2800" dirty="0">
                <a:solidFill>
                  <a:schemeClr val="bg1"/>
                </a:solidFill>
                <a:latin typeface="Arial Narrow" pitchFamily="34" charset="0"/>
              </a:rPr>
              <a:t>, el relieve y las dificultades de construcción.</a:t>
            </a:r>
          </a:p>
          <a:p>
            <a:pPr marL="457200" indent="-457200" algn="l">
              <a:buFont typeface="Wingdings" pitchFamily="2" charset="2"/>
              <a:buChar char="q"/>
            </a:pPr>
            <a:r>
              <a:rPr lang="es-ES" sz="2800" dirty="0">
                <a:solidFill>
                  <a:schemeClr val="bg1"/>
                </a:solidFill>
                <a:latin typeface="Arial Narrow" pitchFamily="34" charset="0"/>
              </a:rPr>
              <a:t> satisfacer las </a:t>
            </a:r>
            <a:r>
              <a:rPr lang="es-ES" sz="2800" dirty="0">
                <a:solidFill>
                  <a:srgbClr val="FF9966"/>
                </a:solidFill>
                <a:latin typeface="Arial Narrow" pitchFamily="34" charset="0"/>
              </a:rPr>
              <a:t>exigencias climáticas</a:t>
            </a:r>
            <a:r>
              <a:rPr lang="es-ES" sz="2800" dirty="0">
                <a:solidFill>
                  <a:schemeClr val="bg1"/>
                </a:solidFill>
                <a:latin typeface="Arial Narrow" pitchFamily="34" charset="0"/>
              </a:rPr>
              <a:t> (temperaturas mínimas y máximas, frecuencia de tormentas, nieve, viento, etc.)</a:t>
            </a:r>
          </a:p>
          <a:p>
            <a:pPr marL="457200" indent="-457200" algn="l">
              <a:buFont typeface="Wingdings" pitchFamily="2" charset="2"/>
              <a:buChar char="q"/>
            </a:pPr>
            <a:r>
              <a:rPr lang="es-ES" sz="2800" dirty="0">
                <a:solidFill>
                  <a:schemeClr val="bg1"/>
                </a:solidFill>
                <a:latin typeface="Arial Narrow" pitchFamily="34" charset="0"/>
              </a:rPr>
              <a:t>respeto del </a:t>
            </a:r>
            <a:r>
              <a:rPr lang="es-ES" sz="2800" dirty="0">
                <a:solidFill>
                  <a:srgbClr val="FF9966"/>
                </a:solidFill>
                <a:latin typeface="Arial Narrow" pitchFamily="34" charset="0"/>
              </a:rPr>
              <a:t>entorno ambiental</a:t>
            </a:r>
            <a:r>
              <a:rPr lang="es-ES" sz="2800" dirty="0">
                <a:solidFill>
                  <a:schemeClr val="bg1"/>
                </a:solidFill>
                <a:latin typeface="Arial Narrow" pitchFamily="34" charset="0"/>
              </a:rPr>
              <a:t>.</a:t>
            </a:r>
          </a:p>
        </p:txBody>
      </p:sp>
    </p:spTree>
    <p:extLst>
      <p:ext uri="{BB962C8B-B14F-4D97-AF65-F5344CB8AC3E}">
        <p14:creationId xmlns:p14="http://schemas.microsoft.com/office/powerpoint/2010/main" val="59167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0481" y="16355"/>
            <a:ext cx="8773280" cy="648072"/>
          </a:xfrm>
        </p:spPr>
        <p:txBody>
          <a:bodyPr>
            <a:noAutofit/>
          </a:bodyPr>
          <a:lstStyle/>
          <a:p>
            <a:pPr algn="l"/>
            <a:r>
              <a:rPr lang="es-ES" sz="3600" dirty="0">
                <a:solidFill>
                  <a:srgbClr val="FF9966"/>
                </a:solidFill>
                <a:latin typeface="Arial Narrow" pitchFamily="34" charset="0"/>
              </a:rPr>
              <a:t>Elementos que dependen de la topología elegida</a:t>
            </a:r>
          </a:p>
        </p:txBody>
      </p:sp>
      <p:sp>
        <p:nvSpPr>
          <p:cNvPr id="5" name="1 Título"/>
          <p:cNvSpPr txBox="1">
            <a:spLocks/>
          </p:cNvSpPr>
          <p:nvPr/>
        </p:nvSpPr>
        <p:spPr bwMode="auto">
          <a:xfrm>
            <a:off x="260425" y="1052736"/>
            <a:ext cx="8640960" cy="525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marL="457200" indent="-457200" algn="l">
              <a:buFont typeface="Wingdings" pitchFamily="2" charset="2"/>
              <a:buChar char="q"/>
            </a:pPr>
            <a:r>
              <a:rPr lang="es-ES" sz="2800" dirty="0">
                <a:solidFill>
                  <a:schemeClr val="bg1"/>
                </a:solidFill>
                <a:latin typeface="Arial Narrow" pitchFamily="34" charset="0"/>
              </a:rPr>
              <a:t> las </a:t>
            </a:r>
            <a:r>
              <a:rPr lang="es-ES" sz="2800" dirty="0">
                <a:solidFill>
                  <a:srgbClr val="FF9966"/>
                </a:solidFill>
                <a:latin typeface="Arial Narrow" pitchFamily="34" charset="0"/>
              </a:rPr>
              <a:t>potencias</a:t>
            </a:r>
            <a:r>
              <a:rPr lang="es-ES" sz="2800" dirty="0">
                <a:solidFill>
                  <a:schemeClr val="bg1"/>
                </a:solidFill>
                <a:latin typeface="Arial Narrow" pitchFamily="34" charset="0"/>
              </a:rPr>
              <a:t> y el valor máximo de las </a:t>
            </a:r>
            <a:r>
              <a:rPr lang="es-ES" sz="2800" dirty="0">
                <a:solidFill>
                  <a:srgbClr val="FF9966"/>
                </a:solidFill>
                <a:latin typeface="Arial Narrow" pitchFamily="34" charset="0"/>
              </a:rPr>
              <a:t>corriente</a:t>
            </a:r>
            <a:r>
              <a:rPr lang="es-ES" sz="2800" dirty="0">
                <a:solidFill>
                  <a:schemeClr val="bg1"/>
                </a:solidFill>
                <a:latin typeface="Arial Narrow" pitchFamily="34" charset="0"/>
              </a:rPr>
              <a:t>s de defecto a tierra.</a:t>
            </a:r>
          </a:p>
          <a:p>
            <a:pPr marL="457200" indent="-457200" algn="l">
              <a:buFont typeface="Wingdings" pitchFamily="2" charset="2"/>
              <a:buChar char="q"/>
            </a:pPr>
            <a:r>
              <a:rPr lang="es-ES" sz="2800" dirty="0">
                <a:solidFill>
                  <a:schemeClr val="bg1"/>
                </a:solidFill>
                <a:latin typeface="Arial Narrow" pitchFamily="34" charset="0"/>
              </a:rPr>
              <a:t>las </a:t>
            </a:r>
            <a:r>
              <a:rPr lang="es-ES" sz="2800" dirty="0">
                <a:solidFill>
                  <a:srgbClr val="FF9966"/>
                </a:solidFill>
                <a:latin typeface="Arial Narrow" pitchFamily="34" charset="0"/>
              </a:rPr>
              <a:t>tensiones</a:t>
            </a:r>
            <a:r>
              <a:rPr lang="es-ES" sz="2800" dirty="0">
                <a:solidFill>
                  <a:schemeClr val="bg1"/>
                </a:solidFill>
                <a:latin typeface="Arial Narrow" pitchFamily="34" charset="0"/>
              </a:rPr>
              <a:t> de servicio. </a:t>
            </a:r>
          </a:p>
          <a:p>
            <a:pPr marL="457200" indent="-457200" algn="l">
              <a:buFont typeface="Wingdings" pitchFamily="2" charset="2"/>
              <a:buChar char="q"/>
            </a:pPr>
            <a:r>
              <a:rPr lang="es-ES" sz="2800" dirty="0">
                <a:solidFill>
                  <a:schemeClr val="bg1"/>
                </a:solidFill>
                <a:latin typeface="Arial Narrow" pitchFamily="34" charset="0"/>
              </a:rPr>
              <a:t>la rigidez a las sobretensiones y la </a:t>
            </a:r>
            <a:r>
              <a:rPr lang="es-ES" sz="2800" dirty="0">
                <a:solidFill>
                  <a:srgbClr val="FF9966"/>
                </a:solidFill>
                <a:latin typeface="Arial Narrow" pitchFamily="34" charset="0"/>
              </a:rPr>
              <a:t>coordinación de los aislamientos.</a:t>
            </a:r>
          </a:p>
          <a:p>
            <a:pPr marL="457200" indent="-457200" algn="l">
              <a:buFont typeface="Wingdings" pitchFamily="2" charset="2"/>
              <a:buChar char="q"/>
            </a:pPr>
            <a:r>
              <a:rPr lang="es-ES" sz="2800" dirty="0">
                <a:solidFill>
                  <a:schemeClr val="bg1"/>
                </a:solidFill>
                <a:latin typeface="Arial Narrow" pitchFamily="34" charset="0"/>
              </a:rPr>
              <a:t>las </a:t>
            </a:r>
            <a:r>
              <a:rPr lang="es-ES" sz="2800" dirty="0">
                <a:solidFill>
                  <a:srgbClr val="FF9966"/>
                </a:solidFill>
                <a:latin typeface="Arial Narrow" pitchFamily="34" charset="0"/>
              </a:rPr>
              <a:t>protecciones</a:t>
            </a:r>
            <a:r>
              <a:rPr lang="es-ES" sz="2800" dirty="0">
                <a:solidFill>
                  <a:schemeClr val="bg1"/>
                </a:solidFill>
                <a:latin typeface="Arial Narrow" pitchFamily="34" charset="0"/>
              </a:rPr>
              <a:t> contra las sobretensiones de origen atmosférico.</a:t>
            </a:r>
          </a:p>
          <a:p>
            <a:pPr marL="457200" indent="-457200" algn="l">
              <a:buFont typeface="Wingdings" pitchFamily="2" charset="2"/>
              <a:buChar char="q"/>
            </a:pPr>
            <a:r>
              <a:rPr lang="es-ES" sz="2800" dirty="0">
                <a:solidFill>
                  <a:schemeClr val="bg1"/>
                </a:solidFill>
                <a:latin typeface="Arial Narrow" pitchFamily="34" charset="0"/>
              </a:rPr>
              <a:t>el esquema de </a:t>
            </a:r>
            <a:r>
              <a:rPr lang="es-ES" sz="2800" dirty="0">
                <a:solidFill>
                  <a:srgbClr val="FF9966"/>
                </a:solidFill>
                <a:latin typeface="Arial Narrow" pitchFamily="34" charset="0"/>
              </a:rPr>
              <a:t>conexión a tierra</a:t>
            </a:r>
            <a:r>
              <a:rPr lang="es-ES" sz="2800" dirty="0">
                <a:solidFill>
                  <a:schemeClr val="bg1"/>
                </a:solidFill>
                <a:latin typeface="Arial Narrow" pitchFamily="34" charset="0"/>
              </a:rPr>
              <a:t>, </a:t>
            </a:r>
          </a:p>
          <a:p>
            <a:pPr marL="457200" indent="-457200" algn="l">
              <a:buFont typeface="Wingdings" pitchFamily="2" charset="2"/>
              <a:buChar char="q"/>
            </a:pPr>
            <a:r>
              <a:rPr lang="es-ES" sz="2800" dirty="0">
                <a:solidFill>
                  <a:schemeClr val="bg1"/>
                </a:solidFill>
                <a:latin typeface="Arial Narrow" pitchFamily="34" charset="0"/>
              </a:rPr>
              <a:t>el </a:t>
            </a:r>
            <a:r>
              <a:rPr lang="es-ES" sz="2800" dirty="0">
                <a:solidFill>
                  <a:srgbClr val="FF9966"/>
                </a:solidFill>
                <a:latin typeface="Arial Narrow" pitchFamily="34" charset="0"/>
              </a:rPr>
              <a:t>número de cables </a:t>
            </a:r>
            <a:r>
              <a:rPr lang="es-ES" sz="2800" dirty="0">
                <a:solidFill>
                  <a:schemeClr val="bg1"/>
                </a:solidFill>
                <a:latin typeface="Arial Narrow" pitchFamily="34" charset="0"/>
              </a:rPr>
              <a:t>distribuidos.</a:t>
            </a:r>
          </a:p>
          <a:p>
            <a:pPr marL="457200" indent="-457200" algn="l">
              <a:buFont typeface="Wingdings" pitchFamily="2" charset="2"/>
              <a:buChar char="q"/>
            </a:pPr>
            <a:r>
              <a:rPr lang="es-ES" sz="2800" dirty="0">
                <a:solidFill>
                  <a:schemeClr val="bg1"/>
                </a:solidFill>
                <a:latin typeface="Arial Narrow" pitchFamily="34" charset="0"/>
              </a:rPr>
              <a:t>la </a:t>
            </a:r>
            <a:r>
              <a:rPr lang="es-ES" sz="2800" dirty="0">
                <a:solidFill>
                  <a:srgbClr val="FF9966"/>
                </a:solidFill>
                <a:latin typeface="Arial Narrow" pitchFamily="34" charset="0"/>
              </a:rPr>
              <a:t>longitud</a:t>
            </a:r>
            <a:r>
              <a:rPr lang="es-ES" sz="2800" dirty="0">
                <a:solidFill>
                  <a:schemeClr val="bg1"/>
                </a:solidFill>
                <a:latin typeface="Arial Narrow" pitchFamily="34" charset="0"/>
              </a:rPr>
              <a:t> máxima de las salidas.</a:t>
            </a:r>
          </a:p>
          <a:p>
            <a:pPr marL="457200" indent="-457200" algn="l">
              <a:buFont typeface="Wingdings" pitchFamily="2" charset="2"/>
              <a:buChar char="q"/>
            </a:pPr>
            <a:r>
              <a:rPr lang="es-ES" sz="2800" dirty="0">
                <a:solidFill>
                  <a:schemeClr val="bg1"/>
                </a:solidFill>
                <a:latin typeface="Arial Narrow" pitchFamily="34" charset="0"/>
              </a:rPr>
              <a:t>el </a:t>
            </a:r>
            <a:r>
              <a:rPr lang="es-ES" sz="2800" dirty="0">
                <a:solidFill>
                  <a:srgbClr val="FF9966"/>
                </a:solidFill>
                <a:latin typeface="Arial Narrow" pitchFamily="34" charset="0"/>
              </a:rPr>
              <a:t>tipo de distribución</a:t>
            </a:r>
            <a:r>
              <a:rPr lang="es-ES" sz="2800" dirty="0">
                <a:solidFill>
                  <a:schemeClr val="bg1"/>
                </a:solidFill>
                <a:latin typeface="Arial Narrow" pitchFamily="34" charset="0"/>
              </a:rPr>
              <a:t>: aérea o subterránea.</a:t>
            </a:r>
          </a:p>
          <a:p>
            <a:pPr marL="457200" indent="-457200" algn="l">
              <a:buFont typeface="Wingdings" pitchFamily="2" charset="2"/>
              <a:buChar char="q"/>
            </a:pPr>
            <a:r>
              <a:rPr lang="es-ES" sz="2800" dirty="0">
                <a:solidFill>
                  <a:schemeClr val="bg1"/>
                </a:solidFill>
                <a:latin typeface="Arial Narrow" pitchFamily="34" charset="0"/>
              </a:rPr>
              <a:t>el </a:t>
            </a:r>
            <a:r>
              <a:rPr lang="es-ES" sz="2800" dirty="0">
                <a:solidFill>
                  <a:srgbClr val="FF9966"/>
                </a:solidFill>
                <a:latin typeface="Arial Narrow" pitchFamily="34" charset="0"/>
              </a:rPr>
              <a:t>tipo de explotación</a:t>
            </a:r>
            <a:r>
              <a:rPr lang="es-ES" sz="2800" dirty="0">
                <a:solidFill>
                  <a:schemeClr val="bg1"/>
                </a:solidFill>
                <a:latin typeface="Arial Narrow" pitchFamily="34" charset="0"/>
              </a:rPr>
              <a:t>: manual, automática, </a:t>
            </a:r>
            <a:r>
              <a:rPr lang="es-ES" sz="2800" dirty="0" err="1">
                <a:solidFill>
                  <a:schemeClr val="bg1"/>
                </a:solidFill>
                <a:latin typeface="Arial Narrow" pitchFamily="34" charset="0"/>
              </a:rPr>
              <a:t>telegestionada</a:t>
            </a:r>
            <a:r>
              <a:rPr lang="es-ES" sz="2800" dirty="0">
                <a:solidFill>
                  <a:schemeClr val="bg1"/>
                </a:solidFill>
                <a:latin typeface="Arial Narrow" pitchFamily="34" charset="0"/>
              </a:rPr>
              <a:t>.</a:t>
            </a:r>
          </a:p>
        </p:txBody>
      </p:sp>
    </p:spTree>
    <p:extLst>
      <p:ext uri="{BB962C8B-B14F-4D97-AF65-F5344CB8AC3E}">
        <p14:creationId xmlns:p14="http://schemas.microsoft.com/office/powerpoint/2010/main" val="765620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1171" y="764704"/>
            <a:ext cx="8773280" cy="648072"/>
          </a:xfrm>
        </p:spPr>
        <p:txBody>
          <a:bodyPr>
            <a:noAutofit/>
          </a:bodyPr>
          <a:lstStyle/>
          <a:p>
            <a:pPr algn="l"/>
            <a:r>
              <a:rPr lang="es-ES" sz="4000" dirty="0">
                <a:solidFill>
                  <a:srgbClr val="FF9966"/>
                </a:solidFill>
                <a:latin typeface="Arial Narrow" pitchFamily="34" charset="0"/>
              </a:rPr>
              <a:t>Existen varias topologías:</a:t>
            </a:r>
          </a:p>
        </p:txBody>
      </p:sp>
      <p:sp>
        <p:nvSpPr>
          <p:cNvPr id="5" name="1 Título"/>
          <p:cNvSpPr txBox="1">
            <a:spLocks/>
          </p:cNvSpPr>
          <p:nvPr/>
        </p:nvSpPr>
        <p:spPr bwMode="auto">
          <a:xfrm>
            <a:off x="358142" y="2204864"/>
            <a:ext cx="8640960"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marL="514350" indent="-514350" algn="l">
              <a:lnSpc>
                <a:spcPct val="150000"/>
              </a:lnSpc>
              <a:buFont typeface="Wingdings" pitchFamily="2" charset="2"/>
              <a:buChar char="q"/>
            </a:pPr>
            <a:r>
              <a:rPr lang="es-ES" sz="3000" dirty="0">
                <a:solidFill>
                  <a:schemeClr val="bg1"/>
                </a:solidFill>
                <a:latin typeface="Arial Narrow" pitchFamily="34" charset="0"/>
              </a:rPr>
              <a:t>topología </a:t>
            </a:r>
            <a:r>
              <a:rPr lang="es-ES" sz="3000" dirty="0">
                <a:solidFill>
                  <a:srgbClr val="FF9966"/>
                </a:solidFill>
                <a:latin typeface="Arial Narrow" pitchFamily="34" charset="0"/>
              </a:rPr>
              <a:t>bucle o anillo cerrado</a:t>
            </a:r>
            <a:r>
              <a:rPr lang="es-ES" sz="3000" dirty="0">
                <a:solidFill>
                  <a:schemeClr val="bg1"/>
                </a:solidFill>
                <a:latin typeface="Arial Narrow" pitchFamily="34" charset="0"/>
              </a:rPr>
              <a:t>, de tipo mallado. </a:t>
            </a:r>
          </a:p>
          <a:p>
            <a:pPr marL="514350" indent="-514350" algn="l">
              <a:lnSpc>
                <a:spcPct val="150000"/>
              </a:lnSpc>
              <a:buFont typeface="Wingdings" pitchFamily="2" charset="2"/>
              <a:buChar char="q"/>
            </a:pPr>
            <a:r>
              <a:rPr lang="es-ES" sz="3000" dirty="0">
                <a:solidFill>
                  <a:schemeClr val="bg1"/>
                </a:solidFill>
                <a:latin typeface="Arial Narrow" pitchFamily="34" charset="0"/>
              </a:rPr>
              <a:t>topología </a:t>
            </a:r>
            <a:r>
              <a:rPr lang="es-ES" sz="3000" dirty="0">
                <a:solidFill>
                  <a:srgbClr val="FF9966"/>
                </a:solidFill>
                <a:latin typeface="Arial Narrow" pitchFamily="34" charset="0"/>
              </a:rPr>
              <a:t>bucle o anillo abierto</a:t>
            </a:r>
            <a:r>
              <a:rPr lang="es-ES" sz="3000" dirty="0">
                <a:solidFill>
                  <a:schemeClr val="bg1"/>
                </a:solidFill>
                <a:latin typeface="Arial Narrow" pitchFamily="34" charset="0"/>
              </a:rPr>
              <a:t>, de tipo mallado simplificado.</a:t>
            </a:r>
          </a:p>
          <a:p>
            <a:pPr marL="457200" indent="-457200" algn="l">
              <a:lnSpc>
                <a:spcPct val="150000"/>
              </a:lnSpc>
              <a:buFont typeface="Wingdings" pitchFamily="2" charset="2"/>
              <a:buChar char="q"/>
            </a:pPr>
            <a:r>
              <a:rPr lang="es-ES" sz="3000" dirty="0">
                <a:solidFill>
                  <a:schemeClr val="bg1"/>
                </a:solidFill>
                <a:latin typeface="Arial Narrow" pitchFamily="34" charset="0"/>
              </a:rPr>
              <a:t>topología </a:t>
            </a:r>
            <a:r>
              <a:rPr lang="es-ES" sz="3000" dirty="0">
                <a:solidFill>
                  <a:srgbClr val="FF9966"/>
                </a:solidFill>
                <a:latin typeface="Arial Narrow" pitchFamily="34" charset="0"/>
              </a:rPr>
              <a:t>bucle abierto o anillo</a:t>
            </a:r>
            <a:r>
              <a:rPr lang="es-ES" sz="3000" dirty="0">
                <a:solidFill>
                  <a:schemeClr val="bg1"/>
                </a:solidFill>
                <a:latin typeface="Arial Narrow" pitchFamily="34" charset="0"/>
              </a:rPr>
              <a:t>.</a:t>
            </a:r>
          </a:p>
          <a:p>
            <a:pPr marL="457200" indent="-457200" algn="l">
              <a:lnSpc>
                <a:spcPct val="150000"/>
              </a:lnSpc>
              <a:buFont typeface="Wingdings" pitchFamily="2" charset="2"/>
              <a:buChar char="q"/>
            </a:pPr>
            <a:r>
              <a:rPr lang="es-ES" sz="3000" dirty="0">
                <a:solidFill>
                  <a:schemeClr val="bg1"/>
                </a:solidFill>
                <a:latin typeface="Arial Narrow" pitchFamily="34" charset="0"/>
              </a:rPr>
              <a:t>topología </a:t>
            </a:r>
            <a:r>
              <a:rPr lang="es-ES" sz="3000" dirty="0">
                <a:solidFill>
                  <a:srgbClr val="FF9966"/>
                </a:solidFill>
                <a:latin typeface="Arial Narrow" pitchFamily="34" charset="0"/>
              </a:rPr>
              <a:t>radial</a:t>
            </a:r>
            <a:r>
              <a:rPr lang="es-ES" sz="3000" dirty="0">
                <a:solidFill>
                  <a:schemeClr val="bg1"/>
                </a:solidFill>
                <a:latin typeface="Arial Narrow" pitchFamily="34" charset="0"/>
              </a:rPr>
              <a:t>.</a:t>
            </a:r>
          </a:p>
        </p:txBody>
      </p:sp>
    </p:spTree>
    <p:extLst>
      <p:ext uri="{BB962C8B-B14F-4D97-AF65-F5344CB8AC3E}">
        <p14:creationId xmlns:p14="http://schemas.microsoft.com/office/powerpoint/2010/main" val="2529738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bwMode="auto">
          <a:xfrm>
            <a:off x="251520" y="332656"/>
            <a:ext cx="8640960" cy="5688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r>
              <a:rPr lang="es-ES" sz="3200" dirty="0">
                <a:solidFill>
                  <a:schemeClr val="bg1"/>
                </a:solidFill>
                <a:latin typeface="Arial Narrow" pitchFamily="34" charset="0"/>
              </a:rPr>
              <a:t>Esquema </a:t>
            </a:r>
            <a:r>
              <a:rPr lang="es-ES" sz="3200" dirty="0">
                <a:solidFill>
                  <a:srgbClr val="FF9966"/>
                </a:solidFill>
                <a:latin typeface="Arial Narrow" pitchFamily="34" charset="0"/>
              </a:rPr>
              <a:t>radial</a:t>
            </a:r>
          </a:p>
          <a:p>
            <a:pPr algn="l"/>
            <a:endParaRPr lang="es-ES" sz="3200" dirty="0">
              <a:solidFill>
                <a:srgbClr val="FF9966"/>
              </a:solidFill>
              <a:latin typeface="Arial Narrow" pitchFamily="34" charset="0"/>
            </a:endParaRPr>
          </a:p>
          <a:p>
            <a:pPr algn="l"/>
            <a:r>
              <a:rPr lang="es-ES" sz="2700" dirty="0">
                <a:solidFill>
                  <a:schemeClr val="bg1"/>
                </a:solidFill>
                <a:latin typeface="Arial Narrow" pitchFamily="34" charset="0"/>
              </a:rPr>
              <a:t>Es de </a:t>
            </a:r>
            <a:r>
              <a:rPr lang="es-ES" sz="2700" dirty="0">
                <a:solidFill>
                  <a:srgbClr val="FF9933"/>
                </a:solidFill>
                <a:latin typeface="Arial Narrow" pitchFamily="34" charset="0"/>
              </a:rPr>
              <a:t>una sola vía de alimentación</a:t>
            </a:r>
            <a:r>
              <a:rPr lang="es-ES" sz="2700" dirty="0">
                <a:solidFill>
                  <a:schemeClr val="bg1"/>
                </a:solidFill>
                <a:latin typeface="Arial Narrow" pitchFamily="34" charset="0"/>
              </a:rPr>
              <a:t>. Esto significa que cualquier punto de consumo sólo puede ser alimentado por un único posible camino eléctrico.</a:t>
            </a:r>
          </a:p>
          <a:p>
            <a:pPr algn="l"/>
            <a:r>
              <a:rPr lang="es-ES" sz="1400" dirty="0">
                <a:solidFill>
                  <a:schemeClr val="bg1"/>
                </a:solidFill>
                <a:latin typeface="Arial Narrow" pitchFamily="34" charset="0"/>
              </a:rPr>
              <a:t> </a:t>
            </a:r>
          </a:p>
          <a:p>
            <a:pPr algn="l"/>
            <a:r>
              <a:rPr lang="es-ES" sz="2700" dirty="0">
                <a:solidFill>
                  <a:schemeClr val="bg1"/>
                </a:solidFill>
                <a:latin typeface="Arial Narrow" pitchFamily="34" charset="0"/>
              </a:rPr>
              <a:t>Es de tipo </a:t>
            </a:r>
            <a:r>
              <a:rPr lang="es-ES" sz="2700" dirty="0">
                <a:solidFill>
                  <a:srgbClr val="FF9933"/>
                </a:solidFill>
                <a:latin typeface="Arial Narrow" pitchFamily="34" charset="0"/>
              </a:rPr>
              <a:t>arborescente</a:t>
            </a:r>
            <a:r>
              <a:rPr lang="es-ES" sz="2700" dirty="0">
                <a:solidFill>
                  <a:schemeClr val="bg1"/>
                </a:solidFill>
                <a:latin typeface="Arial Narrow" pitchFamily="34" charset="0"/>
              </a:rPr>
              <a:t> y se desarrolla a partir de los puntos de alimentación, que constituyen las subestaciones de distribución pública AT/MT o MT/MT.</a:t>
            </a:r>
            <a:endParaRPr lang="es-ES" sz="1800" dirty="0">
              <a:solidFill>
                <a:schemeClr val="bg1"/>
              </a:solidFill>
              <a:latin typeface="Arial Narrow" pitchFamily="34" charset="0"/>
            </a:endParaRPr>
          </a:p>
          <a:p>
            <a:pPr algn="l"/>
            <a:endParaRPr lang="es-ES" sz="1400" dirty="0">
              <a:solidFill>
                <a:schemeClr val="bg1"/>
              </a:solidFill>
              <a:latin typeface="Arial Narrow" pitchFamily="34" charset="0"/>
            </a:endParaRPr>
          </a:p>
          <a:p>
            <a:pPr algn="l"/>
            <a:r>
              <a:rPr lang="es-ES" sz="2700" dirty="0">
                <a:solidFill>
                  <a:schemeClr val="bg1"/>
                </a:solidFill>
                <a:latin typeface="Arial Narrow" pitchFamily="34" charset="0"/>
              </a:rPr>
              <a:t>Este esquema se utiliza en particular para la distribución de la MT en el medio rural. Permite </a:t>
            </a:r>
            <a:r>
              <a:rPr lang="es-ES" sz="2700" dirty="0">
                <a:solidFill>
                  <a:srgbClr val="FF9933"/>
                </a:solidFill>
                <a:latin typeface="Arial Narrow" pitchFamily="34" charset="0"/>
              </a:rPr>
              <a:t>fácilmente y con un coste menor</a:t>
            </a:r>
            <a:r>
              <a:rPr lang="es-ES" sz="2700" dirty="0">
                <a:solidFill>
                  <a:schemeClr val="bg1"/>
                </a:solidFill>
                <a:latin typeface="Arial Narrow" pitchFamily="34" charset="0"/>
              </a:rPr>
              <a:t>, acceder a puntos de consumo de baja densidad de carga y ampliamente repartidos geográficamente. Un esquema radial suele estar relacionado con una </a:t>
            </a:r>
            <a:r>
              <a:rPr lang="es-ES" sz="2700" dirty="0">
                <a:solidFill>
                  <a:srgbClr val="FF9933"/>
                </a:solidFill>
                <a:latin typeface="Arial Narrow" pitchFamily="34" charset="0"/>
              </a:rPr>
              <a:t>distribución de tipo aéreo</a:t>
            </a:r>
            <a:r>
              <a:rPr lang="es-ES" sz="2700" dirty="0">
                <a:solidFill>
                  <a:schemeClr val="bg1"/>
                </a:solidFill>
                <a:latin typeface="Arial Narrow" pitchFamily="34" charset="0"/>
              </a:rPr>
              <a:t>.</a:t>
            </a:r>
          </a:p>
        </p:txBody>
      </p:sp>
    </p:spTree>
    <p:extLst>
      <p:ext uri="{BB962C8B-B14F-4D97-AF65-F5344CB8AC3E}">
        <p14:creationId xmlns:p14="http://schemas.microsoft.com/office/powerpoint/2010/main" val="512385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txBox="1">
            <a:spLocks/>
          </p:cNvSpPr>
          <p:nvPr/>
        </p:nvSpPr>
        <p:spPr bwMode="auto">
          <a:xfrm>
            <a:off x="107504" y="116632"/>
            <a:ext cx="8640960" cy="655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8288" bIns="0" numCol="1" anchor="b" anchorCtr="0" compatLnSpc="1">
            <a:prstTxWarp prst="textNoShape">
              <a:avLst/>
            </a:prstTxWarp>
            <a:noAutofit/>
            <a:scene3d>
              <a:camera prst="orthographicFront"/>
              <a:lightRig rig="freezing" dir="t">
                <a:rot lat="0" lon="0" rev="5640000"/>
              </a:lightRig>
            </a:scene3d>
            <a:sp3d prstMaterial="flat">
              <a:bevelT w="38100" h="38100"/>
              <a:contourClr>
                <a:schemeClr val="tx2"/>
              </a:contourClr>
            </a:sp3d>
          </a:bodyPr>
          <a:lstStyle>
            <a:lvl1pPr algn="r" rtl="0" fontAlgn="base">
              <a:spcBef>
                <a:spcPct val="0"/>
              </a:spcBef>
              <a:spcAft>
                <a:spcPct val="0"/>
              </a:spcAft>
              <a:buNone/>
              <a:defRPr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l"/>
            <a:endParaRPr lang="es-ES" sz="3200" dirty="0">
              <a:solidFill>
                <a:srgbClr val="FF9966"/>
              </a:solidFill>
              <a:latin typeface="Arial Narrow" pitchFamily="34" charset="0"/>
            </a:endParaRPr>
          </a:p>
          <a:p>
            <a:pPr algn="l"/>
            <a:r>
              <a:rPr lang="es-ES" sz="3200" dirty="0">
                <a:solidFill>
                  <a:schemeClr val="bg1"/>
                </a:solidFill>
                <a:latin typeface="Arial Narrow" pitchFamily="34" charset="0"/>
              </a:rPr>
              <a:t>Esquema</a:t>
            </a:r>
            <a:r>
              <a:rPr lang="es-ES" sz="2400" dirty="0">
                <a:solidFill>
                  <a:schemeClr val="bg1"/>
                </a:solidFill>
                <a:latin typeface="Arial Narrow" pitchFamily="34" charset="0"/>
              </a:rPr>
              <a:t> </a:t>
            </a:r>
            <a:r>
              <a:rPr lang="es-ES" sz="3200" dirty="0">
                <a:solidFill>
                  <a:srgbClr val="FF9966"/>
                </a:solidFill>
                <a:latin typeface="Arial Narrow" pitchFamily="34" charset="0"/>
              </a:rPr>
              <a:t>bucle o anillo abierto</a:t>
            </a:r>
          </a:p>
          <a:p>
            <a:pPr algn="l"/>
            <a:endParaRPr lang="es-ES" sz="3600" dirty="0">
              <a:solidFill>
                <a:srgbClr val="FF9966"/>
              </a:solidFill>
              <a:latin typeface="Arial Narrow" pitchFamily="34" charset="0"/>
            </a:endParaRPr>
          </a:p>
          <a:p>
            <a:pPr algn="l"/>
            <a:r>
              <a:rPr lang="es-ES" sz="2800" dirty="0">
                <a:solidFill>
                  <a:schemeClr val="bg1"/>
                </a:solidFill>
                <a:latin typeface="Arial Narrow" pitchFamily="34" charset="0"/>
              </a:rPr>
              <a:t>Se basa en </a:t>
            </a:r>
            <a:r>
              <a:rPr lang="es-ES" sz="2800" dirty="0">
                <a:solidFill>
                  <a:srgbClr val="FF9933"/>
                </a:solidFill>
                <a:latin typeface="Arial Narrow" pitchFamily="34" charset="0"/>
              </a:rPr>
              <a:t>dos vías de alimentación</a:t>
            </a:r>
            <a:r>
              <a:rPr lang="es-ES" sz="2800" dirty="0">
                <a:solidFill>
                  <a:schemeClr val="bg1"/>
                </a:solidFill>
                <a:latin typeface="Arial Narrow" pitchFamily="34" charset="0"/>
              </a:rPr>
              <a:t>, cualquier punto de consumo, en esta estructura, puede ser alimentado por dos posibles caminos eléctricos, dado que uno solo de estos dos caminos es efectivo, la emergencia se realiza mediante esta posibilidad de bucle.</a:t>
            </a:r>
          </a:p>
          <a:p>
            <a:pPr algn="l"/>
            <a:endParaRPr lang="es-ES" sz="1800" dirty="0">
              <a:solidFill>
                <a:schemeClr val="bg1"/>
              </a:solidFill>
              <a:latin typeface="Arial Narrow" pitchFamily="34" charset="0"/>
            </a:endParaRPr>
          </a:p>
          <a:p>
            <a:pPr algn="l"/>
            <a:r>
              <a:rPr lang="es-ES" sz="2800" dirty="0">
                <a:solidFill>
                  <a:schemeClr val="bg1"/>
                </a:solidFill>
                <a:latin typeface="Arial Narrow" pitchFamily="34" charset="0"/>
              </a:rPr>
              <a:t>En tal esquema, existe siempre un punto de apertura en el bucle, lo que viene a ser un funcionamiento equivalente a dos antenas.</a:t>
            </a:r>
          </a:p>
          <a:p>
            <a:pPr algn="l"/>
            <a:endParaRPr lang="es-ES" sz="2800" dirty="0">
              <a:solidFill>
                <a:schemeClr val="bg1"/>
              </a:solidFill>
              <a:latin typeface="Arial Narrow" pitchFamily="34" charset="0"/>
            </a:endParaRPr>
          </a:p>
          <a:p>
            <a:pPr algn="l"/>
            <a:r>
              <a:rPr lang="es-ES" sz="2800" dirty="0">
                <a:solidFill>
                  <a:schemeClr val="bg1"/>
                </a:solidFill>
                <a:latin typeface="Arial Narrow" pitchFamily="34" charset="0"/>
              </a:rPr>
              <a:t>A menudo este esquema es asociado a una </a:t>
            </a:r>
            <a:r>
              <a:rPr lang="es-ES" sz="2800" dirty="0">
                <a:solidFill>
                  <a:srgbClr val="FF9933"/>
                </a:solidFill>
                <a:latin typeface="Arial Narrow" pitchFamily="34" charset="0"/>
              </a:rPr>
              <a:t>distribución de tipo subterráneo</a:t>
            </a:r>
            <a:r>
              <a:rPr lang="es-ES" sz="2800" dirty="0">
                <a:solidFill>
                  <a:schemeClr val="bg1"/>
                </a:solidFill>
                <a:latin typeface="Arial Narrow" pitchFamily="34" charset="0"/>
              </a:rPr>
              <a:t>. Se suele utilizar en medio urbano de fuerte densidad.</a:t>
            </a:r>
          </a:p>
        </p:txBody>
      </p:sp>
    </p:spTree>
    <p:extLst>
      <p:ext uri="{BB962C8B-B14F-4D97-AF65-F5344CB8AC3E}">
        <p14:creationId xmlns:p14="http://schemas.microsoft.com/office/powerpoint/2010/main" val="350888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482"/>
            <a:ext cx="9144000" cy="5421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5861989"/>
            <a:ext cx="8640960" cy="368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53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221" y="1196752"/>
            <a:ext cx="8854748"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774" y="439812"/>
            <a:ext cx="8673806" cy="502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75881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563</TotalTime>
  <Words>1081</Words>
  <Application>Microsoft Office PowerPoint</Application>
  <PresentationFormat>Presentación en pantalla (4:3)</PresentationFormat>
  <Paragraphs>101</Paragraphs>
  <Slides>21</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30" baseType="lpstr">
      <vt:lpstr>Arial</vt:lpstr>
      <vt:lpstr>Arial Narrow</vt:lpstr>
      <vt:lpstr>Calibri</vt:lpstr>
      <vt:lpstr>Constantia</vt:lpstr>
      <vt:lpstr>Times New Roman</vt:lpstr>
      <vt:lpstr>Wingdings</vt:lpstr>
      <vt:lpstr>Wingdings 2</vt:lpstr>
      <vt:lpstr>Flujo</vt:lpstr>
      <vt:lpstr>Imaging.Document</vt:lpstr>
      <vt:lpstr>Presentación de PowerPoint</vt:lpstr>
      <vt:lpstr>Topología de redes eléctricas en Media Tensión</vt:lpstr>
      <vt:lpstr>Criterios de elección de una topología</vt:lpstr>
      <vt:lpstr>Elementos que dependen de la topología elegida</vt:lpstr>
      <vt:lpstr>Existen varias topologías: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ingdlsalinas@gmail.com</cp:lastModifiedBy>
  <cp:revision>56</cp:revision>
  <dcterms:created xsi:type="dcterms:W3CDTF">2014-04-23T21:12:11Z</dcterms:created>
  <dcterms:modified xsi:type="dcterms:W3CDTF">2025-03-26T18:16:16Z</dcterms:modified>
</cp:coreProperties>
</file>